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356" r:id="rId3"/>
    <p:sldId id="375" r:id="rId4"/>
    <p:sldId id="376" r:id="rId5"/>
    <p:sldId id="377" r:id="rId6"/>
    <p:sldId id="378" r:id="rId7"/>
    <p:sldId id="379" r:id="rId8"/>
    <p:sldId id="374" r:id="rId9"/>
    <p:sldId id="351" r:id="rId10"/>
    <p:sldId id="349" r:id="rId11"/>
    <p:sldId id="369" r:id="rId12"/>
    <p:sldId id="358" r:id="rId13"/>
    <p:sldId id="360" r:id="rId14"/>
    <p:sldId id="361" r:id="rId15"/>
    <p:sldId id="362" r:id="rId16"/>
    <p:sldId id="363" r:id="rId17"/>
    <p:sldId id="364" r:id="rId18"/>
    <p:sldId id="365" r:id="rId19"/>
    <p:sldId id="366" r:id="rId20"/>
    <p:sldId id="367" r:id="rId21"/>
    <p:sldId id="368" r:id="rId22"/>
    <p:sldId id="350" r:id="rId23"/>
    <p:sldId id="392" r:id="rId24"/>
    <p:sldId id="393" r:id="rId25"/>
    <p:sldId id="394" r:id="rId26"/>
    <p:sldId id="397" r:id="rId27"/>
    <p:sldId id="398" r:id="rId28"/>
    <p:sldId id="399" r:id="rId29"/>
    <p:sldId id="400" r:id="rId30"/>
    <p:sldId id="401" r:id="rId31"/>
    <p:sldId id="395" r:id="rId32"/>
    <p:sldId id="396" r:id="rId33"/>
    <p:sldId id="402" r:id="rId34"/>
    <p:sldId id="403" r:id="rId35"/>
    <p:sldId id="404" r:id="rId36"/>
    <p:sldId id="405" r:id="rId37"/>
    <p:sldId id="406" r:id="rId38"/>
    <p:sldId id="373" r:id="rId39"/>
    <p:sldId id="357" r:id="rId40"/>
    <p:sldId id="390" r:id="rId41"/>
    <p:sldId id="391" r:id="rId42"/>
    <p:sldId id="370" r:id="rId43"/>
    <p:sldId id="407" r:id="rId44"/>
    <p:sldId id="355" r:id="rId45"/>
    <p:sldId id="347" r:id="rId46"/>
    <p:sldId id="297" r:id="rId47"/>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C6BE11-D763-4D28-92BD-14030FD14CF1}" type="datetimeFigureOut">
              <a:rPr lang="ko-KR" altLang="en-US" smtClean="0"/>
              <a:pPr/>
              <a:t>2017-04-26</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EE563C-67FC-4780-8F7A-A5E5F075E064}" type="slidenum">
              <a:rPr lang="ko-KR" altLang="en-US" smtClean="0"/>
              <a:pPr/>
              <a:t>‹#›</a:t>
            </a:fld>
            <a:endParaRPr lang="ko-KR" altLang="en-US"/>
          </a:p>
        </p:txBody>
      </p:sp>
    </p:spTree>
    <p:extLst>
      <p:ext uri="{BB962C8B-B14F-4D97-AF65-F5344CB8AC3E}">
        <p14:creationId xmlns:p14="http://schemas.microsoft.com/office/powerpoint/2010/main" val="318051023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E563C-67FC-4780-8F7A-A5E5F075E064}" type="slidenum">
              <a:rPr lang="ko-KR" altLang="en-US" smtClean="0"/>
              <a:pPr/>
              <a:t>8</a:t>
            </a:fld>
            <a:endParaRPr lang="ko-KR" altLang="en-US"/>
          </a:p>
        </p:txBody>
      </p:sp>
    </p:spTree>
    <p:extLst>
      <p:ext uri="{BB962C8B-B14F-4D97-AF65-F5344CB8AC3E}">
        <p14:creationId xmlns:p14="http://schemas.microsoft.com/office/powerpoint/2010/main" val="670353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E563C-67FC-4780-8F7A-A5E5F075E064}" type="slidenum">
              <a:rPr lang="ko-KR" altLang="en-US" smtClean="0"/>
              <a:pPr/>
              <a:t>19</a:t>
            </a:fld>
            <a:endParaRPr lang="ko-KR" altLang="en-US"/>
          </a:p>
        </p:txBody>
      </p:sp>
    </p:spTree>
    <p:extLst>
      <p:ext uri="{BB962C8B-B14F-4D97-AF65-F5344CB8AC3E}">
        <p14:creationId xmlns:p14="http://schemas.microsoft.com/office/powerpoint/2010/main" val="2589200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E563C-67FC-4780-8F7A-A5E5F075E064}" type="slidenum">
              <a:rPr lang="ko-KR" altLang="en-US" smtClean="0"/>
              <a:pPr/>
              <a:t>20</a:t>
            </a:fld>
            <a:endParaRPr lang="ko-KR" altLang="en-US"/>
          </a:p>
        </p:txBody>
      </p:sp>
    </p:spTree>
    <p:extLst>
      <p:ext uri="{BB962C8B-B14F-4D97-AF65-F5344CB8AC3E}">
        <p14:creationId xmlns:p14="http://schemas.microsoft.com/office/powerpoint/2010/main" val="3205742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E563C-67FC-4780-8F7A-A5E5F075E064}" type="slidenum">
              <a:rPr lang="ko-KR" altLang="en-US" smtClean="0"/>
              <a:pPr/>
              <a:t>21</a:t>
            </a:fld>
            <a:endParaRPr lang="ko-KR" altLang="en-US"/>
          </a:p>
        </p:txBody>
      </p:sp>
    </p:spTree>
    <p:extLst>
      <p:ext uri="{BB962C8B-B14F-4D97-AF65-F5344CB8AC3E}">
        <p14:creationId xmlns:p14="http://schemas.microsoft.com/office/powerpoint/2010/main" val="1649217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E563C-67FC-4780-8F7A-A5E5F075E064}" type="slidenum">
              <a:rPr lang="ko-KR" altLang="en-US" smtClean="0"/>
              <a:pPr/>
              <a:t>22</a:t>
            </a:fld>
            <a:endParaRPr lang="ko-KR" altLang="en-US"/>
          </a:p>
        </p:txBody>
      </p:sp>
    </p:spTree>
    <p:extLst>
      <p:ext uri="{BB962C8B-B14F-4D97-AF65-F5344CB8AC3E}">
        <p14:creationId xmlns:p14="http://schemas.microsoft.com/office/powerpoint/2010/main" val="285129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E563C-67FC-4780-8F7A-A5E5F075E064}" type="slidenum">
              <a:rPr lang="ko-KR" altLang="en-US" smtClean="0"/>
              <a:pPr/>
              <a:t>9</a:t>
            </a:fld>
            <a:endParaRPr lang="ko-KR" altLang="en-US"/>
          </a:p>
        </p:txBody>
      </p:sp>
    </p:spTree>
    <p:extLst>
      <p:ext uri="{BB962C8B-B14F-4D97-AF65-F5344CB8AC3E}">
        <p14:creationId xmlns:p14="http://schemas.microsoft.com/office/powerpoint/2010/main" val="294862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E563C-67FC-4780-8F7A-A5E5F075E064}" type="slidenum">
              <a:rPr lang="ko-KR" altLang="en-US" smtClean="0"/>
              <a:pPr/>
              <a:t>12</a:t>
            </a:fld>
            <a:endParaRPr lang="ko-KR" altLang="en-US"/>
          </a:p>
        </p:txBody>
      </p:sp>
    </p:spTree>
    <p:extLst>
      <p:ext uri="{BB962C8B-B14F-4D97-AF65-F5344CB8AC3E}">
        <p14:creationId xmlns:p14="http://schemas.microsoft.com/office/powerpoint/2010/main" val="2508478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E563C-67FC-4780-8F7A-A5E5F075E064}" type="slidenum">
              <a:rPr lang="ko-KR" altLang="en-US" smtClean="0"/>
              <a:pPr/>
              <a:t>13</a:t>
            </a:fld>
            <a:endParaRPr lang="ko-KR" altLang="en-US"/>
          </a:p>
        </p:txBody>
      </p:sp>
    </p:spTree>
    <p:extLst>
      <p:ext uri="{BB962C8B-B14F-4D97-AF65-F5344CB8AC3E}">
        <p14:creationId xmlns:p14="http://schemas.microsoft.com/office/powerpoint/2010/main" val="143547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E563C-67FC-4780-8F7A-A5E5F075E064}" type="slidenum">
              <a:rPr lang="ko-KR" altLang="en-US" smtClean="0"/>
              <a:pPr/>
              <a:t>14</a:t>
            </a:fld>
            <a:endParaRPr lang="ko-KR" altLang="en-US"/>
          </a:p>
        </p:txBody>
      </p:sp>
    </p:spTree>
    <p:extLst>
      <p:ext uri="{BB962C8B-B14F-4D97-AF65-F5344CB8AC3E}">
        <p14:creationId xmlns:p14="http://schemas.microsoft.com/office/powerpoint/2010/main" val="1668235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E563C-67FC-4780-8F7A-A5E5F075E064}" type="slidenum">
              <a:rPr lang="ko-KR" altLang="en-US" smtClean="0"/>
              <a:pPr/>
              <a:t>15</a:t>
            </a:fld>
            <a:endParaRPr lang="ko-KR" altLang="en-US"/>
          </a:p>
        </p:txBody>
      </p:sp>
    </p:spTree>
    <p:extLst>
      <p:ext uri="{BB962C8B-B14F-4D97-AF65-F5344CB8AC3E}">
        <p14:creationId xmlns:p14="http://schemas.microsoft.com/office/powerpoint/2010/main" val="310565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E563C-67FC-4780-8F7A-A5E5F075E064}" type="slidenum">
              <a:rPr lang="ko-KR" altLang="en-US" smtClean="0"/>
              <a:pPr/>
              <a:t>16</a:t>
            </a:fld>
            <a:endParaRPr lang="ko-KR" altLang="en-US"/>
          </a:p>
        </p:txBody>
      </p:sp>
    </p:spTree>
    <p:extLst>
      <p:ext uri="{BB962C8B-B14F-4D97-AF65-F5344CB8AC3E}">
        <p14:creationId xmlns:p14="http://schemas.microsoft.com/office/powerpoint/2010/main" val="268304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E563C-67FC-4780-8F7A-A5E5F075E064}" type="slidenum">
              <a:rPr lang="ko-KR" altLang="en-US" smtClean="0"/>
              <a:pPr/>
              <a:t>17</a:t>
            </a:fld>
            <a:endParaRPr lang="ko-KR" altLang="en-US"/>
          </a:p>
        </p:txBody>
      </p:sp>
    </p:spTree>
    <p:extLst>
      <p:ext uri="{BB962C8B-B14F-4D97-AF65-F5344CB8AC3E}">
        <p14:creationId xmlns:p14="http://schemas.microsoft.com/office/powerpoint/2010/main" val="303040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E563C-67FC-4780-8F7A-A5E5F075E064}" type="slidenum">
              <a:rPr lang="ko-KR" altLang="en-US" smtClean="0"/>
              <a:pPr/>
              <a:t>18</a:t>
            </a:fld>
            <a:endParaRPr lang="ko-KR" altLang="en-US"/>
          </a:p>
        </p:txBody>
      </p:sp>
    </p:spTree>
    <p:extLst>
      <p:ext uri="{BB962C8B-B14F-4D97-AF65-F5344CB8AC3E}">
        <p14:creationId xmlns:p14="http://schemas.microsoft.com/office/powerpoint/2010/main" val="3000387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642910" y="4443241"/>
            <a:ext cx="2676049" cy="1960206"/>
          </a:xfrm>
          <a:prstGeom prst="rect">
            <a:avLst/>
          </a:prstGeom>
          <a:noFill/>
          <a:ln w="9525">
            <a:noFill/>
            <a:miter lim="800000"/>
            <a:headEnd/>
            <a:tailEnd/>
          </a:ln>
        </p:spPr>
      </p:pic>
      <p:sp>
        <p:nvSpPr>
          <p:cNvPr id="2" name="제목 1"/>
          <p:cNvSpPr>
            <a:spLocks noGrp="1"/>
          </p:cNvSpPr>
          <p:nvPr>
            <p:ph type="ctrTitle"/>
          </p:nvPr>
        </p:nvSpPr>
        <p:spPr>
          <a:xfrm>
            <a:off x="685800" y="1601785"/>
            <a:ext cx="7772400" cy="1470025"/>
          </a:xfrm>
        </p:spPr>
        <p:txBody>
          <a:bodyPr/>
          <a:lstStyle>
            <a:lvl1pPr>
              <a:defRPr b="1">
                <a:effectLst/>
                <a:latin typeface="휴먼모음T" pitchFamily="18" charset="-127"/>
                <a:ea typeface="휴먼모음T" pitchFamily="18" charset="-127"/>
              </a:defRPr>
            </a:lvl1pPr>
          </a:lstStyle>
          <a:p>
            <a:r>
              <a:rPr lang="ko-KR" altLang="en-US" dirty="0"/>
              <a:t>마스터 제목 스타일 편집</a:t>
            </a:r>
          </a:p>
        </p:txBody>
      </p:sp>
      <p:sp>
        <p:nvSpPr>
          <p:cNvPr id="3" name="부제목 2"/>
          <p:cNvSpPr>
            <a:spLocks noGrp="1"/>
          </p:cNvSpPr>
          <p:nvPr>
            <p:ph type="subTitle" idx="1"/>
          </p:nvPr>
        </p:nvSpPr>
        <p:spPr>
          <a:xfrm>
            <a:off x="1371600" y="4672018"/>
            <a:ext cx="6400800" cy="971560"/>
          </a:xfrm>
        </p:spPr>
        <p:txBody>
          <a:bodyPr>
            <a:normAutofit/>
          </a:bodyPr>
          <a:lstStyle>
            <a:lvl1pPr marL="0" indent="0" algn="ctr">
              <a:buNone/>
              <a:defRPr sz="24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a:t>마스터 부제목 스타일 편집</a:t>
            </a:r>
          </a:p>
        </p:txBody>
      </p:sp>
      <p:cxnSp>
        <p:nvCxnSpPr>
          <p:cNvPr id="6" name="직선 연결선 5"/>
          <p:cNvCxnSpPr/>
          <p:nvPr userDrawn="1"/>
        </p:nvCxnSpPr>
        <p:spPr>
          <a:xfrm>
            <a:off x="467544" y="900000"/>
            <a:ext cx="824400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1506" name="Picture 2" descr="http://www.jumphackers.com/v2/upload/M_1_15/editor/edit_20120113175342.jpg"/>
          <p:cNvPicPr>
            <a:picLocks noChangeAspect="1" noChangeArrowheads="1"/>
          </p:cNvPicPr>
          <p:nvPr userDrawn="1"/>
        </p:nvPicPr>
        <p:blipFill>
          <a:blip r:embed="rId3" cstate="print"/>
          <a:srcRect/>
          <a:stretch>
            <a:fillRect/>
          </a:stretch>
        </p:blipFill>
        <p:spPr bwMode="auto">
          <a:xfrm>
            <a:off x="8100393" y="5805264"/>
            <a:ext cx="1008112" cy="1008112"/>
          </a:xfrm>
          <a:prstGeom prst="rect">
            <a:avLst/>
          </a:prstGeom>
          <a:noFill/>
        </p:spPr>
      </p:pic>
      <p:sp>
        <p:nvSpPr>
          <p:cNvPr id="12" name="제목 11"/>
          <p:cNvSpPr txBox="1">
            <a:spLocks/>
          </p:cNvSpPr>
          <p:nvPr userDrawn="1"/>
        </p:nvSpPr>
        <p:spPr>
          <a:xfrm>
            <a:off x="395536" y="6453336"/>
            <a:ext cx="5976664" cy="368280"/>
          </a:xfrm>
          <a:prstGeom prst="rect">
            <a:avLst/>
          </a:prstGeom>
        </p:spPr>
        <p:txBody>
          <a:bodyPr vert="horz" lIns="91440" tIns="45720" rIns="91440" bIns="45720" rtlCol="0" anchor="ctr">
            <a:noAutofit/>
          </a:bodyPr>
          <a:lstStyle>
            <a:lvl1pPr algn="l">
              <a:defRPr sz="2400" b="1"/>
            </a:lvl1p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2400" b="1" i="0" u="none" strike="noStrike" kern="1200" cap="none" spc="0" normalizeH="0" baseline="0" noProof="0" dirty="0" err="1">
                <a:ln>
                  <a:noFill/>
                </a:ln>
                <a:solidFill>
                  <a:schemeClr val="bg1">
                    <a:lumMod val="50000"/>
                  </a:schemeClr>
                </a:solidFill>
                <a:effectLst/>
                <a:uLnTx/>
                <a:uFillTx/>
                <a:latin typeface="나눔고딕 ExtraBold" pitchFamily="50" charset="-127"/>
                <a:ea typeface="나눔고딕 ExtraBold" pitchFamily="50" charset="-127"/>
                <a:cs typeface="+mj-cs"/>
              </a:rPr>
              <a:t>CGaC</a:t>
            </a:r>
            <a:r>
              <a:rPr kumimoji="0" lang="en-US" altLang="ko-KR" sz="2400" b="1" i="0" u="none" strike="noStrike" kern="1200" cap="none" spc="0" normalizeH="0" baseline="0" noProof="0" dirty="0">
                <a:ln>
                  <a:noFill/>
                </a:ln>
                <a:solidFill>
                  <a:schemeClr val="bg1">
                    <a:lumMod val="50000"/>
                  </a:schemeClr>
                </a:solidFill>
                <a:effectLst/>
                <a:uLnTx/>
                <a:uFillTx/>
                <a:latin typeface="나눔고딕 ExtraBold" pitchFamily="50" charset="-127"/>
                <a:ea typeface="나눔고딕 ExtraBold" pitchFamily="50" charset="-127"/>
                <a:cs typeface="+mj-cs"/>
              </a:rPr>
              <a:t>  </a:t>
            </a:r>
            <a:r>
              <a:rPr kumimoji="0" lang="en-US" altLang="ko-KR" sz="2000" b="1" i="0" u="none" strike="noStrike" kern="1200" cap="none" spc="0" normalizeH="0" baseline="0" noProof="0" dirty="0">
                <a:ln>
                  <a:noFill/>
                </a:ln>
                <a:solidFill>
                  <a:schemeClr val="bg1">
                    <a:lumMod val="50000"/>
                  </a:schemeClr>
                </a:solidFill>
                <a:effectLst/>
                <a:uLnTx/>
                <a:uFillTx/>
                <a:latin typeface="Forte" pitchFamily="66" charset="0"/>
                <a:ea typeface="나눔고딕 ExtraBold" pitchFamily="50" charset="-127"/>
                <a:cs typeface="+mj-cs"/>
              </a:rPr>
              <a:t>Computer Graphics And Contents lab </a:t>
            </a:r>
            <a:endParaRPr kumimoji="0" lang="ko-KR" altLang="en-US" sz="2000" b="1" i="0" u="none" strike="noStrike" kern="1200" cap="none" spc="0" normalizeH="0" baseline="0" noProof="0" dirty="0">
              <a:ln>
                <a:noFill/>
              </a:ln>
              <a:solidFill>
                <a:schemeClr val="bg1">
                  <a:lumMod val="50000"/>
                </a:schemeClr>
              </a:solidFill>
              <a:effectLst/>
              <a:uLnTx/>
              <a:uFillTx/>
              <a:latin typeface="Forte" pitchFamily="66" charset="0"/>
              <a:ea typeface="나눔고딕 ExtraBold" pitchFamily="50" charset="-127"/>
              <a:cs typeface="+mj-cs"/>
            </a:endParaRPr>
          </a:p>
        </p:txBody>
      </p:sp>
    </p:spTree>
    <p:extLst>
      <p:ext uri="{BB962C8B-B14F-4D97-AF65-F5344CB8AC3E}">
        <p14:creationId xmlns:p14="http://schemas.microsoft.com/office/powerpoint/2010/main" val="217830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spTree>
      <p:nvGrpSpPr>
        <p:cNvPr id="1" name=""/>
        <p:cNvGrpSpPr/>
        <p:nvPr/>
      </p:nvGrpSpPr>
      <p:grpSpPr>
        <a:xfrm>
          <a:off x="0" y="0"/>
          <a:ext cx="0" cy="0"/>
          <a:chOff x="0" y="0"/>
          <a:chExt cx="0" cy="0"/>
        </a:xfrm>
      </p:grpSpPr>
      <p:sp>
        <p:nvSpPr>
          <p:cNvPr id="17" name="모서리가 둥근 직사각형 16"/>
          <p:cNvSpPr/>
          <p:nvPr userDrawn="1"/>
        </p:nvSpPr>
        <p:spPr>
          <a:xfrm>
            <a:off x="428596" y="285728"/>
            <a:ext cx="8286808" cy="500066"/>
          </a:xfrm>
          <a:prstGeom prst="roundRect">
            <a:avLst/>
          </a:prstGeom>
          <a:solidFill>
            <a:schemeClr val="bg1">
              <a:lumMod val="85000"/>
            </a:schemeClr>
          </a:solidFill>
          <a:ln w="317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제목 11"/>
          <p:cNvSpPr>
            <a:spLocks noGrp="1"/>
          </p:cNvSpPr>
          <p:nvPr>
            <p:ph type="title"/>
          </p:nvPr>
        </p:nvSpPr>
        <p:spPr>
          <a:xfrm>
            <a:off x="515256" y="342652"/>
            <a:ext cx="8115328" cy="368280"/>
          </a:xfrm>
        </p:spPr>
        <p:txBody>
          <a:bodyPr>
            <a:noAutofit/>
          </a:bodyPr>
          <a:lstStyle>
            <a:lvl1pPr algn="l">
              <a:defRPr sz="3000" b="1">
                <a:latin typeface="HY헤드라인M" pitchFamily="18" charset="-127"/>
                <a:ea typeface="HY헤드라인M" pitchFamily="18" charset="-127"/>
              </a:defRPr>
            </a:lvl1pPr>
          </a:lstStyle>
          <a:p>
            <a:r>
              <a:rPr lang="ko-KR" altLang="en-US" dirty="0"/>
              <a:t>마스터 제목 스타일 편집</a:t>
            </a:r>
          </a:p>
        </p:txBody>
      </p:sp>
      <p:sp>
        <p:nvSpPr>
          <p:cNvPr id="16" name="텍스트 개체 틀 15"/>
          <p:cNvSpPr>
            <a:spLocks noGrp="1"/>
          </p:cNvSpPr>
          <p:nvPr>
            <p:ph type="body" sz="quarter" idx="17"/>
          </p:nvPr>
        </p:nvSpPr>
        <p:spPr>
          <a:xfrm>
            <a:off x="463806" y="1071546"/>
            <a:ext cx="8215313" cy="5237774"/>
          </a:xfrm>
        </p:spPr>
        <p:txBody>
          <a:bodyPr/>
          <a:lstStyle>
            <a:lvl1pPr marL="252000" indent="-252000" defTabSz="180000">
              <a:buFont typeface="Wingdings" pitchFamily="2" charset="2"/>
              <a:buChar char="ü"/>
              <a:defRPr sz="2600" b="1" baseline="0">
                <a:latin typeface="휴먼모음T" pitchFamily="18" charset="-127"/>
                <a:ea typeface="휴먼모음T" pitchFamily="18" charset="-127"/>
              </a:defRPr>
            </a:lvl1pPr>
            <a:lvl2pPr marL="468000" indent="-180000">
              <a:buSzPct val="100000"/>
              <a:buFont typeface="맑은 고딕" pitchFamily="50" charset="-127"/>
              <a:buChar char="-"/>
              <a:defRPr sz="2200" b="0" baseline="0"/>
            </a:lvl2pPr>
            <a:lvl3pPr marL="720000" indent="-180000">
              <a:buSzPct val="80000"/>
              <a:defRPr sz="1800"/>
            </a:lvl3pPr>
            <a:lvl4pPr marL="900000" indent="-180000">
              <a:buSzPct val="80000"/>
              <a:buFont typeface="맑은 고딕" pitchFamily="50" charset="-127"/>
              <a:buChar char="-"/>
              <a:defRPr sz="1400"/>
            </a:lvl4pPr>
            <a:lvl5pPr marL="828000" indent="180000">
              <a:buSzPct val="80000"/>
              <a:defRPr sz="1000"/>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pic>
        <p:nvPicPr>
          <p:cNvPr id="8194" name="Picture 2"/>
          <p:cNvPicPr>
            <a:picLocks noChangeAspect="1" noChangeArrowheads="1"/>
          </p:cNvPicPr>
          <p:nvPr userDrawn="1"/>
        </p:nvPicPr>
        <p:blipFill>
          <a:blip r:embed="rId2" cstate="print"/>
          <a:srcRect/>
          <a:stretch>
            <a:fillRect/>
          </a:stretch>
        </p:blipFill>
        <p:spPr bwMode="auto">
          <a:xfrm>
            <a:off x="6479341" y="4714884"/>
            <a:ext cx="2236136" cy="1643074"/>
          </a:xfrm>
          <a:prstGeom prst="rect">
            <a:avLst/>
          </a:prstGeom>
          <a:noFill/>
          <a:ln w="9525">
            <a:noFill/>
            <a:miter lim="800000"/>
            <a:headEnd/>
            <a:tailEnd/>
          </a:ln>
        </p:spPr>
      </p:pic>
      <p:cxnSp>
        <p:nvCxnSpPr>
          <p:cNvPr id="14" name="직선 연결선 13"/>
          <p:cNvCxnSpPr/>
          <p:nvPr userDrawn="1"/>
        </p:nvCxnSpPr>
        <p:spPr>
          <a:xfrm>
            <a:off x="467544" y="900000"/>
            <a:ext cx="824400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userDrawn="1"/>
        </p:nvCxnSpPr>
        <p:spPr>
          <a:xfrm>
            <a:off x="467544" y="6453336"/>
            <a:ext cx="824400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6" name="직선 연결선 17"/>
          <p:cNvCxnSpPr/>
          <p:nvPr userDrawn="1"/>
        </p:nvCxnSpPr>
        <p:spPr>
          <a:xfrm>
            <a:off x="467544" y="6453336"/>
            <a:ext cx="824400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제목 11"/>
          <p:cNvSpPr>
            <a:spLocks noGrp="1"/>
          </p:cNvSpPr>
          <p:nvPr>
            <p:ph type="title"/>
          </p:nvPr>
        </p:nvSpPr>
        <p:spPr>
          <a:xfrm>
            <a:off x="515256" y="342652"/>
            <a:ext cx="8115328" cy="368280"/>
          </a:xfrm>
        </p:spPr>
        <p:txBody>
          <a:bodyPr>
            <a:noAutofit/>
          </a:bodyPr>
          <a:lstStyle>
            <a:lvl1pPr algn="l">
              <a:defRPr sz="3000" b="1">
                <a:latin typeface="HY헤드라인M" pitchFamily="18" charset="-127"/>
                <a:ea typeface="HY헤드라인M" pitchFamily="18" charset="-127"/>
              </a:defRPr>
            </a:lvl1pPr>
          </a:lstStyle>
          <a:p>
            <a:r>
              <a:rPr lang="ko-KR" altLang="en-US" dirty="0"/>
              <a:t>마스터 제목 스타일 편집</a:t>
            </a:r>
          </a:p>
        </p:txBody>
      </p:sp>
      <p:sp>
        <p:nvSpPr>
          <p:cNvPr id="8" name="텍스트 개체 틀 15"/>
          <p:cNvSpPr>
            <a:spLocks noGrp="1"/>
          </p:cNvSpPr>
          <p:nvPr>
            <p:ph type="body" sz="quarter" idx="17"/>
          </p:nvPr>
        </p:nvSpPr>
        <p:spPr>
          <a:xfrm>
            <a:off x="463806" y="1071546"/>
            <a:ext cx="8215313" cy="5237774"/>
          </a:xfrm>
        </p:spPr>
        <p:txBody>
          <a:bodyPr/>
          <a:lstStyle>
            <a:lvl1pPr marL="252000" indent="-252000" defTabSz="180000">
              <a:buFont typeface="Wingdings" pitchFamily="2" charset="2"/>
              <a:buChar char="ü"/>
              <a:defRPr sz="2600" b="1" baseline="0">
                <a:latin typeface="휴먼모음T" pitchFamily="18" charset="-127"/>
                <a:ea typeface="휴먼모음T" pitchFamily="18" charset="-127"/>
              </a:defRPr>
            </a:lvl1pPr>
            <a:lvl2pPr marL="468000" indent="-180000">
              <a:buSzPct val="100000"/>
              <a:buFont typeface="맑은 고딕" pitchFamily="50" charset="-127"/>
              <a:buChar char="-"/>
              <a:defRPr sz="2200" b="0" baseline="0"/>
            </a:lvl2pPr>
            <a:lvl3pPr marL="720000" indent="-180000">
              <a:buSzPct val="80000"/>
              <a:defRPr sz="1800"/>
            </a:lvl3pPr>
            <a:lvl4pPr marL="900000" indent="-180000">
              <a:buSzPct val="80000"/>
              <a:buFont typeface="맑은 고딕" pitchFamily="50" charset="-127"/>
              <a:buChar char="-"/>
              <a:defRPr sz="1400"/>
            </a:lvl4pPr>
            <a:lvl5pPr marL="828000" indent="180000">
              <a:buSzPct val="80000"/>
              <a:defRPr sz="1000"/>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extLst>
      <p:ext uri="{BB962C8B-B14F-4D97-AF65-F5344CB8AC3E}">
        <p14:creationId xmlns:p14="http://schemas.microsoft.com/office/powerpoint/2010/main" val="764399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dirty="0"/>
              <a:t>2011-01-27</a:t>
            </a:r>
            <a:endParaRPr lang="ko-KR" altLang="en-US" dirty="0"/>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DD84E-25D4-4983-8AA1-2863C96F08D9}" type="slidenum">
              <a:rPr lang="ko-KR" altLang="en-US" smtClean="0"/>
              <a:pPr/>
              <a:t>‹#›</a:t>
            </a:fld>
            <a:endParaRPr lang="ko-KR" altLang="en-US"/>
          </a:p>
        </p:txBody>
      </p:sp>
    </p:spTree>
    <p:extLst>
      <p:ext uri="{BB962C8B-B14F-4D97-AF65-F5344CB8AC3E}">
        <p14:creationId xmlns:p14="http://schemas.microsoft.com/office/powerpoint/2010/main" val="4223459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jpeg"/><Relationship Id="rId2" Type="http://schemas.openxmlformats.org/officeDocument/2006/relationships/notesSlide" Target="../notesSlides/notesSlide13.xml"/><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veloper.mozilla.org/en-US/docs/Web/API/VREyeParameters/renderWidth"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eveloper.mozilla.org/en-US/docs/Web/API/VRFieldOfViewReadOnly/rightDegrees" TargetMode="External"/><Relationship Id="rId2" Type="http://schemas.openxmlformats.org/officeDocument/2006/relationships/hyperlink" Target="https://developer.mozilla.org/en-US/docs/Web/API/VRFieldOfViewReadOnly/upDegrees" TargetMode="External"/><Relationship Id="rId1" Type="http://schemas.openxmlformats.org/officeDocument/2006/relationships/slideLayout" Target="../slideLayouts/slideLayout2.xml"/><Relationship Id="rId5" Type="http://schemas.openxmlformats.org/officeDocument/2006/relationships/hyperlink" Target="https://developer.mozilla.org/en-US/docs/Web/API/VRFieldOfViewReadOnly/leftDegrees" TargetMode="External"/><Relationship Id="rId4" Type="http://schemas.openxmlformats.org/officeDocument/2006/relationships/hyperlink" Target="https://developer.mozilla.org/en-US/docs/Web/API/VRFieldOfViewReadOnly/downDegree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eveloper.mozilla.org/en-US/docs/Web/API/VREyeParameters/fieldOfView" TargetMode="External"/><Relationship Id="rId2" Type="http://schemas.openxmlformats.org/officeDocument/2006/relationships/hyperlink" Target="https://developer.mozilla.org/en-US/docs/Web/API/VREyeParameters/offset" TargetMode="External"/><Relationship Id="rId1" Type="http://schemas.openxmlformats.org/officeDocument/2006/relationships/slideLayout" Target="../slideLayouts/slideLayout2.xml"/><Relationship Id="rId5" Type="http://schemas.openxmlformats.org/officeDocument/2006/relationships/hyperlink" Target="https://developer.mozilla.org/en-US/docs/Web/API/VREyeParameters/renderHeight" TargetMode="External"/><Relationship Id="rId4" Type="http://schemas.openxmlformats.org/officeDocument/2006/relationships/hyperlink" Target="https://developer.mozilla.org/en-US/docs/Web/API/VREyeParameters/renderWidth"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eveloper.mozilla.org/en-US/docs/Web/API/VRPositionState/orientation" TargetMode="External"/><Relationship Id="rId7" Type="http://schemas.openxmlformats.org/officeDocument/2006/relationships/hyperlink" Target="https://developer.mozilla.org/en-US/docs/Web/API/VRPositionState/angularAcceleration" TargetMode="External"/><Relationship Id="rId2" Type="http://schemas.openxmlformats.org/officeDocument/2006/relationships/hyperlink" Target="https://developer.mozilla.org/en-US/docs/Web/API/VRPositionState/position" TargetMode="External"/><Relationship Id="rId1" Type="http://schemas.openxmlformats.org/officeDocument/2006/relationships/slideLayout" Target="../slideLayouts/slideLayout2.xml"/><Relationship Id="rId6" Type="http://schemas.openxmlformats.org/officeDocument/2006/relationships/hyperlink" Target="https://developer.mozilla.org/en-US/docs/Web/API/VRPositionState/linearAcceleration" TargetMode="External"/><Relationship Id="rId5" Type="http://schemas.openxmlformats.org/officeDocument/2006/relationships/hyperlink" Target="https://developer.mozilla.org/en-US/docs/Web/API/VRPositionState/angularVelocity" TargetMode="External"/><Relationship Id="rId4" Type="http://schemas.openxmlformats.org/officeDocument/2006/relationships/hyperlink" Target="https://developer.mozilla.org/en-US/docs/Web/API/VRPositionState/linearVelocity"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a:xfrm>
            <a:off x="899592" y="1556792"/>
            <a:ext cx="7416824" cy="1470025"/>
          </a:xfrm>
        </p:spPr>
        <p:txBody>
          <a:bodyPr>
            <a:normAutofit/>
          </a:bodyPr>
          <a:lstStyle/>
          <a:p>
            <a:r>
              <a:rPr lang="en-US" altLang="ko-KR" sz="3600" dirty="0" err="1"/>
              <a:t>WebVR</a:t>
            </a:r>
            <a:r>
              <a:rPr lang="en-US" altLang="ko-KR" sz="3600" dirty="0"/>
              <a:t> - Bringing Virtual Reality to the Web</a:t>
            </a:r>
          </a:p>
        </p:txBody>
      </p:sp>
      <p:sp>
        <p:nvSpPr>
          <p:cNvPr id="3" name="부제목 2"/>
          <p:cNvSpPr>
            <a:spLocks noGrp="1"/>
          </p:cNvSpPr>
          <p:nvPr>
            <p:ph type="subTitle" idx="1"/>
          </p:nvPr>
        </p:nvSpPr>
        <p:spPr>
          <a:xfrm>
            <a:off x="1619672" y="4869160"/>
            <a:ext cx="6800800" cy="1134458"/>
          </a:xfrm>
        </p:spPr>
        <p:txBody>
          <a:bodyPr>
            <a:normAutofit fontScale="92500" lnSpcReduction="10000"/>
          </a:bodyPr>
          <a:lstStyle/>
          <a:p>
            <a:r>
              <a:rPr lang="en-US" altLang="ko-KR" dirty="0"/>
              <a:t>2017.4.26</a:t>
            </a:r>
          </a:p>
          <a:p>
            <a:r>
              <a:rPr lang="en-US" altLang="ko-KR" dirty="0"/>
              <a:t>CHHEANG VUTHEA and Kwan-</a:t>
            </a:r>
            <a:r>
              <a:rPr lang="en-US" altLang="ko-KR" dirty="0" err="1"/>
              <a:t>Hee</a:t>
            </a:r>
            <a:r>
              <a:rPr lang="en-US" altLang="ko-KR" dirty="0"/>
              <a:t> </a:t>
            </a:r>
            <a:r>
              <a:rPr lang="en-US" altLang="ko-KR" dirty="0" err="1"/>
              <a:t>Yoo</a:t>
            </a:r>
            <a:endParaRPr lang="en-US" altLang="ko-KR" dirty="0"/>
          </a:p>
          <a:p>
            <a:r>
              <a:rPr lang="en-US" altLang="ko-KR" dirty="0" err="1"/>
              <a:t>Chungbuk</a:t>
            </a:r>
            <a:r>
              <a:rPr lang="en-US" altLang="ko-KR" dirty="0"/>
              <a:t> National University</a:t>
            </a:r>
          </a:p>
        </p:txBody>
      </p:sp>
      <p:sp>
        <p:nvSpPr>
          <p:cNvPr id="5" name="TextBox 4"/>
          <p:cNvSpPr txBox="1"/>
          <p:nvPr/>
        </p:nvSpPr>
        <p:spPr>
          <a:xfrm>
            <a:off x="467544" y="539388"/>
            <a:ext cx="2736304" cy="369332"/>
          </a:xfrm>
          <a:prstGeom prst="rect">
            <a:avLst/>
          </a:prstGeom>
          <a:noFill/>
        </p:spPr>
        <p:txBody>
          <a:bodyPr wrap="square" rtlCol="0">
            <a:spAutoFit/>
          </a:bodyPr>
          <a:lstStyle/>
          <a:p>
            <a:r>
              <a:rPr lang="en-US" altLang="ko-KR" dirty="0"/>
              <a:t>2017. 04. 26</a:t>
            </a:r>
            <a:endParaRPr lang="ko-KR" altLang="en-US" dirty="0"/>
          </a:p>
        </p:txBody>
      </p:sp>
    </p:spTree>
    <p:extLst>
      <p:ext uri="{BB962C8B-B14F-4D97-AF65-F5344CB8AC3E}">
        <p14:creationId xmlns:p14="http://schemas.microsoft.com/office/powerpoint/2010/main" val="330171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WebVR</a:t>
            </a:r>
            <a:endParaRPr lang="en-US" sz="2400" dirty="0"/>
          </a:p>
        </p:txBody>
      </p:sp>
      <p:sp>
        <p:nvSpPr>
          <p:cNvPr id="4" name="Text Placeholder 2"/>
          <p:cNvSpPr>
            <a:spLocks noGrp="1"/>
          </p:cNvSpPr>
          <p:nvPr>
            <p:ph type="body" sz="quarter" idx="17"/>
          </p:nvPr>
        </p:nvSpPr>
        <p:spPr>
          <a:xfrm>
            <a:off x="463806" y="1071546"/>
            <a:ext cx="8215313" cy="5237774"/>
          </a:xfrm>
        </p:spPr>
        <p:txBody>
          <a:bodyPr>
            <a:normAutofit/>
          </a:bodyPr>
          <a:lstStyle/>
          <a:p>
            <a:pPr algn="just" eaLnBrk="0" latinLnBrk="0" hangingPunct="0">
              <a:lnSpc>
                <a:spcPct val="150000"/>
              </a:lnSpc>
              <a:buFontTx/>
              <a:buChar char="-"/>
            </a:pPr>
            <a:r>
              <a:rPr lang="en-US" sz="1600" b="0" dirty="0" err="1">
                <a:latin typeface="Dotum" panose="020B0600000101010101" pitchFamily="34" charset="-127"/>
                <a:ea typeface="Dotum" panose="020B0600000101010101" pitchFamily="34" charset="-127"/>
              </a:rPr>
              <a:t>WebVR</a:t>
            </a:r>
            <a:r>
              <a:rPr lang="en-US" sz="1600" b="0" dirty="0">
                <a:latin typeface="Dotum" panose="020B0600000101010101" pitchFamily="34" charset="-127"/>
                <a:ea typeface="Dotum" panose="020B0600000101010101" pitchFamily="34" charset="-127"/>
              </a:rPr>
              <a:t> is an open standard that makes it possible to experience VR in browser. The goal is to make it easier for everyone to get into VR experiences, no matter what device is.</a:t>
            </a:r>
          </a:p>
          <a:p>
            <a:pPr algn="just" eaLnBrk="0" latinLnBrk="0" hangingPunct="0">
              <a:lnSpc>
                <a:spcPct val="150000"/>
              </a:lnSpc>
              <a:buFontTx/>
              <a:buChar char="-"/>
            </a:pPr>
            <a:endParaRPr lang="en-US" sz="1600" b="0" dirty="0">
              <a:latin typeface="Dotum" panose="020B0600000101010101" pitchFamily="34" charset="-127"/>
              <a:ea typeface="Dotum" panose="020B0600000101010101" pitchFamily="34" charset="-127"/>
            </a:endParaRPr>
          </a:p>
          <a:p>
            <a:pPr algn="just" eaLnBrk="0" latinLnBrk="0" hangingPunct="0">
              <a:lnSpc>
                <a:spcPct val="150000"/>
              </a:lnSpc>
              <a:buFontTx/>
              <a:buChar char="-"/>
            </a:pPr>
            <a:r>
              <a:rPr lang="en-US" sz="1600" b="0" dirty="0">
                <a:latin typeface="Dotum" panose="020B0600000101010101" pitchFamily="34" charset="-127"/>
                <a:ea typeface="Dotum" panose="020B0600000101010101" pitchFamily="34" charset="-127"/>
              </a:rPr>
              <a:t>The </a:t>
            </a:r>
            <a:r>
              <a:rPr lang="en-US" sz="1600" b="0" dirty="0" err="1">
                <a:latin typeface="Dotum" panose="020B0600000101010101" pitchFamily="34" charset="-127"/>
                <a:ea typeface="Dotum" panose="020B0600000101010101" pitchFamily="34" charset="-127"/>
              </a:rPr>
              <a:t>WebVR</a:t>
            </a:r>
            <a:r>
              <a:rPr lang="en-US" sz="1600" b="0" dirty="0">
                <a:latin typeface="Dotum" panose="020B0600000101010101" pitchFamily="34" charset="-127"/>
                <a:ea typeface="Dotum" panose="020B0600000101010101" pitchFamily="34" charset="-127"/>
              </a:rPr>
              <a:t> API provides purpose-built interfaces to VR hardware to allow developers to build compelling, comfortable VR experiences.</a:t>
            </a:r>
          </a:p>
          <a:p>
            <a:pPr algn="just" eaLnBrk="0" latinLnBrk="0" hangingPunct="0">
              <a:lnSpc>
                <a:spcPct val="150000"/>
              </a:lnSpc>
              <a:buFontTx/>
              <a:buChar char="-"/>
            </a:pPr>
            <a:endParaRPr lang="en-US" sz="1600" b="0" dirty="0">
              <a:latin typeface="Dotum" panose="020B0600000101010101" pitchFamily="34" charset="-127"/>
              <a:ea typeface="Dotum" panose="020B0600000101010101" pitchFamily="34" charset="-127"/>
            </a:endParaRPr>
          </a:p>
          <a:p>
            <a:pPr algn="just" eaLnBrk="0" latinLnBrk="0" hangingPunct="0">
              <a:lnSpc>
                <a:spcPct val="150000"/>
              </a:lnSpc>
              <a:buFontTx/>
              <a:buChar char="-"/>
            </a:pPr>
            <a:r>
              <a:rPr lang="en-US" sz="1600" b="0" dirty="0">
                <a:latin typeface="Dotum" panose="020B0600000101010101" pitchFamily="34" charset="-127"/>
                <a:ea typeface="Dotum" panose="020B0600000101010101" pitchFamily="34" charset="-127"/>
              </a:rPr>
              <a:t>Hardware that enables Virtual Reality applications requires high-precision, low-latency interfaces to deliver an acceptable experience. </a:t>
            </a:r>
          </a:p>
          <a:p>
            <a:pPr marL="0" indent="0" algn="just" eaLnBrk="0" latinLnBrk="0" hangingPunct="0">
              <a:lnSpc>
                <a:spcPct val="150000"/>
              </a:lnSpc>
              <a:buNone/>
            </a:pPr>
            <a:endParaRPr lang="en-US" sz="1600" b="0" dirty="0">
              <a:latin typeface="Dotum" panose="020B0600000101010101" pitchFamily="34" charset="-127"/>
              <a:ea typeface="Dotum" panose="020B0600000101010101" pitchFamily="34" charset="-127"/>
            </a:endParaRPr>
          </a:p>
        </p:txBody>
      </p:sp>
    </p:spTree>
    <p:extLst>
      <p:ext uri="{BB962C8B-B14F-4D97-AF65-F5344CB8AC3E}">
        <p14:creationId xmlns:p14="http://schemas.microsoft.com/office/powerpoint/2010/main" val="1255926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WebVR</a:t>
            </a:r>
            <a:r>
              <a:rPr lang="en-US" sz="2400" dirty="0"/>
              <a:t> Support</a:t>
            </a:r>
          </a:p>
        </p:txBody>
      </p:sp>
      <p:pic>
        <p:nvPicPr>
          <p:cNvPr id="4" name="Picture 3"/>
          <p:cNvPicPr>
            <a:picLocks noChangeAspect="1"/>
          </p:cNvPicPr>
          <p:nvPr/>
        </p:nvPicPr>
        <p:blipFill>
          <a:blip r:embed="rId2"/>
          <a:stretch>
            <a:fillRect/>
          </a:stretch>
        </p:blipFill>
        <p:spPr>
          <a:xfrm>
            <a:off x="1186646" y="967927"/>
            <a:ext cx="6638095" cy="2580952"/>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548879"/>
            <a:ext cx="1095265" cy="88823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13" y="4581129"/>
            <a:ext cx="1065502" cy="864096"/>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91" y="5560216"/>
            <a:ext cx="1322647" cy="798427"/>
          </a:xfrm>
          <a:prstGeom prst="rect">
            <a:avLst/>
          </a:prstGeom>
        </p:spPr>
      </p:pic>
      <p:sp>
        <p:nvSpPr>
          <p:cNvPr id="16" name="TextBox 15"/>
          <p:cNvSpPr txBox="1"/>
          <p:nvPr/>
        </p:nvSpPr>
        <p:spPr>
          <a:xfrm>
            <a:off x="1475656" y="3645024"/>
            <a:ext cx="7560840" cy="923330"/>
          </a:xfrm>
          <a:prstGeom prst="rect">
            <a:avLst/>
          </a:prstGeom>
          <a:noFill/>
        </p:spPr>
        <p:txBody>
          <a:bodyPr wrap="square" rtlCol="0">
            <a:spAutoFit/>
          </a:bodyPr>
          <a:lstStyle/>
          <a:p>
            <a:pPr algn="just" eaLnBrk="0" latinLnBrk="0" hangingPunct="0">
              <a:lnSpc>
                <a:spcPct val="150000"/>
              </a:lnSpc>
            </a:pPr>
            <a:r>
              <a:rPr lang="en-US" sz="1200" dirty="0"/>
              <a:t>The easiest way to get started is with a basic headset like Google Cardboard. Just drop your phone in and you’re ready to go. You can also use your phone with more advanced headsets like Samsung Gear VR and Google Daydream. </a:t>
            </a:r>
          </a:p>
        </p:txBody>
      </p:sp>
      <p:sp>
        <p:nvSpPr>
          <p:cNvPr id="20" name="TextBox 19"/>
          <p:cNvSpPr txBox="1"/>
          <p:nvPr/>
        </p:nvSpPr>
        <p:spPr>
          <a:xfrm>
            <a:off x="1475656" y="4593902"/>
            <a:ext cx="7416823" cy="923330"/>
          </a:xfrm>
          <a:prstGeom prst="rect">
            <a:avLst/>
          </a:prstGeom>
          <a:noFill/>
        </p:spPr>
        <p:txBody>
          <a:bodyPr wrap="square" rtlCol="0">
            <a:spAutoFit/>
          </a:bodyPr>
          <a:lstStyle/>
          <a:p>
            <a:pPr algn="just" eaLnBrk="0" latinLnBrk="0" hangingPunct="0">
              <a:lnSpc>
                <a:spcPct val="150000"/>
              </a:lnSpc>
            </a:pPr>
            <a:r>
              <a:rPr lang="en-US" sz="1200" dirty="0"/>
              <a:t>For the best performance and most features, you can use a VR headset connected to a computer, like Oculus Rift or HTC VIVE. Those will allow for higher framerates, higher resolutions, and even let you walk around in VR. </a:t>
            </a:r>
          </a:p>
        </p:txBody>
      </p:sp>
      <p:sp>
        <p:nvSpPr>
          <p:cNvPr id="21" name="TextBox 20"/>
          <p:cNvSpPr txBox="1"/>
          <p:nvPr/>
        </p:nvSpPr>
        <p:spPr>
          <a:xfrm>
            <a:off x="1596850" y="5662989"/>
            <a:ext cx="7295629" cy="646331"/>
          </a:xfrm>
          <a:prstGeom prst="rect">
            <a:avLst/>
          </a:prstGeom>
          <a:noFill/>
        </p:spPr>
        <p:txBody>
          <a:bodyPr wrap="square" rtlCol="0">
            <a:spAutoFit/>
          </a:bodyPr>
          <a:lstStyle/>
          <a:p>
            <a:pPr algn="just" eaLnBrk="0" latinLnBrk="0" hangingPunct="0">
              <a:lnSpc>
                <a:spcPct val="150000"/>
              </a:lnSpc>
            </a:pPr>
            <a:r>
              <a:rPr lang="en-US" sz="1200" dirty="0"/>
              <a:t>Or, on some sites, you can just use your computer or phone without a headset. You won’t be able to see in 3D or interact as fully in most VR worlds, but you can still look around in 360 degrees. </a:t>
            </a:r>
          </a:p>
        </p:txBody>
      </p:sp>
    </p:spTree>
    <p:extLst>
      <p:ext uri="{BB962C8B-B14F-4D97-AF65-F5344CB8AC3E}">
        <p14:creationId xmlns:p14="http://schemas.microsoft.com/office/powerpoint/2010/main" val="213828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WebVR</a:t>
            </a:r>
            <a:r>
              <a:rPr lang="en-US" sz="2400" dirty="0"/>
              <a:t> = Web + VR</a:t>
            </a:r>
          </a:p>
        </p:txBody>
      </p:sp>
      <p:sp>
        <p:nvSpPr>
          <p:cNvPr id="12" name="Text Placeholder 2"/>
          <p:cNvSpPr>
            <a:spLocks noGrp="1"/>
          </p:cNvSpPr>
          <p:nvPr>
            <p:ph type="body" sz="quarter" idx="17"/>
          </p:nvPr>
        </p:nvSpPr>
        <p:spPr>
          <a:xfrm>
            <a:off x="465263" y="943545"/>
            <a:ext cx="8215313" cy="5237774"/>
          </a:xfrm>
        </p:spPr>
        <p:txBody>
          <a:bodyPr>
            <a:normAutofit/>
          </a:bodyPr>
          <a:lstStyle/>
          <a:p>
            <a:pPr algn="just" eaLnBrk="0" latinLnBrk="0" hangingPunct="0">
              <a:lnSpc>
                <a:spcPct val="200000"/>
              </a:lnSpc>
              <a:buFont typeface="Wingdings" panose="05000000000000000000" pitchFamily="2" charset="2"/>
              <a:buChar char="Ø"/>
            </a:pPr>
            <a:r>
              <a:rPr lang="en-US" sz="1800" b="0" dirty="0">
                <a:latin typeface="Dotum" panose="020B0600000101010101" pitchFamily="34" charset="-127"/>
                <a:ea typeface="Dotum" panose="020B0600000101010101" pitchFamily="34" charset="-127"/>
              </a:rPr>
              <a:t>Oculus VR </a:t>
            </a:r>
          </a:p>
          <a:p>
            <a:pPr lvl="1" algn="just" eaLnBrk="0" latinLnBrk="0" hangingPunct="0">
              <a:lnSpc>
                <a:spcPct val="200000"/>
              </a:lnSpc>
              <a:buFont typeface="Wingdings" panose="05000000000000000000" pitchFamily="2" charset="2"/>
              <a:buChar char="Ø"/>
            </a:pPr>
            <a:r>
              <a:rPr lang="en-US" sz="1400" b="0" dirty="0">
                <a:latin typeface="Dotum" panose="020B0600000101010101" pitchFamily="34" charset="-127"/>
                <a:ea typeface="Dotum" panose="020B0600000101010101" pitchFamily="34" charset="-127"/>
              </a:rPr>
              <a:t>Build Oculus VR apps  in JavaScript</a:t>
            </a:r>
          </a:p>
          <a:p>
            <a:pPr lvl="1" algn="just" eaLnBrk="0" latinLnBrk="0" hangingPunct="0">
              <a:lnSpc>
                <a:spcPct val="200000"/>
              </a:lnSpc>
              <a:buFont typeface="Wingdings" panose="05000000000000000000" pitchFamily="2" charset="2"/>
              <a:buChar char="Ø"/>
            </a:pPr>
            <a:r>
              <a:rPr lang="en-US" sz="1400" b="0" dirty="0">
                <a:latin typeface="Dotum" panose="020B0600000101010101" pitchFamily="34" charset="-127"/>
                <a:ea typeface="Dotum" panose="020B0600000101010101" pitchFamily="34" charset="-127"/>
              </a:rPr>
              <a:t>All in browser – Chrome, Firefox or Samsung Internet</a:t>
            </a:r>
          </a:p>
          <a:p>
            <a:pPr marL="288000" lvl="1" indent="0" algn="just" eaLnBrk="0" latinLnBrk="0" hangingPunct="0">
              <a:lnSpc>
                <a:spcPct val="200000"/>
              </a:lnSpc>
              <a:buNone/>
            </a:pPr>
            <a:r>
              <a:rPr lang="en-US" sz="1400" dirty="0">
                <a:latin typeface="Dotum" panose="020B0600000101010101" pitchFamily="34" charset="-127"/>
                <a:ea typeface="Dotum" panose="020B0600000101010101" pitchFamily="34" charset="-127"/>
              </a:rPr>
              <a:t>   </a:t>
            </a:r>
            <a:r>
              <a:rPr lang="en-US" sz="1400" b="0" dirty="0">
                <a:latin typeface="Dotum" panose="020B0600000101010101" pitchFamily="34" charset="-127"/>
                <a:ea typeface="Dotum" panose="020B0600000101010101" pitchFamily="34" charset="-127"/>
              </a:rPr>
              <a:t> Browser for </a:t>
            </a:r>
            <a:r>
              <a:rPr lang="en-US" sz="1400" b="0" dirty="0" err="1">
                <a:latin typeface="Dotum" panose="020B0600000101010101" pitchFamily="34" charset="-127"/>
                <a:ea typeface="Dotum" panose="020B0600000101010101" pitchFamily="34" charset="-127"/>
              </a:rPr>
              <a:t>GearVR</a:t>
            </a:r>
            <a:endParaRPr lang="en-US" sz="1400" b="0" dirty="0">
              <a:latin typeface="Dotum" panose="020B0600000101010101" pitchFamily="34" charset="-127"/>
              <a:ea typeface="Dotum" panose="020B0600000101010101" pitchFamily="34" charset="-127"/>
            </a:endParaRPr>
          </a:p>
          <a:p>
            <a:pPr lvl="1" algn="just" eaLnBrk="0" latinLnBrk="0" hangingPunct="0">
              <a:lnSpc>
                <a:spcPct val="200000"/>
              </a:lnSpc>
              <a:buFont typeface="Wingdings" panose="05000000000000000000" pitchFamily="2" charset="2"/>
              <a:buChar char="Ø"/>
            </a:pPr>
            <a:r>
              <a:rPr lang="en-US" sz="1400" b="0" dirty="0">
                <a:latin typeface="Dotum" panose="020B0600000101010101" pitchFamily="34" charset="-127"/>
                <a:ea typeface="Dotum" panose="020B0600000101010101" pitchFamily="34" charset="-127"/>
              </a:rPr>
              <a:t>Rendered in </a:t>
            </a:r>
            <a:r>
              <a:rPr lang="en-US" sz="1400" b="0" dirty="0" err="1">
                <a:latin typeface="Dotum" panose="020B0600000101010101" pitchFamily="34" charset="-127"/>
                <a:ea typeface="Dotum" panose="020B0600000101010101" pitchFamily="34" charset="-127"/>
              </a:rPr>
              <a:t>WebGL</a:t>
            </a:r>
            <a:endParaRPr lang="en-US" sz="1400" b="0" dirty="0">
              <a:latin typeface="Dotum" panose="020B0600000101010101" pitchFamily="34" charset="-127"/>
              <a:ea typeface="Dotum" panose="020B0600000101010101" pitchFamily="34" charset="-127"/>
            </a:endParaRPr>
          </a:p>
          <a:p>
            <a:pPr lvl="1" algn="just" eaLnBrk="0" latinLnBrk="0" hangingPunct="0">
              <a:lnSpc>
                <a:spcPct val="200000"/>
              </a:lnSpc>
              <a:buFont typeface="Wingdings" panose="05000000000000000000" pitchFamily="2" charset="2"/>
              <a:buChar char="Ø"/>
            </a:pPr>
            <a:r>
              <a:rPr lang="en-US" sz="1400" dirty="0">
                <a:latin typeface="Dotum" panose="020B0600000101010101" pitchFamily="34" charset="-127"/>
                <a:ea typeface="Dotum" panose="020B0600000101010101" pitchFamily="34" charset="-127"/>
              </a:rPr>
              <a:t>Head-tracking and full screen VR support in browser dev builds</a:t>
            </a:r>
          </a:p>
          <a:p>
            <a:pPr algn="just" eaLnBrk="0" latinLnBrk="0" hangingPunct="0">
              <a:lnSpc>
                <a:spcPct val="200000"/>
              </a:lnSpc>
              <a:buFont typeface="Wingdings" panose="05000000000000000000" pitchFamily="2" charset="2"/>
              <a:buChar char="Ø"/>
            </a:pPr>
            <a:r>
              <a:rPr lang="en-US" sz="1600" b="0" dirty="0">
                <a:latin typeface="Dotum" panose="020B0600000101010101" pitchFamily="34" charset="-127"/>
                <a:ea typeface="Dotum" panose="020B0600000101010101" pitchFamily="34" charset="-127"/>
              </a:rPr>
              <a:t>Google cardboard</a:t>
            </a:r>
          </a:p>
          <a:p>
            <a:pPr lvl="1" algn="just" eaLnBrk="0" latinLnBrk="0" hangingPunct="0">
              <a:lnSpc>
                <a:spcPct val="200000"/>
              </a:lnSpc>
              <a:buFont typeface="Wingdings" panose="05000000000000000000" pitchFamily="2" charset="2"/>
              <a:buChar char="Ø"/>
            </a:pPr>
            <a:r>
              <a:rPr lang="en-US" sz="1400" dirty="0">
                <a:latin typeface="Dotum" panose="020B0600000101010101" pitchFamily="34" charset="-127"/>
                <a:ea typeface="Dotum" panose="020B0600000101010101" pitchFamily="34" charset="-127"/>
              </a:rPr>
              <a:t>Run on mobile browser </a:t>
            </a:r>
          </a:p>
          <a:p>
            <a:pPr lvl="1" algn="just" eaLnBrk="0" latinLnBrk="0" hangingPunct="0">
              <a:lnSpc>
                <a:spcPct val="200000"/>
              </a:lnSpc>
              <a:buFont typeface="Wingdings" panose="05000000000000000000" pitchFamily="2" charset="2"/>
              <a:buChar char="Ø"/>
            </a:pPr>
            <a:r>
              <a:rPr lang="en-US" sz="1400" b="0" dirty="0">
                <a:latin typeface="Dotum" panose="020B0600000101010101" pitchFamily="34" charset="-127"/>
                <a:ea typeface="Dotum" panose="020B0600000101010101" pitchFamily="34" charset="-127"/>
              </a:rPr>
              <a:t>Stereo rendering with Google cardboard VR</a:t>
            </a:r>
          </a:p>
          <a:p>
            <a:pPr lvl="1" algn="just" eaLnBrk="0" latinLnBrk="0" hangingPunct="0">
              <a:lnSpc>
                <a:spcPct val="200000"/>
              </a:lnSpc>
              <a:buFont typeface="Wingdings" panose="05000000000000000000" pitchFamily="2" charset="2"/>
              <a:buChar char="Ø"/>
            </a:pPr>
            <a:r>
              <a:rPr lang="en-US" sz="1400" dirty="0">
                <a:latin typeface="Dotum" panose="020B0600000101010101" pitchFamily="34" charset="-127"/>
                <a:ea typeface="Dotum" panose="020B0600000101010101" pitchFamily="34" charset="-127"/>
              </a:rPr>
              <a:t>Head tracking with phone’s accelerometer</a:t>
            </a:r>
            <a:endParaRPr lang="en-US" sz="1400" b="0" dirty="0">
              <a:latin typeface="Dotum" panose="020B0600000101010101" pitchFamily="34" charset="-127"/>
              <a:ea typeface="Dotum" panose="020B0600000101010101" pitchFamily="34" charset="-127"/>
            </a:endParaRPr>
          </a:p>
        </p:txBody>
      </p:sp>
      <p:grpSp>
        <p:nvGrpSpPr>
          <p:cNvPr id="13" name="Group 12"/>
          <p:cNvGrpSpPr/>
          <p:nvPr/>
        </p:nvGrpSpPr>
        <p:grpSpPr>
          <a:xfrm>
            <a:off x="5115650" y="4509120"/>
            <a:ext cx="2455853" cy="1296144"/>
            <a:chOff x="1259632" y="4596270"/>
            <a:chExt cx="3024336" cy="1641042"/>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4596270"/>
              <a:ext cx="3024336" cy="1641042"/>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9" y="4725144"/>
              <a:ext cx="2016224" cy="1296144"/>
            </a:xfrm>
            <a:prstGeom prst="rect">
              <a:avLst/>
            </a:prstGeom>
          </p:spPr>
        </p:pic>
      </p:grpSp>
      <p:grpSp>
        <p:nvGrpSpPr>
          <p:cNvPr id="18" name="Group 17"/>
          <p:cNvGrpSpPr/>
          <p:nvPr/>
        </p:nvGrpSpPr>
        <p:grpSpPr>
          <a:xfrm>
            <a:off x="7544529" y="5020088"/>
            <a:ext cx="1138304" cy="569152"/>
            <a:chOff x="4499993" y="4954181"/>
            <a:chExt cx="2385958" cy="1192979"/>
          </a:xfrm>
        </p:grpSpPr>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096482" y="4357692"/>
              <a:ext cx="1192979" cy="2385958"/>
            </a:xfrm>
            <a:prstGeom prst="rect">
              <a:avLst/>
            </a:prstGeom>
          </p:spPr>
        </p:pic>
        <p:pic>
          <p:nvPicPr>
            <p:cNvPr id="25" name="Picture 24"/>
            <p:cNvPicPr>
              <a:picLocks noChangeAspect="1"/>
            </p:cNvPicPr>
            <p:nvPr/>
          </p:nvPicPr>
          <p:blipFill>
            <a:blip r:embed="rId6"/>
            <a:stretch>
              <a:fillRect/>
            </a:stretch>
          </p:blipFill>
          <p:spPr>
            <a:xfrm>
              <a:off x="4644008" y="5013176"/>
              <a:ext cx="2088232" cy="1080120"/>
            </a:xfrm>
            <a:prstGeom prst="rect">
              <a:avLst/>
            </a:prstGeom>
          </p:spPr>
        </p:pic>
      </p:grpSp>
      <p:pic>
        <p:nvPicPr>
          <p:cNvPr id="3" name="Picture 2"/>
          <p:cNvPicPr>
            <a:picLocks noChangeAspect="1"/>
          </p:cNvPicPr>
          <p:nvPr/>
        </p:nvPicPr>
        <p:blipFill>
          <a:blip r:embed="rId7"/>
          <a:stretch>
            <a:fillRect/>
          </a:stretch>
        </p:blipFill>
        <p:spPr>
          <a:xfrm flipH="1">
            <a:off x="5530710" y="1124744"/>
            <a:ext cx="3149866" cy="2096524"/>
          </a:xfrm>
          <a:prstGeom prst="rect">
            <a:avLst/>
          </a:prstGeom>
        </p:spPr>
      </p:pic>
    </p:spTree>
    <p:extLst>
      <p:ext uri="{BB962C8B-B14F-4D97-AF65-F5344CB8AC3E}">
        <p14:creationId xmlns:p14="http://schemas.microsoft.com/office/powerpoint/2010/main" val="3087807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3638" y="908720"/>
            <a:ext cx="8550963" cy="2672176"/>
          </a:xfrm>
          <a:prstGeom prst="rect">
            <a:avLst/>
          </a:prstGeom>
        </p:spPr>
      </p:pic>
      <p:sp>
        <p:nvSpPr>
          <p:cNvPr id="2" name="Title 1"/>
          <p:cNvSpPr>
            <a:spLocks noGrp="1"/>
          </p:cNvSpPr>
          <p:nvPr>
            <p:ph type="title"/>
          </p:nvPr>
        </p:nvSpPr>
        <p:spPr/>
        <p:txBody>
          <a:bodyPr/>
          <a:lstStyle/>
          <a:p>
            <a:r>
              <a:rPr lang="en-US" sz="2400" dirty="0" err="1"/>
              <a:t>WebVR</a:t>
            </a:r>
            <a:r>
              <a:rPr lang="en-US" sz="2400" dirty="0"/>
              <a:t> Concept</a:t>
            </a:r>
          </a:p>
        </p:txBody>
      </p:sp>
      <p:pic>
        <p:nvPicPr>
          <p:cNvPr id="5" name="Picture 4"/>
          <p:cNvPicPr>
            <a:picLocks noChangeAspect="1"/>
          </p:cNvPicPr>
          <p:nvPr/>
        </p:nvPicPr>
        <p:blipFill>
          <a:blip r:embed="rId4"/>
          <a:stretch>
            <a:fillRect/>
          </a:stretch>
        </p:blipFill>
        <p:spPr>
          <a:xfrm>
            <a:off x="323528" y="3284984"/>
            <a:ext cx="8136905" cy="3106818"/>
          </a:xfrm>
          <a:prstGeom prst="rect">
            <a:avLst/>
          </a:prstGeom>
        </p:spPr>
      </p:pic>
    </p:spTree>
    <p:extLst>
      <p:ext uri="{BB962C8B-B14F-4D97-AF65-F5344CB8AC3E}">
        <p14:creationId xmlns:p14="http://schemas.microsoft.com/office/powerpoint/2010/main" val="3906197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WebVR</a:t>
            </a:r>
            <a:r>
              <a:rPr lang="en-US" sz="2400" dirty="0"/>
              <a:t> Concept</a:t>
            </a:r>
          </a:p>
        </p:txBody>
      </p:sp>
      <p:pic>
        <p:nvPicPr>
          <p:cNvPr id="3" name="Picture 2"/>
          <p:cNvPicPr>
            <a:picLocks noChangeAspect="1"/>
          </p:cNvPicPr>
          <p:nvPr/>
        </p:nvPicPr>
        <p:blipFill>
          <a:blip r:embed="rId3"/>
          <a:stretch>
            <a:fillRect/>
          </a:stretch>
        </p:blipFill>
        <p:spPr>
          <a:xfrm>
            <a:off x="703944" y="1124744"/>
            <a:ext cx="7926640" cy="3096344"/>
          </a:xfrm>
          <a:prstGeom prst="rect">
            <a:avLst/>
          </a:prstGeom>
        </p:spPr>
      </p:pic>
      <p:sp>
        <p:nvSpPr>
          <p:cNvPr id="6" name="Rectangle 5"/>
          <p:cNvSpPr/>
          <p:nvPr/>
        </p:nvSpPr>
        <p:spPr>
          <a:xfrm>
            <a:off x="467544" y="4077072"/>
            <a:ext cx="8210752" cy="1200329"/>
          </a:xfrm>
          <a:prstGeom prst="rect">
            <a:avLst/>
          </a:prstGeom>
        </p:spPr>
        <p:txBody>
          <a:bodyPr wrap="square">
            <a:spAutoFit/>
          </a:bodyPr>
          <a:lstStyle/>
          <a:p>
            <a:pPr algn="just" eaLnBrk="0" latinLnBrk="0" hangingPunct="0">
              <a:lnSpc>
                <a:spcPct val="150000"/>
              </a:lnSpc>
            </a:pPr>
            <a:r>
              <a:rPr lang="en-US" sz="1600" dirty="0"/>
              <a:t>- </a:t>
            </a:r>
            <a:r>
              <a:rPr lang="en-US" sz="1600" b="1" dirty="0"/>
              <a:t>Position</a:t>
            </a:r>
            <a:r>
              <a:rPr lang="en-US" sz="1600" dirty="0"/>
              <a:t> — The position of the HMD along three axes in a 3D coordinate space. x is to the left and right, y is up and down, and z is towards and away from the position sensor. </a:t>
            </a:r>
          </a:p>
        </p:txBody>
      </p:sp>
      <p:sp>
        <p:nvSpPr>
          <p:cNvPr id="7" name="Rectangle 6"/>
          <p:cNvSpPr/>
          <p:nvPr/>
        </p:nvSpPr>
        <p:spPr>
          <a:xfrm>
            <a:off x="467544" y="5229200"/>
            <a:ext cx="8163040" cy="1200329"/>
          </a:xfrm>
          <a:prstGeom prst="rect">
            <a:avLst/>
          </a:prstGeom>
        </p:spPr>
        <p:txBody>
          <a:bodyPr wrap="square">
            <a:spAutoFit/>
          </a:bodyPr>
          <a:lstStyle/>
          <a:p>
            <a:pPr algn="just" eaLnBrk="0" latinLnBrk="0" hangingPunct="0">
              <a:lnSpc>
                <a:spcPct val="150000"/>
              </a:lnSpc>
            </a:pPr>
            <a:r>
              <a:rPr lang="en-US" sz="1600" dirty="0"/>
              <a:t>- </a:t>
            </a:r>
            <a:r>
              <a:rPr lang="en-US" sz="1600" b="1" dirty="0"/>
              <a:t>Orientation</a:t>
            </a:r>
            <a:r>
              <a:rPr lang="en-US" sz="1600" dirty="0"/>
              <a:t> — The rotation of the HMD around three axes in a 3D coordinate space. Pitch is rotation around the x axis, yaw is rotation around the y axis, and roll is rotation around the z axis. </a:t>
            </a:r>
          </a:p>
        </p:txBody>
      </p:sp>
    </p:spTree>
    <p:extLst>
      <p:ext uri="{BB962C8B-B14F-4D97-AF65-F5344CB8AC3E}">
        <p14:creationId xmlns:p14="http://schemas.microsoft.com/office/powerpoint/2010/main" val="232425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WebVR</a:t>
            </a:r>
            <a:r>
              <a:rPr lang="en-US" sz="2400" dirty="0"/>
              <a:t> Concept</a:t>
            </a:r>
          </a:p>
        </p:txBody>
      </p:sp>
      <p:sp>
        <p:nvSpPr>
          <p:cNvPr id="7" name="Rectangle 6"/>
          <p:cNvSpPr/>
          <p:nvPr/>
        </p:nvSpPr>
        <p:spPr>
          <a:xfrm>
            <a:off x="528263" y="4365104"/>
            <a:ext cx="8163040" cy="1522020"/>
          </a:xfrm>
          <a:prstGeom prst="rect">
            <a:avLst/>
          </a:prstGeom>
        </p:spPr>
        <p:txBody>
          <a:bodyPr wrap="square">
            <a:spAutoFit/>
          </a:bodyPr>
          <a:lstStyle/>
          <a:p>
            <a:pPr algn="just" eaLnBrk="0" latinLnBrk="0" hangingPunct="0">
              <a:lnSpc>
                <a:spcPct val="150000"/>
              </a:lnSpc>
            </a:pPr>
            <a:r>
              <a:rPr lang="en-US" sz="1600" dirty="0"/>
              <a:t>- The field of view (</a:t>
            </a:r>
            <a:r>
              <a:rPr lang="en-US" sz="1600" b="1" dirty="0"/>
              <a:t>FOV</a:t>
            </a:r>
            <a:r>
              <a:rPr lang="en-US" sz="1600" dirty="0"/>
              <a:t>) is the area that each of the user's eyes can reasonably be expected to see. It roughly takes the form of a pyramid shape, laid down on one side, with the apex inside the user's head, and the rest of the pyramid </a:t>
            </a:r>
            <a:r>
              <a:rPr lang="en-US" sz="1600" dirty="0" err="1"/>
              <a:t>eminating</a:t>
            </a:r>
            <a:r>
              <a:rPr lang="en-US" sz="1600" dirty="0"/>
              <a:t> from the user's eye. Each eye has it's own FOV, one slightly overlapping the other.</a:t>
            </a:r>
          </a:p>
        </p:txBody>
      </p:sp>
      <p:pic>
        <p:nvPicPr>
          <p:cNvPr id="4" name="Picture 3"/>
          <p:cNvPicPr>
            <a:picLocks noChangeAspect="1"/>
          </p:cNvPicPr>
          <p:nvPr/>
        </p:nvPicPr>
        <p:blipFill>
          <a:blip r:embed="rId3"/>
          <a:stretch>
            <a:fillRect/>
          </a:stretch>
        </p:blipFill>
        <p:spPr>
          <a:xfrm>
            <a:off x="550954" y="1021393"/>
            <a:ext cx="8068716" cy="3151842"/>
          </a:xfrm>
          <a:prstGeom prst="rect">
            <a:avLst/>
          </a:prstGeom>
        </p:spPr>
      </p:pic>
    </p:spTree>
    <p:extLst>
      <p:ext uri="{BB962C8B-B14F-4D97-AF65-F5344CB8AC3E}">
        <p14:creationId xmlns:p14="http://schemas.microsoft.com/office/powerpoint/2010/main" val="4023910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WebVR</a:t>
            </a:r>
            <a:r>
              <a:rPr lang="en-US" sz="2400" dirty="0"/>
              <a:t> Concept</a:t>
            </a:r>
          </a:p>
        </p:txBody>
      </p:sp>
      <p:sp>
        <p:nvSpPr>
          <p:cNvPr id="7" name="Rectangle 6"/>
          <p:cNvSpPr/>
          <p:nvPr/>
        </p:nvSpPr>
        <p:spPr>
          <a:xfrm>
            <a:off x="368796" y="4293096"/>
            <a:ext cx="8295323" cy="1938992"/>
          </a:xfrm>
          <a:prstGeom prst="rect">
            <a:avLst/>
          </a:prstGeom>
        </p:spPr>
        <p:txBody>
          <a:bodyPr wrap="square">
            <a:spAutoFit/>
          </a:bodyPr>
          <a:lstStyle/>
          <a:p>
            <a:pPr algn="just" eaLnBrk="0" latinLnBrk="0" hangingPunct="0">
              <a:lnSpc>
                <a:spcPct val="150000"/>
              </a:lnSpc>
            </a:pPr>
            <a:r>
              <a:rPr lang="en-US" sz="1600" b="1" dirty="0"/>
              <a:t>Stereoscopic vision </a:t>
            </a:r>
            <a:r>
              <a:rPr lang="en-US" sz="1600" dirty="0"/>
              <a:t>is the normal vision humans and (most) animal have. The perception of two slightly differing images (one from each eye) as a single image. This results in depth perception, helping us to see the world in glorious 3D. To recreate this in VR apps, we need to render two very slightly different views side by side, which will be taken in by the left and right eyes when the user is using the HMD.</a:t>
            </a:r>
          </a:p>
        </p:txBody>
      </p:sp>
      <p:pic>
        <p:nvPicPr>
          <p:cNvPr id="3" name="Picture 2"/>
          <p:cNvPicPr>
            <a:picLocks noChangeAspect="1"/>
          </p:cNvPicPr>
          <p:nvPr/>
        </p:nvPicPr>
        <p:blipFill>
          <a:blip r:embed="rId3"/>
          <a:stretch>
            <a:fillRect/>
          </a:stretch>
        </p:blipFill>
        <p:spPr>
          <a:xfrm>
            <a:off x="323527" y="1052736"/>
            <a:ext cx="8295323" cy="3240360"/>
          </a:xfrm>
          <a:prstGeom prst="rect">
            <a:avLst/>
          </a:prstGeom>
        </p:spPr>
      </p:pic>
    </p:spTree>
    <p:extLst>
      <p:ext uri="{BB962C8B-B14F-4D97-AF65-F5344CB8AC3E}">
        <p14:creationId xmlns:p14="http://schemas.microsoft.com/office/powerpoint/2010/main" val="1754763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WebVR</a:t>
            </a:r>
            <a:r>
              <a:rPr lang="en-US" sz="2400" dirty="0"/>
              <a:t> Concept</a:t>
            </a:r>
          </a:p>
        </p:txBody>
      </p:sp>
      <p:sp>
        <p:nvSpPr>
          <p:cNvPr id="7" name="Rectangle 6"/>
          <p:cNvSpPr/>
          <p:nvPr/>
        </p:nvSpPr>
        <p:spPr>
          <a:xfrm>
            <a:off x="515256" y="4509120"/>
            <a:ext cx="8115328" cy="1323439"/>
          </a:xfrm>
          <a:prstGeom prst="rect">
            <a:avLst/>
          </a:prstGeom>
        </p:spPr>
        <p:txBody>
          <a:bodyPr wrap="square">
            <a:spAutoFit/>
          </a:bodyPr>
          <a:lstStyle/>
          <a:p>
            <a:pPr algn="just" eaLnBrk="0" latinLnBrk="0" hangingPunct="0"/>
            <a:r>
              <a:rPr lang="en-US" sz="1600" dirty="0"/>
              <a:t>- The primary technology used to make you feel present in a 360º scene, thanks to the gyroscope, accelerometer, and magnetometer (compass) included in the HMD.</a:t>
            </a:r>
          </a:p>
          <a:p>
            <a:pPr algn="just" eaLnBrk="0" latinLnBrk="0" hangingPunct="0"/>
            <a:br>
              <a:rPr lang="en-US" sz="1600" dirty="0"/>
            </a:br>
            <a:r>
              <a:rPr lang="en-US" sz="1600" dirty="0"/>
              <a:t>- It has primary relevance because it makes our eyes believe we are in front of a spherical screen, giving users realistic immersion inside the app canvas.</a:t>
            </a:r>
          </a:p>
        </p:txBody>
      </p:sp>
      <p:pic>
        <p:nvPicPr>
          <p:cNvPr id="4" name="Picture 3"/>
          <p:cNvPicPr>
            <a:picLocks noChangeAspect="1"/>
          </p:cNvPicPr>
          <p:nvPr/>
        </p:nvPicPr>
        <p:blipFill>
          <a:blip r:embed="rId3"/>
          <a:stretch>
            <a:fillRect/>
          </a:stretch>
        </p:blipFill>
        <p:spPr>
          <a:xfrm>
            <a:off x="3054343" y="1124744"/>
            <a:ext cx="2939010" cy="3240359"/>
          </a:xfrm>
          <a:prstGeom prst="rect">
            <a:avLst/>
          </a:prstGeom>
        </p:spPr>
      </p:pic>
      <p:sp>
        <p:nvSpPr>
          <p:cNvPr id="5" name="TextBox 4"/>
          <p:cNvSpPr txBox="1"/>
          <p:nvPr/>
        </p:nvSpPr>
        <p:spPr>
          <a:xfrm>
            <a:off x="515256" y="1340768"/>
            <a:ext cx="2088232" cy="369332"/>
          </a:xfrm>
          <a:prstGeom prst="rect">
            <a:avLst/>
          </a:prstGeom>
          <a:noFill/>
        </p:spPr>
        <p:txBody>
          <a:bodyPr wrap="square" rtlCol="0">
            <a:spAutoFit/>
          </a:bodyPr>
          <a:lstStyle/>
          <a:p>
            <a:r>
              <a:rPr lang="en-US" b="1" dirty="0"/>
              <a:t>Head Tracking</a:t>
            </a:r>
          </a:p>
        </p:txBody>
      </p:sp>
    </p:spTree>
    <p:extLst>
      <p:ext uri="{BB962C8B-B14F-4D97-AF65-F5344CB8AC3E}">
        <p14:creationId xmlns:p14="http://schemas.microsoft.com/office/powerpoint/2010/main" val="1258728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WebVR</a:t>
            </a:r>
            <a:r>
              <a:rPr lang="en-US" sz="2400" dirty="0"/>
              <a:t> Concept</a:t>
            </a:r>
          </a:p>
        </p:txBody>
      </p:sp>
      <p:sp>
        <p:nvSpPr>
          <p:cNvPr id="7" name="Rectangle 6"/>
          <p:cNvSpPr/>
          <p:nvPr/>
        </p:nvSpPr>
        <p:spPr>
          <a:xfrm>
            <a:off x="515256" y="1916832"/>
            <a:ext cx="8115328" cy="3368679"/>
          </a:xfrm>
          <a:prstGeom prst="rect">
            <a:avLst/>
          </a:prstGeom>
        </p:spPr>
        <p:txBody>
          <a:bodyPr wrap="square">
            <a:spAutoFit/>
          </a:bodyPr>
          <a:lstStyle/>
          <a:p>
            <a:pPr marL="285750" indent="-285750" algn="just" eaLnBrk="0" latinLnBrk="0" hangingPunct="0">
              <a:lnSpc>
                <a:spcPct val="150000"/>
              </a:lnSpc>
              <a:buFontTx/>
              <a:buChar char="-"/>
            </a:pPr>
            <a:r>
              <a:rPr lang="en-US" sz="1600" dirty="0"/>
              <a:t>Latency is the time between the physical head movement and the visual display reaching the user's eyes from the screen of an HMD being updated. This is one of the most critical factors in providing a realistic experience. Humans can detect very small delays — we need to keep the latency below 20 milliseconds if they are to be imperceptible (for example a 60Hz monitor has a 16 </a:t>
            </a:r>
            <a:r>
              <a:rPr lang="en-US" sz="1600" dirty="0" err="1"/>
              <a:t>ms</a:t>
            </a:r>
            <a:r>
              <a:rPr lang="en-US" sz="1600" dirty="0"/>
              <a:t> response.)</a:t>
            </a:r>
          </a:p>
          <a:p>
            <a:pPr marL="285750" indent="-285750" algn="just" eaLnBrk="0" latinLnBrk="0" hangingPunct="0">
              <a:lnSpc>
                <a:spcPct val="150000"/>
              </a:lnSpc>
              <a:buFontTx/>
              <a:buChar char="-"/>
            </a:pPr>
            <a:endParaRPr lang="en-US" sz="1600" dirty="0"/>
          </a:p>
          <a:p>
            <a:pPr marL="285750" indent="-285750" algn="just" eaLnBrk="0" latinLnBrk="0" hangingPunct="0">
              <a:lnSpc>
                <a:spcPct val="150000"/>
              </a:lnSpc>
              <a:buFontTx/>
              <a:buChar char="-"/>
            </a:pPr>
            <a:r>
              <a:rPr lang="en-US" sz="1600" dirty="0"/>
              <a:t>The Oculus Rift headset has a latency of 20 </a:t>
            </a:r>
            <a:r>
              <a:rPr lang="en-US" sz="1600" dirty="0" err="1"/>
              <a:t>ms</a:t>
            </a:r>
            <a:r>
              <a:rPr lang="en-US" sz="1600" dirty="0"/>
              <a:t> or less, but with mobile device-based setups it will depend heavily on the smartphone CPU power and other capabilities. </a:t>
            </a:r>
          </a:p>
        </p:txBody>
      </p:sp>
      <p:sp>
        <p:nvSpPr>
          <p:cNvPr id="5" name="TextBox 4"/>
          <p:cNvSpPr txBox="1"/>
          <p:nvPr/>
        </p:nvSpPr>
        <p:spPr>
          <a:xfrm>
            <a:off x="515256" y="1340768"/>
            <a:ext cx="2088232" cy="369332"/>
          </a:xfrm>
          <a:prstGeom prst="rect">
            <a:avLst/>
          </a:prstGeom>
          <a:noFill/>
        </p:spPr>
        <p:txBody>
          <a:bodyPr wrap="square" rtlCol="0">
            <a:spAutoFit/>
          </a:bodyPr>
          <a:lstStyle/>
          <a:p>
            <a:r>
              <a:rPr lang="en-US" b="1" dirty="0"/>
              <a:t>Latency</a:t>
            </a:r>
          </a:p>
        </p:txBody>
      </p:sp>
    </p:spTree>
    <p:extLst>
      <p:ext uri="{BB962C8B-B14F-4D97-AF65-F5344CB8AC3E}">
        <p14:creationId xmlns:p14="http://schemas.microsoft.com/office/powerpoint/2010/main" val="862063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WebVR</a:t>
            </a:r>
            <a:r>
              <a:rPr lang="en-US" sz="2400" dirty="0"/>
              <a:t> Concept</a:t>
            </a:r>
          </a:p>
        </p:txBody>
      </p:sp>
      <p:sp>
        <p:nvSpPr>
          <p:cNvPr id="7" name="Rectangle 6"/>
          <p:cNvSpPr/>
          <p:nvPr/>
        </p:nvSpPr>
        <p:spPr>
          <a:xfrm>
            <a:off x="515256" y="1916832"/>
            <a:ext cx="8115328" cy="2260683"/>
          </a:xfrm>
          <a:prstGeom prst="rect">
            <a:avLst/>
          </a:prstGeom>
        </p:spPr>
        <p:txBody>
          <a:bodyPr wrap="square">
            <a:spAutoFit/>
          </a:bodyPr>
          <a:lstStyle/>
          <a:p>
            <a:pPr marL="285750" indent="-285750" algn="just" eaLnBrk="0" latinLnBrk="0" hangingPunct="0">
              <a:lnSpc>
                <a:spcPct val="150000"/>
              </a:lnSpc>
              <a:buFontTx/>
              <a:buChar char="-"/>
            </a:pPr>
            <a:r>
              <a:rPr lang="en-US" sz="1600" dirty="0"/>
              <a:t>Framerate is the frequency at which an imaging device produces unique consecutive images, called frames. A rate of 60fps is an acceptable rate for a smooth user experience, but depending on the performance of the machine the app is running on, or the complexity of the content you want to show, it can drastically lower. Less than 30fps is generally considered jittery, and annoying to the user.</a:t>
            </a:r>
          </a:p>
        </p:txBody>
      </p:sp>
      <p:sp>
        <p:nvSpPr>
          <p:cNvPr id="5" name="TextBox 4"/>
          <p:cNvSpPr txBox="1"/>
          <p:nvPr/>
        </p:nvSpPr>
        <p:spPr>
          <a:xfrm>
            <a:off x="515256" y="1340768"/>
            <a:ext cx="4488792" cy="369332"/>
          </a:xfrm>
          <a:prstGeom prst="rect">
            <a:avLst/>
          </a:prstGeom>
          <a:noFill/>
        </p:spPr>
        <p:txBody>
          <a:bodyPr wrap="square" rtlCol="0">
            <a:spAutoFit/>
          </a:bodyPr>
          <a:lstStyle/>
          <a:p>
            <a:r>
              <a:rPr lang="it-IT" b="1" dirty="0"/>
              <a:t>Framerate ( Frames per second / FPS )</a:t>
            </a:r>
          </a:p>
        </p:txBody>
      </p:sp>
    </p:spTree>
    <p:extLst>
      <p:ext uri="{BB962C8B-B14F-4D97-AF65-F5344CB8AC3E}">
        <p14:creationId xmlns:p14="http://schemas.microsoft.com/office/powerpoint/2010/main" val="142239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Introduction</a:t>
            </a:r>
          </a:p>
        </p:txBody>
      </p:sp>
      <p:sp>
        <p:nvSpPr>
          <p:cNvPr id="4" name="Text Placeholder 2"/>
          <p:cNvSpPr>
            <a:spLocks noGrp="1"/>
          </p:cNvSpPr>
          <p:nvPr>
            <p:ph type="body" sz="quarter" idx="17"/>
          </p:nvPr>
        </p:nvSpPr>
        <p:spPr>
          <a:xfrm>
            <a:off x="463806" y="1071546"/>
            <a:ext cx="8215313" cy="5237774"/>
          </a:xfrm>
        </p:spPr>
        <p:txBody>
          <a:bodyPr>
            <a:normAutofit/>
          </a:bodyPr>
          <a:lstStyle/>
          <a:p>
            <a:pPr algn="just" eaLnBrk="0" latinLnBrk="0" hangingPunct="0">
              <a:lnSpc>
                <a:spcPct val="150000"/>
              </a:lnSpc>
              <a:buFontTx/>
              <a:buChar char="-"/>
            </a:pPr>
            <a:r>
              <a:rPr lang="en-US" sz="1600" b="0" dirty="0" err="1">
                <a:latin typeface="Dotum" panose="020B0600000101010101" pitchFamily="34" charset="-127"/>
                <a:ea typeface="Dotum" panose="020B0600000101010101" pitchFamily="34" charset="-127"/>
              </a:rPr>
              <a:t>WebVR</a:t>
            </a:r>
            <a:r>
              <a:rPr lang="en-US" sz="1600" b="0" dirty="0">
                <a:latin typeface="Dotum" panose="020B0600000101010101" pitchFamily="34" charset="-127"/>
                <a:ea typeface="Dotum" panose="020B0600000101010101" pitchFamily="34" charset="-127"/>
              </a:rPr>
              <a:t> is an experimental JavaScript API that provides access to Virtual Reality devices, such as the Oculus Rift, HTC Vive, Samsung Gear VR, or Google Cardboard, in your browser.</a:t>
            </a:r>
          </a:p>
        </p:txBody>
      </p:sp>
      <p:pic>
        <p:nvPicPr>
          <p:cNvPr id="3" name="Picture 2"/>
          <p:cNvPicPr>
            <a:picLocks noChangeAspect="1"/>
          </p:cNvPicPr>
          <p:nvPr/>
        </p:nvPicPr>
        <p:blipFill>
          <a:blip r:embed="rId2"/>
          <a:stretch>
            <a:fillRect/>
          </a:stretch>
        </p:blipFill>
        <p:spPr>
          <a:xfrm>
            <a:off x="232722" y="3061077"/>
            <a:ext cx="2163978" cy="12587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264" y="3008775"/>
            <a:ext cx="1512168" cy="15121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1758" y="3144804"/>
            <a:ext cx="1864088" cy="124010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1744" y="3064913"/>
            <a:ext cx="1728546" cy="1519601"/>
          </a:xfrm>
          <a:prstGeom prst="rect">
            <a:avLst/>
          </a:prstGeom>
        </p:spPr>
      </p:pic>
      <p:sp>
        <p:nvSpPr>
          <p:cNvPr id="9" name="TextBox 8"/>
          <p:cNvSpPr txBox="1"/>
          <p:nvPr/>
        </p:nvSpPr>
        <p:spPr>
          <a:xfrm>
            <a:off x="685040" y="4517107"/>
            <a:ext cx="1440160" cy="369332"/>
          </a:xfrm>
          <a:prstGeom prst="rect">
            <a:avLst/>
          </a:prstGeom>
          <a:noFill/>
        </p:spPr>
        <p:txBody>
          <a:bodyPr wrap="square" rtlCol="0">
            <a:spAutoFit/>
          </a:bodyPr>
          <a:lstStyle/>
          <a:p>
            <a:r>
              <a:rPr lang="en-US" dirty="0">
                <a:latin typeface="Dotum" panose="020B0600000101010101" pitchFamily="34" charset="-127"/>
                <a:ea typeface="Dotum" panose="020B0600000101010101" pitchFamily="34" charset="-127"/>
              </a:rPr>
              <a:t>Oculus Rift</a:t>
            </a:r>
            <a:endParaRPr lang="en-US" dirty="0"/>
          </a:p>
        </p:txBody>
      </p:sp>
      <p:sp>
        <p:nvSpPr>
          <p:cNvPr id="10" name="TextBox 9"/>
          <p:cNvSpPr txBox="1"/>
          <p:nvPr/>
        </p:nvSpPr>
        <p:spPr>
          <a:xfrm>
            <a:off x="2660199" y="4520943"/>
            <a:ext cx="1440160" cy="369332"/>
          </a:xfrm>
          <a:prstGeom prst="rect">
            <a:avLst/>
          </a:prstGeom>
          <a:noFill/>
        </p:spPr>
        <p:txBody>
          <a:bodyPr wrap="square" rtlCol="0">
            <a:spAutoFit/>
          </a:bodyPr>
          <a:lstStyle/>
          <a:p>
            <a:pPr algn="ctr"/>
            <a:r>
              <a:rPr lang="en-US" dirty="0">
                <a:latin typeface="Dotum" panose="020B0600000101010101" pitchFamily="34" charset="-127"/>
                <a:ea typeface="Dotum" panose="020B0600000101010101" pitchFamily="34" charset="-127"/>
              </a:rPr>
              <a:t>HTC Vive</a:t>
            </a:r>
            <a:endParaRPr lang="en-US" dirty="0"/>
          </a:p>
        </p:txBody>
      </p:sp>
      <p:sp>
        <p:nvSpPr>
          <p:cNvPr id="11" name="TextBox 10"/>
          <p:cNvSpPr txBox="1"/>
          <p:nvPr/>
        </p:nvSpPr>
        <p:spPr>
          <a:xfrm>
            <a:off x="4551785" y="4520943"/>
            <a:ext cx="2284034" cy="369332"/>
          </a:xfrm>
          <a:prstGeom prst="rect">
            <a:avLst/>
          </a:prstGeom>
          <a:noFill/>
        </p:spPr>
        <p:txBody>
          <a:bodyPr wrap="square" rtlCol="0">
            <a:spAutoFit/>
          </a:bodyPr>
          <a:lstStyle/>
          <a:p>
            <a:r>
              <a:rPr lang="en-US" dirty="0">
                <a:latin typeface="Dotum" panose="020B0600000101010101" pitchFamily="34" charset="-127"/>
                <a:ea typeface="Dotum" panose="020B0600000101010101" pitchFamily="34" charset="-127"/>
              </a:rPr>
              <a:t>Samsung Gear VR</a:t>
            </a:r>
            <a:endParaRPr lang="en-US" dirty="0"/>
          </a:p>
        </p:txBody>
      </p:sp>
      <p:sp>
        <p:nvSpPr>
          <p:cNvPr id="12" name="TextBox 11"/>
          <p:cNvSpPr txBox="1"/>
          <p:nvPr/>
        </p:nvSpPr>
        <p:spPr>
          <a:xfrm>
            <a:off x="6854215" y="4520943"/>
            <a:ext cx="2254289" cy="369332"/>
          </a:xfrm>
          <a:prstGeom prst="rect">
            <a:avLst/>
          </a:prstGeom>
          <a:noFill/>
        </p:spPr>
        <p:txBody>
          <a:bodyPr wrap="square" rtlCol="0">
            <a:spAutoFit/>
          </a:bodyPr>
          <a:lstStyle/>
          <a:p>
            <a:r>
              <a:rPr lang="en-US" dirty="0">
                <a:latin typeface="Dotum" panose="020B0600000101010101" pitchFamily="34" charset="-127"/>
                <a:ea typeface="Dotum" panose="020B0600000101010101" pitchFamily="34" charset="-127"/>
              </a:rPr>
              <a:t>Google Cardboard</a:t>
            </a:r>
            <a:endParaRPr lang="en-US" dirty="0"/>
          </a:p>
        </p:txBody>
      </p:sp>
    </p:spTree>
    <p:extLst>
      <p:ext uri="{BB962C8B-B14F-4D97-AF65-F5344CB8AC3E}">
        <p14:creationId xmlns:p14="http://schemas.microsoft.com/office/powerpoint/2010/main" val="3914414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WebVR</a:t>
            </a:r>
            <a:r>
              <a:rPr lang="en-US" sz="2400" dirty="0"/>
              <a:t> Concept</a:t>
            </a:r>
          </a:p>
        </p:txBody>
      </p:sp>
      <p:sp>
        <p:nvSpPr>
          <p:cNvPr id="7" name="Rectangle 6"/>
          <p:cNvSpPr/>
          <p:nvPr/>
        </p:nvSpPr>
        <p:spPr>
          <a:xfrm>
            <a:off x="515256" y="1916832"/>
            <a:ext cx="8115328" cy="2308324"/>
          </a:xfrm>
          <a:prstGeom prst="rect">
            <a:avLst/>
          </a:prstGeom>
        </p:spPr>
        <p:txBody>
          <a:bodyPr wrap="square">
            <a:spAutoFit/>
          </a:bodyPr>
          <a:lstStyle/>
          <a:p>
            <a:pPr marL="285750" indent="-285750" algn="just" eaLnBrk="0" latinLnBrk="0" hangingPunct="0">
              <a:lnSpc>
                <a:spcPct val="150000"/>
              </a:lnSpc>
              <a:buFontTx/>
              <a:buChar char="-"/>
            </a:pPr>
            <a:r>
              <a:rPr lang="en-US" sz="1600" dirty="0"/>
              <a:t>IPD is the distance between the centers of the pupils of the two eyes. IPD is critical for the design of binocular viewing systems, where both eye pupils need to be positioned within the exit pupils of the viewing system.</a:t>
            </a:r>
          </a:p>
          <a:p>
            <a:pPr marL="285750" indent="-285750" algn="just" eaLnBrk="0" latinLnBrk="0" hangingPunct="0">
              <a:lnSpc>
                <a:spcPct val="150000"/>
              </a:lnSpc>
              <a:buFontTx/>
              <a:buChar char="-"/>
            </a:pPr>
            <a:endParaRPr lang="en-US" sz="1600" dirty="0"/>
          </a:p>
          <a:p>
            <a:pPr marL="285750" indent="-285750" algn="just" eaLnBrk="0" latinLnBrk="0" hangingPunct="0">
              <a:lnSpc>
                <a:spcPct val="150000"/>
              </a:lnSpc>
              <a:buFontTx/>
              <a:buChar char="-"/>
            </a:pPr>
            <a:r>
              <a:rPr lang="en-US" sz="1600" dirty="0" err="1"/>
              <a:t>Interpupillary</a:t>
            </a:r>
            <a:r>
              <a:rPr lang="en-US" sz="1600" dirty="0"/>
              <a:t> </a:t>
            </a:r>
            <a:r>
              <a:rPr lang="en-US" sz="1600" dirty="0" err="1"/>
              <a:t>distace</a:t>
            </a:r>
            <a:r>
              <a:rPr lang="en-US" sz="1600" dirty="0"/>
              <a:t> ( IPD ) is represented by </a:t>
            </a:r>
            <a:r>
              <a:rPr lang="en-US" sz="1600" i="1" dirty="0" err="1"/>
              <a:t>VREyeParameters.eyeTranslation</a:t>
            </a:r>
            <a:r>
              <a:rPr lang="en-US" sz="1600" dirty="0"/>
              <a:t> in </a:t>
            </a:r>
            <a:r>
              <a:rPr lang="en-US" sz="1600" dirty="0" err="1"/>
              <a:t>WebVR</a:t>
            </a:r>
            <a:r>
              <a:rPr lang="en-US" sz="1600" dirty="0"/>
              <a:t>.</a:t>
            </a:r>
          </a:p>
        </p:txBody>
      </p:sp>
      <p:sp>
        <p:nvSpPr>
          <p:cNvPr id="5" name="TextBox 4"/>
          <p:cNvSpPr txBox="1"/>
          <p:nvPr/>
        </p:nvSpPr>
        <p:spPr>
          <a:xfrm>
            <a:off x="515256" y="1340768"/>
            <a:ext cx="4488792" cy="369332"/>
          </a:xfrm>
          <a:prstGeom prst="rect">
            <a:avLst/>
          </a:prstGeom>
          <a:noFill/>
        </p:spPr>
        <p:txBody>
          <a:bodyPr wrap="square" rtlCol="0">
            <a:spAutoFit/>
          </a:bodyPr>
          <a:lstStyle/>
          <a:p>
            <a:r>
              <a:rPr lang="it-IT" b="1" dirty="0"/>
              <a:t>Interpupillary distance ( IPD )</a:t>
            </a:r>
          </a:p>
        </p:txBody>
      </p:sp>
      <p:pic>
        <p:nvPicPr>
          <p:cNvPr id="3" name="Picture 2"/>
          <p:cNvPicPr>
            <a:picLocks noChangeAspect="1"/>
          </p:cNvPicPr>
          <p:nvPr/>
        </p:nvPicPr>
        <p:blipFill>
          <a:blip r:embed="rId3"/>
          <a:stretch>
            <a:fillRect/>
          </a:stretch>
        </p:blipFill>
        <p:spPr>
          <a:xfrm>
            <a:off x="2411760" y="4509120"/>
            <a:ext cx="3810000" cy="1514475"/>
          </a:xfrm>
          <a:prstGeom prst="rect">
            <a:avLst/>
          </a:prstGeom>
        </p:spPr>
      </p:pic>
    </p:spTree>
    <p:extLst>
      <p:ext uri="{BB962C8B-B14F-4D97-AF65-F5344CB8AC3E}">
        <p14:creationId xmlns:p14="http://schemas.microsoft.com/office/powerpoint/2010/main" val="1699355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WebVR</a:t>
            </a:r>
            <a:r>
              <a:rPr lang="en-US" sz="2400" dirty="0"/>
              <a:t> Concept</a:t>
            </a:r>
          </a:p>
        </p:txBody>
      </p:sp>
      <p:sp>
        <p:nvSpPr>
          <p:cNvPr id="7" name="Rectangle 6"/>
          <p:cNvSpPr/>
          <p:nvPr/>
        </p:nvSpPr>
        <p:spPr>
          <a:xfrm>
            <a:off x="515256" y="1887160"/>
            <a:ext cx="8115328" cy="1938992"/>
          </a:xfrm>
          <a:prstGeom prst="rect">
            <a:avLst/>
          </a:prstGeom>
        </p:spPr>
        <p:txBody>
          <a:bodyPr wrap="square">
            <a:spAutoFit/>
          </a:bodyPr>
          <a:lstStyle/>
          <a:p>
            <a:pPr marL="285750" indent="-285750" algn="just" eaLnBrk="0" latinLnBrk="0" hangingPunct="0">
              <a:lnSpc>
                <a:spcPct val="150000"/>
              </a:lnSpc>
              <a:buFontTx/>
              <a:buChar char="-"/>
            </a:pPr>
            <a:r>
              <a:rPr lang="en-US" sz="1600" dirty="0" err="1"/>
              <a:t>DoF</a:t>
            </a:r>
            <a:r>
              <a:rPr lang="en-US" sz="1600" dirty="0"/>
              <a:t> refers to the movement of a rigid body inside space. There is no uniformity in creating acronyms for this term — we can find references to 3DoF in the context of sensors that detect only rotational head tracking, and 6DoF when an input allows us to control position and orientation simultaneously. </a:t>
            </a:r>
          </a:p>
          <a:p>
            <a:pPr marL="285750" indent="-285750" algn="just" eaLnBrk="0" latinLnBrk="0" hangingPunct="0">
              <a:lnSpc>
                <a:spcPct val="150000"/>
              </a:lnSpc>
              <a:buFontTx/>
              <a:buChar char="-"/>
            </a:pPr>
            <a:r>
              <a:rPr lang="en-US" sz="1600" dirty="0" err="1"/>
              <a:t>DoF</a:t>
            </a:r>
            <a:r>
              <a:rPr lang="en-US" sz="1600" dirty="0"/>
              <a:t> is directly related to the tracking of the user's head movement.</a:t>
            </a:r>
          </a:p>
        </p:txBody>
      </p:sp>
      <p:sp>
        <p:nvSpPr>
          <p:cNvPr id="5" name="TextBox 4"/>
          <p:cNvSpPr txBox="1"/>
          <p:nvPr/>
        </p:nvSpPr>
        <p:spPr>
          <a:xfrm>
            <a:off x="515256" y="1340768"/>
            <a:ext cx="4488792" cy="369332"/>
          </a:xfrm>
          <a:prstGeom prst="rect">
            <a:avLst/>
          </a:prstGeom>
          <a:noFill/>
        </p:spPr>
        <p:txBody>
          <a:bodyPr wrap="square" rtlCol="0">
            <a:spAutoFit/>
          </a:bodyPr>
          <a:lstStyle/>
          <a:p>
            <a:r>
              <a:rPr lang="en-US" b="1" dirty="0"/>
              <a:t>Degrees of Freedom ( </a:t>
            </a:r>
            <a:r>
              <a:rPr lang="en-US" b="1" dirty="0" err="1"/>
              <a:t>DoF</a:t>
            </a:r>
            <a:r>
              <a:rPr lang="en-US" b="1" dirty="0"/>
              <a:t> )</a:t>
            </a:r>
          </a:p>
        </p:txBody>
      </p:sp>
      <p:pic>
        <p:nvPicPr>
          <p:cNvPr id="4" name="Picture 3"/>
          <p:cNvPicPr>
            <a:picLocks noChangeAspect="1"/>
          </p:cNvPicPr>
          <p:nvPr/>
        </p:nvPicPr>
        <p:blipFill>
          <a:blip r:embed="rId3"/>
          <a:stretch>
            <a:fillRect/>
          </a:stretch>
        </p:blipFill>
        <p:spPr>
          <a:xfrm>
            <a:off x="2759652" y="3855824"/>
            <a:ext cx="3721225" cy="2462788"/>
          </a:xfrm>
          <a:prstGeom prst="rect">
            <a:avLst/>
          </a:prstGeom>
        </p:spPr>
      </p:pic>
    </p:spTree>
    <p:extLst>
      <p:ext uri="{BB962C8B-B14F-4D97-AF65-F5344CB8AC3E}">
        <p14:creationId xmlns:p14="http://schemas.microsoft.com/office/powerpoint/2010/main" val="3982300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Global Scheme of </a:t>
            </a:r>
            <a:r>
              <a:rPr lang="en-US" sz="2400" dirty="0" err="1"/>
              <a:t>WebVR</a:t>
            </a:r>
            <a:endParaRPr lang="en-US" sz="2400" dirty="0"/>
          </a:p>
        </p:txBody>
      </p:sp>
      <p:sp>
        <p:nvSpPr>
          <p:cNvPr id="62" name="Up Arrow 97"/>
          <p:cNvSpPr/>
          <p:nvPr/>
        </p:nvSpPr>
        <p:spPr>
          <a:xfrm>
            <a:off x="3335549" y="4712853"/>
            <a:ext cx="816718" cy="342435"/>
          </a:xfrm>
          <a:prstGeom prst="up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4" name="Rounded Rectangle 96"/>
          <p:cNvSpPr/>
          <p:nvPr/>
        </p:nvSpPr>
        <p:spPr>
          <a:xfrm>
            <a:off x="199421" y="4960557"/>
            <a:ext cx="8742829" cy="1803970"/>
          </a:xfrm>
          <a:prstGeom prst="round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6" name="Rectangle 65"/>
          <p:cNvSpPr/>
          <p:nvPr/>
        </p:nvSpPr>
        <p:spPr>
          <a:xfrm>
            <a:off x="3923928" y="2357262"/>
            <a:ext cx="5040560" cy="2433463"/>
          </a:xfrm>
          <a:prstGeom prst="rect">
            <a:avLst/>
          </a:prstGeom>
          <a:noFill/>
          <a:ln w="28575" cap="flat" cmpd="sng" algn="ctr">
            <a:solidFill>
              <a:schemeClr val="accent2"/>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7" name="Rectangle 66"/>
          <p:cNvSpPr/>
          <p:nvPr/>
        </p:nvSpPr>
        <p:spPr>
          <a:xfrm>
            <a:off x="199421" y="2357262"/>
            <a:ext cx="3364467" cy="2433463"/>
          </a:xfrm>
          <a:prstGeom prst="rect">
            <a:avLst/>
          </a:prstGeom>
          <a:noFill/>
          <a:ln w="28575" cap="flat" cmpd="sng" algn="ctr">
            <a:solidFill>
              <a:schemeClr val="accent1"/>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046309"/>
            <a:ext cx="1003176" cy="1003176"/>
          </a:xfrm>
          <a:prstGeom prst="rect">
            <a:avLst/>
          </a:prstGeom>
        </p:spPr>
      </p:pic>
      <p:sp>
        <p:nvSpPr>
          <p:cNvPr id="69" name="TextBox 68"/>
          <p:cNvSpPr txBox="1"/>
          <p:nvPr/>
        </p:nvSpPr>
        <p:spPr>
          <a:xfrm>
            <a:off x="1113148" y="1880208"/>
            <a:ext cx="1440160" cy="307777"/>
          </a:xfrm>
          <a:prstGeom prst="rect">
            <a:avLst/>
          </a:prstGeom>
          <a:noFill/>
        </p:spPr>
        <p:txBody>
          <a:bodyPr wrap="square" rtlCol="0">
            <a:spAutoFit/>
          </a:bodyPr>
          <a:lstStyle/>
          <a:p>
            <a:pPr algn="ctr"/>
            <a:r>
              <a:rPr lang="en-US" sz="1400" dirty="0"/>
              <a:t>Computer</a:t>
            </a:r>
          </a:p>
        </p:txBody>
      </p:sp>
      <p:grpSp>
        <p:nvGrpSpPr>
          <p:cNvPr id="70" name="Group 69"/>
          <p:cNvGrpSpPr/>
          <p:nvPr/>
        </p:nvGrpSpPr>
        <p:grpSpPr>
          <a:xfrm>
            <a:off x="6300192" y="1082794"/>
            <a:ext cx="1105680" cy="797414"/>
            <a:chOff x="5302532" y="1403460"/>
            <a:chExt cx="1105680" cy="797414"/>
          </a:xfrm>
        </p:grpSpPr>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2532" y="1441371"/>
              <a:ext cx="706973" cy="706973"/>
            </a:xfrm>
            <a:prstGeom prst="rect">
              <a:avLst/>
            </a:prstGeom>
          </p:spPr>
        </p:pic>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0798" y="1403460"/>
              <a:ext cx="797414" cy="797414"/>
            </a:xfrm>
            <a:prstGeom prst="rect">
              <a:avLst/>
            </a:prstGeom>
          </p:spPr>
        </p:pic>
      </p:grpSp>
      <p:sp>
        <p:nvSpPr>
          <p:cNvPr id="81" name="TextBox 80"/>
          <p:cNvSpPr txBox="1"/>
          <p:nvPr/>
        </p:nvSpPr>
        <p:spPr>
          <a:xfrm>
            <a:off x="6156176" y="1818652"/>
            <a:ext cx="1440160" cy="307777"/>
          </a:xfrm>
          <a:prstGeom prst="rect">
            <a:avLst/>
          </a:prstGeom>
          <a:noFill/>
        </p:spPr>
        <p:txBody>
          <a:bodyPr wrap="square" rtlCol="0">
            <a:spAutoFit/>
          </a:bodyPr>
          <a:lstStyle/>
          <a:p>
            <a:pPr algn="ctr"/>
            <a:r>
              <a:rPr lang="en-US" sz="1400" dirty="0"/>
              <a:t>Smartphone</a:t>
            </a:r>
          </a:p>
        </p:txBody>
      </p:sp>
      <p:grpSp>
        <p:nvGrpSpPr>
          <p:cNvPr id="92" name="Group 91"/>
          <p:cNvGrpSpPr/>
          <p:nvPr/>
        </p:nvGrpSpPr>
        <p:grpSpPr>
          <a:xfrm>
            <a:off x="683568" y="2187985"/>
            <a:ext cx="2592288" cy="82460"/>
            <a:chOff x="395536" y="2338428"/>
            <a:chExt cx="2592288" cy="82460"/>
          </a:xfrm>
        </p:grpSpPr>
        <p:cxnSp>
          <p:nvCxnSpPr>
            <p:cNvPr id="93" name="Straight Connector 92"/>
            <p:cNvCxnSpPr/>
            <p:nvPr/>
          </p:nvCxnSpPr>
          <p:spPr>
            <a:xfrm>
              <a:off x="395536" y="2420888"/>
              <a:ext cx="2592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1619672" y="2338428"/>
              <a:ext cx="0" cy="8246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5580112" y="2187985"/>
            <a:ext cx="2592288" cy="65961"/>
            <a:chOff x="5004048" y="2338428"/>
            <a:chExt cx="2592288" cy="65961"/>
          </a:xfrm>
        </p:grpSpPr>
        <p:cxnSp>
          <p:nvCxnSpPr>
            <p:cNvPr id="99" name="Straight Connector 98"/>
            <p:cNvCxnSpPr/>
            <p:nvPr/>
          </p:nvCxnSpPr>
          <p:spPr>
            <a:xfrm>
              <a:off x="5004048" y="2404389"/>
              <a:ext cx="2592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6300192" y="2338428"/>
              <a:ext cx="0" cy="6596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1" name="TextBox 100"/>
          <p:cNvSpPr txBox="1"/>
          <p:nvPr/>
        </p:nvSpPr>
        <p:spPr>
          <a:xfrm>
            <a:off x="3608952" y="1629023"/>
            <a:ext cx="1440160" cy="338554"/>
          </a:xfrm>
          <a:prstGeom prst="rect">
            <a:avLst/>
          </a:prstGeom>
          <a:noFill/>
        </p:spPr>
        <p:txBody>
          <a:bodyPr wrap="square" rtlCol="0">
            <a:spAutoFit/>
          </a:bodyPr>
          <a:lstStyle/>
          <a:p>
            <a:pPr algn="ctr"/>
            <a:r>
              <a:rPr lang="en-US" sz="1600" dirty="0" err="1"/>
              <a:t>WebVR</a:t>
            </a:r>
            <a:endParaRPr lang="en-US" sz="1600" dirty="0"/>
          </a:p>
        </p:txBody>
      </p:sp>
      <p:pic>
        <p:nvPicPr>
          <p:cNvPr id="102" name="Picture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256" y="2440261"/>
            <a:ext cx="808491" cy="808491"/>
          </a:xfrm>
          <a:prstGeom prst="rect">
            <a:avLst/>
          </a:prstGeom>
        </p:spPr>
      </p:pic>
      <p:pic>
        <p:nvPicPr>
          <p:cNvPr id="103" name="Picture 10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5534" y="2440261"/>
            <a:ext cx="1575548" cy="886246"/>
          </a:xfrm>
          <a:prstGeom prst="rect">
            <a:avLst/>
          </a:prstGeom>
        </p:spPr>
      </p:pic>
      <p:sp>
        <p:nvSpPr>
          <p:cNvPr id="104" name="TextBox 103"/>
          <p:cNvSpPr txBox="1"/>
          <p:nvPr/>
        </p:nvSpPr>
        <p:spPr>
          <a:xfrm>
            <a:off x="199421" y="3172618"/>
            <a:ext cx="1440160" cy="307777"/>
          </a:xfrm>
          <a:prstGeom prst="rect">
            <a:avLst/>
          </a:prstGeom>
          <a:noFill/>
        </p:spPr>
        <p:txBody>
          <a:bodyPr wrap="square" rtlCol="0">
            <a:spAutoFit/>
          </a:bodyPr>
          <a:lstStyle/>
          <a:p>
            <a:pPr algn="ctr"/>
            <a:r>
              <a:rPr lang="en-US" sz="1400" dirty="0"/>
              <a:t>Mouse</a:t>
            </a:r>
          </a:p>
        </p:txBody>
      </p:sp>
      <p:sp>
        <p:nvSpPr>
          <p:cNvPr id="105" name="TextBox 104"/>
          <p:cNvSpPr txBox="1"/>
          <p:nvPr/>
        </p:nvSpPr>
        <p:spPr>
          <a:xfrm>
            <a:off x="1881949" y="3170492"/>
            <a:ext cx="1440160" cy="307777"/>
          </a:xfrm>
          <a:prstGeom prst="rect">
            <a:avLst/>
          </a:prstGeom>
          <a:noFill/>
        </p:spPr>
        <p:txBody>
          <a:bodyPr wrap="square" rtlCol="0">
            <a:spAutoFit/>
          </a:bodyPr>
          <a:lstStyle/>
          <a:p>
            <a:pPr algn="ctr"/>
            <a:r>
              <a:rPr lang="en-US" sz="1400" dirty="0"/>
              <a:t>Oculus Rift</a:t>
            </a:r>
          </a:p>
        </p:txBody>
      </p:sp>
      <p:pic>
        <p:nvPicPr>
          <p:cNvPr id="106" name="Picture 10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45678" y="2486637"/>
            <a:ext cx="710208" cy="710208"/>
          </a:xfrm>
          <a:prstGeom prst="rect">
            <a:avLst/>
          </a:prstGeom>
        </p:spPr>
      </p:pic>
      <p:pic>
        <p:nvPicPr>
          <p:cNvPr id="107" name="Picture 10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27460" y="2555716"/>
            <a:ext cx="504056" cy="504056"/>
          </a:xfrm>
          <a:prstGeom prst="rect">
            <a:avLst/>
          </a:prstGeom>
        </p:spPr>
      </p:pic>
      <p:pic>
        <p:nvPicPr>
          <p:cNvPr id="108" name="Picture 107"/>
          <p:cNvPicPr>
            <a:picLocks noChangeAspect="1"/>
          </p:cNvPicPr>
          <p:nvPr/>
        </p:nvPicPr>
        <p:blipFill>
          <a:blip r:embed="rId10"/>
          <a:stretch>
            <a:fillRect/>
          </a:stretch>
        </p:blipFill>
        <p:spPr>
          <a:xfrm>
            <a:off x="8070532" y="2417844"/>
            <a:ext cx="779801" cy="779801"/>
          </a:xfrm>
          <a:prstGeom prst="rect">
            <a:avLst/>
          </a:prstGeom>
        </p:spPr>
      </p:pic>
      <p:sp>
        <p:nvSpPr>
          <p:cNvPr id="109" name="TextBox 108"/>
          <p:cNvSpPr txBox="1"/>
          <p:nvPr/>
        </p:nvSpPr>
        <p:spPr>
          <a:xfrm>
            <a:off x="5301615" y="3170491"/>
            <a:ext cx="1440160" cy="307777"/>
          </a:xfrm>
          <a:prstGeom prst="rect">
            <a:avLst/>
          </a:prstGeom>
          <a:noFill/>
        </p:spPr>
        <p:txBody>
          <a:bodyPr wrap="square" rtlCol="0">
            <a:spAutoFit/>
          </a:bodyPr>
          <a:lstStyle/>
          <a:p>
            <a:pPr algn="ctr"/>
            <a:r>
              <a:rPr lang="en-US" sz="1400" dirty="0"/>
              <a:t>Cardboard</a:t>
            </a:r>
          </a:p>
        </p:txBody>
      </p:sp>
      <p:sp>
        <p:nvSpPr>
          <p:cNvPr id="110" name="TextBox 109"/>
          <p:cNvSpPr txBox="1"/>
          <p:nvPr/>
        </p:nvSpPr>
        <p:spPr>
          <a:xfrm>
            <a:off x="6485509" y="3170491"/>
            <a:ext cx="1440160" cy="307777"/>
          </a:xfrm>
          <a:prstGeom prst="rect">
            <a:avLst/>
          </a:prstGeom>
          <a:noFill/>
        </p:spPr>
        <p:txBody>
          <a:bodyPr wrap="square" rtlCol="0">
            <a:spAutoFit/>
          </a:bodyPr>
          <a:lstStyle/>
          <a:p>
            <a:pPr algn="ctr"/>
            <a:r>
              <a:rPr lang="en-US" sz="1400" dirty="0"/>
              <a:t>Gyroscope</a:t>
            </a:r>
          </a:p>
        </p:txBody>
      </p:sp>
      <p:sp>
        <p:nvSpPr>
          <p:cNvPr id="111" name="TextBox 110"/>
          <p:cNvSpPr txBox="1"/>
          <p:nvPr/>
        </p:nvSpPr>
        <p:spPr>
          <a:xfrm>
            <a:off x="7740352" y="3170491"/>
            <a:ext cx="1440160" cy="307777"/>
          </a:xfrm>
          <a:prstGeom prst="rect">
            <a:avLst/>
          </a:prstGeom>
          <a:noFill/>
        </p:spPr>
        <p:txBody>
          <a:bodyPr wrap="square" rtlCol="0">
            <a:spAutoFit/>
          </a:bodyPr>
          <a:lstStyle/>
          <a:p>
            <a:pPr algn="ctr"/>
            <a:r>
              <a:rPr lang="en-US" sz="1400" dirty="0"/>
              <a:t>Touch</a:t>
            </a:r>
          </a:p>
        </p:txBody>
      </p:sp>
      <p:pic>
        <p:nvPicPr>
          <p:cNvPr id="112" name="Picture 1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23928" y="908720"/>
            <a:ext cx="740669" cy="740669"/>
          </a:xfrm>
          <a:prstGeom prst="rect">
            <a:avLst/>
          </a:prstGeom>
        </p:spPr>
      </p:pic>
      <p:grpSp>
        <p:nvGrpSpPr>
          <p:cNvPr id="113" name="Group 112"/>
          <p:cNvGrpSpPr/>
          <p:nvPr/>
        </p:nvGrpSpPr>
        <p:grpSpPr>
          <a:xfrm>
            <a:off x="427362" y="3677337"/>
            <a:ext cx="984277" cy="984277"/>
            <a:chOff x="427362" y="3808522"/>
            <a:chExt cx="984277" cy="984277"/>
          </a:xfrm>
        </p:grpSpPr>
        <p:pic>
          <p:nvPicPr>
            <p:cNvPr id="114" name="Picture 1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7362" y="3808522"/>
              <a:ext cx="984277" cy="984277"/>
            </a:xfrm>
            <a:prstGeom prst="rect">
              <a:avLst/>
            </a:prstGeom>
          </p:spPr>
        </p:pic>
        <p:pic>
          <p:nvPicPr>
            <p:cNvPr id="115" name="Picture 114"/>
            <p:cNvPicPr>
              <a:picLocks noChangeAspect="1"/>
            </p:cNvPicPr>
            <p:nvPr/>
          </p:nvPicPr>
          <p:blipFill>
            <a:blip r:embed="rId13"/>
            <a:stretch>
              <a:fillRect/>
            </a:stretch>
          </p:blipFill>
          <p:spPr>
            <a:xfrm>
              <a:off x="683568" y="4057814"/>
              <a:ext cx="429580" cy="452190"/>
            </a:xfrm>
            <a:prstGeom prst="rect">
              <a:avLst/>
            </a:prstGeom>
          </p:spPr>
        </p:pic>
      </p:grpSp>
      <p:pic>
        <p:nvPicPr>
          <p:cNvPr id="116" name="Picture 1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75344" y="3655660"/>
            <a:ext cx="1350936" cy="1005954"/>
          </a:xfrm>
          <a:prstGeom prst="rect">
            <a:avLst/>
          </a:prstGeom>
        </p:spPr>
      </p:pic>
      <p:pic>
        <p:nvPicPr>
          <p:cNvPr id="117" name="Picture 116"/>
          <p:cNvPicPr>
            <a:picLocks noChangeAspect="1"/>
          </p:cNvPicPr>
          <p:nvPr/>
        </p:nvPicPr>
        <p:blipFill>
          <a:blip r:embed="rId15"/>
          <a:stretch>
            <a:fillRect/>
          </a:stretch>
        </p:blipFill>
        <p:spPr>
          <a:xfrm>
            <a:off x="4380606" y="2555716"/>
            <a:ext cx="843441" cy="623544"/>
          </a:xfrm>
          <a:prstGeom prst="rect">
            <a:avLst/>
          </a:prstGeom>
        </p:spPr>
      </p:pic>
      <p:sp>
        <p:nvSpPr>
          <p:cNvPr id="118" name="TextBox 117"/>
          <p:cNvSpPr txBox="1"/>
          <p:nvPr/>
        </p:nvSpPr>
        <p:spPr>
          <a:xfrm>
            <a:off x="4007036" y="3196845"/>
            <a:ext cx="1440160" cy="307777"/>
          </a:xfrm>
          <a:prstGeom prst="rect">
            <a:avLst/>
          </a:prstGeom>
          <a:noFill/>
        </p:spPr>
        <p:txBody>
          <a:bodyPr wrap="square" rtlCol="0">
            <a:spAutoFit/>
          </a:bodyPr>
          <a:lstStyle/>
          <a:p>
            <a:pPr algn="ctr"/>
            <a:r>
              <a:rPr lang="en-US" sz="1400" dirty="0"/>
              <a:t>Gear VR</a:t>
            </a:r>
          </a:p>
        </p:txBody>
      </p:sp>
      <p:pic>
        <p:nvPicPr>
          <p:cNvPr id="119" name="Picture 118"/>
          <p:cNvPicPr>
            <a:picLocks noChangeAspect="1"/>
          </p:cNvPicPr>
          <p:nvPr/>
        </p:nvPicPr>
        <p:blipFill>
          <a:blip r:embed="rId16"/>
          <a:stretch>
            <a:fillRect/>
          </a:stretch>
        </p:blipFill>
        <p:spPr>
          <a:xfrm>
            <a:off x="5591361" y="3604869"/>
            <a:ext cx="932815" cy="969832"/>
          </a:xfrm>
          <a:prstGeom prst="rect">
            <a:avLst/>
          </a:prstGeom>
        </p:spPr>
      </p:pic>
      <p:cxnSp>
        <p:nvCxnSpPr>
          <p:cNvPr id="120" name="Curved Connector 47"/>
          <p:cNvCxnSpPr/>
          <p:nvPr/>
        </p:nvCxnSpPr>
        <p:spPr>
          <a:xfrm rot="16200000" flipH="1" flipV="1">
            <a:off x="5759493" y="3530764"/>
            <a:ext cx="72468" cy="431230"/>
          </a:xfrm>
          <a:prstGeom prst="curvedConnector4">
            <a:avLst>
              <a:gd name="adj1" fmla="val -315450"/>
              <a:gd name="adj2" fmla="val 98696"/>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1" name="Curved Connector 49"/>
          <p:cNvCxnSpPr/>
          <p:nvPr/>
        </p:nvCxnSpPr>
        <p:spPr>
          <a:xfrm rot="10800000" flipV="1">
            <a:off x="5479725" y="3877357"/>
            <a:ext cx="144166" cy="337304"/>
          </a:xfrm>
          <a:prstGeom prst="curved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2" name="Curved Connector 54"/>
          <p:cNvCxnSpPr>
            <a:stCxn id="119" idx="3"/>
          </p:cNvCxnSpPr>
          <p:nvPr/>
        </p:nvCxnSpPr>
        <p:spPr>
          <a:xfrm flipH="1">
            <a:off x="6156176" y="4089785"/>
            <a:ext cx="368000" cy="79690"/>
          </a:xfrm>
          <a:prstGeom prst="curvedConnector3">
            <a:avLst>
              <a:gd name="adj1" fmla="val -62120"/>
            </a:avLst>
          </a:prstGeom>
          <a:ln>
            <a:prstDash val="lgDash"/>
            <a:tailEnd type="triangle"/>
          </a:ln>
        </p:spPr>
        <p:style>
          <a:lnRef idx="1">
            <a:schemeClr val="accent1"/>
          </a:lnRef>
          <a:fillRef idx="0">
            <a:schemeClr val="accent1"/>
          </a:fillRef>
          <a:effectRef idx="0">
            <a:schemeClr val="accent1"/>
          </a:effectRef>
          <a:fontRef idx="minor">
            <a:schemeClr val="tx1"/>
          </a:fontRef>
        </p:style>
      </p:cxnSp>
      <p:pic>
        <p:nvPicPr>
          <p:cNvPr id="123" name="Picture 1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235940" y="3655660"/>
            <a:ext cx="806387" cy="809298"/>
          </a:xfrm>
          <a:prstGeom prst="rect">
            <a:avLst/>
          </a:prstGeom>
        </p:spPr>
      </p:pic>
      <p:cxnSp>
        <p:nvCxnSpPr>
          <p:cNvPr id="124" name="Curved Connector 72"/>
          <p:cNvCxnSpPr/>
          <p:nvPr/>
        </p:nvCxnSpPr>
        <p:spPr>
          <a:xfrm rot="16200000" flipH="1" flipV="1">
            <a:off x="4347713" y="3530764"/>
            <a:ext cx="72468" cy="431230"/>
          </a:xfrm>
          <a:prstGeom prst="curvedConnector4">
            <a:avLst>
              <a:gd name="adj1" fmla="val -315450"/>
              <a:gd name="adj2" fmla="val 98696"/>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5" name="Curved Connector 73"/>
          <p:cNvCxnSpPr/>
          <p:nvPr/>
        </p:nvCxnSpPr>
        <p:spPr>
          <a:xfrm rot="10800000" flipV="1">
            <a:off x="4139802" y="3877357"/>
            <a:ext cx="144166" cy="337304"/>
          </a:xfrm>
          <a:prstGeom prst="curvedConnector2">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6" name="Curved Connector 74"/>
          <p:cNvCxnSpPr/>
          <p:nvPr/>
        </p:nvCxnSpPr>
        <p:spPr>
          <a:xfrm flipH="1">
            <a:off x="4744396" y="4041515"/>
            <a:ext cx="275146" cy="127960"/>
          </a:xfrm>
          <a:prstGeom prst="curvedConnector3">
            <a:avLst>
              <a:gd name="adj1" fmla="val -83083"/>
            </a:avLst>
          </a:prstGeom>
          <a:ln>
            <a:prstDash val="lgDash"/>
            <a:tailEnd type="triangle"/>
          </a:ln>
        </p:spPr>
        <p:style>
          <a:lnRef idx="1">
            <a:schemeClr val="accent1"/>
          </a:lnRef>
          <a:fillRef idx="0">
            <a:schemeClr val="accent1"/>
          </a:fillRef>
          <a:effectRef idx="0">
            <a:schemeClr val="accent1"/>
          </a:effectRef>
          <a:fontRef idx="minor">
            <a:schemeClr val="tx1"/>
          </a:fontRef>
        </p:style>
      </p:cxnSp>
      <p:pic>
        <p:nvPicPr>
          <p:cNvPr id="127" name="Picture 126"/>
          <p:cNvPicPr>
            <a:picLocks noChangeAspect="1"/>
          </p:cNvPicPr>
          <p:nvPr/>
        </p:nvPicPr>
        <p:blipFill>
          <a:blip r:embed="rId18"/>
          <a:stretch>
            <a:fillRect/>
          </a:stretch>
        </p:blipFill>
        <p:spPr>
          <a:xfrm>
            <a:off x="6963607" y="3710144"/>
            <a:ext cx="615979" cy="588232"/>
          </a:xfrm>
          <a:prstGeom prst="rect">
            <a:avLst/>
          </a:prstGeom>
        </p:spPr>
      </p:pic>
      <p:cxnSp>
        <p:nvCxnSpPr>
          <p:cNvPr id="128" name="Curved Connector 76"/>
          <p:cNvCxnSpPr/>
          <p:nvPr/>
        </p:nvCxnSpPr>
        <p:spPr>
          <a:xfrm rot="16200000" flipH="1" flipV="1">
            <a:off x="7059237" y="3685180"/>
            <a:ext cx="72468" cy="431230"/>
          </a:xfrm>
          <a:prstGeom prst="curvedConnector4">
            <a:avLst>
              <a:gd name="adj1" fmla="val -315450"/>
              <a:gd name="adj2" fmla="val 98696"/>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9" name="Curved Connector 77"/>
          <p:cNvCxnSpPr/>
          <p:nvPr/>
        </p:nvCxnSpPr>
        <p:spPr>
          <a:xfrm flipH="1">
            <a:off x="7137385" y="4088744"/>
            <a:ext cx="275146" cy="127960"/>
          </a:xfrm>
          <a:prstGeom prst="curvedConnector3">
            <a:avLst>
              <a:gd name="adj1" fmla="val -83083"/>
            </a:avLst>
          </a:prstGeom>
          <a:ln>
            <a:prstDash val="lgDash"/>
            <a:tailEnd type="triangle"/>
          </a:ln>
        </p:spPr>
        <p:style>
          <a:lnRef idx="1">
            <a:schemeClr val="accent1"/>
          </a:lnRef>
          <a:fillRef idx="0">
            <a:schemeClr val="accent1"/>
          </a:fillRef>
          <a:effectRef idx="0">
            <a:schemeClr val="accent1"/>
          </a:effectRef>
          <a:fontRef idx="minor">
            <a:schemeClr val="tx1"/>
          </a:fontRef>
        </p:style>
      </p:cxnSp>
      <p:pic>
        <p:nvPicPr>
          <p:cNvPr id="130" name="Picture 129"/>
          <p:cNvPicPr>
            <a:picLocks noChangeAspect="1"/>
          </p:cNvPicPr>
          <p:nvPr/>
        </p:nvPicPr>
        <p:blipFill>
          <a:blip r:embed="rId18"/>
          <a:stretch>
            <a:fillRect/>
          </a:stretch>
        </p:blipFill>
        <p:spPr>
          <a:xfrm>
            <a:off x="7988972" y="3545756"/>
            <a:ext cx="653141" cy="623720"/>
          </a:xfrm>
          <a:prstGeom prst="rect">
            <a:avLst/>
          </a:prstGeom>
        </p:spPr>
      </p:pic>
      <p:pic>
        <p:nvPicPr>
          <p:cNvPr id="131" name="Picture 130"/>
          <p:cNvPicPr>
            <a:picLocks noChangeAspect="1"/>
          </p:cNvPicPr>
          <p:nvPr/>
        </p:nvPicPr>
        <p:blipFill>
          <a:blip r:embed="rId1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40326" y="3848443"/>
            <a:ext cx="440211" cy="440211"/>
          </a:xfrm>
          <a:prstGeom prst="rect">
            <a:avLst/>
          </a:prstGeom>
        </p:spPr>
      </p:pic>
      <p:sp>
        <p:nvSpPr>
          <p:cNvPr id="132" name="Left-Right Arrow 84"/>
          <p:cNvSpPr/>
          <p:nvPr/>
        </p:nvSpPr>
        <p:spPr>
          <a:xfrm>
            <a:off x="3226281" y="1899686"/>
            <a:ext cx="2220916" cy="263301"/>
          </a:xfrm>
          <a:prstGeom prst="lef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3" name="Rounded Rectangle 85"/>
          <p:cNvSpPr/>
          <p:nvPr/>
        </p:nvSpPr>
        <p:spPr>
          <a:xfrm>
            <a:off x="532616" y="5034350"/>
            <a:ext cx="936104"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err="1"/>
              <a:t>VRDisplay</a:t>
            </a:r>
            <a:endParaRPr lang="en-US" sz="1200" dirty="0"/>
          </a:p>
        </p:txBody>
      </p:sp>
      <p:sp>
        <p:nvSpPr>
          <p:cNvPr id="134" name="Rounded Rectangle 86"/>
          <p:cNvSpPr/>
          <p:nvPr/>
        </p:nvSpPr>
        <p:spPr>
          <a:xfrm>
            <a:off x="1539606" y="5032594"/>
            <a:ext cx="1064428"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VRLayerInit</a:t>
            </a:r>
          </a:p>
        </p:txBody>
      </p:sp>
      <p:sp>
        <p:nvSpPr>
          <p:cNvPr id="135" name="Rounded Rectangle 87"/>
          <p:cNvSpPr/>
          <p:nvPr/>
        </p:nvSpPr>
        <p:spPr>
          <a:xfrm>
            <a:off x="2652774" y="5032594"/>
            <a:ext cx="1584176"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err="1"/>
              <a:t>VRDisplayCapabilities</a:t>
            </a:r>
            <a:endParaRPr lang="en-US" sz="1050" dirty="0"/>
          </a:p>
        </p:txBody>
      </p:sp>
      <p:sp>
        <p:nvSpPr>
          <p:cNvPr id="136" name="Rounded Rectangle 88"/>
          <p:cNvSpPr/>
          <p:nvPr/>
        </p:nvSpPr>
        <p:spPr>
          <a:xfrm>
            <a:off x="4282328" y="5034350"/>
            <a:ext cx="729086"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err="1"/>
              <a:t>VREye</a:t>
            </a:r>
            <a:endParaRPr lang="en-US" sz="1200" dirty="0"/>
          </a:p>
        </p:txBody>
      </p:sp>
      <p:sp>
        <p:nvSpPr>
          <p:cNvPr id="137" name="Rounded Rectangle 89"/>
          <p:cNvSpPr/>
          <p:nvPr/>
        </p:nvSpPr>
        <p:spPr>
          <a:xfrm>
            <a:off x="5093259" y="5041794"/>
            <a:ext cx="1242972"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err="1"/>
              <a:t>VRFieldOfView</a:t>
            </a:r>
            <a:endParaRPr lang="en-US" sz="1200" dirty="0"/>
          </a:p>
        </p:txBody>
      </p:sp>
      <p:sp>
        <p:nvSpPr>
          <p:cNvPr id="138" name="Rounded Rectangle 90"/>
          <p:cNvSpPr/>
          <p:nvPr/>
        </p:nvSpPr>
        <p:spPr>
          <a:xfrm>
            <a:off x="6373593" y="5032594"/>
            <a:ext cx="747883"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err="1"/>
              <a:t>VRPose</a:t>
            </a:r>
            <a:endParaRPr lang="en-US" sz="1200" dirty="0"/>
          </a:p>
        </p:txBody>
      </p:sp>
      <p:sp>
        <p:nvSpPr>
          <p:cNvPr id="139" name="Rounded Rectangle 91"/>
          <p:cNvSpPr/>
          <p:nvPr/>
        </p:nvSpPr>
        <p:spPr>
          <a:xfrm>
            <a:off x="506117" y="5642906"/>
            <a:ext cx="1366403"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err="1"/>
              <a:t>VREyeParameter</a:t>
            </a:r>
            <a:endParaRPr lang="en-US" sz="1200" dirty="0"/>
          </a:p>
        </p:txBody>
      </p:sp>
      <p:sp>
        <p:nvSpPr>
          <p:cNvPr id="140" name="Rounded Rectangle 92"/>
          <p:cNvSpPr/>
          <p:nvPr/>
        </p:nvSpPr>
        <p:spPr>
          <a:xfrm>
            <a:off x="1943865" y="5642906"/>
            <a:ext cx="1518386"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err="1"/>
              <a:t>VRStageParameter</a:t>
            </a:r>
            <a:endParaRPr lang="en-US" sz="1200" dirty="0"/>
          </a:p>
        </p:txBody>
      </p:sp>
      <p:sp>
        <p:nvSpPr>
          <p:cNvPr id="141" name="Rounded Rectangle 93"/>
          <p:cNvSpPr/>
          <p:nvPr/>
        </p:nvSpPr>
        <p:spPr>
          <a:xfrm>
            <a:off x="3508479" y="5642906"/>
            <a:ext cx="1584176"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Navigator Interface</a:t>
            </a:r>
          </a:p>
        </p:txBody>
      </p:sp>
      <p:sp>
        <p:nvSpPr>
          <p:cNvPr id="142" name="Rounded Rectangle 94"/>
          <p:cNvSpPr/>
          <p:nvPr/>
        </p:nvSpPr>
        <p:spPr>
          <a:xfrm>
            <a:off x="5241493" y="5627087"/>
            <a:ext cx="1495326"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Window Interface</a:t>
            </a:r>
          </a:p>
        </p:txBody>
      </p:sp>
      <p:sp>
        <p:nvSpPr>
          <p:cNvPr id="143" name="Rounded Rectangle 95"/>
          <p:cNvSpPr/>
          <p:nvPr/>
        </p:nvSpPr>
        <p:spPr>
          <a:xfrm>
            <a:off x="6860614" y="5639391"/>
            <a:ext cx="1560186"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Gamepad Interface</a:t>
            </a:r>
          </a:p>
        </p:txBody>
      </p:sp>
      <p:sp>
        <p:nvSpPr>
          <p:cNvPr id="144" name="Rounded Rectangle 90"/>
          <p:cNvSpPr/>
          <p:nvPr/>
        </p:nvSpPr>
        <p:spPr>
          <a:xfrm>
            <a:off x="7172695" y="5032594"/>
            <a:ext cx="1281800"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err="1"/>
              <a:t>VRFrameData</a:t>
            </a:r>
            <a:endParaRPr lang="en-US" sz="1200" dirty="0"/>
          </a:p>
        </p:txBody>
      </p:sp>
      <p:sp>
        <p:nvSpPr>
          <p:cNvPr id="145" name="Rounded Rectangle 88"/>
          <p:cNvSpPr/>
          <p:nvPr/>
        </p:nvSpPr>
        <p:spPr>
          <a:xfrm>
            <a:off x="1855743" y="6203716"/>
            <a:ext cx="2296524"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VRDisplayEventReason</a:t>
            </a:r>
          </a:p>
        </p:txBody>
      </p:sp>
      <p:sp>
        <p:nvSpPr>
          <p:cNvPr id="146" name="Rounded Rectangle 88"/>
          <p:cNvSpPr/>
          <p:nvPr/>
        </p:nvSpPr>
        <p:spPr>
          <a:xfrm>
            <a:off x="4579732" y="6212359"/>
            <a:ext cx="2296524"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err="1"/>
              <a:t>VRDisplayDisplayEvent</a:t>
            </a:r>
            <a:endParaRPr lang="en-US" sz="1200" dirty="0"/>
          </a:p>
        </p:txBody>
      </p:sp>
    </p:spTree>
    <p:extLst>
      <p:ext uri="{BB962C8B-B14F-4D97-AF65-F5344CB8AC3E}">
        <p14:creationId xmlns:p14="http://schemas.microsoft.com/office/powerpoint/2010/main" val="3102295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Global functions in </a:t>
            </a:r>
            <a:r>
              <a:rPr lang="en-US" sz="2400" dirty="0" err="1"/>
              <a:t>WebVR</a:t>
            </a:r>
            <a:endParaRPr lang="en-US" sz="2400" dirty="0"/>
          </a:p>
        </p:txBody>
      </p:sp>
      <p:sp>
        <p:nvSpPr>
          <p:cNvPr id="3" name="Text Placeholder 2"/>
          <p:cNvSpPr>
            <a:spLocks noGrp="1"/>
          </p:cNvSpPr>
          <p:nvPr>
            <p:ph type="body" sz="quarter" idx="17"/>
          </p:nvPr>
        </p:nvSpPr>
        <p:spPr>
          <a:xfrm>
            <a:off x="463806" y="1071546"/>
            <a:ext cx="8215313" cy="629262"/>
          </a:xfrm>
        </p:spPr>
        <p:txBody>
          <a:bodyPr>
            <a:normAutofit/>
          </a:bodyPr>
          <a:lstStyle/>
          <a:p>
            <a:pPr algn="just" eaLnBrk="0" latinLnBrk="0" hangingPunct="0">
              <a:spcBef>
                <a:spcPts val="600"/>
              </a:spcBef>
              <a:buFontTx/>
              <a:buChar char="-"/>
            </a:pPr>
            <a:r>
              <a:rPr lang="en-US" sz="1600" dirty="0" err="1">
                <a:latin typeface="Dotum" panose="020B0600000101010101" pitchFamily="34" charset="-127"/>
                <a:ea typeface="Dotum" panose="020B0600000101010101" pitchFamily="34" charset="-127"/>
              </a:rPr>
              <a:t>VRDisplay</a:t>
            </a:r>
            <a:r>
              <a:rPr lang="en-US" sz="1600" b="0" dirty="0">
                <a:latin typeface="Dotum" panose="020B0600000101010101" pitchFamily="34" charset="-127"/>
                <a:ea typeface="Dotum" panose="020B0600000101010101" pitchFamily="34" charset="-127"/>
              </a:rPr>
              <a:t> : forms the base of all VR devices supported by this API. It includes generic information such as device IDs and descriptions. </a:t>
            </a:r>
          </a:p>
        </p:txBody>
      </p:sp>
      <p:sp>
        <p:nvSpPr>
          <p:cNvPr id="4" name="Text Placeholder 2"/>
          <p:cNvSpPr txBox="1">
            <a:spLocks/>
          </p:cNvSpPr>
          <p:nvPr/>
        </p:nvSpPr>
        <p:spPr>
          <a:xfrm>
            <a:off x="415271" y="1791626"/>
            <a:ext cx="8215313" cy="629262"/>
          </a:xfrm>
          <a:prstGeom prst="rect">
            <a:avLst/>
          </a:prstGeom>
        </p:spPr>
        <p:txBody>
          <a:bodyPr vert="horz" lIns="91440" tIns="45720" rIns="91440" bIns="45720" rtlCol="0">
            <a:normAutofit/>
          </a:bodyPr>
          <a:lstStyle>
            <a:lvl1pPr marL="252000" indent="-252000" algn="l" defTabSz="180000" rtl="0" eaLnBrk="1" latinLnBrk="1" hangingPunct="1">
              <a:spcBef>
                <a:spcPct val="20000"/>
              </a:spcBef>
              <a:buFont typeface="Wingdings" pitchFamily="2" charset="2"/>
              <a:buChar char="ü"/>
              <a:defRPr sz="2600" b="1" kern="1200" baseline="0">
                <a:solidFill>
                  <a:schemeClr val="tx1"/>
                </a:solidFill>
                <a:latin typeface="휴먼모음T" pitchFamily="18" charset="-127"/>
                <a:ea typeface="휴먼모음T" pitchFamily="18" charset="-127"/>
                <a:cs typeface="+mn-cs"/>
              </a:defRPr>
            </a:lvl1pPr>
            <a:lvl2pPr marL="468000" indent="-180000" algn="l" defTabSz="914400" rtl="0" eaLnBrk="1" latinLnBrk="1" hangingPunct="1">
              <a:spcBef>
                <a:spcPct val="20000"/>
              </a:spcBef>
              <a:buSzPct val="100000"/>
              <a:buFont typeface="맑은 고딕" pitchFamily="50" charset="-127"/>
              <a:buChar char="-"/>
              <a:defRPr sz="2200" b="0" kern="1200" baseline="0">
                <a:solidFill>
                  <a:schemeClr val="tx1"/>
                </a:solidFill>
                <a:latin typeface="+mn-lt"/>
                <a:ea typeface="+mn-ea"/>
                <a:cs typeface="+mn-cs"/>
              </a:defRPr>
            </a:lvl2pPr>
            <a:lvl3pPr marL="720000" indent="-180000" algn="l" defTabSz="914400" rtl="0" eaLnBrk="1" latinLnBrk="1" hangingPunct="1">
              <a:spcBef>
                <a:spcPct val="20000"/>
              </a:spcBef>
              <a:buSzPct val="80000"/>
              <a:buFont typeface="Arial" pitchFamily="34" charset="0"/>
              <a:buChar char="•"/>
              <a:defRPr sz="1800" kern="1200">
                <a:solidFill>
                  <a:schemeClr val="tx1"/>
                </a:solidFill>
                <a:latin typeface="+mn-lt"/>
                <a:ea typeface="+mn-ea"/>
                <a:cs typeface="+mn-cs"/>
              </a:defRPr>
            </a:lvl3pPr>
            <a:lvl4pPr marL="900000" indent="-180000" algn="l" defTabSz="914400" rtl="0" eaLnBrk="1" latinLnBrk="1" hangingPunct="1">
              <a:spcBef>
                <a:spcPct val="20000"/>
              </a:spcBef>
              <a:buSzPct val="80000"/>
              <a:buFont typeface="맑은 고딕" pitchFamily="50" charset="-127"/>
              <a:buChar char="-"/>
              <a:defRPr sz="1400" kern="1200">
                <a:solidFill>
                  <a:schemeClr val="tx1"/>
                </a:solidFill>
                <a:latin typeface="+mn-lt"/>
                <a:ea typeface="+mn-ea"/>
                <a:cs typeface="+mn-cs"/>
              </a:defRPr>
            </a:lvl4pPr>
            <a:lvl5pPr marL="828000" indent="180000" algn="l" defTabSz="914400" rtl="0" eaLnBrk="1" latinLnBrk="1" hangingPunct="1">
              <a:spcBef>
                <a:spcPct val="20000"/>
              </a:spcBef>
              <a:buSzPct val="80000"/>
              <a:buFont typeface="Arial" pitchFamily="34" charset="0"/>
              <a:buChar char="»"/>
              <a:defRPr sz="1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eaLnBrk="0" latinLnBrk="0" hangingPunct="0">
              <a:spcBef>
                <a:spcPts val="600"/>
              </a:spcBef>
              <a:buFontTx/>
              <a:buChar char="-"/>
            </a:pPr>
            <a:r>
              <a:rPr lang="en-US" sz="1600" dirty="0">
                <a:latin typeface="Dotum" panose="020B0600000101010101" pitchFamily="34" charset="-127"/>
                <a:ea typeface="Dotum" panose="020B0600000101010101" pitchFamily="34" charset="-127"/>
              </a:rPr>
              <a:t>VRLayerInit</a:t>
            </a:r>
            <a:r>
              <a:rPr lang="en-US" sz="1600" b="0" dirty="0">
                <a:latin typeface="Dotum" panose="020B0600000101010101" pitchFamily="34" charset="-127"/>
                <a:ea typeface="Dotum" panose="020B0600000101010101" pitchFamily="34" charset="-127"/>
              </a:rPr>
              <a:t> : interface is provided layer to a </a:t>
            </a:r>
            <a:r>
              <a:rPr lang="en-US" sz="1600" b="0" dirty="0" err="1">
                <a:latin typeface="Dotum" panose="020B0600000101010101" pitchFamily="34" charset="-127"/>
                <a:ea typeface="Dotum" panose="020B0600000101010101" pitchFamily="34" charset="-127"/>
              </a:rPr>
              <a:t>VRDisplay</a:t>
            </a:r>
            <a:r>
              <a:rPr lang="en-US" sz="1600" b="0" dirty="0">
                <a:latin typeface="Dotum" panose="020B0600000101010101" pitchFamily="34" charset="-127"/>
                <a:ea typeface="Dotum" panose="020B0600000101010101" pitchFamily="34" charset="-127"/>
              </a:rPr>
              <a:t> and presented in the HMD.</a:t>
            </a:r>
          </a:p>
        </p:txBody>
      </p:sp>
      <p:sp>
        <p:nvSpPr>
          <p:cNvPr id="5" name="Text Placeholder 2"/>
          <p:cNvSpPr txBox="1">
            <a:spLocks/>
          </p:cNvSpPr>
          <p:nvPr/>
        </p:nvSpPr>
        <p:spPr>
          <a:xfrm>
            <a:off x="412025" y="2295682"/>
            <a:ext cx="8215313" cy="629262"/>
          </a:xfrm>
          <a:prstGeom prst="rect">
            <a:avLst/>
          </a:prstGeom>
        </p:spPr>
        <p:txBody>
          <a:bodyPr vert="horz" lIns="91440" tIns="45720" rIns="91440" bIns="45720" rtlCol="0">
            <a:normAutofit/>
          </a:bodyPr>
          <a:lstStyle>
            <a:lvl1pPr marL="252000" indent="-252000" algn="l" defTabSz="180000" rtl="0" eaLnBrk="1" latinLnBrk="1" hangingPunct="1">
              <a:spcBef>
                <a:spcPct val="20000"/>
              </a:spcBef>
              <a:buFont typeface="Wingdings" pitchFamily="2" charset="2"/>
              <a:buChar char="ü"/>
              <a:defRPr sz="2600" b="1" kern="1200" baseline="0">
                <a:solidFill>
                  <a:schemeClr val="tx1"/>
                </a:solidFill>
                <a:latin typeface="휴먼모음T" pitchFamily="18" charset="-127"/>
                <a:ea typeface="휴먼모음T" pitchFamily="18" charset="-127"/>
                <a:cs typeface="+mn-cs"/>
              </a:defRPr>
            </a:lvl1pPr>
            <a:lvl2pPr marL="468000" indent="-180000" algn="l" defTabSz="914400" rtl="0" eaLnBrk="1" latinLnBrk="1" hangingPunct="1">
              <a:spcBef>
                <a:spcPct val="20000"/>
              </a:spcBef>
              <a:buSzPct val="100000"/>
              <a:buFont typeface="맑은 고딕" pitchFamily="50" charset="-127"/>
              <a:buChar char="-"/>
              <a:defRPr sz="2200" b="0" kern="1200" baseline="0">
                <a:solidFill>
                  <a:schemeClr val="tx1"/>
                </a:solidFill>
                <a:latin typeface="+mn-lt"/>
                <a:ea typeface="+mn-ea"/>
                <a:cs typeface="+mn-cs"/>
              </a:defRPr>
            </a:lvl2pPr>
            <a:lvl3pPr marL="720000" indent="-180000" algn="l" defTabSz="914400" rtl="0" eaLnBrk="1" latinLnBrk="1" hangingPunct="1">
              <a:spcBef>
                <a:spcPct val="20000"/>
              </a:spcBef>
              <a:buSzPct val="80000"/>
              <a:buFont typeface="Arial" pitchFamily="34" charset="0"/>
              <a:buChar char="•"/>
              <a:defRPr sz="1800" kern="1200">
                <a:solidFill>
                  <a:schemeClr val="tx1"/>
                </a:solidFill>
                <a:latin typeface="+mn-lt"/>
                <a:ea typeface="+mn-ea"/>
                <a:cs typeface="+mn-cs"/>
              </a:defRPr>
            </a:lvl3pPr>
            <a:lvl4pPr marL="900000" indent="-180000" algn="l" defTabSz="914400" rtl="0" eaLnBrk="1" latinLnBrk="1" hangingPunct="1">
              <a:spcBef>
                <a:spcPct val="20000"/>
              </a:spcBef>
              <a:buSzPct val="80000"/>
              <a:buFont typeface="맑은 고딕" pitchFamily="50" charset="-127"/>
              <a:buChar char="-"/>
              <a:defRPr sz="1400" kern="1200">
                <a:solidFill>
                  <a:schemeClr val="tx1"/>
                </a:solidFill>
                <a:latin typeface="+mn-lt"/>
                <a:ea typeface="+mn-ea"/>
                <a:cs typeface="+mn-cs"/>
              </a:defRPr>
            </a:lvl4pPr>
            <a:lvl5pPr marL="828000" indent="180000" algn="l" defTabSz="914400" rtl="0" eaLnBrk="1" latinLnBrk="1" hangingPunct="1">
              <a:spcBef>
                <a:spcPct val="20000"/>
              </a:spcBef>
              <a:buSzPct val="80000"/>
              <a:buFont typeface="Arial" pitchFamily="34" charset="0"/>
              <a:buChar char="»"/>
              <a:defRPr sz="1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eaLnBrk="0" latinLnBrk="0" hangingPunct="0">
              <a:spcBef>
                <a:spcPts val="600"/>
              </a:spcBef>
              <a:buFontTx/>
              <a:buChar char="-"/>
            </a:pPr>
            <a:r>
              <a:rPr lang="en-US" sz="1600" dirty="0" err="1">
                <a:latin typeface="Dotum" panose="020B0600000101010101" pitchFamily="34" charset="-127"/>
                <a:ea typeface="Dotum" panose="020B0600000101010101" pitchFamily="34" charset="-127"/>
              </a:rPr>
              <a:t>VRDisplayCapabilities</a:t>
            </a:r>
            <a:r>
              <a:rPr lang="en-US" sz="1600" b="0" dirty="0">
                <a:latin typeface="Dotum" panose="020B0600000101010101" pitchFamily="34" charset="-127"/>
                <a:ea typeface="Dotum" panose="020B0600000101010101" pitchFamily="34" charset="-127"/>
              </a:rPr>
              <a:t> : describes the capabilities of a </a:t>
            </a:r>
            <a:r>
              <a:rPr lang="en-US" sz="1600" b="0" dirty="0" err="1">
                <a:latin typeface="Dotum" panose="020B0600000101010101" pitchFamily="34" charset="-127"/>
                <a:ea typeface="Dotum" panose="020B0600000101010101" pitchFamily="34" charset="-127"/>
              </a:rPr>
              <a:t>VRDisplay</a:t>
            </a:r>
            <a:r>
              <a:rPr lang="en-US" sz="1600" b="0" dirty="0">
                <a:latin typeface="Dotum" panose="020B0600000101010101" pitchFamily="34" charset="-127"/>
                <a:ea typeface="Dotum" panose="020B0600000101010101" pitchFamily="34" charset="-127"/>
              </a:rPr>
              <a:t>. These are expected to be static per-device/per-user.</a:t>
            </a:r>
          </a:p>
        </p:txBody>
      </p:sp>
      <p:sp>
        <p:nvSpPr>
          <p:cNvPr id="6" name="Text Placeholder 2"/>
          <p:cNvSpPr txBox="1">
            <a:spLocks/>
          </p:cNvSpPr>
          <p:nvPr/>
        </p:nvSpPr>
        <p:spPr>
          <a:xfrm>
            <a:off x="395647" y="2943754"/>
            <a:ext cx="8215313" cy="629262"/>
          </a:xfrm>
          <a:prstGeom prst="rect">
            <a:avLst/>
          </a:prstGeom>
        </p:spPr>
        <p:txBody>
          <a:bodyPr vert="horz" lIns="91440" tIns="45720" rIns="91440" bIns="45720" rtlCol="0">
            <a:normAutofit/>
          </a:bodyPr>
          <a:lstStyle>
            <a:lvl1pPr marL="252000" indent="-252000" algn="l" defTabSz="180000" rtl="0" eaLnBrk="1" latinLnBrk="1" hangingPunct="1">
              <a:spcBef>
                <a:spcPct val="20000"/>
              </a:spcBef>
              <a:buFont typeface="Wingdings" pitchFamily="2" charset="2"/>
              <a:buChar char="ü"/>
              <a:defRPr sz="2600" b="1" kern="1200" baseline="0">
                <a:solidFill>
                  <a:schemeClr val="tx1"/>
                </a:solidFill>
                <a:latin typeface="휴먼모음T" pitchFamily="18" charset="-127"/>
                <a:ea typeface="휴먼모음T" pitchFamily="18" charset="-127"/>
                <a:cs typeface="+mn-cs"/>
              </a:defRPr>
            </a:lvl1pPr>
            <a:lvl2pPr marL="468000" indent="-180000" algn="l" defTabSz="914400" rtl="0" eaLnBrk="1" latinLnBrk="1" hangingPunct="1">
              <a:spcBef>
                <a:spcPct val="20000"/>
              </a:spcBef>
              <a:buSzPct val="100000"/>
              <a:buFont typeface="맑은 고딕" pitchFamily="50" charset="-127"/>
              <a:buChar char="-"/>
              <a:defRPr sz="2200" b="0" kern="1200" baseline="0">
                <a:solidFill>
                  <a:schemeClr val="tx1"/>
                </a:solidFill>
                <a:latin typeface="+mn-lt"/>
                <a:ea typeface="+mn-ea"/>
                <a:cs typeface="+mn-cs"/>
              </a:defRPr>
            </a:lvl2pPr>
            <a:lvl3pPr marL="720000" indent="-180000" algn="l" defTabSz="914400" rtl="0" eaLnBrk="1" latinLnBrk="1" hangingPunct="1">
              <a:spcBef>
                <a:spcPct val="20000"/>
              </a:spcBef>
              <a:buSzPct val="80000"/>
              <a:buFont typeface="Arial" pitchFamily="34" charset="0"/>
              <a:buChar char="•"/>
              <a:defRPr sz="1800" kern="1200">
                <a:solidFill>
                  <a:schemeClr val="tx1"/>
                </a:solidFill>
                <a:latin typeface="+mn-lt"/>
                <a:ea typeface="+mn-ea"/>
                <a:cs typeface="+mn-cs"/>
              </a:defRPr>
            </a:lvl3pPr>
            <a:lvl4pPr marL="900000" indent="-180000" algn="l" defTabSz="914400" rtl="0" eaLnBrk="1" latinLnBrk="1" hangingPunct="1">
              <a:spcBef>
                <a:spcPct val="20000"/>
              </a:spcBef>
              <a:buSzPct val="80000"/>
              <a:buFont typeface="맑은 고딕" pitchFamily="50" charset="-127"/>
              <a:buChar char="-"/>
              <a:defRPr sz="1400" kern="1200">
                <a:solidFill>
                  <a:schemeClr val="tx1"/>
                </a:solidFill>
                <a:latin typeface="+mn-lt"/>
                <a:ea typeface="+mn-ea"/>
                <a:cs typeface="+mn-cs"/>
              </a:defRPr>
            </a:lvl4pPr>
            <a:lvl5pPr marL="828000" indent="180000" algn="l" defTabSz="914400" rtl="0" eaLnBrk="1" latinLnBrk="1" hangingPunct="1">
              <a:spcBef>
                <a:spcPct val="20000"/>
              </a:spcBef>
              <a:buSzPct val="80000"/>
              <a:buFont typeface="Arial" pitchFamily="34" charset="0"/>
              <a:buChar char="»"/>
              <a:defRPr sz="1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eaLnBrk="0" latinLnBrk="0" hangingPunct="0">
              <a:spcBef>
                <a:spcPts val="600"/>
              </a:spcBef>
              <a:buFontTx/>
              <a:buChar char="-"/>
            </a:pPr>
            <a:r>
              <a:rPr lang="en-US" sz="1600" dirty="0" err="1">
                <a:solidFill>
                  <a:srgbClr val="FF0000"/>
                </a:solidFill>
                <a:latin typeface="Dotum" panose="020B0600000101010101" pitchFamily="34" charset="-127"/>
                <a:ea typeface="Dotum" panose="020B0600000101010101" pitchFamily="34" charset="-127"/>
              </a:rPr>
              <a:t>VREye</a:t>
            </a:r>
            <a:r>
              <a:rPr lang="en-US" sz="1600" b="0" dirty="0">
                <a:solidFill>
                  <a:srgbClr val="FF0000"/>
                </a:solidFill>
                <a:latin typeface="Dotum" panose="020B0600000101010101" pitchFamily="34" charset="-127"/>
                <a:ea typeface="Dotum" panose="020B0600000101010101" pitchFamily="34" charset="-127"/>
              </a:rPr>
              <a:t> : Provides enumeration of eye left and right</a:t>
            </a:r>
            <a:r>
              <a:rPr lang="en-US" sz="1600" b="0" dirty="0">
                <a:latin typeface="Dotum" panose="020B0600000101010101" pitchFamily="34" charset="-127"/>
                <a:ea typeface="Dotum" panose="020B0600000101010101" pitchFamily="34" charset="-127"/>
              </a:rPr>
              <a:t>.</a:t>
            </a:r>
          </a:p>
        </p:txBody>
      </p:sp>
      <p:sp>
        <p:nvSpPr>
          <p:cNvPr id="7" name="Text Placeholder 2"/>
          <p:cNvSpPr txBox="1">
            <a:spLocks/>
          </p:cNvSpPr>
          <p:nvPr/>
        </p:nvSpPr>
        <p:spPr>
          <a:xfrm>
            <a:off x="419351" y="4239898"/>
            <a:ext cx="8215313" cy="629262"/>
          </a:xfrm>
          <a:prstGeom prst="rect">
            <a:avLst/>
          </a:prstGeom>
        </p:spPr>
        <p:txBody>
          <a:bodyPr vert="horz" lIns="91440" tIns="45720" rIns="91440" bIns="45720" rtlCol="0">
            <a:normAutofit/>
          </a:bodyPr>
          <a:lstStyle>
            <a:lvl1pPr marL="252000" indent="-252000" algn="l" defTabSz="180000" rtl="0" eaLnBrk="1" latinLnBrk="1" hangingPunct="1">
              <a:spcBef>
                <a:spcPct val="20000"/>
              </a:spcBef>
              <a:buFont typeface="Wingdings" pitchFamily="2" charset="2"/>
              <a:buChar char="ü"/>
              <a:defRPr sz="2600" b="1" kern="1200" baseline="0">
                <a:solidFill>
                  <a:schemeClr val="tx1"/>
                </a:solidFill>
                <a:latin typeface="휴먼모음T" pitchFamily="18" charset="-127"/>
                <a:ea typeface="휴먼모음T" pitchFamily="18" charset="-127"/>
                <a:cs typeface="+mn-cs"/>
              </a:defRPr>
            </a:lvl1pPr>
            <a:lvl2pPr marL="468000" indent="-180000" algn="l" defTabSz="914400" rtl="0" eaLnBrk="1" latinLnBrk="1" hangingPunct="1">
              <a:spcBef>
                <a:spcPct val="20000"/>
              </a:spcBef>
              <a:buSzPct val="100000"/>
              <a:buFont typeface="맑은 고딕" pitchFamily="50" charset="-127"/>
              <a:buChar char="-"/>
              <a:defRPr sz="2200" b="0" kern="1200" baseline="0">
                <a:solidFill>
                  <a:schemeClr val="tx1"/>
                </a:solidFill>
                <a:latin typeface="+mn-lt"/>
                <a:ea typeface="+mn-ea"/>
                <a:cs typeface="+mn-cs"/>
              </a:defRPr>
            </a:lvl2pPr>
            <a:lvl3pPr marL="720000" indent="-180000" algn="l" defTabSz="914400" rtl="0" eaLnBrk="1" latinLnBrk="1" hangingPunct="1">
              <a:spcBef>
                <a:spcPct val="20000"/>
              </a:spcBef>
              <a:buSzPct val="80000"/>
              <a:buFont typeface="Arial" pitchFamily="34" charset="0"/>
              <a:buChar char="•"/>
              <a:defRPr sz="1800" kern="1200">
                <a:solidFill>
                  <a:schemeClr val="tx1"/>
                </a:solidFill>
                <a:latin typeface="+mn-lt"/>
                <a:ea typeface="+mn-ea"/>
                <a:cs typeface="+mn-cs"/>
              </a:defRPr>
            </a:lvl3pPr>
            <a:lvl4pPr marL="900000" indent="-180000" algn="l" defTabSz="914400" rtl="0" eaLnBrk="1" latinLnBrk="1" hangingPunct="1">
              <a:spcBef>
                <a:spcPct val="20000"/>
              </a:spcBef>
              <a:buSzPct val="80000"/>
              <a:buFont typeface="맑은 고딕" pitchFamily="50" charset="-127"/>
              <a:buChar char="-"/>
              <a:defRPr sz="1400" kern="1200">
                <a:solidFill>
                  <a:schemeClr val="tx1"/>
                </a:solidFill>
                <a:latin typeface="+mn-lt"/>
                <a:ea typeface="+mn-ea"/>
                <a:cs typeface="+mn-cs"/>
              </a:defRPr>
            </a:lvl4pPr>
            <a:lvl5pPr marL="828000" indent="180000" algn="l" defTabSz="914400" rtl="0" eaLnBrk="1" latinLnBrk="1" hangingPunct="1">
              <a:spcBef>
                <a:spcPct val="20000"/>
              </a:spcBef>
              <a:buSzPct val="80000"/>
              <a:buFont typeface="Arial" pitchFamily="34" charset="0"/>
              <a:buChar char="»"/>
              <a:defRPr sz="1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eaLnBrk="0" latinLnBrk="0" hangingPunct="0">
              <a:spcBef>
                <a:spcPts val="600"/>
              </a:spcBef>
              <a:buFontTx/>
              <a:buChar char="-"/>
            </a:pPr>
            <a:r>
              <a:rPr lang="en-US" sz="1600" dirty="0" err="1">
                <a:solidFill>
                  <a:srgbClr val="0070C0"/>
                </a:solidFill>
                <a:latin typeface="Dotum" panose="020B0600000101010101" pitchFamily="34" charset="-127"/>
                <a:ea typeface="Dotum" panose="020B0600000101010101" pitchFamily="34" charset="-127"/>
              </a:rPr>
              <a:t>VRFieldOfView</a:t>
            </a:r>
            <a:r>
              <a:rPr lang="en-US" sz="1600" b="0" dirty="0">
                <a:solidFill>
                  <a:srgbClr val="0070C0"/>
                </a:solidFill>
                <a:latin typeface="Dotum" panose="020B0600000101010101" pitchFamily="34" charset="-127"/>
                <a:ea typeface="Dotum" panose="020B0600000101010101" pitchFamily="34" charset="-127"/>
              </a:rPr>
              <a:t> : represents a field of view, as given by 4 degrees describing the view from a center point</a:t>
            </a:r>
            <a:r>
              <a:rPr lang="en-US" sz="1600" b="0" dirty="0">
                <a:solidFill>
                  <a:srgbClr val="FF0000"/>
                </a:solidFill>
                <a:latin typeface="Dotum" panose="020B0600000101010101" pitchFamily="34" charset="-127"/>
                <a:ea typeface="Dotum" panose="020B0600000101010101" pitchFamily="34" charset="-127"/>
              </a:rPr>
              <a:t>.</a:t>
            </a:r>
          </a:p>
        </p:txBody>
      </p:sp>
      <p:sp>
        <p:nvSpPr>
          <p:cNvPr id="8" name="Text Placeholder 2"/>
          <p:cNvSpPr txBox="1">
            <a:spLocks/>
          </p:cNvSpPr>
          <p:nvPr/>
        </p:nvSpPr>
        <p:spPr>
          <a:xfrm>
            <a:off x="415271" y="4869160"/>
            <a:ext cx="8215313" cy="629262"/>
          </a:xfrm>
          <a:prstGeom prst="rect">
            <a:avLst/>
          </a:prstGeom>
        </p:spPr>
        <p:txBody>
          <a:bodyPr vert="horz" lIns="91440" tIns="45720" rIns="91440" bIns="45720" rtlCol="0">
            <a:normAutofit/>
          </a:bodyPr>
          <a:lstStyle>
            <a:lvl1pPr marL="252000" indent="-252000" algn="l" defTabSz="180000" rtl="0" eaLnBrk="1" latinLnBrk="1" hangingPunct="1">
              <a:spcBef>
                <a:spcPct val="20000"/>
              </a:spcBef>
              <a:buFont typeface="Wingdings" pitchFamily="2" charset="2"/>
              <a:buChar char="ü"/>
              <a:defRPr sz="2600" b="1" kern="1200" baseline="0">
                <a:solidFill>
                  <a:schemeClr val="tx1"/>
                </a:solidFill>
                <a:latin typeface="휴먼모음T" pitchFamily="18" charset="-127"/>
                <a:ea typeface="휴먼모음T" pitchFamily="18" charset="-127"/>
                <a:cs typeface="+mn-cs"/>
              </a:defRPr>
            </a:lvl1pPr>
            <a:lvl2pPr marL="468000" indent="-180000" algn="l" defTabSz="914400" rtl="0" eaLnBrk="1" latinLnBrk="1" hangingPunct="1">
              <a:spcBef>
                <a:spcPct val="20000"/>
              </a:spcBef>
              <a:buSzPct val="100000"/>
              <a:buFont typeface="맑은 고딕" pitchFamily="50" charset="-127"/>
              <a:buChar char="-"/>
              <a:defRPr sz="2200" b="0" kern="1200" baseline="0">
                <a:solidFill>
                  <a:schemeClr val="tx1"/>
                </a:solidFill>
                <a:latin typeface="+mn-lt"/>
                <a:ea typeface="+mn-ea"/>
                <a:cs typeface="+mn-cs"/>
              </a:defRPr>
            </a:lvl2pPr>
            <a:lvl3pPr marL="720000" indent="-180000" algn="l" defTabSz="914400" rtl="0" eaLnBrk="1" latinLnBrk="1" hangingPunct="1">
              <a:spcBef>
                <a:spcPct val="20000"/>
              </a:spcBef>
              <a:buSzPct val="80000"/>
              <a:buFont typeface="Arial" pitchFamily="34" charset="0"/>
              <a:buChar char="•"/>
              <a:defRPr sz="1800" kern="1200">
                <a:solidFill>
                  <a:schemeClr val="tx1"/>
                </a:solidFill>
                <a:latin typeface="+mn-lt"/>
                <a:ea typeface="+mn-ea"/>
                <a:cs typeface="+mn-cs"/>
              </a:defRPr>
            </a:lvl3pPr>
            <a:lvl4pPr marL="900000" indent="-180000" algn="l" defTabSz="914400" rtl="0" eaLnBrk="1" latinLnBrk="1" hangingPunct="1">
              <a:spcBef>
                <a:spcPct val="20000"/>
              </a:spcBef>
              <a:buSzPct val="80000"/>
              <a:buFont typeface="맑은 고딕" pitchFamily="50" charset="-127"/>
              <a:buChar char="-"/>
              <a:defRPr sz="1400" kern="1200">
                <a:solidFill>
                  <a:schemeClr val="tx1"/>
                </a:solidFill>
                <a:latin typeface="+mn-lt"/>
                <a:ea typeface="+mn-ea"/>
                <a:cs typeface="+mn-cs"/>
              </a:defRPr>
            </a:lvl4pPr>
            <a:lvl5pPr marL="828000" indent="180000" algn="l" defTabSz="914400" rtl="0" eaLnBrk="1" latinLnBrk="1" hangingPunct="1">
              <a:spcBef>
                <a:spcPct val="20000"/>
              </a:spcBef>
              <a:buSzPct val="80000"/>
              <a:buFont typeface="Arial" pitchFamily="34" charset="0"/>
              <a:buChar char="»"/>
              <a:defRPr sz="1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eaLnBrk="0" latinLnBrk="0" hangingPunct="0">
              <a:spcBef>
                <a:spcPts val="600"/>
              </a:spcBef>
              <a:buFontTx/>
              <a:buChar char="-"/>
            </a:pPr>
            <a:r>
              <a:rPr lang="en-US" sz="1600" dirty="0" err="1">
                <a:solidFill>
                  <a:srgbClr val="FF0000"/>
                </a:solidFill>
                <a:latin typeface="Dotum" panose="020B0600000101010101" pitchFamily="34" charset="-127"/>
                <a:ea typeface="Dotum" panose="020B0600000101010101" pitchFamily="34" charset="-127"/>
              </a:rPr>
              <a:t>VRPose</a:t>
            </a:r>
            <a:r>
              <a:rPr lang="en-US" sz="1600" b="0" dirty="0">
                <a:solidFill>
                  <a:srgbClr val="FF0000"/>
                </a:solidFill>
                <a:latin typeface="Dotum" panose="020B0600000101010101" pitchFamily="34" charset="-127"/>
                <a:ea typeface="Dotum" panose="020B0600000101010101" pitchFamily="34" charset="-127"/>
              </a:rPr>
              <a:t> : represents a sensor’s state at a given timestamp</a:t>
            </a:r>
            <a:r>
              <a:rPr lang="en-US" sz="1600" b="0" dirty="0">
                <a:latin typeface="Dotum" panose="020B0600000101010101" pitchFamily="34" charset="-127"/>
                <a:ea typeface="Dotum" panose="020B0600000101010101" pitchFamily="34" charset="-127"/>
              </a:rPr>
              <a:t>.</a:t>
            </a:r>
          </a:p>
        </p:txBody>
      </p:sp>
      <p:sp>
        <p:nvSpPr>
          <p:cNvPr id="9" name="Text Placeholder 2"/>
          <p:cNvSpPr txBox="1">
            <a:spLocks/>
          </p:cNvSpPr>
          <p:nvPr/>
        </p:nvSpPr>
        <p:spPr>
          <a:xfrm>
            <a:off x="415271" y="3461569"/>
            <a:ext cx="8215313" cy="629262"/>
          </a:xfrm>
          <a:prstGeom prst="rect">
            <a:avLst/>
          </a:prstGeom>
        </p:spPr>
        <p:txBody>
          <a:bodyPr vert="horz" lIns="91440" tIns="45720" rIns="91440" bIns="45720" rtlCol="0">
            <a:normAutofit/>
          </a:bodyPr>
          <a:lstStyle>
            <a:lvl1pPr marL="252000" indent="-252000" algn="l" defTabSz="180000" rtl="0" eaLnBrk="1" latinLnBrk="1" hangingPunct="1">
              <a:spcBef>
                <a:spcPct val="20000"/>
              </a:spcBef>
              <a:buFont typeface="Wingdings" pitchFamily="2" charset="2"/>
              <a:buChar char="ü"/>
              <a:defRPr sz="2600" b="1" kern="1200" baseline="0">
                <a:solidFill>
                  <a:schemeClr val="tx1"/>
                </a:solidFill>
                <a:latin typeface="휴먼모음T" pitchFamily="18" charset="-127"/>
                <a:ea typeface="휴먼모음T" pitchFamily="18" charset="-127"/>
                <a:cs typeface="+mn-cs"/>
              </a:defRPr>
            </a:lvl1pPr>
            <a:lvl2pPr marL="468000" indent="-180000" algn="l" defTabSz="914400" rtl="0" eaLnBrk="1" latinLnBrk="1" hangingPunct="1">
              <a:spcBef>
                <a:spcPct val="20000"/>
              </a:spcBef>
              <a:buSzPct val="100000"/>
              <a:buFont typeface="맑은 고딕" pitchFamily="50" charset="-127"/>
              <a:buChar char="-"/>
              <a:defRPr sz="2200" b="0" kern="1200" baseline="0">
                <a:solidFill>
                  <a:schemeClr val="tx1"/>
                </a:solidFill>
                <a:latin typeface="+mn-lt"/>
                <a:ea typeface="+mn-ea"/>
                <a:cs typeface="+mn-cs"/>
              </a:defRPr>
            </a:lvl2pPr>
            <a:lvl3pPr marL="720000" indent="-180000" algn="l" defTabSz="914400" rtl="0" eaLnBrk="1" latinLnBrk="1" hangingPunct="1">
              <a:spcBef>
                <a:spcPct val="20000"/>
              </a:spcBef>
              <a:buSzPct val="80000"/>
              <a:buFont typeface="Arial" pitchFamily="34" charset="0"/>
              <a:buChar char="•"/>
              <a:defRPr sz="1800" kern="1200">
                <a:solidFill>
                  <a:schemeClr val="tx1"/>
                </a:solidFill>
                <a:latin typeface="+mn-lt"/>
                <a:ea typeface="+mn-ea"/>
                <a:cs typeface="+mn-cs"/>
              </a:defRPr>
            </a:lvl3pPr>
            <a:lvl4pPr marL="900000" indent="-180000" algn="l" defTabSz="914400" rtl="0" eaLnBrk="1" latinLnBrk="1" hangingPunct="1">
              <a:spcBef>
                <a:spcPct val="20000"/>
              </a:spcBef>
              <a:buSzPct val="80000"/>
              <a:buFont typeface="맑은 고딕" pitchFamily="50" charset="-127"/>
              <a:buChar char="-"/>
              <a:defRPr sz="1400" kern="1200">
                <a:solidFill>
                  <a:schemeClr val="tx1"/>
                </a:solidFill>
                <a:latin typeface="+mn-lt"/>
                <a:ea typeface="+mn-ea"/>
                <a:cs typeface="+mn-cs"/>
              </a:defRPr>
            </a:lvl4pPr>
            <a:lvl5pPr marL="828000" indent="180000" algn="l" defTabSz="914400" rtl="0" eaLnBrk="1" latinLnBrk="1" hangingPunct="1">
              <a:spcBef>
                <a:spcPct val="20000"/>
              </a:spcBef>
              <a:buSzPct val="80000"/>
              <a:buFont typeface="Arial" pitchFamily="34" charset="0"/>
              <a:buChar char="»"/>
              <a:defRPr sz="1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eaLnBrk="0" latinLnBrk="0" hangingPunct="0">
              <a:spcBef>
                <a:spcPts val="600"/>
              </a:spcBef>
              <a:buFontTx/>
              <a:buChar char="-"/>
            </a:pPr>
            <a:r>
              <a:rPr lang="en-US" sz="1600" dirty="0">
                <a:solidFill>
                  <a:srgbClr val="0070C0"/>
                </a:solidFill>
                <a:latin typeface="Dotum" panose="020B0600000101010101" pitchFamily="34" charset="-127"/>
                <a:ea typeface="Dotum" panose="020B0600000101010101" pitchFamily="34" charset="-127"/>
              </a:rPr>
              <a:t>VREyeParameters</a:t>
            </a:r>
            <a:r>
              <a:rPr lang="en-US" sz="1600" b="0" dirty="0">
                <a:solidFill>
                  <a:srgbClr val="0070C0"/>
                </a:solidFill>
                <a:latin typeface="Dotum" panose="020B0600000101010101" pitchFamily="34" charset="-127"/>
                <a:ea typeface="Dotum" panose="020B0600000101010101" pitchFamily="34" charset="-127"/>
              </a:rPr>
              <a:t> : represents all the information required to correctly render a scene for a given eye.</a:t>
            </a:r>
          </a:p>
        </p:txBody>
      </p:sp>
      <p:sp>
        <p:nvSpPr>
          <p:cNvPr id="10" name="Text Placeholder 2"/>
          <p:cNvSpPr txBox="1">
            <a:spLocks/>
          </p:cNvSpPr>
          <p:nvPr/>
        </p:nvSpPr>
        <p:spPr>
          <a:xfrm>
            <a:off x="389135" y="5373216"/>
            <a:ext cx="8215313" cy="629262"/>
          </a:xfrm>
          <a:prstGeom prst="rect">
            <a:avLst/>
          </a:prstGeom>
        </p:spPr>
        <p:txBody>
          <a:bodyPr vert="horz" lIns="91440" tIns="45720" rIns="91440" bIns="45720" rtlCol="0">
            <a:normAutofit/>
          </a:bodyPr>
          <a:lstStyle>
            <a:lvl1pPr marL="252000" indent="-252000" algn="l" defTabSz="180000" rtl="0" eaLnBrk="1" latinLnBrk="1" hangingPunct="1">
              <a:spcBef>
                <a:spcPct val="20000"/>
              </a:spcBef>
              <a:buFont typeface="Wingdings" pitchFamily="2" charset="2"/>
              <a:buChar char="ü"/>
              <a:defRPr sz="2600" b="1" kern="1200" baseline="0">
                <a:solidFill>
                  <a:schemeClr val="tx1"/>
                </a:solidFill>
                <a:latin typeface="휴먼모음T" pitchFamily="18" charset="-127"/>
                <a:ea typeface="휴먼모음T" pitchFamily="18" charset="-127"/>
                <a:cs typeface="+mn-cs"/>
              </a:defRPr>
            </a:lvl1pPr>
            <a:lvl2pPr marL="468000" indent="-180000" algn="l" defTabSz="914400" rtl="0" eaLnBrk="1" latinLnBrk="1" hangingPunct="1">
              <a:spcBef>
                <a:spcPct val="20000"/>
              </a:spcBef>
              <a:buSzPct val="100000"/>
              <a:buFont typeface="맑은 고딕" pitchFamily="50" charset="-127"/>
              <a:buChar char="-"/>
              <a:defRPr sz="2200" b="0" kern="1200" baseline="0">
                <a:solidFill>
                  <a:schemeClr val="tx1"/>
                </a:solidFill>
                <a:latin typeface="+mn-lt"/>
                <a:ea typeface="+mn-ea"/>
                <a:cs typeface="+mn-cs"/>
              </a:defRPr>
            </a:lvl2pPr>
            <a:lvl3pPr marL="720000" indent="-180000" algn="l" defTabSz="914400" rtl="0" eaLnBrk="1" latinLnBrk="1" hangingPunct="1">
              <a:spcBef>
                <a:spcPct val="20000"/>
              </a:spcBef>
              <a:buSzPct val="80000"/>
              <a:buFont typeface="Arial" pitchFamily="34" charset="0"/>
              <a:buChar char="•"/>
              <a:defRPr sz="1800" kern="1200">
                <a:solidFill>
                  <a:schemeClr val="tx1"/>
                </a:solidFill>
                <a:latin typeface="+mn-lt"/>
                <a:ea typeface="+mn-ea"/>
                <a:cs typeface="+mn-cs"/>
              </a:defRPr>
            </a:lvl3pPr>
            <a:lvl4pPr marL="900000" indent="-180000" algn="l" defTabSz="914400" rtl="0" eaLnBrk="1" latinLnBrk="1" hangingPunct="1">
              <a:spcBef>
                <a:spcPct val="20000"/>
              </a:spcBef>
              <a:buSzPct val="80000"/>
              <a:buFont typeface="맑은 고딕" pitchFamily="50" charset="-127"/>
              <a:buChar char="-"/>
              <a:defRPr sz="1400" kern="1200">
                <a:solidFill>
                  <a:schemeClr val="tx1"/>
                </a:solidFill>
                <a:latin typeface="+mn-lt"/>
                <a:ea typeface="+mn-ea"/>
                <a:cs typeface="+mn-cs"/>
              </a:defRPr>
            </a:lvl4pPr>
            <a:lvl5pPr marL="828000" indent="180000" algn="l" defTabSz="914400" rtl="0" eaLnBrk="1" latinLnBrk="1" hangingPunct="1">
              <a:spcBef>
                <a:spcPct val="20000"/>
              </a:spcBef>
              <a:buSzPct val="80000"/>
              <a:buFont typeface="Arial" pitchFamily="34" charset="0"/>
              <a:buChar char="»"/>
              <a:defRPr sz="1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eaLnBrk="0" latinLnBrk="0" hangingPunct="0">
              <a:spcBef>
                <a:spcPts val="600"/>
              </a:spcBef>
              <a:buFontTx/>
              <a:buChar char="-"/>
            </a:pPr>
            <a:r>
              <a:rPr lang="en-US" sz="1600" dirty="0" err="1">
                <a:solidFill>
                  <a:srgbClr val="0070C0"/>
                </a:solidFill>
                <a:latin typeface="Dotum" panose="020B0600000101010101" pitchFamily="34" charset="-127"/>
                <a:ea typeface="Dotum" panose="020B0600000101010101" pitchFamily="34" charset="-127"/>
              </a:rPr>
              <a:t>VRStageParameters</a:t>
            </a:r>
            <a:r>
              <a:rPr lang="en-US" sz="1600" b="0" dirty="0">
                <a:solidFill>
                  <a:srgbClr val="0070C0"/>
                </a:solidFill>
                <a:latin typeface="Dotum" panose="020B0600000101010101" pitchFamily="34" charset="-127"/>
                <a:ea typeface="Dotum" panose="020B0600000101010101" pitchFamily="34" charset="-127"/>
              </a:rPr>
              <a:t> : represents the values describing the stage/play area for devices that support room-scale experiences.</a:t>
            </a:r>
          </a:p>
        </p:txBody>
      </p:sp>
    </p:spTree>
    <p:extLst>
      <p:ext uri="{BB962C8B-B14F-4D97-AF65-F5344CB8AC3E}">
        <p14:creationId xmlns:p14="http://schemas.microsoft.com/office/powerpoint/2010/main" val="1141124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Global functions in </a:t>
            </a:r>
            <a:r>
              <a:rPr lang="en-US" sz="2400" dirty="0" err="1"/>
              <a:t>WebVR</a:t>
            </a:r>
            <a:endParaRPr lang="en-US" sz="2400" dirty="0"/>
          </a:p>
        </p:txBody>
      </p:sp>
      <p:sp>
        <p:nvSpPr>
          <p:cNvPr id="3" name="Text Placeholder 2"/>
          <p:cNvSpPr>
            <a:spLocks noGrp="1"/>
          </p:cNvSpPr>
          <p:nvPr>
            <p:ph type="body" sz="quarter" idx="17"/>
          </p:nvPr>
        </p:nvSpPr>
        <p:spPr>
          <a:xfrm>
            <a:off x="463806" y="1071546"/>
            <a:ext cx="8215313" cy="629262"/>
          </a:xfrm>
        </p:spPr>
        <p:txBody>
          <a:bodyPr>
            <a:normAutofit/>
          </a:bodyPr>
          <a:lstStyle/>
          <a:p>
            <a:pPr algn="just" eaLnBrk="0" latinLnBrk="0" hangingPunct="0">
              <a:spcBef>
                <a:spcPts val="600"/>
              </a:spcBef>
              <a:buFontTx/>
              <a:buChar char="-"/>
            </a:pPr>
            <a:r>
              <a:rPr lang="en-US" sz="1600" dirty="0" err="1">
                <a:latin typeface="Dotum" panose="020B0600000101010101" pitchFamily="34" charset="-127"/>
                <a:ea typeface="Dotum" panose="020B0600000101010101" pitchFamily="34" charset="-127"/>
              </a:rPr>
              <a:t>VRFrameData</a:t>
            </a:r>
            <a:r>
              <a:rPr lang="en-US" sz="1600" b="0" dirty="0">
                <a:latin typeface="Dotum" panose="020B0600000101010101" pitchFamily="34" charset="-127"/>
                <a:ea typeface="Dotum" panose="020B0600000101010101" pitchFamily="34" charset="-127"/>
              </a:rPr>
              <a:t> : The </a:t>
            </a:r>
            <a:r>
              <a:rPr lang="en-US" sz="1600" b="0" dirty="0" err="1">
                <a:latin typeface="Dotum" panose="020B0600000101010101" pitchFamily="34" charset="-127"/>
                <a:ea typeface="Dotum" panose="020B0600000101010101" pitchFamily="34" charset="-127"/>
              </a:rPr>
              <a:t>VRFrameData</a:t>
            </a:r>
            <a:r>
              <a:rPr lang="en-US" sz="1600" b="0" dirty="0">
                <a:latin typeface="Dotum" panose="020B0600000101010101" pitchFamily="34" charset="-127"/>
                <a:ea typeface="Dotum" panose="020B0600000101010101" pitchFamily="34" charset="-127"/>
              </a:rPr>
              <a:t> interface represents all the information needed to render a single frame of a VR scene.. </a:t>
            </a:r>
          </a:p>
        </p:txBody>
      </p:sp>
      <p:sp>
        <p:nvSpPr>
          <p:cNvPr id="4" name="Text Placeholder 2"/>
          <p:cNvSpPr txBox="1">
            <a:spLocks/>
          </p:cNvSpPr>
          <p:nvPr/>
        </p:nvSpPr>
        <p:spPr>
          <a:xfrm>
            <a:off x="415271" y="1791626"/>
            <a:ext cx="8215313" cy="629262"/>
          </a:xfrm>
          <a:prstGeom prst="rect">
            <a:avLst/>
          </a:prstGeom>
        </p:spPr>
        <p:txBody>
          <a:bodyPr vert="horz" lIns="91440" tIns="45720" rIns="91440" bIns="45720" rtlCol="0">
            <a:normAutofit/>
          </a:bodyPr>
          <a:lstStyle>
            <a:lvl1pPr marL="252000" indent="-252000" algn="l" defTabSz="180000" rtl="0" eaLnBrk="1" latinLnBrk="1" hangingPunct="1">
              <a:spcBef>
                <a:spcPct val="20000"/>
              </a:spcBef>
              <a:buFont typeface="Wingdings" pitchFamily="2" charset="2"/>
              <a:buChar char="ü"/>
              <a:defRPr sz="2600" b="1" kern="1200" baseline="0">
                <a:solidFill>
                  <a:schemeClr val="tx1"/>
                </a:solidFill>
                <a:latin typeface="휴먼모음T" pitchFamily="18" charset="-127"/>
                <a:ea typeface="휴먼모음T" pitchFamily="18" charset="-127"/>
                <a:cs typeface="+mn-cs"/>
              </a:defRPr>
            </a:lvl1pPr>
            <a:lvl2pPr marL="468000" indent="-180000" algn="l" defTabSz="914400" rtl="0" eaLnBrk="1" latinLnBrk="1" hangingPunct="1">
              <a:spcBef>
                <a:spcPct val="20000"/>
              </a:spcBef>
              <a:buSzPct val="100000"/>
              <a:buFont typeface="맑은 고딕" pitchFamily="50" charset="-127"/>
              <a:buChar char="-"/>
              <a:defRPr sz="2200" b="0" kern="1200" baseline="0">
                <a:solidFill>
                  <a:schemeClr val="tx1"/>
                </a:solidFill>
                <a:latin typeface="+mn-lt"/>
                <a:ea typeface="+mn-ea"/>
                <a:cs typeface="+mn-cs"/>
              </a:defRPr>
            </a:lvl2pPr>
            <a:lvl3pPr marL="720000" indent="-180000" algn="l" defTabSz="914400" rtl="0" eaLnBrk="1" latinLnBrk="1" hangingPunct="1">
              <a:spcBef>
                <a:spcPct val="20000"/>
              </a:spcBef>
              <a:buSzPct val="80000"/>
              <a:buFont typeface="Arial" pitchFamily="34" charset="0"/>
              <a:buChar char="•"/>
              <a:defRPr sz="1800" kern="1200">
                <a:solidFill>
                  <a:schemeClr val="tx1"/>
                </a:solidFill>
                <a:latin typeface="+mn-lt"/>
                <a:ea typeface="+mn-ea"/>
                <a:cs typeface="+mn-cs"/>
              </a:defRPr>
            </a:lvl3pPr>
            <a:lvl4pPr marL="900000" indent="-180000" algn="l" defTabSz="914400" rtl="0" eaLnBrk="1" latinLnBrk="1" hangingPunct="1">
              <a:spcBef>
                <a:spcPct val="20000"/>
              </a:spcBef>
              <a:buSzPct val="80000"/>
              <a:buFont typeface="맑은 고딕" pitchFamily="50" charset="-127"/>
              <a:buChar char="-"/>
              <a:defRPr sz="1400" kern="1200">
                <a:solidFill>
                  <a:schemeClr val="tx1"/>
                </a:solidFill>
                <a:latin typeface="+mn-lt"/>
                <a:ea typeface="+mn-ea"/>
                <a:cs typeface="+mn-cs"/>
              </a:defRPr>
            </a:lvl4pPr>
            <a:lvl5pPr marL="828000" indent="180000" algn="l" defTabSz="914400" rtl="0" eaLnBrk="1" latinLnBrk="1" hangingPunct="1">
              <a:spcBef>
                <a:spcPct val="20000"/>
              </a:spcBef>
              <a:buSzPct val="80000"/>
              <a:buFont typeface="Arial" pitchFamily="34" charset="0"/>
              <a:buChar char="»"/>
              <a:defRPr sz="1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eaLnBrk="0" latinLnBrk="0" hangingPunct="0">
              <a:spcBef>
                <a:spcPts val="600"/>
              </a:spcBef>
              <a:buFontTx/>
              <a:buChar char="-"/>
            </a:pPr>
            <a:r>
              <a:rPr lang="en-US" sz="1600" dirty="0">
                <a:latin typeface="Dotum" panose="020B0600000101010101" pitchFamily="34" charset="-127"/>
                <a:ea typeface="Dotum" panose="020B0600000101010101" pitchFamily="34" charset="-127"/>
              </a:rPr>
              <a:t>Navigator Interface extension</a:t>
            </a:r>
            <a:r>
              <a:rPr lang="en-US" sz="1600" b="0" dirty="0">
                <a:latin typeface="Dotum" panose="020B0600000101010101" pitchFamily="34" charset="-127"/>
                <a:ea typeface="Dotum" panose="020B0600000101010101" pitchFamily="34" charset="-127"/>
              </a:rPr>
              <a:t> : Return a Promise which resolves to a list of available </a:t>
            </a:r>
            <a:r>
              <a:rPr lang="en-US" sz="1600" b="0" dirty="0" err="1">
                <a:latin typeface="Dotum" panose="020B0600000101010101" pitchFamily="34" charset="-127"/>
                <a:ea typeface="Dotum" panose="020B0600000101010101" pitchFamily="34" charset="-127"/>
              </a:rPr>
              <a:t>VRDisplays</a:t>
            </a:r>
            <a:r>
              <a:rPr lang="en-US" sz="1600" b="0" dirty="0">
                <a:latin typeface="Dotum" panose="020B0600000101010101" pitchFamily="34" charset="-127"/>
                <a:ea typeface="Dotum" panose="020B0600000101010101" pitchFamily="34" charset="-127"/>
              </a:rPr>
              <a:t>.</a:t>
            </a:r>
          </a:p>
        </p:txBody>
      </p:sp>
      <p:sp>
        <p:nvSpPr>
          <p:cNvPr id="5" name="Text Placeholder 2"/>
          <p:cNvSpPr txBox="1">
            <a:spLocks/>
          </p:cNvSpPr>
          <p:nvPr/>
        </p:nvSpPr>
        <p:spPr>
          <a:xfrm>
            <a:off x="412025" y="2439698"/>
            <a:ext cx="8215313" cy="629262"/>
          </a:xfrm>
          <a:prstGeom prst="rect">
            <a:avLst/>
          </a:prstGeom>
        </p:spPr>
        <p:txBody>
          <a:bodyPr vert="horz" lIns="91440" tIns="45720" rIns="91440" bIns="45720" rtlCol="0">
            <a:normAutofit/>
          </a:bodyPr>
          <a:lstStyle>
            <a:lvl1pPr marL="252000" indent="-252000" algn="l" defTabSz="180000" rtl="0" eaLnBrk="1" latinLnBrk="1" hangingPunct="1">
              <a:spcBef>
                <a:spcPct val="20000"/>
              </a:spcBef>
              <a:buFont typeface="Wingdings" pitchFamily="2" charset="2"/>
              <a:buChar char="ü"/>
              <a:defRPr sz="2600" b="1" kern="1200" baseline="0">
                <a:solidFill>
                  <a:schemeClr val="tx1"/>
                </a:solidFill>
                <a:latin typeface="휴먼모음T" pitchFamily="18" charset="-127"/>
                <a:ea typeface="휴먼모음T" pitchFamily="18" charset="-127"/>
                <a:cs typeface="+mn-cs"/>
              </a:defRPr>
            </a:lvl1pPr>
            <a:lvl2pPr marL="468000" indent="-180000" algn="l" defTabSz="914400" rtl="0" eaLnBrk="1" latinLnBrk="1" hangingPunct="1">
              <a:spcBef>
                <a:spcPct val="20000"/>
              </a:spcBef>
              <a:buSzPct val="100000"/>
              <a:buFont typeface="맑은 고딕" pitchFamily="50" charset="-127"/>
              <a:buChar char="-"/>
              <a:defRPr sz="2200" b="0" kern="1200" baseline="0">
                <a:solidFill>
                  <a:schemeClr val="tx1"/>
                </a:solidFill>
                <a:latin typeface="+mn-lt"/>
                <a:ea typeface="+mn-ea"/>
                <a:cs typeface="+mn-cs"/>
              </a:defRPr>
            </a:lvl2pPr>
            <a:lvl3pPr marL="720000" indent="-180000" algn="l" defTabSz="914400" rtl="0" eaLnBrk="1" latinLnBrk="1" hangingPunct="1">
              <a:spcBef>
                <a:spcPct val="20000"/>
              </a:spcBef>
              <a:buSzPct val="80000"/>
              <a:buFont typeface="Arial" pitchFamily="34" charset="0"/>
              <a:buChar char="•"/>
              <a:defRPr sz="1800" kern="1200">
                <a:solidFill>
                  <a:schemeClr val="tx1"/>
                </a:solidFill>
                <a:latin typeface="+mn-lt"/>
                <a:ea typeface="+mn-ea"/>
                <a:cs typeface="+mn-cs"/>
              </a:defRPr>
            </a:lvl3pPr>
            <a:lvl4pPr marL="900000" indent="-180000" algn="l" defTabSz="914400" rtl="0" eaLnBrk="1" latinLnBrk="1" hangingPunct="1">
              <a:spcBef>
                <a:spcPct val="20000"/>
              </a:spcBef>
              <a:buSzPct val="80000"/>
              <a:buFont typeface="맑은 고딕" pitchFamily="50" charset="-127"/>
              <a:buChar char="-"/>
              <a:defRPr sz="1400" kern="1200">
                <a:solidFill>
                  <a:schemeClr val="tx1"/>
                </a:solidFill>
                <a:latin typeface="+mn-lt"/>
                <a:ea typeface="+mn-ea"/>
                <a:cs typeface="+mn-cs"/>
              </a:defRPr>
            </a:lvl4pPr>
            <a:lvl5pPr marL="828000" indent="180000" algn="l" defTabSz="914400" rtl="0" eaLnBrk="1" latinLnBrk="1" hangingPunct="1">
              <a:spcBef>
                <a:spcPct val="20000"/>
              </a:spcBef>
              <a:buSzPct val="80000"/>
              <a:buFont typeface="Arial" pitchFamily="34" charset="0"/>
              <a:buChar char="»"/>
              <a:defRPr sz="1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eaLnBrk="0" latinLnBrk="0" hangingPunct="0">
              <a:spcBef>
                <a:spcPts val="600"/>
              </a:spcBef>
              <a:buFontTx/>
              <a:buChar char="-"/>
            </a:pPr>
            <a:r>
              <a:rPr lang="en-US" sz="1600" dirty="0">
                <a:latin typeface="Dotum" panose="020B0600000101010101" pitchFamily="34" charset="-127"/>
                <a:ea typeface="Dotum" panose="020B0600000101010101" pitchFamily="34" charset="-127"/>
              </a:rPr>
              <a:t>VRDisplayEventReason </a:t>
            </a:r>
            <a:r>
              <a:rPr lang="en-US" sz="1600" b="0" dirty="0">
                <a:latin typeface="Dotum" panose="020B0600000101010101" pitchFamily="34" charset="-127"/>
                <a:ea typeface="Dotum" panose="020B0600000101010101" pitchFamily="34" charset="-127"/>
              </a:rPr>
              <a:t>: Contains the </a:t>
            </a:r>
            <a:r>
              <a:rPr lang="en-US" sz="1600" b="0" dirty="0" err="1">
                <a:latin typeface="Dotum" panose="020B0600000101010101" pitchFamily="34" charset="-127"/>
                <a:ea typeface="Dotum" panose="020B0600000101010101" pitchFamily="34" charset="-127"/>
              </a:rPr>
              <a:t>enum</a:t>
            </a:r>
            <a:r>
              <a:rPr lang="en-US" sz="1600" b="0" dirty="0">
                <a:latin typeface="Dotum" panose="020B0600000101010101" pitchFamily="34" charset="-127"/>
                <a:ea typeface="Dotum" panose="020B0600000101010101" pitchFamily="34" charset="-127"/>
              </a:rPr>
              <a:t> value of mounted, navigation, requested, and unmounted.</a:t>
            </a:r>
          </a:p>
        </p:txBody>
      </p:sp>
      <p:sp>
        <p:nvSpPr>
          <p:cNvPr id="11" name="Text Placeholder 2"/>
          <p:cNvSpPr txBox="1">
            <a:spLocks/>
          </p:cNvSpPr>
          <p:nvPr/>
        </p:nvSpPr>
        <p:spPr>
          <a:xfrm>
            <a:off x="412025" y="3123527"/>
            <a:ext cx="8215313" cy="629262"/>
          </a:xfrm>
          <a:prstGeom prst="rect">
            <a:avLst/>
          </a:prstGeom>
        </p:spPr>
        <p:txBody>
          <a:bodyPr vert="horz" lIns="91440" tIns="45720" rIns="91440" bIns="45720" rtlCol="0">
            <a:normAutofit/>
          </a:bodyPr>
          <a:lstStyle>
            <a:lvl1pPr marL="252000" indent="-252000" algn="l" defTabSz="180000" rtl="0" eaLnBrk="1" latinLnBrk="1" hangingPunct="1">
              <a:spcBef>
                <a:spcPct val="20000"/>
              </a:spcBef>
              <a:buFont typeface="Wingdings" pitchFamily="2" charset="2"/>
              <a:buChar char="ü"/>
              <a:defRPr sz="2600" b="1" kern="1200" baseline="0">
                <a:solidFill>
                  <a:schemeClr val="tx1"/>
                </a:solidFill>
                <a:latin typeface="휴먼모음T" pitchFamily="18" charset="-127"/>
                <a:ea typeface="휴먼모음T" pitchFamily="18" charset="-127"/>
                <a:cs typeface="+mn-cs"/>
              </a:defRPr>
            </a:lvl1pPr>
            <a:lvl2pPr marL="468000" indent="-180000" algn="l" defTabSz="914400" rtl="0" eaLnBrk="1" latinLnBrk="1" hangingPunct="1">
              <a:spcBef>
                <a:spcPct val="20000"/>
              </a:spcBef>
              <a:buSzPct val="100000"/>
              <a:buFont typeface="맑은 고딕" pitchFamily="50" charset="-127"/>
              <a:buChar char="-"/>
              <a:defRPr sz="2200" b="0" kern="1200" baseline="0">
                <a:solidFill>
                  <a:schemeClr val="tx1"/>
                </a:solidFill>
                <a:latin typeface="+mn-lt"/>
                <a:ea typeface="+mn-ea"/>
                <a:cs typeface="+mn-cs"/>
              </a:defRPr>
            </a:lvl2pPr>
            <a:lvl3pPr marL="720000" indent="-180000" algn="l" defTabSz="914400" rtl="0" eaLnBrk="1" latinLnBrk="1" hangingPunct="1">
              <a:spcBef>
                <a:spcPct val="20000"/>
              </a:spcBef>
              <a:buSzPct val="80000"/>
              <a:buFont typeface="Arial" pitchFamily="34" charset="0"/>
              <a:buChar char="•"/>
              <a:defRPr sz="1800" kern="1200">
                <a:solidFill>
                  <a:schemeClr val="tx1"/>
                </a:solidFill>
                <a:latin typeface="+mn-lt"/>
                <a:ea typeface="+mn-ea"/>
                <a:cs typeface="+mn-cs"/>
              </a:defRPr>
            </a:lvl3pPr>
            <a:lvl4pPr marL="900000" indent="-180000" algn="l" defTabSz="914400" rtl="0" eaLnBrk="1" latinLnBrk="1" hangingPunct="1">
              <a:spcBef>
                <a:spcPct val="20000"/>
              </a:spcBef>
              <a:buSzPct val="80000"/>
              <a:buFont typeface="맑은 고딕" pitchFamily="50" charset="-127"/>
              <a:buChar char="-"/>
              <a:defRPr sz="1400" kern="1200">
                <a:solidFill>
                  <a:schemeClr val="tx1"/>
                </a:solidFill>
                <a:latin typeface="+mn-lt"/>
                <a:ea typeface="+mn-ea"/>
                <a:cs typeface="+mn-cs"/>
              </a:defRPr>
            </a:lvl4pPr>
            <a:lvl5pPr marL="828000" indent="180000" algn="l" defTabSz="914400" rtl="0" eaLnBrk="1" latinLnBrk="1" hangingPunct="1">
              <a:spcBef>
                <a:spcPct val="20000"/>
              </a:spcBef>
              <a:buSzPct val="80000"/>
              <a:buFont typeface="Arial" pitchFamily="34" charset="0"/>
              <a:buChar char="»"/>
              <a:defRPr sz="1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eaLnBrk="0" latinLnBrk="0" hangingPunct="0">
              <a:spcBef>
                <a:spcPts val="600"/>
              </a:spcBef>
              <a:buFontTx/>
              <a:buChar char="-"/>
            </a:pPr>
            <a:r>
              <a:rPr lang="en-US" sz="1600" dirty="0" err="1">
                <a:latin typeface="Dotum" panose="020B0600000101010101" pitchFamily="34" charset="-127"/>
                <a:ea typeface="Dotum" panose="020B0600000101010101" pitchFamily="34" charset="-127"/>
              </a:rPr>
              <a:t>VRDisplayEvent</a:t>
            </a:r>
            <a:r>
              <a:rPr lang="en-US" sz="1600" dirty="0">
                <a:latin typeface="Dotum" panose="020B0600000101010101" pitchFamily="34" charset="-127"/>
                <a:ea typeface="Dotum" panose="020B0600000101010101" pitchFamily="34" charset="-127"/>
              </a:rPr>
              <a:t> </a:t>
            </a:r>
            <a:r>
              <a:rPr lang="en-US" sz="1600" b="0" dirty="0">
                <a:latin typeface="Dotum" panose="020B0600000101010101" pitchFamily="34" charset="-127"/>
                <a:ea typeface="Dotum" panose="020B0600000101010101" pitchFamily="34" charset="-127"/>
              </a:rPr>
              <a:t>: The </a:t>
            </a:r>
            <a:r>
              <a:rPr lang="en-US" sz="1600" b="0" dirty="0" err="1">
                <a:latin typeface="Dotum" panose="020B0600000101010101" pitchFamily="34" charset="-127"/>
                <a:ea typeface="Dotum" panose="020B0600000101010101" pitchFamily="34" charset="-127"/>
              </a:rPr>
              <a:t>VRDisplay</a:t>
            </a:r>
            <a:r>
              <a:rPr lang="en-US" sz="1600" b="0" dirty="0">
                <a:latin typeface="Dotum" panose="020B0600000101010101" pitchFamily="34" charset="-127"/>
                <a:ea typeface="Dotum" panose="020B0600000101010101" pitchFamily="34" charset="-127"/>
              </a:rPr>
              <a:t> associated with this event.</a:t>
            </a:r>
          </a:p>
        </p:txBody>
      </p:sp>
      <p:sp>
        <p:nvSpPr>
          <p:cNvPr id="12" name="Text Placeholder 2"/>
          <p:cNvSpPr txBox="1">
            <a:spLocks/>
          </p:cNvSpPr>
          <p:nvPr/>
        </p:nvSpPr>
        <p:spPr>
          <a:xfrm>
            <a:off x="412024" y="3645024"/>
            <a:ext cx="8215313" cy="792088"/>
          </a:xfrm>
          <a:prstGeom prst="rect">
            <a:avLst/>
          </a:prstGeom>
        </p:spPr>
        <p:txBody>
          <a:bodyPr vert="horz" lIns="91440" tIns="45720" rIns="91440" bIns="45720" rtlCol="0">
            <a:normAutofit lnSpcReduction="10000"/>
          </a:bodyPr>
          <a:lstStyle>
            <a:lvl1pPr marL="252000" indent="-252000" algn="l" defTabSz="180000" rtl="0" eaLnBrk="1" latinLnBrk="1" hangingPunct="1">
              <a:spcBef>
                <a:spcPct val="20000"/>
              </a:spcBef>
              <a:buFont typeface="Wingdings" pitchFamily="2" charset="2"/>
              <a:buChar char="ü"/>
              <a:defRPr sz="2600" b="1" kern="1200" baseline="0">
                <a:solidFill>
                  <a:schemeClr val="tx1"/>
                </a:solidFill>
                <a:latin typeface="휴먼모음T" pitchFamily="18" charset="-127"/>
                <a:ea typeface="휴먼모음T" pitchFamily="18" charset="-127"/>
                <a:cs typeface="+mn-cs"/>
              </a:defRPr>
            </a:lvl1pPr>
            <a:lvl2pPr marL="468000" indent="-180000" algn="l" defTabSz="914400" rtl="0" eaLnBrk="1" latinLnBrk="1" hangingPunct="1">
              <a:spcBef>
                <a:spcPct val="20000"/>
              </a:spcBef>
              <a:buSzPct val="100000"/>
              <a:buFont typeface="맑은 고딕" pitchFamily="50" charset="-127"/>
              <a:buChar char="-"/>
              <a:defRPr sz="2200" b="0" kern="1200" baseline="0">
                <a:solidFill>
                  <a:schemeClr val="tx1"/>
                </a:solidFill>
                <a:latin typeface="+mn-lt"/>
                <a:ea typeface="+mn-ea"/>
                <a:cs typeface="+mn-cs"/>
              </a:defRPr>
            </a:lvl2pPr>
            <a:lvl3pPr marL="720000" indent="-180000" algn="l" defTabSz="914400" rtl="0" eaLnBrk="1" latinLnBrk="1" hangingPunct="1">
              <a:spcBef>
                <a:spcPct val="20000"/>
              </a:spcBef>
              <a:buSzPct val="80000"/>
              <a:buFont typeface="Arial" pitchFamily="34" charset="0"/>
              <a:buChar char="•"/>
              <a:defRPr sz="1800" kern="1200">
                <a:solidFill>
                  <a:schemeClr val="tx1"/>
                </a:solidFill>
                <a:latin typeface="+mn-lt"/>
                <a:ea typeface="+mn-ea"/>
                <a:cs typeface="+mn-cs"/>
              </a:defRPr>
            </a:lvl3pPr>
            <a:lvl4pPr marL="900000" indent="-180000" algn="l" defTabSz="914400" rtl="0" eaLnBrk="1" latinLnBrk="1" hangingPunct="1">
              <a:spcBef>
                <a:spcPct val="20000"/>
              </a:spcBef>
              <a:buSzPct val="80000"/>
              <a:buFont typeface="맑은 고딕" pitchFamily="50" charset="-127"/>
              <a:buChar char="-"/>
              <a:defRPr sz="1400" kern="1200">
                <a:solidFill>
                  <a:schemeClr val="tx1"/>
                </a:solidFill>
                <a:latin typeface="+mn-lt"/>
                <a:ea typeface="+mn-ea"/>
                <a:cs typeface="+mn-cs"/>
              </a:defRPr>
            </a:lvl4pPr>
            <a:lvl5pPr marL="828000" indent="180000" algn="l" defTabSz="914400" rtl="0" eaLnBrk="1" latinLnBrk="1" hangingPunct="1">
              <a:spcBef>
                <a:spcPct val="20000"/>
              </a:spcBef>
              <a:buSzPct val="80000"/>
              <a:buFont typeface="Arial" pitchFamily="34" charset="0"/>
              <a:buChar char="»"/>
              <a:defRPr sz="1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eaLnBrk="0" latinLnBrk="0" hangingPunct="0">
              <a:spcBef>
                <a:spcPts val="600"/>
              </a:spcBef>
              <a:buFontTx/>
              <a:buChar char="-"/>
            </a:pPr>
            <a:r>
              <a:rPr lang="en-US" sz="1600" dirty="0">
                <a:latin typeface="Dotum" panose="020B0600000101010101" pitchFamily="34" charset="-127"/>
                <a:ea typeface="Dotum" panose="020B0600000101010101" pitchFamily="34" charset="-127"/>
              </a:rPr>
              <a:t>Window Interface extension </a:t>
            </a:r>
            <a:r>
              <a:rPr lang="en-US" sz="1600" b="0" dirty="0">
                <a:latin typeface="Dotum" panose="020B0600000101010101" pitchFamily="34" charset="-127"/>
                <a:ea typeface="Dotum" panose="020B0600000101010101" pitchFamily="34" charset="-127"/>
              </a:rPr>
              <a:t>: User agents implementing this specification MUST provide the following new DOM events. The corresponding events must be of type </a:t>
            </a:r>
            <a:r>
              <a:rPr lang="en-US" sz="1600" b="0" dirty="0" err="1">
                <a:latin typeface="Dotum" panose="020B0600000101010101" pitchFamily="34" charset="-127"/>
                <a:ea typeface="Dotum" panose="020B0600000101010101" pitchFamily="34" charset="-127"/>
              </a:rPr>
              <a:t>VRDisplayEvent</a:t>
            </a:r>
            <a:r>
              <a:rPr lang="en-US" sz="1600" b="0" dirty="0">
                <a:latin typeface="Dotum" panose="020B0600000101010101" pitchFamily="34" charset="-127"/>
                <a:ea typeface="Dotum" panose="020B0600000101010101" pitchFamily="34" charset="-127"/>
              </a:rPr>
              <a:t> and must fire on the window object.</a:t>
            </a:r>
          </a:p>
        </p:txBody>
      </p:sp>
      <p:sp>
        <p:nvSpPr>
          <p:cNvPr id="13" name="Text Placeholder 2"/>
          <p:cNvSpPr txBox="1">
            <a:spLocks/>
          </p:cNvSpPr>
          <p:nvPr/>
        </p:nvSpPr>
        <p:spPr>
          <a:xfrm>
            <a:off x="376511" y="4447227"/>
            <a:ext cx="8215313" cy="792088"/>
          </a:xfrm>
          <a:prstGeom prst="rect">
            <a:avLst/>
          </a:prstGeom>
        </p:spPr>
        <p:txBody>
          <a:bodyPr vert="horz" lIns="91440" tIns="45720" rIns="91440" bIns="45720" rtlCol="0">
            <a:normAutofit/>
          </a:bodyPr>
          <a:lstStyle>
            <a:lvl1pPr marL="252000" indent="-252000" algn="l" defTabSz="180000" rtl="0" eaLnBrk="1" latinLnBrk="1" hangingPunct="1">
              <a:spcBef>
                <a:spcPct val="20000"/>
              </a:spcBef>
              <a:buFont typeface="Wingdings" pitchFamily="2" charset="2"/>
              <a:buChar char="ü"/>
              <a:defRPr sz="2600" b="1" kern="1200" baseline="0">
                <a:solidFill>
                  <a:schemeClr val="tx1"/>
                </a:solidFill>
                <a:latin typeface="휴먼모음T" pitchFamily="18" charset="-127"/>
                <a:ea typeface="휴먼모음T" pitchFamily="18" charset="-127"/>
                <a:cs typeface="+mn-cs"/>
              </a:defRPr>
            </a:lvl1pPr>
            <a:lvl2pPr marL="468000" indent="-180000" algn="l" defTabSz="914400" rtl="0" eaLnBrk="1" latinLnBrk="1" hangingPunct="1">
              <a:spcBef>
                <a:spcPct val="20000"/>
              </a:spcBef>
              <a:buSzPct val="100000"/>
              <a:buFont typeface="맑은 고딕" pitchFamily="50" charset="-127"/>
              <a:buChar char="-"/>
              <a:defRPr sz="2200" b="0" kern="1200" baseline="0">
                <a:solidFill>
                  <a:schemeClr val="tx1"/>
                </a:solidFill>
                <a:latin typeface="+mn-lt"/>
                <a:ea typeface="+mn-ea"/>
                <a:cs typeface="+mn-cs"/>
              </a:defRPr>
            </a:lvl2pPr>
            <a:lvl3pPr marL="720000" indent="-180000" algn="l" defTabSz="914400" rtl="0" eaLnBrk="1" latinLnBrk="1" hangingPunct="1">
              <a:spcBef>
                <a:spcPct val="20000"/>
              </a:spcBef>
              <a:buSzPct val="80000"/>
              <a:buFont typeface="Arial" pitchFamily="34" charset="0"/>
              <a:buChar char="•"/>
              <a:defRPr sz="1800" kern="1200">
                <a:solidFill>
                  <a:schemeClr val="tx1"/>
                </a:solidFill>
                <a:latin typeface="+mn-lt"/>
                <a:ea typeface="+mn-ea"/>
                <a:cs typeface="+mn-cs"/>
              </a:defRPr>
            </a:lvl3pPr>
            <a:lvl4pPr marL="900000" indent="-180000" algn="l" defTabSz="914400" rtl="0" eaLnBrk="1" latinLnBrk="1" hangingPunct="1">
              <a:spcBef>
                <a:spcPct val="20000"/>
              </a:spcBef>
              <a:buSzPct val="80000"/>
              <a:buFont typeface="맑은 고딕" pitchFamily="50" charset="-127"/>
              <a:buChar char="-"/>
              <a:defRPr sz="1400" kern="1200">
                <a:solidFill>
                  <a:schemeClr val="tx1"/>
                </a:solidFill>
                <a:latin typeface="+mn-lt"/>
                <a:ea typeface="+mn-ea"/>
                <a:cs typeface="+mn-cs"/>
              </a:defRPr>
            </a:lvl4pPr>
            <a:lvl5pPr marL="828000" indent="180000" algn="l" defTabSz="914400" rtl="0" eaLnBrk="1" latinLnBrk="1" hangingPunct="1">
              <a:spcBef>
                <a:spcPct val="20000"/>
              </a:spcBef>
              <a:buSzPct val="80000"/>
              <a:buFont typeface="Arial" pitchFamily="34" charset="0"/>
              <a:buChar char="»"/>
              <a:defRPr sz="1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eaLnBrk="0" latinLnBrk="0" hangingPunct="0">
              <a:spcBef>
                <a:spcPts val="600"/>
              </a:spcBef>
              <a:buFontTx/>
              <a:buChar char="-"/>
            </a:pPr>
            <a:r>
              <a:rPr lang="en-US" sz="1600" dirty="0">
                <a:latin typeface="Dotum" panose="020B0600000101010101" pitchFamily="34" charset="-127"/>
                <a:ea typeface="Dotum" panose="020B0600000101010101" pitchFamily="34" charset="-127"/>
              </a:rPr>
              <a:t>Gamepad Interface extension</a:t>
            </a:r>
            <a:r>
              <a:rPr lang="en-US" sz="1600" b="0" dirty="0">
                <a:latin typeface="Dotum" panose="020B0600000101010101" pitchFamily="34" charset="-127"/>
                <a:ea typeface="Dotum" panose="020B0600000101010101" pitchFamily="34" charset="-127"/>
              </a:rPr>
              <a:t>: Return the </a:t>
            </a:r>
            <a:r>
              <a:rPr lang="en-US" sz="1600" b="0" dirty="0" err="1">
                <a:latin typeface="Dotum" panose="020B0600000101010101" pitchFamily="34" charset="-127"/>
                <a:ea typeface="Dotum" panose="020B0600000101010101" pitchFamily="34" charset="-127"/>
              </a:rPr>
              <a:t>displayId</a:t>
            </a:r>
            <a:r>
              <a:rPr lang="en-US" sz="1600" b="0" dirty="0">
                <a:latin typeface="Dotum" panose="020B0600000101010101" pitchFamily="34" charset="-127"/>
                <a:ea typeface="Dotum" panose="020B0600000101010101" pitchFamily="34" charset="-127"/>
              </a:rPr>
              <a:t> of the </a:t>
            </a:r>
            <a:r>
              <a:rPr lang="en-US" sz="1600" b="0" dirty="0" err="1">
                <a:latin typeface="Dotum" panose="020B0600000101010101" pitchFamily="34" charset="-127"/>
                <a:ea typeface="Dotum" panose="020B0600000101010101" pitchFamily="34" charset="-127"/>
              </a:rPr>
              <a:t>VRDisplay</a:t>
            </a:r>
            <a:r>
              <a:rPr lang="en-US" sz="1600" b="0" dirty="0">
                <a:latin typeface="Dotum" panose="020B0600000101010101" pitchFamily="34" charset="-127"/>
                <a:ea typeface="Dotum" panose="020B0600000101010101" pitchFamily="34" charset="-127"/>
              </a:rPr>
              <a:t> this Gamepad is associated with.</a:t>
            </a:r>
          </a:p>
        </p:txBody>
      </p:sp>
    </p:spTree>
    <p:extLst>
      <p:ext uri="{BB962C8B-B14F-4D97-AF65-F5344CB8AC3E}">
        <p14:creationId xmlns:p14="http://schemas.microsoft.com/office/powerpoint/2010/main" val="828910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VRDisplay</a:t>
            </a:r>
            <a:endParaRPr lang="en-US" sz="2400" dirty="0"/>
          </a:p>
        </p:txBody>
      </p:sp>
      <p:sp>
        <p:nvSpPr>
          <p:cNvPr id="3" name="Text Placeholder 2"/>
          <p:cNvSpPr>
            <a:spLocks noGrp="1"/>
          </p:cNvSpPr>
          <p:nvPr>
            <p:ph type="body" sz="quarter" idx="17"/>
          </p:nvPr>
        </p:nvSpPr>
        <p:spPr>
          <a:xfrm>
            <a:off x="515256" y="1484784"/>
            <a:ext cx="8215313" cy="5256584"/>
          </a:xfrm>
        </p:spPr>
        <p:txBody>
          <a:bodyPr>
            <a:noAutofit/>
          </a:bodyPr>
          <a:lstStyle/>
          <a:p>
            <a:pPr algn="just" eaLnBrk="0" latinLnBrk="0" hangingPunct="0">
              <a:lnSpc>
                <a:spcPct val="160000"/>
              </a:lnSpc>
              <a:buFont typeface="Courier New" panose="02070309020205020404" pitchFamily="49" charset="0"/>
              <a:buChar char="o"/>
            </a:pPr>
            <a:r>
              <a:rPr lang="en-US" altLang="ko-KR" sz="1600" dirty="0"/>
              <a:t>isConnected </a:t>
            </a:r>
            <a:r>
              <a:rPr lang="en-US" altLang="ko-KR" sz="1600" b="0" dirty="0"/>
              <a:t>The isConnected attribute MUST return the </a:t>
            </a:r>
            <a:r>
              <a:rPr lang="en-US" altLang="ko-KR" sz="1600" b="0" dirty="0" err="1"/>
              <a:t>VRDisplay's</a:t>
            </a:r>
            <a:r>
              <a:rPr lang="en-US" altLang="ko-KR" sz="1600" b="0" dirty="0"/>
              <a:t> connected state.</a:t>
            </a:r>
          </a:p>
          <a:p>
            <a:pPr algn="just" eaLnBrk="0" latinLnBrk="0" hangingPunct="0">
              <a:lnSpc>
                <a:spcPct val="160000"/>
              </a:lnSpc>
              <a:buFont typeface="Courier New" panose="02070309020205020404" pitchFamily="49" charset="0"/>
              <a:buChar char="o"/>
            </a:pPr>
            <a:r>
              <a:rPr lang="en-US" altLang="ko-KR" sz="1600" dirty="0"/>
              <a:t>isPresenting </a:t>
            </a:r>
            <a:r>
              <a:rPr lang="en-US" altLang="ko-KR" sz="1600" b="0" dirty="0"/>
              <a:t>The isPresenting attribute MUST return the </a:t>
            </a:r>
            <a:r>
              <a:rPr lang="en-US" altLang="ko-KR" sz="1600" b="0" dirty="0" err="1"/>
              <a:t>VRDisplay's</a:t>
            </a:r>
            <a:r>
              <a:rPr lang="en-US" altLang="ko-KR" sz="1600" b="0" dirty="0"/>
              <a:t> presentation state.</a:t>
            </a:r>
            <a:endParaRPr lang="en-US" altLang="ko-KR" sz="1600" b="0" dirty="0">
              <a:hlinkClick r:id="rId2" tooltip="The renderWidth read-only property of the VREyeParameters interface describes the recommended render target width of each eye viewport, in pixels."/>
            </a:endParaRPr>
          </a:p>
          <a:p>
            <a:pPr algn="just" eaLnBrk="0" latinLnBrk="0" hangingPunct="0">
              <a:lnSpc>
                <a:spcPct val="160000"/>
              </a:lnSpc>
              <a:buFont typeface="Courier New" panose="02070309020205020404" pitchFamily="49" charset="0"/>
              <a:buChar char="o"/>
            </a:pPr>
            <a:r>
              <a:rPr lang="en-US" altLang="ko-KR" sz="1600" dirty="0"/>
              <a:t>Capabilities </a:t>
            </a:r>
            <a:r>
              <a:rPr lang="en-US" altLang="ko-KR" sz="1600" b="0" dirty="0"/>
              <a:t>The capabilities attribute MUST return the </a:t>
            </a:r>
            <a:r>
              <a:rPr lang="en-US" altLang="ko-KR" sz="1600" b="0" dirty="0" err="1"/>
              <a:t>VRDisplay's</a:t>
            </a:r>
            <a:r>
              <a:rPr lang="en-US" altLang="ko-KR" sz="1600" b="0" dirty="0"/>
              <a:t> </a:t>
            </a:r>
            <a:r>
              <a:rPr lang="en-US" altLang="ko-KR" sz="1600" b="0" dirty="0" err="1"/>
              <a:t>VRDisplayCapabilities</a:t>
            </a:r>
            <a:r>
              <a:rPr lang="en-US" altLang="ko-KR" sz="1600" b="0" dirty="0"/>
              <a:t> object, a dictionary of capabilities describing the </a:t>
            </a:r>
            <a:r>
              <a:rPr lang="en-US" altLang="ko-KR" sz="1600" b="0" dirty="0" err="1"/>
              <a:t>VRDisplay</a:t>
            </a:r>
            <a:r>
              <a:rPr lang="en-US" altLang="ko-KR" sz="1600" b="0" dirty="0"/>
              <a:t>.</a:t>
            </a:r>
          </a:p>
          <a:p>
            <a:pPr algn="just" eaLnBrk="0" latinLnBrk="0" hangingPunct="0">
              <a:lnSpc>
                <a:spcPct val="160000"/>
              </a:lnSpc>
              <a:buFont typeface="Courier New" panose="02070309020205020404" pitchFamily="49" charset="0"/>
              <a:buChar char="o"/>
            </a:pPr>
            <a:r>
              <a:rPr lang="en-US" altLang="ko-KR" sz="1600" dirty="0"/>
              <a:t>getEyeParameters() </a:t>
            </a:r>
            <a:r>
              <a:rPr lang="en-US" altLang="ko-KR" sz="1600" b="0" dirty="0"/>
              <a:t>Returns the current VREyeParameters for the given eye.</a:t>
            </a:r>
          </a:p>
          <a:p>
            <a:pPr algn="just" eaLnBrk="0" latinLnBrk="0" hangingPunct="0">
              <a:lnSpc>
                <a:spcPct val="160000"/>
              </a:lnSpc>
              <a:buFont typeface="Courier New" panose="02070309020205020404" pitchFamily="49" charset="0"/>
              <a:buChar char="o"/>
            </a:pPr>
            <a:r>
              <a:rPr lang="en-US" altLang="ko-KR" sz="1600" dirty="0"/>
              <a:t>getFrameData() </a:t>
            </a:r>
            <a:r>
              <a:rPr lang="en-US" altLang="ko-KR" sz="1600" b="0" dirty="0"/>
              <a:t>Populates the provided </a:t>
            </a:r>
            <a:r>
              <a:rPr lang="en-US" altLang="ko-KR" sz="1600" b="0" dirty="0" err="1"/>
              <a:t>VRFrameData</a:t>
            </a:r>
            <a:r>
              <a:rPr lang="en-US" altLang="ko-KR" sz="1600" b="0" dirty="0"/>
              <a:t> object with the </a:t>
            </a:r>
            <a:r>
              <a:rPr lang="en-US" altLang="ko-KR" sz="1600" b="0" dirty="0" err="1"/>
              <a:t>VRPose</a:t>
            </a:r>
            <a:r>
              <a:rPr lang="en-US" altLang="ko-KR" sz="1600" b="0" dirty="0"/>
              <a:t> and view and projection </a:t>
            </a:r>
            <a:r>
              <a:rPr lang="en-US" altLang="ko-KR" sz="1600" b="0" dirty="0" err="1"/>
              <a:t>matricies</a:t>
            </a:r>
            <a:r>
              <a:rPr lang="en-US" altLang="ko-KR" sz="1600" b="0" dirty="0"/>
              <a:t> for the current frame.</a:t>
            </a:r>
          </a:p>
          <a:p>
            <a:pPr algn="just" eaLnBrk="0" latinLnBrk="0" hangingPunct="0">
              <a:lnSpc>
                <a:spcPct val="160000"/>
              </a:lnSpc>
              <a:buFont typeface="Courier New" panose="02070309020205020404" pitchFamily="49" charset="0"/>
              <a:buChar char="o"/>
            </a:pPr>
            <a:r>
              <a:rPr lang="en-US" altLang="ko-KR" sz="1600" dirty="0"/>
              <a:t>getPose() </a:t>
            </a:r>
            <a:r>
              <a:rPr lang="en-US" altLang="ko-KR" sz="1600" b="0" dirty="0"/>
              <a:t>Returns a </a:t>
            </a:r>
            <a:r>
              <a:rPr lang="en-US" altLang="ko-KR" sz="1600" b="0" dirty="0" err="1"/>
              <a:t>VRPose</a:t>
            </a:r>
            <a:r>
              <a:rPr lang="en-US" altLang="ko-KR" sz="1600" b="0" dirty="0"/>
              <a:t> describing the position, orientation, acceleration, and velocity of the </a:t>
            </a:r>
            <a:r>
              <a:rPr lang="en-US" altLang="ko-KR" sz="1600" b="0" dirty="0" err="1"/>
              <a:t>VRDisplay</a:t>
            </a:r>
            <a:r>
              <a:rPr lang="en-US" altLang="ko-KR" sz="1600" b="0" dirty="0"/>
              <a:t>.</a:t>
            </a:r>
          </a:p>
        </p:txBody>
      </p:sp>
      <p:sp>
        <p:nvSpPr>
          <p:cNvPr id="5" name="Rectangle 4"/>
          <p:cNvSpPr/>
          <p:nvPr/>
        </p:nvSpPr>
        <p:spPr>
          <a:xfrm>
            <a:off x="465263" y="980728"/>
            <a:ext cx="8215314" cy="584775"/>
          </a:xfrm>
          <a:prstGeom prst="rect">
            <a:avLst/>
          </a:prstGeom>
        </p:spPr>
        <p:txBody>
          <a:bodyPr wrap="square">
            <a:spAutoFit/>
          </a:bodyPr>
          <a:lstStyle/>
          <a:p>
            <a:r>
              <a:rPr lang="en-US" sz="1600" dirty="0">
                <a:latin typeface="Dotum" panose="020B0600000101010101" pitchFamily="34" charset="-127"/>
                <a:ea typeface="Dotum" panose="020B0600000101010101" pitchFamily="34" charset="-127"/>
              </a:rPr>
              <a:t>The </a:t>
            </a:r>
            <a:r>
              <a:rPr lang="en-US" sz="1600" dirty="0" err="1">
                <a:latin typeface="Dotum" panose="020B0600000101010101" pitchFamily="34" charset="-127"/>
                <a:ea typeface="Dotum" panose="020B0600000101010101" pitchFamily="34" charset="-127"/>
              </a:rPr>
              <a:t>VRDisplay</a:t>
            </a:r>
            <a:r>
              <a:rPr lang="en-US" sz="1600" dirty="0">
                <a:latin typeface="Dotum" panose="020B0600000101010101" pitchFamily="34" charset="-127"/>
                <a:ea typeface="Dotum" panose="020B0600000101010101" pitchFamily="34" charset="-127"/>
              </a:rPr>
              <a:t> interface forms the base of all VR devices supported by this API. It includes generic information such as device IDs and descriptions.</a:t>
            </a:r>
            <a:endParaRPr lang="en-US" sz="1600" dirty="0"/>
          </a:p>
        </p:txBody>
      </p:sp>
    </p:spTree>
    <p:extLst>
      <p:ext uri="{BB962C8B-B14F-4D97-AF65-F5344CB8AC3E}">
        <p14:creationId xmlns:p14="http://schemas.microsoft.com/office/powerpoint/2010/main" val="572287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VRDisplay</a:t>
            </a:r>
            <a:endParaRPr lang="en-US" sz="2400" dirty="0"/>
          </a:p>
        </p:txBody>
      </p:sp>
      <p:sp>
        <p:nvSpPr>
          <p:cNvPr id="3" name="Text Placeholder 2"/>
          <p:cNvSpPr>
            <a:spLocks noGrp="1"/>
          </p:cNvSpPr>
          <p:nvPr>
            <p:ph type="body" sz="quarter" idx="17"/>
          </p:nvPr>
        </p:nvSpPr>
        <p:spPr>
          <a:xfrm>
            <a:off x="494545" y="836712"/>
            <a:ext cx="8215313" cy="5904656"/>
          </a:xfrm>
        </p:spPr>
        <p:txBody>
          <a:bodyPr>
            <a:noAutofit/>
          </a:bodyPr>
          <a:lstStyle/>
          <a:p>
            <a:pPr algn="just" eaLnBrk="0" latinLnBrk="0" hangingPunct="0">
              <a:lnSpc>
                <a:spcPct val="150000"/>
              </a:lnSpc>
              <a:spcBef>
                <a:spcPts val="0"/>
              </a:spcBef>
              <a:buFont typeface="Courier New" panose="02070309020205020404" pitchFamily="49" charset="0"/>
              <a:buChar char="o"/>
            </a:pPr>
            <a:r>
              <a:rPr lang="en-US" altLang="ko-KR" sz="1600" dirty="0" err="1"/>
              <a:t>resetPose</a:t>
            </a:r>
            <a:r>
              <a:rPr lang="en-US" altLang="ko-KR" sz="1600" dirty="0"/>
              <a:t>() </a:t>
            </a:r>
            <a:r>
              <a:rPr lang="en-US" altLang="ko-KR" sz="1600" b="0" dirty="0"/>
              <a:t>Reset the pose for the </a:t>
            </a:r>
            <a:r>
              <a:rPr lang="en-US" altLang="ko-KR" sz="1600" b="0" dirty="0" err="1"/>
              <a:t>VRDisplay</a:t>
            </a:r>
            <a:r>
              <a:rPr lang="en-US" altLang="ko-KR" sz="1600" b="0" dirty="0"/>
              <a:t>, treating its current position and orientation as the "origin/zero" values.</a:t>
            </a:r>
          </a:p>
          <a:p>
            <a:pPr eaLnBrk="0" latinLnBrk="0" hangingPunct="0">
              <a:lnSpc>
                <a:spcPct val="150000"/>
              </a:lnSpc>
              <a:spcBef>
                <a:spcPts val="0"/>
              </a:spcBef>
              <a:buFont typeface="Courier New" panose="02070309020205020404" pitchFamily="49" charset="0"/>
              <a:buChar char="o"/>
            </a:pPr>
            <a:r>
              <a:rPr lang="en-US" altLang="ko-KR" sz="1600" dirty="0" err="1"/>
              <a:t>requestAnimationFrame</a:t>
            </a:r>
            <a:r>
              <a:rPr lang="en-US" altLang="ko-KR" sz="1600" dirty="0"/>
              <a:t>() </a:t>
            </a:r>
            <a:r>
              <a:rPr lang="en-US" altLang="ko-KR" sz="1600" b="0" dirty="0"/>
              <a:t>Functionally equivalent to </a:t>
            </a:r>
            <a:r>
              <a:rPr lang="en-US" altLang="ko-KR" sz="1600" b="0" dirty="0" err="1"/>
              <a:t>window.requestAnimationFrame</a:t>
            </a:r>
            <a:r>
              <a:rPr lang="en-US" altLang="ko-KR" sz="1600" b="0" dirty="0"/>
              <a:t> when the </a:t>
            </a:r>
            <a:r>
              <a:rPr lang="en-US" altLang="ko-KR" sz="1600" b="0" dirty="0" err="1"/>
              <a:t>VRDisplay</a:t>
            </a:r>
            <a:r>
              <a:rPr lang="en-US" altLang="ko-KR" sz="1600" b="0" dirty="0"/>
              <a:t> is not presenting.</a:t>
            </a:r>
          </a:p>
          <a:p>
            <a:pPr eaLnBrk="0" latinLnBrk="0" hangingPunct="0">
              <a:lnSpc>
                <a:spcPct val="150000"/>
              </a:lnSpc>
              <a:spcBef>
                <a:spcPts val="0"/>
              </a:spcBef>
              <a:buFont typeface="Courier New" panose="02070309020205020404" pitchFamily="49" charset="0"/>
              <a:buChar char="o"/>
            </a:pPr>
            <a:r>
              <a:rPr lang="en-US" altLang="ko-KR" sz="1600" dirty="0" err="1"/>
              <a:t>cancelAnimationFrame</a:t>
            </a:r>
            <a:r>
              <a:rPr lang="en-US" altLang="ko-KR" sz="1600" dirty="0"/>
              <a:t>() </a:t>
            </a:r>
            <a:r>
              <a:rPr lang="en-US" altLang="ko-KR" sz="1600" b="0" dirty="0"/>
              <a:t>Passing the value returned by </a:t>
            </a:r>
            <a:r>
              <a:rPr lang="en-US" altLang="ko-KR" sz="1600" b="0" dirty="0" err="1"/>
              <a:t>requestAnimationFrame</a:t>
            </a:r>
            <a:r>
              <a:rPr lang="en-US" altLang="ko-KR" sz="1600" b="0" dirty="0"/>
              <a:t>() to will unregister the callback.</a:t>
            </a:r>
          </a:p>
          <a:p>
            <a:pPr algn="just" eaLnBrk="0" latinLnBrk="0" hangingPunct="0">
              <a:lnSpc>
                <a:spcPct val="150000"/>
              </a:lnSpc>
              <a:spcBef>
                <a:spcPts val="0"/>
              </a:spcBef>
              <a:buFont typeface="Courier New" panose="02070309020205020404" pitchFamily="49" charset="0"/>
              <a:buChar char="o"/>
            </a:pPr>
            <a:r>
              <a:rPr lang="en-US" altLang="ko-KR" sz="1600" dirty="0" err="1"/>
              <a:t>requestPresent</a:t>
            </a:r>
            <a:r>
              <a:rPr lang="en-US" altLang="ko-KR" sz="1600" dirty="0"/>
              <a:t>() </a:t>
            </a:r>
            <a:r>
              <a:rPr lang="en-US" altLang="ko-KR" sz="1600" b="0" dirty="0"/>
              <a:t>Begins presenting the contents of the specified VRLayerInit array on the </a:t>
            </a:r>
            <a:r>
              <a:rPr lang="en-US" altLang="ko-KR" sz="1600" b="0" dirty="0" err="1"/>
              <a:t>VRDisplay</a:t>
            </a:r>
            <a:r>
              <a:rPr lang="en-US" altLang="ko-KR" sz="1600" b="0" dirty="0"/>
              <a:t> and fulfills the returned promise when presentation has begun.</a:t>
            </a:r>
          </a:p>
          <a:p>
            <a:pPr algn="just" eaLnBrk="0" latinLnBrk="0" hangingPunct="0">
              <a:lnSpc>
                <a:spcPct val="150000"/>
              </a:lnSpc>
              <a:spcBef>
                <a:spcPts val="0"/>
              </a:spcBef>
              <a:buFont typeface="Courier New" panose="02070309020205020404" pitchFamily="49" charset="0"/>
              <a:buChar char="o"/>
            </a:pPr>
            <a:r>
              <a:rPr lang="en-US" altLang="ko-KR" sz="1600" dirty="0" err="1"/>
              <a:t>exitPresent</a:t>
            </a:r>
            <a:r>
              <a:rPr lang="en-US" altLang="ko-KR" sz="1600" dirty="0"/>
              <a:t>() </a:t>
            </a:r>
            <a:r>
              <a:rPr lang="en-US" altLang="ko-KR" sz="1600" b="0" dirty="0"/>
              <a:t>Ends presentation to the </a:t>
            </a:r>
            <a:r>
              <a:rPr lang="en-US" altLang="ko-KR" sz="1600" b="0" dirty="0" err="1"/>
              <a:t>VRDisplay</a:t>
            </a:r>
            <a:r>
              <a:rPr lang="en-US" altLang="ko-KR" sz="1600" b="0" dirty="0"/>
              <a:t> and fulfills the returned promise when fully exited. If the </a:t>
            </a:r>
            <a:r>
              <a:rPr lang="en-US" altLang="ko-KR" sz="1600" b="0" dirty="0" err="1"/>
              <a:t>VRDisplay</a:t>
            </a:r>
            <a:r>
              <a:rPr lang="en-US" altLang="ko-KR" sz="1600" b="0" dirty="0"/>
              <a:t> is not presenting the promise MUST be rejected.</a:t>
            </a:r>
          </a:p>
          <a:p>
            <a:pPr algn="just" eaLnBrk="0" latinLnBrk="0" hangingPunct="0">
              <a:lnSpc>
                <a:spcPct val="150000"/>
              </a:lnSpc>
              <a:spcBef>
                <a:spcPts val="0"/>
              </a:spcBef>
              <a:buFont typeface="Courier New" panose="02070309020205020404" pitchFamily="49" charset="0"/>
              <a:buChar char="o"/>
            </a:pPr>
            <a:r>
              <a:rPr lang="en-US" altLang="ko-KR" sz="1600" dirty="0" err="1"/>
              <a:t>getLayers</a:t>
            </a:r>
            <a:r>
              <a:rPr lang="en-US" altLang="ko-KR" sz="1600" dirty="0"/>
              <a:t>() </a:t>
            </a:r>
            <a:r>
              <a:rPr lang="en-US" altLang="ko-KR" sz="1600" b="0" dirty="0"/>
              <a:t>Returns an array with the VRLayerInit currently being presented. </a:t>
            </a:r>
          </a:p>
          <a:p>
            <a:pPr algn="just" eaLnBrk="0" latinLnBrk="0" hangingPunct="0">
              <a:lnSpc>
                <a:spcPct val="150000"/>
              </a:lnSpc>
              <a:spcBef>
                <a:spcPts val="0"/>
              </a:spcBef>
              <a:buFont typeface="Courier New" panose="02070309020205020404" pitchFamily="49" charset="0"/>
              <a:buChar char="o"/>
            </a:pPr>
            <a:r>
              <a:rPr lang="en-US" altLang="ko-KR" sz="1600" dirty="0" err="1"/>
              <a:t>submitFrame</a:t>
            </a:r>
            <a:r>
              <a:rPr lang="en-US" altLang="ko-KR" sz="1600" dirty="0"/>
              <a:t>() </a:t>
            </a:r>
            <a:r>
              <a:rPr lang="en-US" altLang="ko-KR" sz="1600" b="0" dirty="0"/>
              <a:t>Captures the current state of the VRLayerInit currently being presented and displays it on the </a:t>
            </a:r>
            <a:r>
              <a:rPr lang="en-US" altLang="ko-KR" sz="1600" b="0" dirty="0" err="1"/>
              <a:t>VRDisplay</a:t>
            </a:r>
            <a:r>
              <a:rPr lang="en-US" altLang="ko-KR" sz="1600" b="0" dirty="0"/>
              <a:t>.</a:t>
            </a:r>
          </a:p>
        </p:txBody>
      </p:sp>
    </p:spTree>
    <p:extLst>
      <p:ext uri="{BB962C8B-B14F-4D97-AF65-F5344CB8AC3E}">
        <p14:creationId xmlns:p14="http://schemas.microsoft.com/office/powerpoint/2010/main" val="1250469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VRLayerInit</a:t>
            </a:r>
          </a:p>
        </p:txBody>
      </p:sp>
      <p:sp>
        <p:nvSpPr>
          <p:cNvPr id="3" name="Text Placeholder 2"/>
          <p:cNvSpPr>
            <a:spLocks noGrp="1"/>
          </p:cNvSpPr>
          <p:nvPr>
            <p:ph type="body" sz="quarter" idx="17"/>
          </p:nvPr>
        </p:nvSpPr>
        <p:spPr>
          <a:xfrm>
            <a:off x="501441" y="1412776"/>
            <a:ext cx="8215313" cy="5256584"/>
          </a:xfrm>
        </p:spPr>
        <p:txBody>
          <a:bodyPr>
            <a:noAutofit/>
          </a:bodyPr>
          <a:lstStyle/>
          <a:p>
            <a:pPr algn="just" eaLnBrk="0" latinLnBrk="0" hangingPunct="0">
              <a:lnSpc>
                <a:spcPct val="160000"/>
              </a:lnSpc>
              <a:buFont typeface="Courier New" panose="02070309020205020404" pitchFamily="49" charset="0"/>
              <a:buChar char="o"/>
            </a:pPr>
            <a:r>
              <a:rPr lang="en-US" altLang="ko-KR" sz="1600" dirty="0"/>
              <a:t>source </a:t>
            </a:r>
            <a:r>
              <a:rPr lang="en-US" altLang="ko-KR" sz="1600" b="0" dirty="0"/>
              <a:t>The source attribute defines the canvas whose contents will be presented by the </a:t>
            </a:r>
            <a:r>
              <a:rPr lang="en-US" altLang="ko-KR" sz="1600" b="0" dirty="0" err="1"/>
              <a:t>VRDisplay</a:t>
            </a:r>
            <a:r>
              <a:rPr lang="en-US" altLang="ko-KR" sz="1600" b="0" dirty="0"/>
              <a:t> when </a:t>
            </a:r>
            <a:r>
              <a:rPr lang="en-US" altLang="ko-KR" sz="1600" b="0" dirty="0" err="1"/>
              <a:t>VRDisplay.submitFrame</a:t>
            </a:r>
            <a:r>
              <a:rPr lang="en-US" altLang="ko-KR" sz="1600" b="0" dirty="0"/>
              <a:t>() is called.</a:t>
            </a:r>
          </a:p>
          <a:p>
            <a:pPr algn="just" eaLnBrk="0" latinLnBrk="0" hangingPunct="0">
              <a:lnSpc>
                <a:spcPct val="160000"/>
              </a:lnSpc>
              <a:buFont typeface="Courier New" panose="02070309020205020404" pitchFamily="49" charset="0"/>
              <a:buChar char="o"/>
            </a:pPr>
            <a:r>
              <a:rPr lang="en-US" altLang="ko-KR" sz="1600" dirty="0" err="1"/>
              <a:t>leftBounds</a:t>
            </a:r>
            <a:r>
              <a:rPr lang="en-US" altLang="ko-KR" sz="1600" dirty="0"/>
              <a:t> </a:t>
            </a:r>
            <a:r>
              <a:rPr lang="en-US" altLang="ko-KR" sz="1600" b="0" dirty="0"/>
              <a:t>The </a:t>
            </a:r>
            <a:r>
              <a:rPr lang="en-US" altLang="ko-KR" sz="1600" b="0" dirty="0" err="1"/>
              <a:t>leftBounds</a:t>
            </a:r>
            <a:r>
              <a:rPr lang="en-US" altLang="ko-KR" sz="1600" b="0" dirty="0"/>
              <a:t> attribute contains four values defining the texture bounds within the source canvas to present to the eye in UV space: [0] left offset of the bounds (0.0 - 1.0); [1] top offset of the bounds (0.0 - 1.0); [2] width of the bounds (0.0 - 1.0); [3] height of the bounds (0.0 - 1.0). The </a:t>
            </a:r>
            <a:r>
              <a:rPr lang="en-US" altLang="ko-KR" sz="1600" b="0" dirty="0" err="1"/>
              <a:t>leftBounds</a:t>
            </a:r>
            <a:r>
              <a:rPr lang="en-US" altLang="ko-KR" sz="1600" b="0" dirty="0"/>
              <a:t> MUST default to [0.0, 0.0, 0.5, 1.0].</a:t>
            </a:r>
          </a:p>
          <a:p>
            <a:pPr algn="just" eaLnBrk="0" latinLnBrk="0" hangingPunct="0">
              <a:lnSpc>
                <a:spcPct val="160000"/>
              </a:lnSpc>
              <a:buFont typeface="Courier New" panose="02070309020205020404" pitchFamily="49" charset="0"/>
              <a:buChar char="o"/>
            </a:pPr>
            <a:r>
              <a:rPr lang="en-US" altLang="ko-KR" sz="1600" dirty="0" err="1"/>
              <a:t>rightBounds</a:t>
            </a:r>
            <a:r>
              <a:rPr lang="en-US" altLang="ko-KR" sz="1600" dirty="0"/>
              <a:t> </a:t>
            </a:r>
            <a:r>
              <a:rPr lang="en-US" altLang="ko-KR" sz="1600" b="0" dirty="0"/>
              <a:t>The </a:t>
            </a:r>
            <a:r>
              <a:rPr lang="en-US" altLang="ko-KR" sz="1600" b="0" dirty="0" err="1"/>
              <a:t>rightBounds</a:t>
            </a:r>
            <a:r>
              <a:rPr lang="en-US" altLang="ko-KR" sz="1600" b="0" dirty="0"/>
              <a:t> attribute contains four values defining the texture bounds rectangle within the source canvas to present to the eye in UV space: [0] left offset of the bounds (0.0 - 1.0); [1] top offset of the bounds (0.0 - 1.0); [2] width of the bounds (0.0 - 1.0); [3] height of the bounds (0.0 - 1.0). The </a:t>
            </a:r>
            <a:r>
              <a:rPr lang="en-US" altLang="ko-KR" sz="1600" b="0" dirty="0" err="1"/>
              <a:t>rightBounds</a:t>
            </a:r>
            <a:r>
              <a:rPr lang="en-US" altLang="ko-KR" sz="1600" b="0" dirty="0"/>
              <a:t> MUST default to [0.5, 0.0, 0.5, 1.0].</a:t>
            </a:r>
          </a:p>
        </p:txBody>
      </p:sp>
      <p:sp>
        <p:nvSpPr>
          <p:cNvPr id="5" name="Rectangle 4"/>
          <p:cNvSpPr/>
          <p:nvPr/>
        </p:nvSpPr>
        <p:spPr>
          <a:xfrm>
            <a:off x="465263" y="980728"/>
            <a:ext cx="8215314" cy="338554"/>
          </a:xfrm>
          <a:prstGeom prst="rect">
            <a:avLst/>
          </a:prstGeom>
        </p:spPr>
        <p:txBody>
          <a:bodyPr wrap="square">
            <a:spAutoFit/>
          </a:bodyPr>
          <a:lstStyle/>
          <a:p>
            <a:r>
              <a:rPr lang="en-US" sz="1600" dirty="0">
                <a:latin typeface="Dotum" panose="020B0600000101010101" pitchFamily="34" charset="-127"/>
                <a:ea typeface="Dotum" panose="020B0600000101010101" pitchFamily="34" charset="-127"/>
              </a:rPr>
              <a:t>The VRLayerInit interface is provided to a </a:t>
            </a:r>
            <a:r>
              <a:rPr lang="en-US" sz="1600" dirty="0" err="1">
                <a:latin typeface="Dotum" panose="020B0600000101010101" pitchFamily="34" charset="-127"/>
                <a:ea typeface="Dotum" panose="020B0600000101010101" pitchFamily="34" charset="-127"/>
              </a:rPr>
              <a:t>VRDisplay</a:t>
            </a:r>
            <a:r>
              <a:rPr lang="en-US" sz="1600" dirty="0">
                <a:latin typeface="Dotum" panose="020B0600000101010101" pitchFamily="34" charset="-127"/>
                <a:ea typeface="Dotum" panose="020B0600000101010101" pitchFamily="34" charset="-127"/>
              </a:rPr>
              <a:t> and presented in the HMD.</a:t>
            </a:r>
            <a:endParaRPr lang="en-US" sz="1600" dirty="0"/>
          </a:p>
        </p:txBody>
      </p:sp>
    </p:spTree>
    <p:extLst>
      <p:ext uri="{BB962C8B-B14F-4D97-AF65-F5344CB8AC3E}">
        <p14:creationId xmlns:p14="http://schemas.microsoft.com/office/powerpoint/2010/main" val="528689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VRDisplayCapabilities</a:t>
            </a:r>
            <a:endParaRPr lang="en-US" sz="2400" dirty="0"/>
          </a:p>
        </p:txBody>
      </p:sp>
      <p:sp>
        <p:nvSpPr>
          <p:cNvPr id="3" name="Text Placeholder 2"/>
          <p:cNvSpPr>
            <a:spLocks noGrp="1"/>
          </p:cNvSpPr>
          <p:nvPr>
            <p:ph type="body" sz="quarter" idx="17"/>
          </p:nvPr>
        </p:nvSpPr>
        <p:spPr>
          <a:xfrm>
            <a:off x="465264" y="1566744"/>
            <a:ext cx="8215313" cy="4536504"/>
          </a:xfrm>
        </p:spPr>
        <p:txBody>
          <a:bodyPr>
            <a:noAutofit/>
          </a:bodyPr>
          <a:lstStyle/>
          <a:p>
            <a:pPr algn="just" eaLnBrk="0" latinLnBrk="0" hangingPunct="0">
              <a:lnSpc>
                <a:spcPct val="160000"/>
              </a:lnSpc>
              <a:buFont typeface="Courier New" panose="02070309020205020404" pitchFamily="49" charset="0"/>
              <a:buChar char="o"/>
            </a:pPr>
            <a:r>
              <a:rPr lang="en-US" altLang="ko-KR" sz="1600" dirty="0"/>
              <a:t>hasPosition </a:t>
            </a:r>
            <a:r>
              <a:rPr lang="en-US" altLang="ko-KR" sz="1600" b="0" dirty="0"/>
              <a:t>The hasPosition attribute MUST return whether the </a:t>
            </a:r>
            <a:r>
              <a:rPr lang="en-US" altLang="ko-KR" sz="1600" b="0" dirty="0" err="1"/>
              <a:t>VRDisplay</a:t>
            </a:r>
            <a:r>
              <a:rPr lang="en-US" altLang="ko-KR" sz="1600" b="0" dirty="0"/>
              <a:t> is capable of tracking its position.</a:t>
            </a:r>
          </a:p>
          <a:p>
            <a:pPr algn="just" eaLnBrk="0" latinLnBrk="0" hangingPunct="0">
              <a:lnSpc>
                <a:spcPct val="160000"/>
              </a:lnSpc>
              <a:buFont typeface="Courier New" panose="02070309020205020404" pitchFamily="49" charset="0"/>
              <a:buChar char="o"/>
            </a:pPr>
            <a:r>
              <a:rPr lang="en-US" altLang="ko-KR" sz="1600" dirty="0" err="1"/>
              <a:t>hasOrientation</a:t>
            </a:r>
            <a:r>
              <a:rPr lang="en-US" altLang="ko-KR" sz="1600" dirty="0"/>
              <a:t> </a:t>
            </a:r>
            <a:r>
              <a:rPr lang="en-US" altLang="ko-KR" sz="1600" b="0" dirty="0"/>
              <a:t>The </a:t>
            </a:r>
            <a:r>
              <a:rPr lang="en-US" altLang="ko-KR" sz="1600" b="0" dirty="0" err="1"/>
              <a:t>hasOrientation</a:t>
            </a:r>
            <a:r>
              <a:rPr lang="en-US" altLang="ko-KR" sz="1600" b="0" dirty="0"/>
              <a:t> attribute MUST return whether the </a:t>
            </a:r>
            <a:r>
              <a:rPr lang="en-US" altLang="ko-KR" sz="1600" b="0" dirty="0" err="1"/>
              <a:t>VRDisplay</a:t>
            </a:r>
            <a:r>
              <a:rPr lang="en-US" altLang="ko-KR" sz="1600" b="0" dirty="0"/>
              <a:t> is capable of tracking its orientation.</a:t>
            </a:r>
          </a:p>
          <a:p>
            <a:pPr algn="just" eaLnBrk="0" latinLnBrk="0" hangingPunct="0">
              <a:lnSpc>
                <a:spcPct val="160000"/>
              </a:lnSpc>
              <a:buFont typeface="Courier New" panose="02070309020205020404" pitchFamily="49" charset="0"/>
              <a:buChar char="o"/>
            </a:pPr>
            <a:r>
              <a:rPr lang="en-US" altLang="ko-KR" sz="1600" dirty="0" err="1"/>
              <a:t>hasExternalDisplay</a:t>
            </a:r>
            <a:r>
              <a:rPr lang="en-US" altLang="ko-KR" sz="1600" dirty="0"/>
              <a:t> </a:t>
            </a:r>
            <a:r>
              <a:rPr lang="en-US" altLang="ko-KR" sz="1600" b="0" dirty="0"/>
              <a:t>The </a:t>
            </a:r>
            <a:r>
              <a:rPr lang="en-US" altLang="ko-KR" sz="1600" b="0" dirty="0" err="1"/>
              <a:t>hasExternalDisplay</a:t>
            </a:r>
            <a:r>
              <a:rPr lang="en-US" altLang="ko-KR" sz="1600" b="0" dirty="0"/>
              <a:t> attribute MUST return whether the </a:t>
            </a:r>
            <a:r>
              <a:rPr lang="en-US" altLang="ko-KR" sz="1600" b="0" dirty="0" err="1"/>
              <a:t>VRDisplay</a:t>
            </a:r>
            <a:r>
              <a:rPr lang="en-US" altLang="ko-KR" sz="1600" b="0" dirty="0"/>
              <a:t> is separate from the device’s primary display. </a:t>
            </a:r>
          </a:p>
          <a:p>
            <a:pPr algn="just" eaLnBrk="0" latinLnBrk="0" hangingPunct="0">
              <a:lnSpc>
                <a:spcPct val="160000"/>
              </a:lnSpc>
              <a:buFont typeface="Courier New" panose="02070309020205020404" pitchFamily="49" charset="0"/>
              <a:buChar char="o"/>
            </a:pPr>
            <a:r>
              <a:rPr lang="en-US" altLang="ko-KR" sz="1600" dirty="0" err="1"/>
              <a:t>canPresent</a:t>
            </a:r>
            <a:r>
              <a:rPr lang="en-US" altLang="ko-KR" sz="1600" dirty="0"/>
              <a:t> </a:t>
            </a:r>
            <a:r>
              <a:rPr lang="en-US" altLang="ko-KR" sz="1600" b="0" dirty="0"/>
              <a:t>The </a:t>
            </a:r>
            <a:r>
              <a:rPr lang="en-US" altLang="ko-KR" sz="1600" b="0" dirty="0" err="1"/>
              <a:t>canPresent</a:t>
            </a:r>
            <a:r>
              <a:rPr lang="en-US" altLang="ko-KR" sz="1600" b="0" dirty="0"/>
              <a:t> attribute MUST return whether the </a:t>
            </a:r>
            <a:r>
              <a:rPr lang="en-US" altLang="ko-KR" sz="1600" b="0" dirty="0" err="1"/>
              <a:t>VRDisplay</a:t>
            </a:r>
            <a:r>
              <a:rPr lang="en-US" altLang="ko-KR" sz="1600" b="0" dirty="0"/>
              <a:t> is capable of presenting content to an HMD or similar device. </a:t>
            </a:r>
          </a:p>
          <a:p>
            <a:pPr algn="just" eaLnBrk="0" latinLnBrk="0" hangingPunct="0">
              <a:lnSpc>
                <a:spcPct val="160000"/>
              </a:lnSpc>
              <a:buFont typeface="Courier New" panose="02070309020205020404" pitchFamily="49" charset="0"/>
              <a:buChar char="o"/>
            </a:pPr>
            <a:r>
              <a:rPr lang="en-US" altLang="ko-KR" sz="1600" dirty="0" err="1"/>
              <a:t>maxLayers</a:t>
            </a:r>
            <a:r>
              <a:rPr lang="en-US" altLang="ko-KR" sz="1600" dirty="0"/>
              <a:t> </a:t>
            </a:r>
            <a:r>
              <a:rPr lang="en-US" altLang="ko-KR" sz="1600" b="0" dirty="0"/>
              <a:t>Indicates the maximum length of the array that </a:t>
            </a:r>
            <a:r>
              <a:rPr lang="en-US" altLang="ko-KR" sz="1600" b="0" dirty="0" err="1"/>
              <a:t>requestPresent</a:t>
            </a:r>
            <a:r>
              <a:rPr lang="en-US" altLang="ko-KR" sz="1600" b="0" dirty="0"/>
              <a:t>() will accept. MUST be 1 if </a:t>
            </a:r>
            <a:r>
              <a:rPr lang="en-US" altLang="ko-KR" sz="1600" b="0" dirty="0" err="1"/>
              <a:t>canPresent</a:t>
            </a:r>
            <a:r>
              <a:rPr lang="en-US" altLang="ko-KR" sz="1600" b="0" dirty="0"/>
              <a:t> is true, 0 otherwise.</a:t>
            </a:r>
          </a:p>
        </p:txBody>
      </p:sp>
      <p:sp>
        <p:nvSpPr>
          <p:cNvPr id="5" name="Rectangle 4"/>
          <p:cNvSpPr/>
          <p:nvPr/>
        </p:nvSpPr>
        <p:spPr>
          <a:xfrm>
            <a:off x="465263" y="980728"/>
            <a:ext cx="8215314" cy="584775"/>
          </a:xfrm>
          <a:prstGeom prst="rect">
            <a:avLst/>
          </a:prstGeom>
        </p:spPr>
        <p:txBody>
          <a:bodyPr wrap="square">
            <a:spAutoFit/>
          </a:bodyPr>
          <a:lstStyle/>
          <a:p>
            <a:r>
              <a:rPr lang="en-US" sz="1600" dirty="0">
                <a:latin typeface="Dotum" panose="020B0600000101010101" pitchFamily="34" charset="-127"/>
                <a:ea typeface="Dotum" panose="020B0600000101010101" pitchFamily="34" charset="-127"/>
              </a:rPr>
              <a:t>The </a:t>
            </a:r>
            <a:r>
              <a:rPr lang="en-US" sz="1600" dirty="0" err="1">
                <a:latin typeface="Dotum" panose="020B0600000101010101" pitchFamily="34" charset="-127"/>
                <a:ea typeface="Dotum" panose="020B0600000101010101" pitchFamily="34" charset="-127"/>
              </a:rPr>
              <a:t>VRDisplayCapabilities</a:t>
            </a:r>
            <a:r>
              <a:rPr lang="en-US" sz="1600" dirty="0">
                <a:latin typeface="Dotum" panose="020B0600000101010101" pitchFamily="34" charset="-127"/>
                <a:ea typeface="Dotum" panose="020B0600000101010101" pitchFamily="34" charset="-127"/>
              </a:rPr>
              <a:t> interface describes the capabilities of a </a:t>
            </a:r>
            <a:r>
              <a:rPr lang="en-US" sz="1600" dirty="0" err="1">
                <a:latin typeface="Dotum" panose="020B0600000101010101" pitchFamily="34" charset="-127"/>
                <a:ea typeface="Dotum" panose="020B0600000101010101" pitchFamily="34" charset="-127"/>
              </a:rPr>
              <a:t>VRDisplay</a:t>
            </a:r>
            <a:r>
              <a:rPr lang="en-US" sz="1600" dirty="0">
                <a:latin typeface="Dotum" panose="020B0600000101010101" pitchFamily="34" charset="-127"/>
                <a:ea typeface="Dotum" panose="020B0600000101010101" pitchFamily="34" charset="-127"/>
              </a:rPr>
              <a:t>. These are expected to be static per-device/per-user.</a:t>
            </a:r>
            <a:endParaRPr lang="en-US" sz="1600" dirty="0"/>
          </a:p>
        </p:txBody>
      </p:sp>
    </p:spTree>
    <p:extLst>
      <p:ext uri="{BB962C8B-B14F-4D97-AF65-F5344CB8AC3E}">
        <p14:creationId xmlns:p14="http://schemas.microsoft.com/office/powerpoint/2010/main" val="1554790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VRPose</a:t>
            </a:r>
            <a:endParaRPr lang="en-US" sz="2400" dirty="0"/>
          </a:p>
        </p:txBody>
      </p:sp>
      <p:sp>
        <p:nvSpPr>
          <p:cNvPr id="3" name="Text Placeholder 2"/>
          <p:cNvSpPr>
            <a:spLocks noGrp="1"/>
          </p:cNvSpPr>
          <p:nvPr>
            <p:ph type="body" sz="quarter" idx="17"/>
          </p:nvPr>
        </p:nvSpPr>
        <p:spPr>
          <a:xfrm>
            <a:off x="465264" y="1566744"/>
            <a:ext cx="8215313" cy="4536504"/>
          </a:xfrm>
        </p:spPr>
        <p:txBody>
          <a:bodyPr>
            <a:noAutofit/>
          </a:bodyPr>
          <a:lstStyle/>
          <a:p>
            <a:pPr algn="just" eaLnBrk="0" latinLnBrk="0" hangingPunct="0">
              <a:lnSpc>
                <a:spcPct val="160000"/>
              </a:lnSpc>
              <a:buFont typeface="Courier New" panose="02070309020205020404" pitchFamily="49" charset="0"/>
              <a:buChar char="o"/>
            </a:pPr>
            <a:r>
              <a:rPr lang="en-US" altLang="ko-KR" sz="1600" dirty="0"/>
              <a:t>position </a:t>
            </a:r>
            <a:r>
              <a:rPr lang="en-US" altLang="ko-KR" sz="1600" b="0" dirty="0" err="1"/>
              <a:t>Position</a:t>
            </a:r>
            <a:r>
              <a:rPr lang="en-US" altLang="ko-KR" sz="1600" b="0" dirty="0"/>
              <a:t> of the </a:t>
            </a:r>
            <a:r>
              <a:rPr lang="en-US" altLang="ko-KR" sz="1600" b="0" dirty="0" err="1"/>
              <a:t>VRDisplay</a:t>
            </a:r>
            <a:r>
              <a:rPr lang="en-US" altLang="ko-KR" sz="1600" b="0" dirty="0"/>
              <a:t> as a 3D vector. </a:t>
            </a:r>
          </a:p>
          <a:p>
            <a:pPr algn="just" eaLnBrk="0" latinLnBrk="0" hangingPunct="0">
              <a:lnSpc>
                <a:spcPct val="160000"/>
              </a:lnSpc>
              <a:buFont typeface="Courier New" panose="02070309020205020404" pitchFamily="49" charset="0"/>
              <a:buChar char="o"/>
            </a:pPr>
            <a:r>
              <a:rPr lang="en-US" altLang="ko-KR" sz="1600" dirty="0" err="1"/>
              <a:t>linearVelocity</a:t>
            </a:r>
            <a:r>
              <a:rPr lang="en-US" altLang="ko-KR" sz="1600" dirty="0"/>
              <a:t> </a:t>
            </a:r>
            <a:r>
              <a:rPr lang="en-US" altLang="ko-KR" sz="1600" b="0" dirty="0"/>
              <a:t>Linear velocity of the sensor given in meters per second in sitting space. MAY be null if the sensor is incapable of providing linear velocity. When not null MUST be a three-element array.</a:t>
            </a:r>
          </a:p>
          <a:p>
            <a:pPr algn="just" eaLnBrk="0" latinLnBrk="0" hangingPunct="0">
              <a:lnSpc>
                <a:spcPct val="160000"/>
              </a:lnSpc>
              <a:buFont typeface="Courier New" panose="02070309020205020404" pitchFamily="49" charset="0"/>
              <a:buChar char="o"/>
            </a:pPr>
            <a:r>
              <a:rPr lang="en-US" altLang="ko-KR" sz="1600" dirty="0" err="1"/>
              <a:t>linearAcceleration</a:t>
            </a:r>
            <a:r>
              <a:rPr lang="en-US" altLang="ko-KR" sz="1600" dirty="0"/>
              <a:t> </a:t>
            </a:r>
            <a:r>
              <a:rPr lang="en-US" altLang="ko-KR" sz="1600" b="0" dirty="0"/>
              <a:t>Linear acceleration of the sensor given in meters per second squared in sitting space. orientation </a:t>
            </a:r>
            <a:r>
              <a:rPr lang="en-US" altLang="ko-KR" sz="1600" b="0" dirty="0" err="1"/>
              <a:t>Orientation</a:t>
            </a:r>
            <a:r>
              <a:rPr lang="en-US" altLang="ko-KR" sz="1600" b="0" dirty="0"/>
              <a:t> of the sensor as a quaternion. </a:t>
            </a:r>
          </a:p>
          <a:p>
            <a:pPr algn="just" eaLnBrk="0" latinLnBrk="0" hangingPunct="0">
              <a:lnSpc>
                <a:spcPct val="160000"/>
              </a:lnSpc>
              <a:buFont typeface="Courier New" panose="02070309020205020404" pitchFamily="49" charset="0"/>
              <a:buChar char="o"/>
            </a:pPr>
            <a:r>
              <a:rPr lang="en-US" altLang="ko-KR" sz="1600" dirty="0" err="1"/>
              <a:t>angularVelocity</a:t>
            </a:r>
            <a:r>
              <a:rPr lang="en-US" altLang="ko-KR" sz="1600" dirty="0"/>
              <a:t> </a:t>
            </a:r>
            <a:r>
              <a:rPr lang="en-US" altLang="ko-KR" sz="1600" b="0" dirty="0"/>
              <a:t>Angular velocity of the sensor given in radians per second in sitting space. </a:t>
            </a:r>
          </a:p>
          <a:p>
            <a:pPr algn="just" eaLnBrk="0" latinLnBrk="0" hangingPunct="0">
              <a:lnSpc>
                <a:spcPct val="160000"/>
              </a:lnSpc>
              <a:buFont typeface="Courier New" panose="02070309020205020404" pitchFamily="49" charset="0"/>
              <a:buChar char="o"/>
            </a:pPr>
            <a:r>
              <a:rPr lang="en-US" altLang="ko-KR" sz="1600" dirty="0" err="1"/>
              <a:t>angularAcceleration</a:t>
            </a:r>
            <a:r>
              <a:rPr lang="en-US" altLang="ko-KR" sz="1600" dirty="0"/>
              <a:t> </a:t>
            </a:r>
            <a:r>
              <a:rPr lang="en-US" altLang="ko-KR" sz="1600" b="0" dirty="0"/>
              <a:t>Angular acceleration of the sensor given in radians per second squared in sitting space. </a:t>
            </a:r>
          </a:p>
        </p:txBody>
      </p:sp>
      <p:sp>
        <p:nvSpPr>
          <p:cNvPr id="5" name="Rectangle 4"/>
          <p:cNvSpPr/>
          <p:nvPr/>
        </p:nvSpPr>
        <p:spPr>
          <a:xfrm>
            <a:off x="465263" y="1052736"/>
            <a:ext cx="8215314" cy="338554"/>
          </a:xfrm>
          <a:prstGeom prst="rect">
            <a:avLst/>
          </a:prstGeom>
        </p:spPr>
        <p:txBody>
          <a:bodyPr wrap="square">
            <a:spAutoFit/>
          </a:bodyPr>
          <a:lstStyle/>
          <a:p>
            <a:r>
              <a:rPr lang="en-US" sz="1600" dirty="0">
                <a:latin typeface="Dotum" panose="020B0600000101010101" pitchFamily="34" charset="-127"/>
                <a:ea typeface="Dotum" panose="020B0600000101010101" pitchFamily="34" charset="-127"/>
              </a:rPr>
              <a:t>The </a:t>
            </a:r>
            <a:r>
              <a:rPr lang="en-US" sz="1600" dirty="0" err="1">
                <a:latin typeface="Dotum" panose="020B0600000101010101" pitchFamily="34" charset="-127"/>
                <a:ea typeface="Dotum" panose="020B0600000101010101" pitchFamily="34" charset="-127"/>
              </a:rPr>
              <a:t>VRPose</a:t>
            </a:r>
            <a:r>
              <a:rPr lang="en-US" sz="1600" dirty="0">
                <a:latin typeface="Dotum" panose="020B0600000101010101" pitchFamily="34" charset="-127"/>
                <a:ea typeface="Dotum" panose="020B0600000101010101" pitchFamily="34" charset="-127"/>
              </a:rPr>
              <a:t> interface represents a sensor’s state at a given timestamp.</a:t>
            </a:r>
            <a:endParaRPr lang="en-US" sz="1600" dirty="0"/>
          </a:p>
        </p:txBody>
      </p:sp>
    </p:spTree>
    <p:extLst>
      <p:ext uri="{BB962C8B-B14F-4D97-AF65-F5344CB8AC3E}">
        <p14:creationId xmlns:p14="http://schemas.microsoft.com/office/powerpoint/2010/main" val="164586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WHAT  IS  VIRTUAL  REALITY?</a:t>
            </a:r>
          </a:p>
        </p:txBody>
      </p:sp>
      <p:sp>
        <p:nvSpPr>
          <p:cNvPr id="3" name="텍스트 개체 틀 2"/>
          <p:cNvSpPr>
            <a:spLocks noGrp="1"/>
          </p:cNvSpPr>
          <p:nvPr>
            <p:ph type="body" sz="quarter" idx="17"/>
          </p:nvPr>
        </p:nvSpPr>
        <p:spPr>
          <a:xfrm>
            <a:off x="463806" y="1052736"/>
            <a:ext cx="8215313" cy="5328592"/>
          </a:xfrm>
          <a:ln>
            <a:noFill/>
          </a:ln>
        </p:spPr>
        <p:txBody>
          <a:bodyPr>
            <a:normAutofit/>
          </a:bodyPr>
          <a:lstStyle/>
          <a:p>
            <a:pPr marL="289728" indent="-289728">
              <a:buFont typeface="Arial" panose="020B0604020202020204" pitchFamily="34" charset="0"/>
              <a:buChar char="•"/>
            </a:pPr>
            <a:endParaRPr lang="en-US" altLang="ko-KR" sz="1800" dirty="0"/>
          </a:p>
          <a:p>
            <a:pPr marL="289728" indent="-289728">
              <a:buFont typeface="Arial" panose="020B0604020202020204" pitchFamily="34" charset="0"/>
              <a:buChar char="•"/>
            </a:pPr>
            <a:endParaRPr lang="en-US" altLang="ko-KR" sz="1800" dirty="0"/>
          </a:p>
          <a:p>
            <a:pPr marL="289728" indent="-289728">
              <a:buFont typeface="Arial" panose="020B0604020202020204" pitchFamily="34" charset="0"/>
              <a:buChar char="•"/>
            </a:pPr>
            <a:endParaRPr lang="en-US" altLang="ko-KR" sz="1800" dirty="0"/>
          </a:p>
          <a:p>
            <a:pPr marL="289728" indent="-289728">
              <a:buFont typeface="Arial" panose="020B0604020202020204" pitchFamily="34" charset="0"/>
              <a:buChar char="•"/>
            </a:pPr>
            <a:endParaRPr lang="en-US" altLang="ko-KR" sz="1800" dirty="0"/>
          </a:p>
          <a:p>
            <a:pPr marL="289728" indent="-289728">
              <a:buFont typeface="Arial" panose="020B0604020202020204" pitchFamily="34" charset="0"/>
              <a:buChar char="•"/>
            </a:pPr>
            <a:endParaRPr lang="en-US" altLang="ko-KR" sz="1800" dirty="0"/>
          </a:p>
          <a:p>
            <a:pPr marL="289728" indent="-289728">
              <a:buFont typeface="Arial" panose="020B0604020202020204" pitchFamily="34" charset="0"/>
              <a:buChar char="•"/>
            </a:pPr>
            <a:endParaRPr lang="en-US" altLang="ko-KR" sz="1800" dirty="0"/>
          </a:p>
          <a:p>
            <a:pPr marL="289728" indent="-289728">
              <a:buFont typeface="Arial" panose="020B0604020202020204" pitchFamily="34" charset="0"/>
              <a:buChar char="•"/>
            </a:pPr>
            <a:endParaRPr lang="en-US" altLang="ko-KR" sz="1800" dirty="0"/>
          </a:p>
          <a:p>
            <a:pPr marL="289728" indent="-289728">
              <a:buFont typeface="Arial" panose="020B0604020202020204" pitchFamily="34" charset="0"/>
              <a:buChar char="•"/>
            </a:pPr>
            <a:endParaRPr lang="en-US" altLang="ko-KR" sz="1800" dirty="0"/>
          </a:p>
          <a:p>
            <a:pPr marL="289728" indent="-289728">
              <a:buFont typeface="Arial" panose="020B0604020202020204" pitchFamily="34" charset="0"/>
              <a:buChar char="•"/>
            </a:pPr>
            <a:r>
              <a:rPr lang="en-US" altLang="ko-KR" sz="1600" b="0" dirty="0">
                <a:latin typeface="Malgun Gothic" panose="020B0503020000020004" pitchFamily="34" charset="-127"/>
                <a:ea typeface="Malgun Gothic" panose="020B0503020000020004" pitchFamily="34" charset="-127"/>
              </a:rPr>
              <a:t>Virtual Reality refers to a high-end user interface that involves real-time simulation and interactions through multiple sensorial channels.</a:t>
            </a:r>
          </a:p>
          <a:p>
            <a:pPr marL="289728" indent="-289728">
              <a:buFont typeface="Arial" panose="020B0604020202020204" pitchFamily="34" charset="0"/>
              <a:buChar char="•"/>
            </a:pPr>
            <a:endParaRPr lang="en-US" altLang="ko-KR" sz="1600" b="0" dirty="0">
              <a:latin typeface="Malgun Gothic" panose="020B0503020000020004" pitchFamily="34" charset="-127"/>
              <a:ea typeface="Malgun Gothic" panose="020B0503020000020004" pitchFamily="34" charset="-127"/>
            </a:endParaRPr>
          </a:p>
          <a:p>
            <a:pPr marL="289728" indent="-289728">
              <a:buFont typeface="Arial" panose="020B0604020202020204" pitchFamily="34" charset="0"/>
              <a:buChar char="•"/>
            </a:pPr>
            <a:r>
              <a:rPr lang="en-US" altLang="ko-KR" sz="1600" b="0" dirty="0">
                <a:latin typeface="Malgun Gothic" panose="020B0503020000020004" pitchFamily="34" charset="-127"/>
                <a:ea typeface="Malgun Gothic" panose="020B0503020000020004" pitchFamily="34" charset="-127"/>
              </a:rPr>
              <a:t> Virtual Reality means feeling an imaginary (virtual) world, rather than the real one. The imaginary world is a simulation running in a computer. </a:t>
            </a:r>
          </a:p>
          <a:p>
            <a:pPr marL="289728" indent="-289728">
              <a:buFont typeface="Arial" panose="020B0604020202020204" pitchFamily="34" charset="0"/>
              <a:buChar char="•"/>
            </a:pPr>
            <a:endParaRPr lang="en-US" altLang="ko-KR" sz="1600" b="0" dirty="0">
              <a:latin typeface="Malgun Gothic" panose="020B0503020000020004" pitchFamily="34" charset="-127"/>
              <a:ea typeface="Malgun Gothic" panose="020B0503020000020004" pitchFamily="34" charset="-127"/>
            </a:endParaRPr>
          </a:p>
          <a:p>
            <a:pPr marL="289728" indent="-289728">
              <a:buFont typeface="Arial" panose="020B0604020202020204" pitchFamily="34" charset="0"/>
              <a:buChar char="•"/>
            </a:pPr>
            <a:r>
              <a:rPr lang="en-US" altLang="ko-KR" sz="1600" b="0" dirty="0">
                <a:latin typeface="Malgun Gothic" panose="020B0503020000020004" pitchFamily="34" charset="-127"/>
                <a:ea typeface="Malgun Gothic" panose="020B0503020000020004" pitchFamily="34" charset="-127"/>
              </a:rPr>
              <a:t> Virtual Reality allows a user to interact with a computer-simulated environment, be it a real or imagined one.</a:t>
            </a:r>
          </a:p>
        </p:txBody>
      </p:sp>
      <p:pic>
        <p:nvPicPr>
          <p:cNvPr id="4" name="Picture 3"/>
          <p:cNvPicPr>
            <a:picLocks noChangeAspect="1"/>
          </p:cNvPicPr>
          <p:nvPr/>
        </p:nvPicPr>
        <p:blipFill>
          <a:blip r:embed="rId2"/>
          <a:stretch>
            <a:fillRect/>
          </a:stretch>
        </p:blipFill>
        <p:spPr>
          <a:xfrm>
            <a:off x="2195736" y="1071991"/>
            <a:ext cx="4318252" cy="2429017"/>
          </a:xfrm>
          <a:prstGeom prst="rect">
            <a:avLst/>
          </a:prstGeom>
        </p:spPr>
      </p:pic>
    </p:spTree>
    <p:extLst>
      <p:ext uri="{BB962C8B-B14F-4D97-AF65-F5344CB8AC3E}">
        <p14:creationId xmlns:p14="http://schemas.microsoft.com/office/powerpoint/2010/main" val="1484344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VRFrameData</a:t>
            </a:r>
            <a:endParaRPr lang="en-US" sz="2400" dirty="0"/>
          </a:p>
        </p:txBody>
      </p:sp>
      <p:sp>
        <p:nvSpPr>
          <p:cNvPr id="3" name="Text Placeholder 2"/>
          <p:cNvSpPr>
            <a:spLocks noGrp="1"/>
          </p:cNvSpPr>
          <p:nvPr>
            <p:ph type="body" sz="quarter" idx="17"/>
          </p:nvPr>
        </p:nvSpPr>
        <p:spPr>
          <a:xfrm>
            <a:off x="465264" y="1566744"/>
            <a:ext cx="8215313" cy="4536504"/>
          </a:xfrm>
        </p:spPr>
        <p:txBody>
          <a:bodyPr>
            <a:noAutofit/>
          </a:bodyPr>
          <a:lstStyle/>
          <a:p>
            <a:pPr algn="just" eaLnBrk="0" latinLnBrk="0" hangingPunct="0">
              <a:lnSpc>
                <a:spcPct val="160000"/>
              </a:lnSpc>
              <a:buFont typeface="Courier New" panose="02070309020205020404" pitchFamily="49" charset="0"/>
              <a:buChar char="o"/>
            </a:pPr>
            <a:r>
              <a:rPr lang="en-US" altLang="ko-KR" sz="1600" dirty="0"/>
              <a:t>timestamp </a:t>
            </a:r>
            <a:r>
              <a:rPr lang="en-US" altLang="ko-KR" sz="1600" b="0" dirty="0"/>
              <a:t>Monotonically increasing value that allows the author to determine if position state data been updated from the hardware.</a:t>
            </a:r>
          </a:p>
          <a:p>
            <a:pPr algn="just" eaLnBrk="0" latinLnBrk="0" hangingPunct="0">
              <a:lnSpc>
                <a:spcPct val="160000"/>
              </a:lnSpc>
              <a:buFont typeface="Courier New" panose="02070309020205020404" pitchFamily="49" charset="0"/>
              <a:buChar char="o"/>
            </a:pPr>
            <a:r>
              <a:rPr lang="en-US" altLang="ko-KR" sz="1600" dirty="0" err="1"/>
              <a:t>leftProjectionMatrix</a:t>
            </a:r>
            <a:r>
              <a:rPr lang="en-US" altLang="ko-KR" sz="1600" b="0" dirty="0"/>
              <a:t> A 4x4 matrix describing the projection to be used for the left eye’s rendering, given as a 16 element array in column major order.</a:t>
            </a:r>
          </a:p>
          <a:p>
            <a:pPr algn="just" eaLnBrk="0" latinLnBrk="0" hangingPunct="0">
              <a:lnSpc>
                <a:spcPct val="160000"/>
              </a:lnSpc>
              <a:buFont typeface="Courier New" panose="02070309020205020404" pitchFamily="49" charset="0"/>
              <a:buChar char="o"/>
            </a:pPr>
            <a:r>
              <a:rPr lang="en-US" altLang="ko-KR" sz="1600" dirty="0" err="1"/>
              <a:t>leftViewMatrix</a:t>
            </a:r>
            <a:r>
              <a:rPr lang="en-US" altLang="ko-KR" sz="1600" b="0" dirty="0"/>
              <a:t> A 4x4 matrix describing the view transform to be used for the left eye’s rendering, given as a 16 element array in column major order.</a:t>
            </a:r>
          </a:p>
          <a:p>
            <a:pPr algn="just" eaLnBrk="0" latinLnBrk="0" hangingPunct="0">
              <a:lnSpc>
                <a:spcPct val="160000"/>
              </a:lnSpc>
              <a:buFont typeface="Courier New" panose="02070309020205020404" pitchFamily="49" charset="0"/>
              <a:buChar char="o"/>
            </a:pPr>
            <a:r>
              <a:rPr lang="en-US" altLang="ko-KR" sz="1600" dirty="0" err="1"/>
              <a:t>rightProjectionMatrix</a:t>
            </a:r>
            <a:r>
              <a:rPr lang="en-US" altLang="ko-KR" sz="1600" b="0" dirty="0"/>
              <a:t> A 4x4 matrix describing the projection to be used for the right eye’s rendering, given as a 16 element array in column major order.</a:t>
            </a:r>
          </a:p>
          <a:p>
            <a:pPr algn="just" eaLnBrk="0" latinLnBrk="0" hangingPunct="0">
              <a:lnSpc>
                <a:spcPct val="160000"/>
              </a:lnSpc>
              <a:buFont typeface="Courier New" panose="02070309020205020404" pitchFamily="49" charset="0"/>
              <a:buChar char="o"/>
            </a:pPr>
            <a:r>
              <a:rPr lang="en-US" altLang="ko-KR" sz="1600" dirty="0" err="1"/>
              <a:t>rightViewMatrix</a:t>
            </a:r>
            <a:r>
              <a:rPr lang="en-US" altLang="ko-KR" sz="1600" b="0" dirty="0"/>
              <a:t> A 4x4 matrix describing the view transform to be used for the right eye’s rendering, given as a 16 element array in column major order.</a:t>
            </a:r>
          </a:p>
          <a:p>
            <a:pPr algn="just" eaLnBrk="0" latinLnBrk="0" hangingPunct="0">
              <a:lnSpc>
                <a:spcPct val="160000"/>
              </a:lnSpc>
              <a:buFont typeface="Courier New" panose="02070309020205020404" pitchFamily="49" charset="0"/>
              <a:buChar char="o"/>
            </a:pPr>
            <a:r>
              <a:rPr lang="en-US" altLang="ko-KR" sz="1600" dirty="0"/>
              <a:t>pose</a:t>
            </a:r>
            <a:r>
              <a:rPr lang="en-US" altLang="ko-KR" sz="1600" b="0" dirty="0"/>
              <a:t> The </a:t>
            </a:r>
            <a:r>
              <a:rPr lang="en-US" altLang="ko-KR" sz="1600" b="0" dirty="0" err="1"/>
              <a:t>VRPose</a:t>
            </a:r>
            <a:r>
              <a:rPr lang="en-US" altLang="ko-KR" sz="1600" b="0" dirty="0"/>
              <a:t> of the </a:t>
            </a:r>
            <a:r>
              <a:rPr lang="en-US" altLang="ko-KR" sz="1600" b="0" dirty="0" err="1"/>
              <a:t>VRDisplay</a:t>
            </a:r>
            <a:r>
              <a:rPr lang="en-US" altLang="ko-KR" sz="1600" b="0" dirty="0"/>
              <a:t> at timestamp.</a:t>
            </a:r>
          </a:p>
        </p:txBody>
      </p:sp>
      <p:sp>
        <p:nvSpPr>
          <p:cNvPr id="5" name="Rectangle 4"/>
          <p:cNvSpPr/>
          <p:nvPr/>
        </p:nvSpPr>
        <p:spPr>
          <a:xfrm>
            <a:off x="465263" y="1052736"/>
            <a:ext cx="8215314" cy="584775"/>
          </a:xfrm>
          <a:prstGeom prst="rect">
            <a:avLst/>
          </a:prstGeom>
        </p:spPr>
        <p:txBody>
          <a:bodyPr wrap="square">
            <a:spAutoFit/>
          </a:bodyPr>
          <a:lstStyle/>
          <a:p>
            <a:pPr eaLnBrk="0" latinLnBrk="0" hangingPunct="0"/>
            <a:r>
              <a:rPr lang="en-US" sz="1600" dirty="0">
                <a:latin typeface="Dotum" panose="020B0600000101010101" pitchFamily="34" charset="-127"/>
                <a:ea typeface="Dotum" panose="020B0600000101010101" pitchFamily="34" charset="-127"/>
              </a:rPr>
              <a:t> </a:t>
            </a:r>
            <a:r>
              <a:rPr lang="en-US" sz="1600" dirty="0" err="1">
                <a:latin typeface="Dotum" panose="020B0600000101010101" pitchFamily="34" charset="-127"/>
                <a:ea typeface="Dotum" panose="020B0600000101010101" pitchFamily="34" charset="-127"/>
              </a:rPr>
              <a:t>VRFrameData</a:t>
            </a:r>
            <a:r>
              <a:rPr lang="en-US" sz="1600" dirty="0">
                <a:latin typeface="Dotum" panose="020B0600000101010101" pitchFamily="34" charset="-127"/>
                <a:ea typeface="Dotum" panose="020B0600000101010101" pitchFamily="34" charset="-127"/>
              </a:rPr>
              <a:t> interface represents all the information needed to render a single frame of a VR scene.</a:t>
            </a:r>
            <a:endParaRPr lang="en-US" sz="1600" dirty="0"/>
          </a:p>
        </p:txBody>
      </p:sp>
    </p:spTree>
    <p:extLst>
      <p:ext uri="{BB962C8B-B14F-4D97-AF65-F5344CB8AC3E}">
        <p14:creationId xmlns:p14="http://schemas.microsoft.com/office/powerpoint/2010/main" val="3085825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6" y="342652"/>
            <a:ext cx="8305216" cy="368280"/>
          </a:xfrm>
        </p:spPr>
        <p:txBody>
          <a:bodyPr/>
          <a:lstStyle/>
          <a:p>
            <a:r>
              <a:rPr lang="en-US" sz="2400" dirty="0" err="1"/>
              <a:t>VRFieldOfView</a:t>
            </a:r>
            <a:endParaRPr lang="en-US" sz="2400" dirty="0"/>
          </a:p>
        </p:txBody>
      </p:sp>
      <p:sp>
        <p:nvSpPr>
          <p:cNvPr id="11" name="텍스트 개체 틀 10"/>
          <p:cNvSpPr>
            <a:spLocks noGrp="1"/>
          </p:cNvSpPr>
          <p:nvPr>
            <p:ph type="body" sz="quarter" idx="17"/>
          </p:nvPr>
        </p:nvSpPr>
        <p:spPr>
          <a:xfrm>
            <a:off x="323528" y="1071546"/>
            <a:ext cx="8355591" cy="5237774"/>
          </a:xfrm>
        </p:spPr>
        <p:txBody>
          <a:bodyPr>
            <a:normAutofit/>
          </a:bodyPr>
          <a:lstStyle/>
          <a:p>
            <a:pPr lvl="1">
              <a:lnSpc>
                <a:spcPct val="150000"/>
              </a:lnSpc>
              <a:buFont typeface="Courier New" panose="02070309020205020404" pitchFamily="49" charset="0"/>
              <a:buChar char="o"/>
            </a:pPr>
            <a:r>
              <a:rPr lang="en-US" altLang="ko-KR" sz="1800" dirty="0" err="1">
                <a:hlinkClick r:id="rId2" tooltip="The documentation about this has not yet been written; please consider contributing!"/>
              </a:rPr>
              <a:t>VRFieldOfViewReadOnly.upDegrees</a:t>
            </a:r>
            <a:r>
              <a:rPr lang="en-US" altLang="ko-KR" sz="1800" dirty="0"/>
              <a:t>: The number of degrees upwards that the field of view extends in.</a:t>
            </a:r>
          </a:p>
          <a:p>
            <a:pPr lvl="1">
              <a:lnSpc>
                <a:spcPct val="150000"/>
              </a:lnSpc>
              <a:buFont typeface="Courier New" panose="02070309020205020404" pitchFamily="49" charset="0"/>
              <a:buChar char="o"/>
            </a:pPr>
            <a:r>
              <a:rPr lang="en-US" altLang="ko-KR" sz="1800" dirty="0" err="1">
                <a:hlinkClick r:id="rId3" tooltip="The documentation about this has not yet been written; please consider contributing!"/>
              </a:rPr>
              <a:t>VRFieldOfViewReadOnly.rightDegrees</a:t>
            </a:r>
            <a:r>
              <a:rPr lang="en-US" altLang="ko-KR" sz="1800" dirty="0"/>
              <a:t>: The number of degrees to the right that the field of view extends in.</a:t>
            </a:r>
          </a:p>
          <a:p>
            <a:pPr lvl="1">
              <a:lnSpc>
                <a:spcPct val="150000"/>
              </a:lnSpc>
              <a:buFont typeface="Courier New" panose="02070309020205020404" pitchFamily="49" charset="0"/>
              <a:buChar char="o"/>
            </a:pPr>
            <a:r>
              <a:rPr lang="en-US" altLang="ko-KR" sz="1800" dirty="0" err="1">
                <a:hlinkClick r:id="rId4" tooltip="The documentation about this has not yet been written; please consider contributing!"/>
              </a:rPr>
              <a:t>VRFieldOfViewReadOnly.downDegrees</a:t>
            </a:r>
            <a:r>
              <a:rPr lang="en-US" altLang="ko-KR" sz="1800" dirty="0"/>
              <a:t>: The number of degrees downwards that the field of view extends in.</a:t>
            </a:r>
          </a:p>
          <a:p>
            <a:pPr lvl="1">
              <a:lnSpc>
                <a:spcPct val="150000"/>
              </a:lnSpc>
              <a:buFont typeface="Courier New" panose="02070309020205020404" pitchFamily="49" charset="0"/>
              <a:buChar char="o"/>
            </a:pPr>
            <a:r>
              <a:rPr lang="en-US" altLang="ko-KR" sz="1800" dirty="0" err="1">
                <a:hlinkClick r:id="rId5" tooltip="The documentation about this has not yet been written; please consider contributing!"/>
              </a:rPr>
              <a:t>VRFieldOfViewReadOnly.leftDegrees</a:t>
            </a:r>
            <a:r>
              <a:rPr lang="en-US" altLang="ko-KR" sz="1800" dirty="0"/>
              <a:t>: The number of degrees to the left that the field of view extends in.</a:t>
            </a:r>
          </a:p>
        </p:txBody>
      </p:sp>
    </p:spTree>
    <p:extLst>
      <p:ext uri="{BB962C8B-B14F-4D97-AF65-F5344CB8AC3E}">
        <p14:creationId xmlns:p14="http://schemas.microsoft.com/office/powerpoint/2010/main" val="1766249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VREyeParameters</a:t>
            </a:r>
          </a:p>
        </p:txBody>
      </p:sp>
      <p:sp>
        <p:nvSpPr>
          <p:cNvPr id="3" name="Text Placeholder 2"/>
          <p:cNvSpPr>
            <a:spLocks noGrp="1"/>
          </p:cNvSpPr>
          <p:nvPr>
            <p:ph type="body" sz="quarter" idx="17"/>
          </p:nvPr>
        </p:nvSpPr>
        <p:spPr>
          <a:xfrm>
            <a:off x="465263" y="1052736"/>
            <a:ext cx="8215313" cy="4968552"/>
          </a:xfrm>
        </p:spPr>
        <p:txBody>
          <a:bodyPr>
            <a:normAutofit/>
          </a:bodyPr>
          <a:lstStyle/>
          <a:p>
            <a:pPr marL="0" indent="0" algn="just" eaLnBrk="0" latinLnBrk="0" hangingPunct="0">
              <a:lnSpc>
                <a:spcPct val="160000"/>
              </a:lnSpc>
              <a:buNone/>
            </a:pPr>
            <a:endParaRPr lang="en-US" sz="1500" b="0" dirty="0">
              <a:latin typeface="Consolas" panose="020B0609020204030204" pitchFamily="49" charset="0"/>
            </a:endParaRPr>
          </a:p>
          <a:p>
            <a:pPr marL="0" indent="0" algn="just" eaLnBrk="0" latinLnBrk="0" hangingPunct="0">
              <a:lnSpc>
                <a:spcPct val="160000"/>
              </a:lnSpc>
              <a:buNone/>
            </a:pPr>
            <a:endParaRPr lang="en-US" sz="1500" b="0" dirty="0">
              <a:latin typeface="Consolas" panose="020B0609020204030204" pitchFamily="49" charset="0"/>
            </a:endParaRPr>
          </a:p>
          <a:p>
            <a:pPr algn="just" eaLnBrk="0" latinLnBrk="0" hangingPunct="0">
              <a:lnSpc>
                <a:spcPct val="160000"/>
              </a:lnSpc>
              <a:buFont typeface="Courier New" panose="02070309020205020404" pitchFamily="49" charset="0"/>
              <a:buChar char="o"/>
            </a:pPr>
            <a:r>
              <a:rPr lang="en-US" altLang="ko-KR" sz="1600" dirty="0">
                <a:hlinkClick r:id="rId2" tooltip="The offset read-only property of the VREyeParameters interface represents the offset from the center point between the user's eyes to the center of the eye, measured in meters."/>
              </a:rPr>
              <a:t>VREyeParameters.offset</a:t>
            </a:r>
            <a:r>
              <a:rPr lang="en-US" altLang="ko-KR" sz="1600" dirty="0"/>
              <a:t> Read only </a:t>
            </a:r>
            <a:r>
              <a:rPr lang="en-US" altLang="ko-KR" sz="1600" i="1" dirty="0"/>
              <a:t>Represents the o</a:t>
            </a:r>
            <a:r>
              <a:rPr lang="en-US" altLang="ko-KR" sz="1600" dirty="0"/>
              <a:t>ffset from the center point between the user's eyes to the center of the eye, measured in meters.</a:t>
            </a:r>
            <a:endParaRPr lang="en-US" altLang="ko-KR" sz="1600" dirty="0">
              <a:hlinkClick r:id="rId3" tooltip="The fieldOfView read-only property of the VREyeParameters interface describes the current field of view for the eye, which can vary as the user adjusts their interpupillary distance (IPD)."/>
            </a:endParaRPr>
          </a:p>
          <a:p>
            <a:pPr algn="just" eaLnBrk="0" latinLnBrk="0" hangingPunct="0">
              <a:lnSpc>
                <a:spcPct val="160000"/>
              </a:lnSpc>
              <a:buFont typeface="Courier New" panose="02070309020205020404" pitchFamily="49" charset="0"/>
              <a:buChar char="o"/>
            </a:pPr>
            <a:r>
              <a:rPr lang="en-US" altLang="ko-KR" sz="1600" dirty="0" err="1">
                <a:hlinkClick r:id="rId3" tooltip="The fieldOfView read-only property of the VREyeParameters interface describes the current field of view for the eye, which can vary as the user adjusts their interpupillary distance (IPD)."/>
              </a:rPr>
              <a:t>VREyeParameters.fieldOfView</a:t>
            </a:r>
            <a:r>
              <a:rPr lang="en-US" altLang="ko-KR" sz="1600" dirty="0"/>
              <a:t> Read only </a:t>
            </a:r>
            <a:r>
              <a:rPr lang="en-US" altLang="ko-KR" sz="1600" i="1" dirty="0"/>
              <a:t>Describes t</a:t>
            </a:r>
            <a:r>
              <a:rPr lang="en-US" altLang="ko-KR" sz="1600" dirty="0"/>
              <a:t>he current field of view for the eye, which can vary as the user adjusts their </a:t>
            </a:r>
            <a:r>
              <a:rPr lang="en-US" altLang="ko-KR" sz="1600" dirty="0" err="1"/>
              <a:t>interpupillary</a:t>
            </a:r>
            <a:r>
              <a:rPr lang="en-US" altLang="ko-KR" sz="1600" dirty="0"/>
              <a:t> distance (IPD).</a:t>
            </a:r>
            <a:endParaRPr lang="en-US" altLang="ko-KR" sz="1600" dirty="0">
              <a:hlinkClick r:id="rId4" tooltip="The renderWidth read-only property of the VREyeParameters interface describes the recommended render target width of each eye viewport, in pixels."/>
            </a:endParaRPr>
          </a:p>
          <a:p>
            <a:pPr algn="just" eaLnBrk="0" latinLnBrk="0" hangingPunct="0">
              <a:lnSpc>
                <a:spcPct val="160000"/>
              </a:lnSpc>
              <a:buFont typeface="Courier New" panose="02070309020205020404" pitchFamily="49" charset="0"/>
              <a:buChar char="o"/>
            </a:pPr>
            <a:r>
              <a:rPr lang="en-US" altLang="ko-KR" sz="1600" dirty="0">
                <a:hlinkClick r:id="rId4" tooltip="The renderWidth read-only property of the VREyeParameters interface describes the recommended render target width of each eye viewport, in pixels."/>
              </a:rPr>
              <a:t>VREyeParameters.renderWidth</a:t>
            </a:r>
            <a:r>
              <a:rPr lang="en-US" altLang="ko-KR" sz="1600" dirty="0"/>
              <a:t> Read only Describes the recommended render target width of each eye viewport, in pixels.</a:t>
            </a:r>
            <a:endParaRPr lang="en-US" altLang="ko-KR" sz="1600" dirty="0">
              <a:hlinkClick r:id="rId5" tooltip="The renderHeight read-only property of the VREyeParameters interface describes the recommended render target height of each eye viewport, in pixels."/>
            </a:endParaRPr>
          </a:p>
          <a:p>
            <a:pPr algn="just" eaLnBrk="0" latinLnBrk="0" hangingPunct="0">
              <a:lnSpc>
                <a:spcPct val="160000"/>
              </a:lnSpc>
              <a:buFont typeface="Courier New" panose="02070309020205020404" pitchFamily="49" charset="0"/>
              <a:buChar char="o"/>
            </a:pPr>
            <a:r>
              <a:rPr lang="en-US" altLang="ko-KR" sz="1600" dirty="0" err="1">
                <a:hlinkClick r:id="rId5" tooltip="The renderHeight read-only property of the VREyeParameters interface describes the recommended render target height of each eye viewport, in pixels."/>
              </a:rPr>
              <a:t>VREyeParameters.renderHeight</a:t>
            </a:r>
            <a:r>
              <a:rPr lang="en-US" altLang="ko-KR" sz="1600" dirty="0"/>
              <a:t> Read only Describes the recommended render target height of each eye viewport, in pixels.</a:t>
            </a:r>
            <a:endParaRPr lang="en-US" sz="1500" b="0" dirty="0">
              <a:latin typeface="Consolas" panose="020B0609020204030204" pitchFamily="49" charset="0"/>
            </a:endParaRPr>
          </a:p>
        </p:txBody>
      </p:sp>
      <p:sp>
        <p:nvSpPr>
          <p:cNvPr id="5" name="Rectangle 4"/>
          <p:cNvSpPr/>
          <p:nvPr/>
        </p:nvSpPr>
        <p:spPr>
          <a:xfrm>
            <a:off x="465262" y="1196752"/>
            <a:ext cx="8165322" cy="646331"/>
          </a:xfrm>
          <a:prstGeom prst="rect">
            <a:avLst/>
          </a:prstGeom>
        </p:spPr>
        <p:txBody>
          <a:bodyPr wrap="square">
            <a:spAutoFit/>
          </a:bodyPr>
          <a:lstStyle/>
          <a:p>
            <a:pPr algn="just" eaLnBrk="0" latinLnBrk="0" hangingPunct="0"/>
            <a:r>
              <a:rPr lang="en-US" dirty="0">
                <a:latin typeface="Dotum" panose="020B0600000101010101" pitchFamily="34" charset="-127"/>
                <a:ea typeface="Dotum" panose="020B0600000101010101" pitchFamily="34" charset="-127"/>
              </a:rPr>
              <a:t>The VREyeParameters interface represents all the information required to correctly render a scene for a given eye.</a:t>
            </a:r>
            <a:endParaRPr lang="en-US" dirty="0"/>
          </a:p>
        </p:txBody>
      </p:sp>
    </p:spTree>
    <p:extLst>
      <p:ext uri="{BB962C8B-B14F-4D97-AF65-F5344CB8AC3E}">
        <p14:creationId xmlns:p14="http://schemas.microsoft.com/office/powerpoint/2010/main" val="1418880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VREyeParameters</a:t>
            </a:r>
          </a:p>
        </p:txBody>
      </p:sp>
      <p:sp>
        <p:nvSpPr>
          <p:cNvPr id="3" name="Text Placeholder 2"/>
          <p:cNvSpPr>
            <a:spLocks noGrp="1"/>
          </p:cNvSpPr>
          <p:nvPr>
            <p:ph type="body" sz="quarter" idx="17"/>
          </p:nvPr>
        </p:nvSpPr>
        <p:spPr>
          <a:xfrm>
            <a:off x="465263" y="1052736"/>
            <a:ext cx="8215313" cy="4968552"/>
          </a:xfrm>
        </p:spPr>
        <p:txBody>
          <a:bodyPr>
            <a:normAutofit/>
          </a:bodyPr>
          <a:lstStyle/>
          <a:p>
            <a:pPr marL="0" indent="0" algn="just" eaLnBrk="0" latinLnBrk="0" hangingPunct="0">
              <a:lnSpc>
                <a:spcPct val="160000"/>
              </a:lnSpc>
              <a:buNone/>
            </a:pPr>
            <a:endParaRPr lang="en-US" sz="1500" b="0" dirty="0">
              <a:latin typeface="Consolas" panose="020B0609020204030204" pitchFamily="49" charset="0"/>
            </a:endParaRPr>
          </a:p>
          <a:p>
            <a:pPr marL="0" indent="0" algn="just" eaLnBrk="0" latinLnBrk="0" hangingPunct="0">
              <a:lnSpc>
                <a:spcPct val="160000"/>
              </a:lnSpc>
              <a:buNone/>
            </a:pPr>
            <a:endParaRPr lang="en-US" sz="1500" b="0" dirty="0">
              <a:latin typeface="Consolas" panose="020B0609020204030204" pitchFamily="49" charset="0"/>
            </a:endParaRPr>
          </a:p>
          <a:p>
            <a:pPr algn="just" eaLnBrk="0" latinLnBrk="0" hangingPunct="0">
              <a:lnSpc>
                <a:spcPct val="160000"/>
              </a:lnSpc>
              <a:buFont typeface="Courier New" panose="02070309020205020404" pitchFamily="49" charset="0"/>
              <a:buChar char="o"/>
            </a:pPr>
            <a:r>
              <a:rPr lang="en-US" altLang="ko-KR" sz="1600" dirty="0" err="1"/>
              <a:t>sittingToStandingTransform</a:t>
            </a:r>
            <a:r>
              <a:rPr lang="en-US" altLang="ko-KR" sz="1600" dirty="0"/>
              <a:t> </a:t>
            </a:r>
            <a:r>
              <a:rPr lang="en-US" altLang="ko-KR" sz="1600" b="0" dirty="0"/>
              <a:t>The </a:t>
            </a:r>
            <a:r>
              <a:rPr lang="en-US" altLang="ko-KR" sz="1600" b="0" dirty="0" err="1"/>
              <a:t>sittingToStandingTransform</a:t>
            </a:r>
            <a:r>
              <a:rPr lang="en-US" altLang="ko-KR" sz="1600" b="0" dirty="0"/>
              <a:t> attribute is a 16-element array containing the components of a 4x4 affine transformation matrix in column-major order. </a:t>
            </a:r>
          </a:p>
          <a:p>
            <a:pPr algn="just" eaLnBrk="0" latinLnBrk="0" hangingPunct="0">
              <a:lnSpc>
                <a:spcPct val="160000"/>
              </a:lnSpc>
              <a:buFont typeface="Courier New" panose="02070309020205020404" pitchFamily="49" charset="0"/>
              <a:buChar char="o"/>
            </a:pPr>
            <a:r>
              <a:rPr lang="en-US" altLang="ko-KR" sz="1600" dirty="0" err="1"/>
              <a:t>sizeX</a:t>
            </a:r>
            <a:r>
              <a:rPr lang="en-US" altLang="ko-KR" sz="1600" dirty="0"/>
              <a:t> </a:t>
            </a:r>
            <a:r>
              <a:rPr lang="en-US" altLang="ko-KR" sz="1600" b="0" dirty="0"/>
              <a:t>Width of the play-area bounds in meters. The bounds are defined as an axis-aligned rectangle on the floor. The center of the rectangle is at (0,0,0) in standing-space coordinates. </a:t>
            </a:r>
          </a:p>
          <a:p>
            <a:pPr algn="just" eaLnBrk="0" latinLnBrk="0" hangingPunct="0">
              <a:lnSpc>
                <a:spcPct val="160000"/>
              </a:lnSpc>
              <a:buFont typeface="Courier New" panose="02070309020205020404" pitchFamily="49" charset="0"/>
              <a:buChar char="o"/>
            </a:pPr>
            <a:r>
              <a:rPr lang="en-US" altLang="ko-KR" sz="1600" dirty="0" err="1"/>
              <a:t>sizeZ</a:t>
            </a:r>
            <a:r>
              <a:rPr lang="en-US" altLang="ko-KR" sz="1600" dirty="0"/>
              <a:t> </a:t>
            </a:r>
            <a:r>
              <a:rPr lang="en-US" altLang="ko-KR" sz="1600" b="0" dirty="0"/>
              <a:t>Depth of the play-area bounds in meters. The bounds are defined as an axis-aligned rectangle on the floor. The center of the rectangle is at (0,0,0) in standing-space coordinates. </a:t>
            </a:r>
            <a:endParaRPr lang="en-US" sz="1500" b="0" dirty="0">
              <a:latin typeface="Consolas" panose="020B0609020204030204" pitchFamily="49" charset="0"/>
            </a:endParaRPr>
          </a:p>
        </p:txBody>
      </p:sp>
      <p:sp>
        <p:nvSpPr>
          <p:cNvPr id="5" name="Rectangle 4"/>
          <p:cNvSpPr/>
          <p:nvPr/>
        </p:nvSpPr>
        <p:spPr>
          <a:xfrm>
            <a:off x="465262" y="1196752"/>
            <a:ext cx="8165322" cy="646331"/>
          </a:xfrm>
          <a:prstGeom prst="rect">
            <a:avLst/>
          </a:prstGeom>
        </p:spPr>
        <p:txBody>
          <a:bodyPr wrap="square">
            <a:spAutoFit/>
          </a:bodyPr>
          <a:lstStyle/>
          <a:p>
            <a:pPr algn="just" eaLnBrk="0" latinLnBrk="0" hangingPunct="0"/>
            <a:r>
              <a:rPr lang="en-US" dirty="0">
                <a:latin typeface="Dotum" panose="020B0600000101010101" pitchFamily="34" charset="-127"/>
                <a:ea typeface="Dotum" panose="020B0600000101010101" pitchFamily="34" charset="-127"/>
              </a:rPr>
              <a:t>The </a:t>
            </a:r>
            <a:r>
              <a:rPr lang="en-US" dirty="0" err="1">
                <a:latin typeface="Dotum" panose="020B0600000101010101" pitchFamily="34" charset="-127"/>
                <a:ea typeface="Dotum" panose="020B0600000101010101" pitchFamily="34" charset="-127"/>
              </a:rPr>
              <a:t>VRStageParameters</a:t>
            </a:r>
            <a:r>
              <a:rPr lang="en-US" dirty="0">
                <a:latin typeface="Dotum" panose="020B0600000101010101" pitchFamily="34" charset="-127"/>
                <a:ea typeface="Dotum" panose="020B0600000101010101" pitchFamily="34" charset="-127"/>
              </a:rPr>
              <a:t> interface represents the values describing the </a:t>
            </a:r>
            <a:r>
              <a:rPr lang="en-US" dirty="0" err="1">
                <a:latin typeface="Dotum" panose="020B0600000101010101" pitchFamily="34" charset="-127"/>
                <a:ea typeface="Dotum" panose="020B0600000101010101" pitchFamily="34" charset="-127"/>
              </a:rPr>
              <a:t>the</a:t>
            </a:r>
            <a:r>
              <a:rPr lang="en-US" dirty="0">
                <a:latin typeface="Dotum" panose="020B0600000101010101" pitchFamily="34" charset="-127"/>
                <a:ea typeface="Dotum" panose="020B0600000101010101" pitchFamily="34" charset="-127"/>
              </a:rPr>
              <a:t> stage/play area for devices that support room-scale experiences.</a:t>
            </a:r>
            <a:endParaRPr lang="en-US" dirty="0"/>
          </a:p>
        </p:txBody>
      </p:sp>
    </p:spTree>
    <p:extLst>
      <p:ext uri="{BB962C8B-B14F-4D97-AF65-F5344CB8AC3E}">
        <p14:creationId xmlns:p14="http://schemas.microsoft.com/office/powerpoint/2010/main" val="1989921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Navigator Interface extension</a:t>
            </a:r>
          </a:p>
        </p:txBody>
      </p:sp>
      <p:sp>
        <p:nvSpPr>
          <p:cNvPr id="3" name="Text Placeholder 2"/>
          <p:cNvSpPr>
            <a:spLocks noGrp="1"/>
          </p:cNvSpPr>
          <p:nvPr>
            <p:ph type="body" sz="quarter" idx="17"/>
          </p:nvPr>
        </p:nvSpPr>
        <p:spPr>
          <a:xfrm>
            <a:off x="436967" y="1196752"/>
            <a:ext cx="8215313" cy="3960440"/>
          </a:xfrm>
        </p:spPr>
        <p:txBody>
          <a:bodyPr>
            <a:normAutofit/>
          </a:bodyPr>
          <a:lstStyle/>
          <a:p>
            <a:pPr algn="just" eaLnBrk="0" latinLnBrk="0" hangingPunct="0">
              <a:lnSpc>
                <a:spcPct val="160000"/>
              </a:lnSpc>
              <a:buFont typeface="Courier New" panose="02070309020205020404" pitchFamily="49" charset="0"/>
              <a:buChar char="o"/>
            </a:pPr>
            <a:r>
              <a:rPr lang="en-US" altLang="ko-KR" sz="1600" dirty="0"/>
              <a:t>getVRDisplays() </a:t>
            </a:r>
            <a:r>
              <a:rPr lang="en-US" altLang="ko-KR" sz="1600" b="0" dirty="0"/>
              <a:t>Return a Promise which resolves to a list of available </a:t>
            </a:r>
            <a:r>
              <a:rPr lang="en-US" altLang="ko-KR" sz="1600" b="0" dirty="0" err="1"/>
              <a:t>VRDisplays</a:t>
            </a:r>
            <a:r>
              <a:rPr lang="en-US" altLang="ko-KR" sz="1600" b="0" dirty="0"/>
              <a:t>.</a:t>
            </a:r>
          </a:p>
          <a:p>
            <a:pPr algn="just" eaLnBrk="0" latinLnBrk="0" hangingPunct="0">
              <a:lnSpc>
                <a:spcPct val="160000"/>
              </a:lnSpc>
              <a:buFont typeface="Courier New" panose="02070309020205020404" pitchFamily="49" charset="0"/>
              <a:buChar char="o"/>
            </a:pPr>
            <a:endParaRPr lang="en-US" altLang="ko-KR" sz="1600" b="0" dirty="0"/>
          </a:p>
          <a:p>
            <a:pPr algn="just" eaLnBrk="0" latinLnBrk="0" hangingPunct="0">
              <a:lnSpc>
                <a:spcPct val="160000"/>
              </a:lnSpc>
              <a:buFont typeface="Courier New" panose="02070309020205020404" pitchFamily="49" charset="0"/>
              <a:buChar char="o"/>
            </a:pPr>
            <a:r>
              <a:rPr lang="en-US" altLang="ko-KR" sz="1600" dirty="0" err="1"/>
              <a:t>activeVRDisplays</a:t>
            </a:r>
            <a:r>
              <a:rPr lang="en-US" altLang="ko-KR" sz="1600" b="0" dirty="0"/>
              <a:t> </a:t>
            </a:r>
            <a:r>
              <a:rPr lang="en-US" altLang="ko-KR" sz="1600" b="0" dirty="0" err="1"/>
              <a:t>activeVRDisplays</a:t>
            </a:r>
            <a:r>
              <a:rPr lang="en-US" altLang="ko-KR" sz="1600" b="0" dirty="0"/>
              <a:t> includes every </a:t>
            </a:r>
            <a:r>
              <a:rPr lang="en-US" altLang="ko-KR" sz="1600" b="0" dirty="0" err="1"/>
              <a:t>VRDisplay</a:t>
            </a:r>
            <a:r>
              <a:rPr lang="en-US" altLang="ko-KR" sz="1600" b="0" dirty="0"/>
              <a:t> that is currently presenting.</a:t>
            </a:r>
            <a:endParaRPr lang="en-US" sz="1500" b="0" dirty="0">
              <a:latin typeface="Consolas" panose="020B0609020204030204" pitchFamily="49" charset="0"/>
            </a:endParaRPr>
          </a:p>
        </p:txBody>
      </p:sp>
    </p:spTree>
    <p:extLst>
      <p:ext uri="{BB962C8B-B14F-4D97-AF65-F5344CB8AC3E}">
        <p14:creationId xmlns:p14="http://schemas.microsoft.com/office/powerpoint/2010/main" val="2207741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VRDisplayEventReason</a:t>
            </a:r>
          </a:p>
        </p:txBody>
      </p:sp>
      <p:sp>
        <p:nvSpPr>
          <p:cNvPr id="3" name="Text Placeholder 2"/>
          <p:cNvSpPr>
            <a:spLocks noGrp="1"/>
          </p:cNvSpPr>
          <p:nvPr>
            <p:ph type="body" sz="quarter" idx="17"/>
          </p:nvPr>
        </p:nvSpPr>
        <p:spPr>
          <a:xfrm>
            <a:off x="436967" y="1196752"/>
            <a:ext cx="8215313" cy="3960440"/>
          </a:xfrm>
        </p:spPr>
        <p:txBody>
          <a:bodyPr>
            <a:normAutofit/>
          </a:bodyPr>
          <a:lstStyle/>
          <a:p>
            <a:pPr algn="just" eaLnBrk="0" latinLnBrk="0" hangingPunct="0">
              <a:lnSpc>
                <a:spcPct val="160000"/>
              </a:lnSpc>
              <a:buFont typeface="Courier New" panose="02070309020205020404" pitchFamily="49" charset="0"/>
              <a:buChar char="o"/>
            </a:pPr>
            <a:r>
              <a:rPr lang="en-US" altLang="ko-KR" sz="1600" dirty="0"/>
              <a:t>mounted </a:t>
            </a:r>
            <a:r>
              <a:rPr lang="en-US" altLang="ko-KR" sz="1600" b="0" dirty="0"/>
              <a:t>The </a:t>
            </a:r>
            <a:r>
              <a:rPr lang="en-US" altLang="ko-KR" sz="1600" b="0" dirty="0" err="1"/>
              <a:t>VRDisplay</a:t>
            </a:r>
            <a:r>
              <a:rPr lang="en-US" altLang="ko-KR" sz="1600" b="0" dirty="0"/>
              <a:t> has detected that the user has put it on.</a:t>
            </a:r>
            <a:endParaRPr lang="en-US" altLang="ko-KR" sz="1600" dirty="0"/>
          </a:p>
          <a:p>
            <a:pPr algn="just" eaLnBrk="0" latinLnBrk="0" hangingPunct="0">
              <a:lnSpc>
                <a:spcPct val="160000"/>
              </a:lnSpc>
              <a:buFont typeface="Courier New" panose="02070309020205020404" pitchFamily="49" charset="0"/>
              <a:buChar char="o"/>
            </a:pPr>
            <a:r>
              <a:rPr lang="en-US" altLang="ko-KR" sz="1600" dirty="0"/>
              <a:t>navigation </a:t>
            </a:r>
            <a:r>
              <a:rPr lang="en-US" altLang="ko-KR" sz="1600" b="0" dirty="0"/>
              <a:t>The page has been navigated to from a context that allows this page to begin presenting immediately, such as from another site that was already in VR presentation mode.</a:t>
            </a:r>
            <a:endParaRPr lang="en-US" altLang="ko-KR" sz="1600" dirty="0"/>
          </a:p>
          <a:p>
            <a:pPr algn="just" eaLnBrk="0" latinLnBrk="0" hangingPunct="0">
              <a:lnSpc>
                <a:spcPct val="160000"/>
              </a:lnSpc>
              <a:buFont typeface="Courier New" panose="02070309020205020404" pitchFamily="49" charset="0"/>
              <a:buChar char="o"/>
            </a:pPr>
            <a:r>
              <a:rPr lang="en-US" altLang="ko-KR" sz="1600" dirty="0"/>
              <a:t>requested </a:t>
            </a:r>
            <a:r>
              <a:rPr lang="en-US" altLang="ko-KR" sz="1600" b="0" dirty="0"/>
              <a:t>The user agent MAY request start VR presentation mode. This allows user agents to include a consistent UI to enter VR across </a:t>
            </a:r>
            <a:r>
              <a:rPr lang="en-US" altLang="ko-KR" sz="1600" b="0" dirty="0" err="1"/>
              <a:t>diferent</a:t>
            </a:r>
            <a:r>
              <a:rPr lang="en-US" altLang="ko-KR" sz="1600" b="0" dirty="0"/>
              <a:t> sites.</a:t>
            </a:r>
          </a:p>
          <a:p>
            <a:pPr algn="just" eaLnBrk="0" latinLnBrk="0" hangingPunct="0">
              <a:lnSpc>
                <a:spcPct val="160000"/>
              </a:lnSpc>
              <a:buFont typeface="Courier New" panose="02070309020205020404" pitchFamily="49" charset="0"/>
              <a:buChar char="o"/>
            </a:pPr>
            <a:r>
              <a:rPr lang="en-US" altLang="ko-KR" sz="1600" dirty="0"/>
              <a:t>unmounted </a:t>
            </a:r>
            <a:r>
              <a:rPr lang="en-US" altLang="ko-KR" sz="1600" b="0" dirty="0"/>
              <a:t>The </a:t>
            </a:r>
            <a:r>
              <a:rPr lang="en-US" altLang="ko-KR" sz="1600" b="0" dirty="0" err="1"/>
              <a:t>VRDisplay</a:t>
            </a:r>
            <a:r>
              <a:rPr lang="en-US" altLang="ko-KR" sz="1600" b="0" dirty="0"/>
              <a:t> has detected that the user has taken it off.</a:t>
            </a:r>
            <a:endParaRPr lang="en-US" sz="1500" b="0" dirty="0">
              <a:latin typeface="Consolas" panose="020B0609020204030204" pitchFamily="49" charset="0"/>
            </a:endParaRPr>
          </a:p>
        </p:txBody>
      </p:sp>
    </p:spTree>
    <p:extLst>
      <p:ext uri="{BB962C8B-B14F-4D97-AF65-F5344CB8AC3E}">
        <p14:creationId xmlns:p14="http://schemas.microsoft.com/office/powerpoint/2010/main" val="1289770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Window Interface extension</a:t>
            </a:r>
          </a:p>
        </p:txBody>
      </p:sp>
      <p:sp>
        <p:nvSpPr>
          <p:cNvPr id="3" name="Text Placeholder 2"/>
          <p:cNvSpPr>
            <a:spLocks noGrp="1"/>
          </p:cNvSpPr>
          <p:nvPr>
            <p:ph type="body" sz="quarter" idx="17"/>
          </p:nvPr>
        </p:nvSpPr>
        <p:spPr>
          <a:xfrm>
            <a:off x="436967" y="980728"/>
            <a:ext cx="8215313" cy="5184576"/>
          </a:xfrm>
        </p:spPr>
        <p:txBody>
          <a:bodyPr>
            <a:normAutofit/>
          </a:bodyPr>
          <a:lstStyle/>
          <a:p>
            <a:pPr algn="just" eaLnBrk="0" latinLnBrk="0" hangingPunct="0">
              <a:lnSpc>
                <a:spcPct val="160000"/>
              </a:lnSpc>
              <a:buFont typeface="Courier New" panose="02070309020205020404" pitchFamily="49" charset="0"/>
              <a:buChar char="o"/>
            </a:pPr>
            <a:r>
              <a:rPr lang="en-US" altLang="ko-KR" sz="1600" dirty="0" err="1"/>
              <a:t>onvrdisplayconnect</a:t>
            </a:r>
            <a:r>
              <a:rPr lang="en-US" altLang="ko-KR" sz="1600" b="0" dirty="0"/>
              <a:t> A user agent MAY dispatch this event type to indicate that a </a:t>
            </a:r>
            <a:r>
              <a:rPr lang="en-US" altLang="ko-KR" sz="1600" b="0" dirty="0" err="1"/>
              <a:t>VRDisplay</a:t>
            </a:r>
            <a:r>
              <a:rPr lang="en-US" altLang="ko-KR" sz="1600" b="0" dirty="0"/>
              <a:t> has been connected.</a:t>
            </a:r>
            <a:endParaRPr lang="en-US" altLang="ko-KR" sz="1500" b="0" dirty="0">
              <a:latin typeface="Consolas" panose="020B0609020204030204" pitchFamily="49" charset="0"/>
            </a:endParaRPr>
          </a:p>
          <a:p>
            <a:pPr algn="just" eaLnBrk="0" latinLnBrk="0" hangingPunct="0">
              <a:lnSpc>
                <a:spcPct val="160000"/>
              </a:lnSpc>
              <a:buFont typeface="Courier New" panose="02070309020205020404" pitchFamily="49" charset="0"/>
              <a:buChar char="o"/>
            </a:pPr>
            <a:r>
              <a:rPr lang="en-US" altLang="ko-KR" sz="1600" dirty="0" err="1"/>
              <a:t>onvrdisplaydisconnect</a:t>
            </a:r>
            <a:r>
              <a:rPr lang="en-US" altLang="ko-KR" sz="1600" b="0" dirty="0"/>
              <a:t> A user agent MAY dispatch this event type to indicate that a </a:t>
            </a:r>
            <a:r>
              <a:rPr lang="en-US" altLang="ko-KR" sz="1600" b="0" dirty="0" err="1"/>
              <a:t>VRDisplay</a:t>
            </a:r>
            <a:r>
              <a:rPr lang="en-US" altLang="ko-KR" sz="1600" b="0" dirty="0"/>
              <a:t> has been disconnected.</a:t>
            </a:r>
          </a:p>
          <a:p>
            <a:pPr algn="just" eaLnBrk="0" latinLnBrk="0" hangingPunct="0">
              <a:lnSpc>
                <a:spcPct val="160000"/>
              </a:lnSpc>
              <a:buFont typeface="Courier New" panose="02070309020205020404" pitchFamily="49" charset="0"/>
              <a:buChar char="o"/>
            </a:pPr>
            <a:r>
              <a:rPr lang="en-US" altLang="ko-KR" sz="1600" dirty="0" err="1"/>
              <a:t>onvrdisplayactivate</a:t>
            </a:r>
            <a:r>
              <a:rPr lang="en-US" altLang="ko-KR" sz="1600" b="0" dirty="0"/>
              <a:t> A user agent MAY dispatch this event type to indicate that something has </a:t>
            </a:r>
            <a:r>
              <a:rPr lang="en-US" altLang="ko-KR" sz="1600" b="0" dirty="0" err="1"/>
              <a:t>occured</a:t>
            </a:r>
            <a:r>
              <a:rPr lang="en-US" altLang="ko-KR" sz="1600" b="0" dirty="0"/>
              <a:t> which suggests the </a:t>
            </a:r>
            <a:r>
              <a:rPr lang="en-US" altLang="ko-KR" sz="1600" b="0" dirty="0" err="1"/>
              <a:t>VRDisplay</a:t>
            </a:r>
            <a:r>
              <a:rPr lang="en-US" altLang="ko-KR" sz="1600" b="0" dirty="0"/>
              <a:t> should be presented to.</a:t>
            </a:r>
          </a:p>
          <a:p>
            <a:pPr algn="just" eaLnBrk="0" latinLnBrk="0" hangingPunct="0">
              <a:lnSpc>
                <a:spcPct val="160000"/>
              </a:lnSpc>
              <a:buFont typeface="Courier New" panose="02070309020205020404" pitchFamily="49" charset="0"/>
              <a:buChar char="o"/>
            </a:pPr>
            <a:r>
              <a:rPr lang="en-US" altLang="ko-KR" sz="1600" dirty="0" err="1"/>
              <a:t>onvrdisplaydeactivate</a:t>
            </a:r>
            <a:r>
              <a:rPr lang="en-US" altLang="ko-KR" sz="1600" b="0" dirty="0"/>
              <a:t> A user agent MAY dispatch this event type to indicate that something has </a:t>
            </a:r>
            <a:r>
              <a:rPr lang="en-US" altLang="ko-KR" sz="1600" b="0" dirty="0" err="1"/>
              <a:t>occured</a:t>
            </a:r>
            <a:r>
              <a:rPr lang="en-US" altLang="ko-KR" sz="1600" b="0" dirty="0"/>
              <a:t> which suggests the </a:t>
            </a:r>
            <a:r>
              <a:rPr lang="en-US" altLang="ko-KR" sz="1600" b="0" dirty="0" err="1"/>
              <a:t>VRDisplay</a:t>
            </a:r>
            <a:r>
              <a:rPr lang="en-US" altLang="ko-KR" sz="1600" b="0" dirty="0"/>
              <a:t> should exit presentation.</a:t>
            </a:r>
          </a:p>
          <a:p>
            <a:pPr algn="just" eaLnBrk="0" latinLnBrk="0" hangingPunct="0">
              <a:lnSpc>
                <a:spcPct val="160000"/>
              </a:lnSpc>
              <a:buFont typeface="Courier New" panose="02070309020205020404" pitchFamily="49" charset="0"/>
              <a:buChar char="o"/>
            </a:pPr>
            <a:r>
              <a:rPr lang="en-US" altLang="ko-KR" sz="1600" dirty="0" err="1"/>
              <a:t>onvrdisplayblur</a:t>
            </a:r>
            <a:r>
              <a:rPr lang="en-US" altLang="ko-KR" sz="1600" b="0" dirty="0"/>
              <a:t> A user agent MAY dispatch this event type to indicate that presentation to the display by the page is paused by the user agent, OS, or VR hardware.</a:t>
            </a:r>
          </a:p>
        </p:txBody>
      </p:sp>
    </p:spTree>
    <p:extLst>
      <p:ext uri="{BB962C8B-B14F-4D97-AF65-F5344CB8AC3E}">
        <p14:creationId xmlns:p14="http://schemas.microsoft.com/office/powerpoint/2010/main" val="2890157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Window Interface extension</a:t>
            </a:r>
          </a:p>
        </p:txBody>
      </p:sp>
      <p:sp>
        <p:nvSpPr>
          <p:cNvPr id="3" name="Text Placeholder 2"/>
          <p:cNvSpPr>
            <a:spLocks noGrp="1"/>
          </p:cNvSpPr>
          <p:nvPr>
            <p:ph type="body" sz="quarter" idx="17"/>
          </p:nvPr>
        </p:nvSpPr>
        <p:spPr>
          <a:xfrm>
            <a:off x="436967" y="980728"/>
            <a:ext cx="8215313" cy="5184576"/>
          </a:xfrm>
        </p:spPr>
        <p:txBody>
          <a:bodyPr>
            <a:normAutofit/>
          </a:bodyPr>
          <a:lstStyle/>
          <a:p>
            <a:pPr algn="just" eaLnBrk="0" latinLnBrk="0" hangingPunct="0">
              <a:lnSpc>
                <a:spcPct val="160000"/>
              </a:lnSpc>
              <a:buFont typeface="Courier New" panose="02070309020205020404" pitchFamily="49" charset="0"/>
              <a:buChar char="o"/>
            </a:pPr>
            <a:r>
              <a:rPr lang="en-US" altLang="ko-KR" sz="1600" dirty="0" err="1"/>
              <a:t>onvrdisplayfocus</a:t>
            </a:r>
            <a:r>
              <a:rPr lang="en-US" altLang="ko-KR" sz="1600" b="0" dirty="0"/>
              <a:t> A user agent MAY dispatch this event type to indicate that presentation to the display by the page has resumed after being blurred.</a:t>
            </a:r>
          </a:p>
          <a:p>
            <a:pPr algn="just" eaLnBrk="0" latinLnBrk="0" hangingPunct="0">
              <a:lnSpc>
                <a:spcPct val="160000"/>
              </a:lnSpc>
              <a:buFont typeface="Courier New" panose="02070309020205020404" pitchFamily="49" charset="0"/>
              <a:buChar char="o"/>
            </a:pPr>
            <a:r>
              <a:rPr lang="en-US" altLang="ko-KR" sz="1600" dirty="0" err="1"/>
              <a:t>onvrdisplaypointerrestricted</a:t>
            </a:r>
            <a:r>
              <a:rPr lang="en-US" altLang="ko-KR" sz="1600" b="0" dirty="0"/>
              <a:t> A user agent MAY dispatch this event type to indicate that pointer input is restricted to consumption via a </a:t>
            </a:r>
            <a:r>
              <a:rPr lang="en-US" altLang="ko-KR" sz="1600" b="0" dirty="0" err="1"/>
              <a:t>pointerlocked</a:t>
            </a:r>
            <a:r>
              <a:rPr lang="en-US" altLang="ko-KR" sz="1600" b="0" dirty="0"/>
              <a:t> element.</a:t>
            </a:r>
          </a:p>
          <a:p>
            <a:pPr algn="just" eaLnBrk="0" latinLnBrk="0" hangingPunct="0">
              <a:lnSpc>
                <a:spcPct val="160000"/>
              </a:lnSpc>
              <a:buFont typeface="Courier New" panose="02070309020205020404" pitchFamily="49" charset="0"/>
              <a:buChar char="o"/>
            </a:pPr>
            <a:r>
              <a:rPr lang="en-US" altLang="ko-KR" sz="1600" dirty="0" err="1"/>
              <a:t>onvrdisplaypresentchange</a:t>
            </a:r>
            <a:r>
              <a:rPr lang="en-US" altLang="ko-KR" sz="1600" b="0" dirty="0"/>
              <a:t> A user agent MUST dispatch this event type to indicate that a </a:t>
            </a:r>
            <a:r>
              <a:rPr lang="en-US" altLang="ko-KR" sz="1600" b="0" dirty="0" err="1"/>
              <a:t>VRDisplay</a:t>
            </a:r>
            <a:r>
              <a:rPr lang="en-US" altLang="ko-KR" sz="1600" b="0" dirty="0"/>
              <a:t> has begun or ended VR presentation. This event should not fire on subsequent calls to </a:t>
            </a:r>
            <a:r>
              <a:rPr lang="en-US" altLang="ko-KR" sz="1600" b="0" dirty="0" err="1"/>
              <a:t>requestPresent</a:t>
            </a:r>
            <a:r>
              <a:rPr lang="en-US" altLang="ko-KR" sz="1600" b="0" dirty="0"/>
              <a:t>() after the </a:t>
            </a:r>
            <a:r>
              <a:rPr lang="en-US" altLang="ko-KR" sz="1600" b="0" dirty="0" err="1"/>
              <a:t>VRDisplay</a:t>
            </a:r>
            <a:r>
              <a:rPr lang="en-US" altLang="ko-KR" sz="1600" b="0" dirty="0"/>
              <a:t> has already begun VR presentation.</a:t>
            </a:r>
          </a:p>
        </p:txBody>
      </p:sp>
    </p:spTree>
    <p:extLst>
      <p:ext uri="{BB962C8B-B14F-4D97-AF65-F5344CB8AC3E}">
        <p14:creationId xmlns:p14="http://schemas.microsoft.com/office/powerpoint/2010/main" val="2625853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6" y="342652"/>
            <a:ext cx="8305216" cy="368280"/>
          </a:xfrm>
        </p:spPr>
        <p:txBody>
          <a:bodyPr/>
          <a:lstStyle/>
          <a:p>
            <a:r>
              <a:rPr lang="en-US" dirty="0"/>
              <a:t>HMD Representation in </a:t>
            </a:r>
            <a:r>
              <a:rPr lang="en-US" dirty="0" err="1"/>
              <a:t>WebVR</a:t>
            </a:r>
            <a:endParaRPr lang="en-US" dirty="0"/>
          </a:p>
        </p:txBody>
      </p:sp>
      <p:sp>
        <p:nvSpPr>
          <p:cNvPr id="11" name="텍스트 개체 틀 10"/>
          <p:cNvSpPr>
            <a:spLocks noGrp="1"/>
          </p:cNvSpPr>
          <p:nvPr>
            <p:ph type="body" sz="quarter" idx="17"/>
          </p:nvPr>
        </p:nvSpPr>
        <p:spPr>
          <a:xfrm>
            <a:off x="480557" y="1484784"/>
            <a:ext cx="8215313" cy="4733718"/>
          </a:xfrm>
        </p:spPr>
        <p:txBody>
          <a:bodyPr>
            <a:normAutofit fontScale="62500" lnSpcReduction="20000"/>
          </a:bodyPr>
          <a:lstStyle/>
          <a:p>
            <a:r>
              <a:rPr lang="en-US" altLang="ko-KR" b="0" dirty="0">
                <a:latin typeface="+mn-ea"/>
                <a:ea typeface="+mn-ea"/>
              </a:rPr>
              <a:t>Position — The position of the HMD along three axes in a 3D coordinate space. x is to the left and right, y is up and down, and z is towards and away from the position sensor. In </a:t>
            </a:r>
            <a:r>
              <a:rPr lang="en-US" altLang="ko-KR" b="0" dirty="0" err="1">
                <a:latin typeface="+mn-ea"/>
                <a:ea typeface="+mn-ea"/>
              </a:rPr>
              <a:t>WebVR</a:t>
            </a:r>
            <a:r>
              <a:rPr lang="en-US" altLang="ko-KR" b="0" dirty="0">
                <a:latin typeface="+mn-ea"/>
                <a:ea typeface="+mn-ea"/>
              </a:rPr>
              <a:t>: </a:t>
            </a:r>
          </a:p>
          <a:p>
            <a:pPr lvl="1"/>
            <a:r>
              <a:rPr lang="en-US" altLang="ko-KR" dirty="0">
                <a:latin typeface="+mn-ea"/>
              </a:rPr>
              <a:t>x position is represented by </a:t>
            </a:r>
            <a:r>
              <a:rPr lang="en-US" altLang="ko-KR" dirty="0" err="1">
                <a:latin typeface="+mn-ea"/>
                <a:hlinkClick r:id="rId2" tooltip="The documentation about this has not yet been written; please consider contributing!"/>
              </a:rPr>
              <a:t>VRPositionState.position</a:t>
            </a:r>
            <a:r>
              <a:rPr lang="en-US" altLang="ko-KR" dirty="0" err="1">
                <a:latin typeface="+mn-ea"/>
              </a:rPr>
              <a:t>.x</a:t>
            </a:r>
            <a:r>
              <a:rPr lang="en-US" altLang="ko-KR" dirty="0">
                <a:latin typeface="+mn-ea"/>
              </a:rPr>
              <a:t>.</a:t>
            </a:r>
          </a:p>
          <a:p>
            <a:pPr lvl="1"/>
            <a:r>
              <a:rPr lang="en-US" altLang="ko-KR" dirty="0">
                <a:latin typeface="+mn-ea"/>
              </a:rPr>
              <a:t>y position is represented by </a:t>
            </a:r>
            <a:r>
              <a:rPr lang="en-US" altLang="ko-KR" dirty="0">
                <a:latin typeface="+mn-ea"/>
                <a:hlinkClick r:id="rId2" tooltip="The documentation about this has not yet been written; please consider contributing!"/>
              </a:rPr>
              <a:t>VRPositionState.position</a:t>
            </a:r>
            <a:r>
              <a:rPr lang="en-US" altLang="ko-KR" dirty="0">
                <a:latin typeface="+mn-ea"/>
              </a:rPr>
              <a:t>.y.</a:t>
            </a:r>
          </a:p>
          <a:p>
            <a:pPr lvl="1"/>
            <a:r>
              <a:rPr lang="en-US" altLang="ko-KR" dirty="0">
                <a:latin typeface="+mn-ea"/>
              </a:rPr>
              <a:t>z position is represented by </a:t>
            </a:r>
            <a:r>
              <a:rPr lang="en-US" altLang="ko-KR" dirty="0" err="1">
                <a:latin typeface="+mn-ea"/>
                <a:hlinkClick r:id="rId2" tooltip="The documentation about this has not yet been written; please consider contributing!"/>
              </a:rPr>
              <a:t>VRPositionState.position</a:t>
            </a:r>
            <a:r>
              <a:rPr lang="en-US" altLang="ko-KR" dirty="0" err="1">
                <a:latin typeface="+mn-ea"/>
              </a:rPr>
              <a:t>.z</a:t>
            </a:r>
            <a:r>
              <a:rPr lang="en-US" altLang="ko-KR" dirty="0">
                <a:latin typeface="+mn-ea"/>
              </a:rPr>
              <a:t>.</a:t>
            </a:r>
          </a:p>
          <a:p>
            <a:r>
              <a:rPr lang="en-US" altLang="ko-KR" b="0" dirty="0">
                <a:latin typeface="+mn-ea"/>
                <a:ea typeface="+mn-ea"/>
              </a:rPr>
              <a:t>Orientation — The rotation of the HMD around three axes in a 3D coordinate space. Pitch is rotation around the x axis, yaw is rotation around the y axis, and roll is rotation around the z axis. In </a:t>
            </a:r>
            <a:r>
              <a:rPr lang="en-US" altLang="ko-KR" b="0" dirty="0" err="1">
                <a:latin typeface="+mn-ea"/>
                <a:ea typeface="+mn-ea"/>
              </a:rPr>
              <a:t>WebVR</a:t>
            </a:r>
            <a:r>
              <a:rPr lang="en-US" altLang="ko-KR" b="0" dirty="0">
                <a:latin typeface="+mn-ea"/>
                <a:ea typeface="+mn-ea"/>
              </a:rPr>
              <a:t>: </a:t>
            </a:r>
          </a:p>
          <a:p>
            <a:pPr lvl="1"/>
            <a:r>
              <a:rPr lang="en-US" altLang="ko-KR" dirty="0">
                <a:latin typeface="+mn-ea"/>
              </a:rPr>
              <a:t>Pitch is represented by </a:t>
            </a:r>
            <a:r>
              <a:rPr lang="en-US" altLang="ko-KR" dirty="0" err="1">
                <a:latin typeface="+mn-ea"/>
                <a:hlinkClick r:id="rId3" tooltip="The documentation about this has not yet been written; please consider contributing!"/>
              </a:rPr>
              <a:t>VRPositionState.orientation</a:t>
            </a:r>
            <a:r>
              <a:rPr lang="en-US" altLang="ko-KR" dirty="0" err="1">
                <a:latin typeface="+mn-ea"/>
              </a:rPr>
              <a:t>.x</a:t>
            </a:r>
            <a:r>
              <a:rPr lang="en-US" altLang="ko-KR" dirty="0">
                <a:latin typeface="+mn-ea"/>
              </a:rPr>
              <a:t>.</a:t>
            </a:r>
          </a:p>
          <a:p>
            <a:pPr lvl="1"/>
            <a:r>
              <a:rPr lang="en-US" altLang="ko-KR" dirty="0">
                <a:latin typeface="+mn-ea"/>
              </a:rPr>
              <a:t>Yaw is represented by </a:t>
            </a:r>
            <a:r>
              <a:rPr lang="en-US" altLang="ko-KR" dirty="0" err="1">
                <a:latin typeface="+mn-ea"/>
                <a:hlinkClick r:id="rId3" tooltip="The documentation about this has not yet been written; please consider contributing!"/>
              </a:rPr>
              <a:t>VRPositionState.orientation</a:t>
            </a:r>
            <a:r>
              <a:rPr lang="en-US" altLang="ko-KR" dirty="0" err="1">
                <a:latin typeface="+mn-ea"/>
              </a:rPr>
              <a:t>.y</a:t>
            </a:r>
            <a:r>
              <a:rPr lang="en-US" altLang="ko-KR" dirty="0">
                <a:latin typeface="+mn-ea"/>
              </a:rPr>
              <a:t>.</a:t>
            </a:r>
          </a:p>
          <a:p>
            <a:pPr lvl="1"/>
            <a:r>
              <a:rPr lang="en-US" altLang="ko-KR" dirty="0">
                <a:latin typeface="+mn-ea"/>
              </a:rPr>
              <a:t>Roll is represented by </a:t>
            </a:r>
            <a:r>
              <a:rPr lang="en-US" altLang="ko-KR" dirty="0" err="1">
                <a:latin typeface="+mn-ea"/>
                <a:hlinkClick r:id="rId3" tooltip="The documentation about this has not yet been written; please consider contributing!"/>
              </a:rPr>
              <a:t>VRPositionState.orientation</a:t>
            </a:r>
            <a:r>
              <a:rPr lang="en-US" altLang="ko-KR" dirty="0" err="1">
                <a:latin typeface="+mn-ea"/>
              </a:rPr>
              <a:t>.z</a:t>
            </a:r>
            <a:r>
              <a:rPr lang="en-US" altLang="ko-KR" dirty="0">
                <a:latin typeface="+mn-ea"/>
              </a:rPr>
              <a:t>.</a:t>
            </a:r>
          </a:p>
          <a:p>
            <a:r>
              <a:rPr lang="en-US" altLang="ko-KR" b="0" dirty="0">
                <a:latin typeface="+mn-ea"/>
                <a:ea typeface="+mn-ea"/>
              </a:rPr>
              <a:t>Velocity — There are two types of velocity to consider in VR: </a:t>
            </a:r>
          </a:p>
          <a:p>
            <a:pPr lvl="1"/>
            <a:r>
              <a:rPr lang="en-US" altLang="ko-KR" dirty="0">
                <a:latin typeface="+mn-ea"/>
              </a:rPr>
              <a:t>Linear — The speed along any one of the axes that the HMD is traveling. This information can be accessed using </a:t>
            </a:r>
            <a:r>
              <a:rPr lang="en-US" altLang="ko-KR" dirty="0" err="1">
                <a:latin typeface="+mn-ea"/>
                <a:hlinkClick r:id="rId4" tooltip="The documentation about this has not yet been written; please consider contributing!"/>
              </a:rPr>
              <a:t>VRPositionState.linearVelocity</a:t>
            </a:r>
            <a:r>
              <a:rPr lang="en-US" altLang="ko-KR" dirty="0">
                <a:latin typeface="+mn-ea"/>
              </a:rPr>
              <a:t> (x, y, and z.)</a:t>
            </a:r>
          </a:p>
          <a:p>
            <a:pPr lvl="1"/>
            <a:r>
              <a:rPr lang="en-US" altLang="ko-KR" dirty="0">
                <a:latin typeface="+mn-ea"/>
              </a:rPr>
              <a:t>Angular — The speed at which the HMD is rotating around any one of the axes. This information can be accessed using </a:t>
            </a:r>
            <a:r>
              <a:rPr lang="en-US" altLang="ko-KR" dirty="0" err="1">
                <a:latin typeface="+mn-ea"/>
                <a:hlinkClick r:id="rId5" tooltip="The documentation about this has not yet been written; please consider contributing!"/>
              </a:rPr>
              <a:t>VRPositionState.angularVelocity</a:t>
            </a:r>
            <a:r>
              <a:rPr lang="en-US" altLang="ko-KR" dirty="0">
                <a:latin typeface="+mn-ea"/>
              </a:rPr>
              <a:t> (x, y, and z.)</a:t>
            </a:r>
          </a:p>
          <a:p>
            <a:r>
              <a:rPr lang="en-US" altLang="ko-KR" b="0" dirty="0">
                <a:latin typeface="+mn-ea"/>
                <a:ea typeface="+mn-ea"/>
              </a:rPr>
              <a:t>Acceleration — There are two types of acceleration to consider in VR: </a:t>
            </a:r>
          </a:p>
          <a:p>
            <a:pPr lvl="1"/>
            <a:r>
              <a:rPr lang="en-US" altLang="ko-KR" dirty="0">
                <a:latin typeface="+mn-ea"/>
              </a:rPr>
              <a:t>Linear — The acceleration of travel along any one of the axes that the HMD is traveling. This information can be accessed using </a:t>
            </a:r>
            <a:r>
              <a:rPr lang="en-US" altLang="ko-KR" dirty="0" err="1">
                <a:latin typeface="+mn-ea"/>
                <a:hlinkClick r:id="rId6" tooltip="The documentation about this has not yet been written; please consider contributing!"/>
              </a:rPr>
              <a:t>VRPositionState.linearAcceleration</a:t>
            </a:r>
            <a:r>
              <a:rPr lang="en-US" altLang="ko-KR" dirty="0">
                <a:latin typeface="+mn-ea"/>
              </a:rPr>
              <a:t> (x, y, and z.)</a:t>
            </a:r>
          </a:p>
          <a:p>
            <a:pPr lvl="1"/>
            <a:r>
              <a:rPr lang="en-US" altLang="ko-KR" dirty="0">
                <a:latin typeface="+mn-ea"/>
              </a:rPr>
              <a:t>Angular — The acceleration of rotation of the HMD around any one of the axes. This information can be accessed using </a:t>
            </a:r>
            <a:r>
              <a:rPr lang="en-US" altLang="ko-KR" dirty="0" err="1">
                <a:latin typeface="+mn-ea"/>
                <a:hlinkClick r:id="rId7" tooltip="The documentation about this has not yet been written; please consider contributing!"/>
              </a:rPr>
              <a:t>VRPositionState.angularAcceleration</a:t>
            </a:r>
            <a:r>
              <a:rPr lang="en-US" altLang="ko-KR" dirty="0">
                <a:latin typeface="+mn-ea"/>
              </a:rPr>
              <a:t> (x, y, and z.)</a:t>
            </a:r>
          </a:p>
          <a:p>
            <a:endParaRPr lang="ko-KR" altLang="en-US" dirty="0">
              <a:latin typeface="+mn-ea"/>
              <a:ea typeface="+mn-ea"/>
            </a:endParaRPr>
          </a:p>
        </p:txBody>
      </p:sp>
      <p:sp>
        <p:nvSpPr>
          <p:cNvPr id="13" name="직사각형 12"/>
          <p:cNvSpPr/>
          <p:nvPr/>
        </p:nvSpPr>
        <p:spPr>
          <a:xfrm>
            <a:off x="395536" y="980728"/>
            <a:ext cx="1488293" cy="369332"/>
          </a:xfrm>
          <a:prstGeom prst="rect">
            <a:avLst/>
          </a:prstGeom>
        </p:spPr>
        <p:txBody>
          <a:bodyPr wrap="none">
            <a:spAutoFit/>
          </a:bodyPr>
          <a:lstStyle/>
          <a:p>
            <a:r>
              <a:rPr lang="en-US" altLang="ko-KR" dirty="0"/>
              <a:t>POS (</a:t>
            </a:r>
            <a:r>
              <a:rPr lang="en-US" altLang="ko-KR" dirty="0" err="1"/>
              <a:t>VRPos</a:t>
            </a:r>
            <a:r>
              <a:rPr lang="en-US" altLang="ko-KR" dirty="0"/>
              <a:t>)</a:t>
            </a:r>
          </a:p>
        </p:txBody>
      </p:sp>
    </p:spTree>
    <p:extLst>
      <p:ext uri="{BB962C8B-B14F-4D97-AF65-F5344CB8AC3E}">
        <p14:creationId xmlns:p14="http://schemas.microsoft.com/office/powerpoint/2010/main" val="1016106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WebVR</a:t>
            </a:r>
            <a:r>
              <a:rPr lang="en-US" sz="2400" dirty="0"/>
              <a:t> API</a:t>
            </a:r>
          </a:p>
        </p:txBody>
      </p:sp>
      <p:sp>
        <p:nvSpPr>
          <p:cNvPr id="3" name="Text Placeholder 2"/>
          <p:cNvSpPr>
            <a:spLocks noGrp="1"/>
          </p:cNvSpPr>
          <p:nvPr>
            <p:ph type="body" sz="quarter" idx="17"/>
          </p:nvPr>
        </p:nvSpPr>
        <p:spPr>
          <a:xfrm>
            <a:off x="463806" y="1071546"/>
            <a:ext cx="8215313" cy="5165766"/>
          </a:xfrm>
        </p:spPr>
        <p:txBody>
          <a:bodyPr>
            <a:normAutofit/>
          </a:bodyPr>
          <a:lstStyle/>
          <a:p>
            <a:pPr marL="0" indent="0" algn="just" eaLnBrk="0" latinLnBrk="0" hangingPunct="0">
              <a:lnSpc>
                <a:spcPct val="150000"/>
              </a:lnSpc>
              <a:spcBef>
                <a:spcPts val="600"/>
              </a:spcBef>
              <a:buNone/>
            </a:pPr>
            <a:r>
              <a:rPr lang="en-US" sz="2000" dirty="0">
                <a:latin typeface="+mn-lt"/>
                <a:ea typeface="Dotum" panose="020B0600000101010101" pitchFamily="34" charset="-127"/>
              </a:rPr>
              <a:t>Run in DEV builds of Firefox and Chrome</a:t>
            </a:r>
          </a:p>
          <a:p>
            <a:pPr algn="just" eaLnBrk="0" latinLnBrk="0" hangingPunct="0">
              <a:lnSpc>
                <a:spcPct val="150000"/>
              </a:lnSpc>
              <a:spcBef>
                <a:spcPts val="600"/>
              </a:spcBef>
              <a:buFontTx/>
              <a:buChar char="-"/>
            </a:pPr>
            <a:r>
              <a:rPr lang="en-US" sz="1800" b="0" dirty="0">
                <a:latin typeface="+mn-lt"/>
                <a:ea typeface="Dotum" panose="020B0600000101010101" pitchFamily="34" charset="-127"/>
              </a:rPr>
              <a:t>Query the browser for VR devices</a:t>
            </a:r>
          </a:p>
          <a:p>
            <a:pPr algn="just" eaLnBrk="0" latinLnBrk="0" hangingPunct="0">
              <a:lnSpc>
                <a:spcPct val="150000"/>
              </a:lnSpc>
              <a:spcBef>
                <a:spcPts val="600"/>
              </a:spcBef>
              <a:buFontTx/>
              <a:buChar char="-"/>
            </a:pPr>
            <a:r>
              <a:rPr lang="en-US" sz="1800" b="0" dirty="0">
                <a:latin typeface="+mn-lt"/>
                <a:ea typeface="Dotum" panose="020B0600000101010101" pitchFamily="34" charset="-127"/>
              </a:rPr>
              <a:t>Use VR device, if found – set to </a:t>
            </a:r>
            <a:r>
              <a:rPr lang="en-US" sz="1800" b="0" dirty="0" err="1">
                <a:latin typeface="+mn-lt"/>
                <a:ea typeface="Dotum" panose="020B0600000101010101" pitchFamily="34" charset="-127"/>
              </a:rPr>
              <a:t>Fullscreen</a:t>
            </a:r>
            <a:r>
              <a:rPr lang="en-US" sz="1800" b="0" dirty="0">
                <a:latin typeface="+mn-lt"/>
                <a:ea typeface="Dotum" panose="020B0600000101010101" pitchFamily="34" charset="-127"/>
              </a:rPr>
              <a:t> mode, it will do the Oculus Rift rendering</a:t>
            </a:r>
          </a:p>
          <a:p>
            <a:pPr algn="just" eaLnBrk="0" latinLnBrk="0" hangingPunct="0">
              <a:lnSpc>
                <a:spcPct val="150000"/>
              </a:lnSpc>
              <a:spcBef>
                <a:spcPts val="600"/>
              </a:spcBef>
              <a:buFontTx/>
              <a:buChar char="-"/>
            </a:pPr>
            <a:r>
              <a:rPr lang="en-US" sz="1800" b="0" dirty="0">
                <a:latin typeface="+mn-lt"/>
                <a:ea typeface="Dotum" panose="020B0600000101010101" pitchFamily="34" charset="-127"/>
              </a:rPr>
              <a:t>During </a:t>
            </a:r>
            <a:r>
              <a:rPr lang="en-US" sz="1800" b="0" i="1" dirty="0" err="1">
                <a:latin typeface="+mn-lt"/>
                <a:ea typeface="Dotum" panose="020B0600000101010101" pitchFamily="34" charset="-127"/>
              </a:rPr>
              <a:t>requestAnimationFrame</a:t>
            </a:r>
            <a:r>
              <a:rPr lang="en-US" sz="1800" b="0" dirty="0">
                <a:latin typeface="+mn-lt"/>
                <a:ea typeface="Dotum" panose="020B0600000101010101" pitchFamily="34" charset="-127"/>
              </a:rPr>
              <a:t>, query position and orientation tracking devices will be changed the current values</a:t>
            </a:r>
          </a:p>
          <a:p>
            <a:pPr algn="just" eaLnBrk="0" latinLnBrk="0" hangingPunct="0">
              <a:lnSpc>
                <a:spcPct val="150000"/>
              </a:lnSpc>
              <a:spcBef>
                <a:spcPts val="600"/>
              </a:spcBef>
              <a:buFontTx/>
              <a:buChar char="-"/>
            </a:pPr>
            <a:r>
              <a:rPr lang="en-US" sz="1800" b="0" dirty="0">
                <a:latin typeface="+mn-lt"/>
                <a:ea typeface="Dotum" panose="020B0600000101010101" pitchFamily="34" charset="-127"/>
              </a:rPr>
              <a:t>Three.js supports</a:t>
            </a:r>
          </a:p>
          <a:p>
            <a:pPr algn="just" eaLnBrk="0" latinLnBrk="0" hangingPunct="0">
              <a:spcBef>
                <a:spcPts val="600"/>
              </a:spcBef>
              <a:buFontTx/>
              <a:buChar char="-"/>
            </a:pPr>
            <a:endParaRPr lang="en-US" sz="1600" b="0" dirty="0">
              <a:latin typeface="Dotum" panose="020B0600000101010101" pitchFamily="34" charset="-127"/>
              <a:ea typeface="Dotum" panose="020B0600000101010101" pitchFamily="34" charset="-127"/>
            </a:endParaRPr>
          </a:p>
        </p:txBody>
      </p:sp>
    </p:spTree>
    <p:extLst>
      <p:ext uri="{BB962C8B-B14F-4D97-AF65-F5344CB8AC3E}">
        <p14:creationId xmlns:p14="http://schemas.microsoft.com/office/powerpoint/2010/main" val="65359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VR hardware explosion</a:t>
            </a:r>
          </a:p>
        </p:txBody>
      </p:sp>
      <p:grpSp>
        <p:nvGrpSpPr>
          <p:cNvPr id="6" name="Group 5"/>
          <p:cNvGrpSpPr/>
          <p:nvPr/>
        </p:nvGrpSpPr>
        <p:grpSpPr>
          <a:xfrm>
            <a:off x="4261784" y="2874219"/>
            <a:ext cx="4368800" cy="3150144"/>
            <a:chOff x="544236" y="1393779"/>
            <a:chExt cx="4368800" cy="3150144"/>
          </a:xfrm>
        </p:grpSpPr>
        <p:pic>
          <p:nvPicPr>
            <p:cNvPr id="7" name="Picture 6"/>
            <p:cNvPicPr>
              <a:picLocks noChangeAspect="1"/>
            </p:cNvPicPr>
            <p:nvPr/>
          </p:nvPicPr>
          <p:blipFill>
            <a:blip r:embed="rId2"/>
            <a:stretch>
              <a:fillRect/>
            </a:stretch>
          </p:blipFill>
          <p:spPr>
            <a:xfrm>
              <a:off x="2677836" y="2308723"/>
              <a:ext cx="2235200" cy="2235200"/>
            </a:xfrm>
            <a:prstGeom prst="rect">
              <a:avLst/>
            </a:prstGeom>
          </p:spPr>
        </p:pic>
        <p:pic>
          <p:nvPicPr>
            <p:cNvPr id="8" name="Shape 59"/>
            <p:cNvPicPr preferRelativeResize="0"/>
            <p:nvPr/>
          </p:nvPicPr>
          <p:blipFill>
            <a:blip r:embed="rId3">
              <a:alphaModFix/>
            </a:blip>
            <a:stretch>
              <a:fillRect/>
            </a:stretch>
          </p:blipFill>
          <p:spPr>
            <a:xfrm>
              <a:off x="2545763" y="1393779"/>
              <a:ext cx="2367273" cy="1457766"/>
            </a:xfrm>
            <a:prstGeom prst="rect">
              <a:avLst/>
            </a:prstGeom>
            <a:noFill/>
            <a:ln>
              <a:noFill/>
            </a:ln>
          </p:spPr>
        </p:pic>
        <p:pic>
          <p:nvPicPr>
            <p:cNvPr id="9" name="Shape 60"/>
            <p:cNvPicPr preferRelativeResize="0"/>
            <p:nvPr/>
          </p:nvPicPr>
          <p:blipFill>
            <a:blip r:embed="rId4">
              <a:alphaModFix/>
            </a:blip>
            <a:stretch>
              <a:fillRect/>
            </a:stretch>
          </p:blipFill>
          <p:spPr>
            <a:xfrm>
              <a:off x="587686" y="1677894"/>
              <a:ext cx="2135187" cy="1224451"/>
            </a:xfrm>
            <a:prstGeom prst="rect">
              <a:avLst/>
            </a:prstGeom>
            <a:noFill/>
            <a:ln>
              <a:noFill/>
            </a:ln>
          </p:spPr>
        </p:pic>
        <p:pic>
          <p:nvPicPr>
            <p:cNvPr id="10" name="Picture 9"/>
            <p:cNvPicPr>
              <a:picLocks noChangeAspect="1"/>
            </p:cNvPicPr>
            <p:nvPr/>
          </p:nvPicPr>
          <p:blipFill>
            <a:blip r:embed="rId5"/>
            <a:stretch>
              <a:fillRect/>
            </a:stretch>
          </p:blipFill>
          <p:spPr>
            <a:xfrm>
              <a:off x="544236" y="2851545"/>
              <a:ext cx="2133600" cy="1047117"/>
            </a:xfrm>
            <a:prstGeom prst="rect">
              <a:avLst/>
            </a:prstGeom>
          </p:spPr>
        </p:pic>
      </p:grpSp>
      <p:pic>
        <p:nvPicPr>
          <p:cNvPr id="12" name="Picture 11"/>
          <p:cNvPicPr>
            <a:picLocks noChangeAspect="1"/>
          </p:cNvPicPr>
          <p:nvPr/>
        </p:nvPicPr>
        <p:blipFill>
          <a:blip r:embed="rId6"/>
          <a:stretch>
            <a:fillRect/>
          </a:stretch>
        </p:blipFill>
        <p:spPr>
          <a:xfrm>
            <a:off x="954227" y="3645024"/>
            <a:ext cx="2144713" cy="1608535"/>
          </a:xfrm>
          <a:prstGeom prst="rect">
            <a:avLst/>
          </a:prstGeom>
        </p:spPr>
      </p:pic>
      <p:sp>
        <p:nvSpPr>
          <p:cNvPr id="13" name="TextBox 12"/>
          <p:cNvSpPr txBox="1"/>
          <p:nvPr/>
        </p:nvSpPr>
        <p:spPr>
          <a:xfrm>
            <a:off x="611560" y="1124744"/>
            <a:ext cx="7776864" cy="2116285"/>
          </a:xfrm>
          <a:prstGeom prst="rect">
            <a:avLst/>
          </a:prstGeom>
          <a:noFill/>
        </p:spPr>
        <p:txBody>
          <a:bodyPr wrap="square" rtlCol="0">
            <a:spAutoFit/>
          </a:bodyPr>
          <a:lstStyle/>
          <a:p>
            <a:pPr marL="285750" indent="-285750">
              <a:lnSpc>
                <a:spcPct val="150000"/>
              </a:lnSpc>
              <a:buFontTx/>
              <a:buChar char="-"/>
            </a:pPr>
            <a:r>
              <a:rPr lang="en-US" dirty="0"/>
              <a:t>Increasing of Virtual reality hardware</a:t>
            </a:r>
          </a:p>
          <a:p>
            <a:pPr marL="285750" indent="-285750">
              <a:lnSpc>
                <a:spcPct val="150000"/>
              </a:lnSpc>
              <a:buFontTx/>
              <a:buChar char="-"/>
            </a:pPr>
            <a:r>
              <a:rPr lang="en-US" dirty="0"/>
              <a:t>Affordable stereoscopic displays</a:t>
            </a:r>
          </a:p>
          <a:p>
            <a:pPr marL="285750" indent="-285750">
              <a:lnSpc>
                <a:spcPct val="150000"/>
              </a:lnSpc>
              <a:buFontTx/>
              <a:buChar char="-"/>
            </a:pPr>
            <a:r>
              <a:rPr lang="en-US" dirty="0"/>
              <a:t>Head Mounted Display</a:t>
            </a:r>
          </a:p>
          <a:p>
            <a:pPr marL="285750" indent="-285750">
              <a:lnSpc>
                <a:spcPct val="150000"/>
              </a:lnSpc>
              <a:buFontTx/>
              <a:buChar char="-"/>
            </a:pPr>
            <a:r>
              <a:rPr lang="en-US" dirty="0"/>
              <a:t>Motion tracking</a:t>
            </a:r>
          </a:p>
          <a:p>
            <a:pPr marL="285750" indent="-285750">
              <a:lnSpc>
                <a:spcPct val="150000"/>
              </a:lnSpc>
              <a:buFontTx/>
              <a:buChar char="-"/>
            </a:pPr>
            <a:r>
              <a:rPr lang="en-US" dirty="0"/>
              <a:t>Head tracking </a:t>
            </a:r>
          </a:p>
        </p:txBody>
      </p:sp>
      <p:sp>
        <p:nvSpPr>
          <p:cNvPr id="14" name="TextBox 13"/>
          <p:cNvSpPr txBox="1"/>
          <p:nvPr/>
        </p:nvSpPr>
        <p:spPr>
          <a:xfrm>
            <a:off x="755576" y="5517232"/>
            <a:ext cx="2088232" cy="369332"/>
          </a:xfrm>
          <a:prstGeom prst="rect">
            <a:avLst/>
          </a:prstGeom>
          <a:noFill/>
        </p:spPr>
        <p:txBody>
          <a:bodyPr wrap="square" rtlCol="0">
            <a:spAutoFit/>
          </a:bodyPr>
          <a:lstStyle/>
          <a:p>
            <a:r>
              <a:rPr lang="en-US" dirty="0"/>
              <a:t>VR input devices</a:t>
            </a:r>
          </a:p>
        </p:txBody>
      </p:sp>
      <p:sp>
        <p:nvSpPr>
          <p:cNvPr id="15" name="TextBox 14"/>
          <p:cNvSpPr txBox="1"/>
          <p:nvPr/>
        </p:nvSpPr>
        <p:spPr>
          <a:xfrm>
            <a:off x="4352189" y="5475995"/>
            <a:ext cx="2088232" cy="369332"/>
          </a:xfrm>
          <a:prstGeom prst="rect">
            <a:avLst/>
          </a:prstGeom>
          <a:noFill/>
        </p:spPr>
        <p:txBody>
          <a:bodyPr wrap="square" rtlCol="0">
            <a:spAutoFit/>
          </a:bodyPr>
          <a:lstStyle/>
          <a:p>
            <a:r>
              <a:rPr lang="en-US" dirty="0"/>
              <a:t>VR HMD devices</a:t>
            </a:r>
          </a:p>
        </p:txBody>
      </p:sp>
    </p:spTree>
    <p:extLst>
      <p:ext uri="{BB962C8B-B14F-4D97-AF65-F5344CB8AC3E}">
        <p14:creationId xmlns:p14="http://schemas.microsoft.com/office/powerpoint/2010/main" val="2074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WebVR</a:t>
            </a:r>
            <a:r>
              <a:rPr lang="en-US" sz="2400" dirty="0"/>
              <a:t> and </a:t>
            </a:r>
            <a:r>
              <a:rPr lang="en-US" sz="2400" dirty="0" err="1"/>
              <a:t>WebGL</a:t>
            </a:r>
            <a:endParaRPr lang="en-US" sz="2400" dirty="0"/>
          </a:p>
        </p:txBody>
      </p:sp>
      <p:sp>
        <p:nvSpPr>
          <p:cNvPr id="6" name="Rectangle 5"/>
          <p:cNvSpPr/>
          <p:nvPr/>
        </p:nvSpPr>
        <p:spPr>
          <a:xfrm>
            <a:off x="3203848" y="980728"/>
            <a:ext cx="2304256" cy="72008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err="1">
                <a:latin typeface="+mj-lt"/>
              </a:rPr>
              <a:t>VRDisplay</a:t>
            </a:r>
            <a:endParaRPr lang="en-US" sz="1400" dirty="0">
              <a:latin typeface="+mj-lt"/>
            </a:endParaRPr>
          </a:p>
          <a:p>
            <a:pPr algn="ctr"/>
            <a:r>
              <a:rPr lang="en-US" sz="1400" dirty="0" err="1">
                <a:latin typeface="+mj-lt"/>
              </a:rPr>
              <a:t>navigator.getVRDisplay</a:t>
            </a:r>
            <a:endParaRPr lang="en-US" sz="1400" dirty="0">
              <a:latin typeface="+mj-lt"/>
            </a:endParaRPr>
          </a:p>
        </p:txBody>
      </p:sp>
      <p:cxnSp>
        <p:nvCxnSpPr>
          <p:cNvPr id="8" name="Straight Connector 7"/>
          <p:cNvCxnSpPr/>
          <p:nvPr/>
        </p:nvCxnSpPr>
        <p:spPr>
          <a:xfrm>
            <a:off x="2070057" y="2019327"/>
            <a:ext cx="4968552" cy="4152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2"/>
          </p:cNvCxnSpPr>
          <p:nvPr/>
        </p:nvCxnSpPr>
        <p:spPr>
          <a:xfrm>
            <a:off x="4355976" y="1700808"/>
            <a:ext cx="0" cy="36004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70057" y="2019327"/>
            <a:ext cx="0" cy="18553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038609" y="2060848"/>
            <a:ext cx="0" cy="144016"/>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55576" y="2222187"/>
            <a:ext cx="3168352" cy="630749"/>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eaLnBrk="0" latinLnBrk="0" hangingPunct="0">
              <a:buFontTx/>
              <a:buChar char="-"/>
            </a:pPr>
            <a:r>
              <a:rPr lang="en-US" sz="1200" dirty="0"/>
              <a:t>Browser not support </a:t>
            </a:r>
            <a:r>
              <a:rPr lang="en-US" sz="1200" dirty="0" err="1"/>
              <a:t>WebVR</a:t>
            </a:r>
            <a:endParaRPr lang="en-US" sz="1200" dirty="0"/>
          </a:p>
          <a:p>
            <a:pPr marL="285750" indent="-285750" eaLnBrk="0" latinLnBrk="0" hangingPunct="0">
              <a:buFontTx/>
              <a:buChar char="-"/>
            </a:pPr>
            <a:r>
              <a:rPr lang="en-US" sz="1200" dirty="0"/>
              <a:t>Browser support but not latest version</a:t>
            </a:r>
          </a:p>
        </p:txBody>
      </p:sp>
      <p:sp>
        <p:nvSpPr>
          <p:cNvPr id="17" name="TextBox 16"/>
          <p:cNvSpPr txBox="1"/>
          <p:nvPr/>
        </p:nvSpPr>
        <p:spPr>
          <a:xfrm>
            <a:off x="4365145" y="1742328"/>
            <a:ext cx="2664296" cy="276999"/>
          </a:xfrm>
          <a:prstGeom prst="rect">
            <a:avLst/>
          </a:prstGeom>
          <a:noFill/>
        </p:spPr>
        <p:txBody>
          <a:bodyPr wrap="square" rtlCol="0">
            <a:spAutoFit/>
          </a:bodyPr>
          <a:lstStyle/>
          <a:p>
            <a:r>
              <a:rPr lang="en-US" sz="1200" dirty="0"/>
              <a:t>Checking </a:t>
            </a:r>
            <a:r>
              <a:rPr lang="en-US" sz="1200" dirty="0" err="1"/>
              <a:t>VRDisplays</a:t>
            </a:r>
            <a:r>
              <a:rPr lang="en-US" sz="1200" dirty="0"/>
              <a:t> support</a:t>
            </a:r>
          </a:p>
        </p:txBody>
      </p:sp>
      <p:sp>
        <p:nvSpPr>
          <p:cNvPr id="18" name="TextBox 17"/>
          <p:cNvSpPr txBox="1"/>
          <p:nvPr/>
        </p:nvSpPr>
        <p:spPr>
          <a:xfrm>
            <a:off x="1596896" y="1975966"/>
            <a:ext cx="441217" cy="246221"/>
          </a:xfrm>
          <a:prstGeom prst="rect">
            <a:avLst/>
          </a:prstGeom>
          <a:noFill/>
        </p:spPr>
        <p:txBody>
          <a:bodyPr wrap="square" rtlCol="0">
            <a:spAutoFit/>
          </a:bodyPr>
          <a:lstStyle/>
          <a:p>
            <a:r>
              <a:rPr lang="en-US" sz="1000" dirty="0">
                <a:solidFill>
                  <a:schemeClr val="accent2">
                    <a:lumMod val="75000"/>
                  </a:schemeClr>
                </a:solidFill>
              </a:rPr>
              <a:t>No</a:t>
            </a:r>
          </a:p>
        </p:txBody>
      </p:sp>
      <p:sp>
        <p:nvSpPr>
          <p:cNvPr id="19" name="TextBox 18"/>
          <p:cNvSpPr txBox="1"/>
          <p:nvPr/>
        </p:nvSpPr>
        <p:spPr>
          <a:xfrm>
            <a:off x="7093328" y="2005514"/>
            <a:ext cx="441217" cy="246221"/>
          </a:xfrm>
          <a:prstGeom prst="rect">
            <a:avLst/>
          </a:prstGeom>
          <a:noFill/>
        </p:spPr>
        <p:txBody>
          <a:bodyPr wrap="square" rtlCol="0">
            <a:spAutoFit/>
          </a:bodyPr>
          <a:lstStyle/>
          <a:p>
            <a:r>
              <a:rPr lang="en-US" sz="1000" dirty="0">
                <a:solidFill>
                  <a:schemeClr val="accent2">
                    <a:lumMod val="75000"/>
                  </a:schemeClr>
                </a:solidFill>
              </a:rPr>
              <a:t>Yes</a:t>
            </a:r>
          </a:p>
        </p:txBody>
      </p:sp>
      <p:sp>
        <p:nvSpPr>
          <p:cNvPr id="20" name="Rectangle 19"/>
          <p:cNvSpPr/>
          <p:nvPr/>
        </p:nvSpPr>
        <p:spPr>
          <a:xfrm>
            <a:off x="5427533" y="2222187"/>
            <a:ext cx="3168352" cy="630749"/>
          </a:xfrm>
          <a:prstGeom prst="rect">
            <a:avLst/>
          </a:prstGeom>
          <a:ln>
            <a:solidFill>
              <a:schemeClr val="accent1">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eaLnBrk="0" latinLnBrk="0" hangingPunct="0"/>
            <a:r>
              <a:rPr lang="en-US" sz="1200" dirty="0" err="1"/>
              <a:t>VRDisplayCapabilities</a:t>
            </a:r>
            <a:endParaRPr lang="en-US" sz="1200" dirty="0"/>
          </a:p>
          <a:p>
            <a:pPr algn="ctr" eaLnBrk="0" latinLnBrk="0" hangingPunct="0"/>
            <a:r>
              <a:rPr lang="en-US" sz="1200" dirty="0" err="1"/>
              <a:t>vrDisplay.capabilities.canPresent</a:t>
            </a:r>
            <a:endParaRPr lang="en-US" sz="1200" dirty="0"/>
          </a:p>
        </p:txBody>
      </p:sp>
      <p:cxnSp>
        <p:nvCxnSpPr>
          <p:cNvPr id="22" name="Straight Connector 21"/>
          <p:cNvCxnSpPr/>
          <p:nvPr/>
        </p:nvCxnSpPr>
        <p:spPr>
          <a:xfrm>
            <a:off x="2483768" y="3279797"/>
            <a:ext cx="4554841"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20" idx="2"/>
          </p:cNvCxnSpPr>
          <p:nvPr/>
        </p:nvCxnSpPr>
        <p:spPr>
          <a:xfrm rot="5400000">
            <a:off x="5603173" y="1605740"/>
            <a:ext cx="161340" cy="2655733"/>
          </a:xfrm>
          <a:prstGeom prst="bentConnector2">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55976" y="3014277"/>
            <a:ext cx="0" cy="27070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29032" y="3002798"/>
            <a:ext cx="3590790" cy="276999"/>
          </a:xfrm>
          <a:prstGeom prst="rect">
            <a:avLst/>
          </a:prstGeom>
          <a:noFill/>
        </p:spPr>
        <p:txBody>
          <a:bodyPr wrap="square" rtlCol="0">
            <a:spAutoFit/>
          </a:bodyPr>
          <a:lstStyle/>
          <a:p>
            <a:r>
              <a:rPr lang="en-US" sz="1200" dirty="0"/>
              <a:t>Checking </a:t>
            </a:r>
            <a:r>
              <a:rPr lang="en-US" sz="1200" dirty="0" err="1"/>
              <a:t>vrDisplayCapablities</a:t>
            </a:r>
            <a:r>
              <a:rPr lang="en-US" sz="1200" dirty="0"/>
              <a:t> can be presented </a:t>
            </a:r>
          </a:p>
        </p:txBody>
      </p:sp>
      <p:sp>
        <p:nvSpPr>
          <p:cNvPr id="35" name="Rectangle 34"/>
          <p:cNvSpPr/>
          <p:nvPr/>
        </p:nvSpPr>
        <p:spPr>
          <a:xfrm>
            <a:off x="755576" y="3469897"/>
            <a:ext cx="3168352" cy="391151"/>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eaLnBrk="0" latinLnBrk="0" hangingPunct="0">
              <a:buFontTx/>
              <a:buChar char="-"/>
            </a:pPr>
            <a:r>
              <a:rPr lang="en-US" sz="1100" dirty="0" err="1"/>
              <a:t>WebVR</a:t>
            </a:r>
            <a:r>
              <a:rPr lang="en-US" sz="1100" dirty="0"/>
              <a:t> support, but no </a:t>
            </a:r>
            <a:r>
              <a:rPr lang="en-US" sz="1100" dirty="0" err="1"/>
              <a:t>VRDisplay</a:t>
            </a:r>
            <a:r>
              <a:rPr lang="en-US" sz="1100" dirty="0"/>
              <a:t> found</a:t>
            </a:r>
          </a:p>
        </p:txBody>
      </p:sp>
      <p:cxnSp>
        <p:nvCxnSpPr>
          <p:cNvPr id="37" name="Straight Arrow Connector 36"/>
          <p:cNvCxnSpPr/>
          <p:nvPr/>
        </p:nvCxnSpPr>
        <p:spPr>
          <a:xfrm>
            <a:off x="2483768" y="3279797"/>
            <a:ext cx="0" cy="1901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292080" y="3447616"/>
            <a:ext cx="3168352" cy="358750"/>
          </a:xfrm>
          <a:prstGeom prst="rect">
            <a:avLst/>
          </a:prstGeom>
          <a:ln>
            <a:solidFill>
              <a:schemeClr val="accent1">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eaLnBrk="0" latinLnBrk="0" hangingPunct="0"/>
            <a:r>
              <a:rPr lang="en-US" sz="1200" dirty="0"/>
              <a:t>-</a:t>
            </a:r>
            <a:r>
              <a:rPr lang="en-US" sz="1200" dirty="0" err="1"/>
              <a:t>onVRRequestPresent</a:t>
            </a:r>
            <a:endParaRPr lang="en-US" sz="1200" dirty="0"/>
          </a:p>
        </p:txBody>
      </p:sp>
      <p:cxnSp>
        <p:nvCxnSpPr>
          <p:cNvPr id="48" name="Straight Arrow Connector 47"/>
          <p:cNvCxnSpPr/>
          <p:nvPr/>
        </p:nvCxnSpPr>
        <p:spPr>
          <a:xfrm>
            <a:off x="7029441" y="3290938"/>
            <a:ext cx="0" cy="1678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187624" y="4365104"/>
            <a:ext cx="662473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600812" y="4522178"/>
            <a:ext cx="194421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onVRRequestPresent</a:t>
            </a:r>
            <a:endParaRPr lang="en-US" sz="1200" dirty="0"/>
          </a:p>
        </p:txBody>
      </p:sp>
      <p:cxnSp>
        <p:nvCxnSpPr>
          <p:cNvPr id="14" name="Elbow Connector 13"/>
          <p:cNvCxnSpPr>
            <a:stCxn id="40" idx="2"/>
            <a:endCxn id="11" idx="0"/>
          </p:cNvCxnSpPr>
          <p:nvPr/>
        </p:nvCxnSpPr>
        <p:spPr>
          <a:xfrm rot="5400000">
            <a:off x="5366682" y="3012604"/>
            <a:ext cx="715812" cy="2303336"/>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87624" y="4365104"/>
            <a:ext cx="0" cy="151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812360" y="4365104"/>
            <a:ext cx="0" cy="151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55576" y="4550018"/>
            <a:ext cx="194421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onVRPresentChange</a:t>
            </a:r>
            <a:endParaRPr lang="en-US" sz="1200" dirty="0"/>
          </a:p>
        </p:txBody>
      </p:sp>
      <p:sp>
        <p:nvSpPr>
          <p:cNvPr id="36" name="Rectangle 35"/>
          <p:cNvSpPr/>
          <p:nvPr/>
        </p:nvSpPr>
        <p:spPr>
          <a:xfrm>
            <a:off x="6651669" y="4522178"/>
            <a:ext cx="194421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onVRExitPresent</a:t>
            </a:r>
            <a:endParaRPr lang="en-US" sz="1200" dirty="0"/>
          </a:p>
        </p:txBody>
      </p:sp>
      <p:sp>
        <p:nvSpPr>
          <p:cNvPr id="38" name="Rectangle 37"/>
          <p:cNvSpPr/>
          <p:nvPr/>
        </p:nvSpPr>
        <p:spPr>
          <a:xfrm>
            <a:off x="755576" y="5205553"/>
            <a:ext cx="1944216" cy="31167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dirty="0" err="1"/>
              <a:t>onResize</a:t>
            </a:r>
            <a:endParaRPr lang="en-US" sz="1200" dirty="0"/>
          </a:p>
        </p:txBody>
      </p:sp>
      <p:sp>
        <p:nvSpPr>
          <p:cNvPr id="42" name="Rectangle 41"/>
          <p:cNvSpPr/>
          <p:nvPr/>
        </p:nvSpPr>
        <p:spPr>
          <a:xfrm>
            <a:off x="2235401" y="5669024"/>
            <a:ext cx="5407483" cy="72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1200" dirty="0"/>
              <a:t>-</a:t>
            </a:r>
            <a:r>
              <a:rPr lang="en-US" sz="1200" dirty="0" err="1"/>
              <a:t>leftEye</a:t>
            </a:r>
            <a:r>
              <a:rPr lang="en-US" sz="1200" dirty="0"/>
              <a:t> = </a:t>
            </a:r>
            <a:r>
              <a:rPr lang="en-US" sz="1200" dirty="0" err="1"/>
              <a:t>vrDisplay.getEyeParameter</a:t>
            </a:r>
            <a:r>
              <a:rPr lang="en-US" sz="1200" dirty="0"/>
              <a:t>(“left”)</a:t>
            </a:r>
          </a:p>
          <a:p>
            <a:pPr algn="just"/>
            <a:r>
              <a:rPr lang="en-US" sz="1200" dirty="0"/>
              <a:t>-</a:t>
            </a:r>
            <a:r>
              <a:rPr lang="en-US" sz="1200" dirty="0" err="1"/>
              <a:t>rightEye</a:t>
            </a:r>
            <a:r>
              <a:rPr lang="en-US" sz="1200" dirty="0"/>
              <a:t> = </a:t>
            </a:r>
            <a:r>
              <a:rPr lang="en-US" sz="1200" dirty="0" err="1"/>
              <a:t>vrDisplay.getEyeParameter</a:t>
            </a:r>
            <a:r>
              <a:rPr lang="en-US" sz="1200" dirty="0"/>
              <a:t>(“right”)</a:t>
            </a:r>
          </a:p>
          <a:p>
            <a:pPr algn="just"/>
            <a:r>
              <a:rPr lang="en-US" sz="1200" dirty="0"/>
              <a:t>Set </a:t>
            </a:r>
            <a:r>
              <a:rPr lang="en-US" sz="1200" dirty="0" err="1"/>
              <a:t>webGL</a:t>
            </a:r>
            <a:r>
              <a:rPr lang="en-US" sz="1200" dirty="0"/>
              <a:t> canvas width and height</a:t>
            </a:r>
          </a:p>
        </p:txBody>
      </p:sp>
      <p:cxnSp>
        <p:nvCxnSpPr>
          <p:cNvPr id="32" name="Straight Arrow Connector 31"/>
          <p:cNvCxnSpPr>
            <a:stCxn id="33" idx="2"/>
            <a:endCxn id="38" idx="0"/>
          </p:cNvCxnSpPr>
          <p:nvPr/>
        </p:nvCxnSpPr>
        <p:spPr>
          <a:xfrm>
            <a:off x="1727684" y="4982066"/>
            <a:ext cx="0" cy="2234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8" idx="2"/>
            <a:endCxn id="42" idx="0"/>
          </p:cNvCxnSpPr>
          <p:nvPr/>
        </p:nvCxnSpPr>
        <p:spPr>
          <a:xfrm rot="16200000" flipH="1">
            <a:off x="3257517" y="3987398"/>
            <a:ext cx="151792" cy="3211459"/>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127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WebVR</a:t>
            </a:r>
            <a:r>
              <a:rPr lang="en-US" sz="2400" dirty="0"/>
              <a:t> and </a:t>
            </a:r>
            <a:r>
              <a:rPr lang="en-US" sz="2400" dirty="0" err="1"/>
              <a:t>WebGL</a:t>
            </a:r>
            <a:endParaRPr lang="en-US" sz="2400" dirty="0"/>
          </a:p>
        </p:txBody>
      </p:sp>
      <p:sp>
        <p:nvSpPr>
          <p:cNvPr id="6" name="Rectangle 5"/>
          <p:cNvSpPr/>
          <p:nvPr/>
        </p:nvSpPr>
        <p:spPr>
          <a:xfrm>
            <a:off x="3203848" y="980728"/>
            <a:ext cx="2304256" cy="4439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err="1">
                <a:latin typeface="+mj-lt"/>
              </a:rPr>
              <a:t>onAnimationFrame</a:t>
            </a:r>
            <a:endParaRPr lang="en-US" sz="1400" dirty="0">
              <a:latin typeface="+mj-lt"/>
            </a:endParaRPr>
          </a:p>
        </p:txBody>
      </p:sp>
      <p:sp>
        <p:nvSpPr>
          <p:cNvPr id="17" name="TextBox 16"/>
          <p:cNvSpPr txBox="1"/>
          <p:nvPr/>
        </p:nvSpPr>
        <p:spPr>
          <a:xfrm>
            <a:off x="4427984" y="1470416"/>
            <a:ext cx="1224136" cy="276999"/>
          </a:xfrm>
          <a:prstGeom prst="rect">
            <a:avLst/>
          </a:prstGeom>
          <a:noFill/>
        </p:spPr>
        <p:txBody>
          <a:bodyPr wrap="square" rtlCol="0">
            <a:spAutoFit/>
          </a:bodyPr>
          <a:lstStyle/>
          <a:p>
            <a:r>
              <a:rPr lang="en-US" sz="1200" dirty="0" err="1"/>
              <a:t>WGLUstats</a:t>
            </a:r>
            <a:endParaRPr lang="en-US" sz="1200" dirty="0"/>
          </a:p>
        </p:txBody>
      </p:sp>
      <p:sp>
        <p:nvSpPr>
          <p:cNvPr id="23" name="Rectangle 22"/>
          <p:cNvSpPr/>
          <p:nvPr/>
        </p:nvSpPr>
        <p:spPr>
          <a:xfrm>
            <a:off x="3527884" y="1785982"/>
            <a:ext cx="1656184" cy="443919"/>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err="1">
                <a:latin typeface="+mj-lt"/>
              </a:rPr>
              <a:t>Stats.begin</a:t>
            </a:r>
            <a:endParaRPr lang="en-US" sz="1400" dirty="0">
              <a:latin typeface="+mj-lt"/>
            </a:endParaRPr>
          </a:p>
        </p:txBody>
      </p:sp>
      <p:sp>
        <p:nvSpPr>
          <p:cNvPr id="24" name="Rectangle 23"/>
          <p:cNvSpPr/>
          <p:nvPr/>
        </p:nvSpPr>
        <p:spPr>
          <a:xfrm>
            <a:off x="2231740" y="2482497"/>
            <a:ext cx="4248472" cy="44391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mj-lt"/>
              </a:rPr>
              <a:t>Request </a:t>
            </a:r>
            <a:r>
              <a:rPr lang="en-US" sz="1200" dirty="0" err="1">
                <a:latin typeface="+mj-lt"/>
              </a:rPr>
              <a:t>AnimationFrame</a:t>
            </a:r>
            <a:r>
              <a:rPr lang="en-US" sz="1200" dirty="0">
                <a:latin typeface="+mj-lt"/>
              </a:rPr>
              <a:t> from </a:t>
            </a:r>
            <a:r>
              <a:rPr lang="en-US" sz="1200" dirty="0" err="1">
                <a:latin typeface="+mj-lt"/>
              </a:rPr>
              <a:t>VRDisplay</a:t>
            </a:r>
            <a:r>
              <a:rPr lang="en-US" sz="1200" dirty="0">
                <a:latin typeface="+mj-lt"/>
              </a:rPr>
              <a:t> interface</a:t>
            </a:r>
          </a:p>
          <a:p>
            <a:pPr algn="ctr"/>
            <a:r>
              <a:rPr lang="en-US" sz="1200" dirty="0" err="1">
                <a:latin typeface="+mj-lt"/>
              </a:rPr>
              <a:t>vrDisplay.requestAnimationFrame</a:t>
            </a:r>
            <a:r>
              <a:rPr lang="en-US" sz="1200" dirty="0">
                <a:latin typeface="+mj-lt"/>
              </a:rPr>
              <a:t>(</a:t>
            </a:r>
            <a:r>
              <a:rPr lang="en-US" sz="1200" dirty="0" err="1">
                <a:latin typeface="+mj-lt"/>
              </a:rPr>
              <a:t>onAnimationFrame</a:t>
            </a:r>
            <a:r>
              <a:rPr lang="en-US" sz="1200" dirty="0">
                <a:latin typeface="+mj-lt"/>
              </a:rPr>
              <a:t>)</a:t>
            </a:r>
          </a:p>
        </p:txBody>
      </p:sp>
      <p:cxnSp>
        <p:nvCxnSpPr>
          <p:cNvPr id="7" name="Straight Arrow Connector 6"/>
          <p:cNvCxnSpPr>
            <a:stCxn id="6" idx="2"/>
            <a:endCxn id="23" idx="0"/>
          </p:cNvCxnSpPr>
          <p:nvPr/>
        </p:nvCxnSpPr>
        <p:spPr>
          <a:xfrm>
            <a:off x="4355976" y="1424647"/>
            <a:ext cx="0" cy="36133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3" idx="2"/>
          </p:cNvCxnSpPr>
          <p:nvPr/>
        </p:nvCxnSpPr>
        <p:spPr>
          <a:xfrm>
            <a:off x="4355976" y="2229901"/>
            <a:ext cx="0" cy="24505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4" idx="2"/>
          </p:cNvCxnSpPr>
          <p:nvPr/>
        </p:nvCxnSpPr>
        <p:spPr>
          <a:xfrm>
            <a:off x="4355976" y="2926416"/>
            <a:ext cx="0" cy="3585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231740" y="3284984"/>
            <a:ext cx="4248472" cy="44391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mj-lt"/>
              </a:rPr>
              <a:t>Get the position, orientation from </a:t>
            </a:r>
            <a:r>
              <a:rPr lang="en-US" sz="1200" dirty="0" err="1">
                <a:latin typeface="+mj-lt"/>
              </a:rPr>
              <a:t>VRDisplay</a:t>
            </a:r>
            <a:endParaRPr lang="en-US" sz="1200" dirty="0">
              <a:latin typeface="+mj-lt"/>
            </a:endParaRPr>
          </a:p>
          <a:p>
            <a:pPr algn="ctr"/>
            <a:r>
              <a:rPr lang="en-US" sz="1200" dirty="0">
                <a:latin typeface="+mj-lt"/>
              </a:rPr>
              <a:t>pose = </a:t>
            </a:r>
            <a:r>
              <a:rPr lang="en-US" sz="1200" dirty="0" err="1">
                <a:latin typeface="+mj-lt"/>
              </a:rPr>
              <a:t>vrDisplay.getPose</a:t>
            </a:r>
            <a:r>
              <a:rPr lang="en-US" sz="1200" dirty="0">
                <a:latin typeface="+mj-lt"/>
              </a:rPr>
              <a:t>();</a:t>
            </a:r>
          </a:p>
        </p:txBody>
      </p:sp>
      <p:cxnSp>
        <p:nvCxnSpPr>
          <p:cNvPr id="32" name="Straight Connector 31"/>
          <p:cNvCxnSpPr/>
          <p:nvPr/>
        </p:nvCxnSpPr>
        <p:spPr>
          <a:xfrm>
            <a:off x="1115616" y="4005064"/>
            <a:ext cx="619268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51520" y="4262750"/>
            <a:ext cx="2664296" cy="87046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171450" indent="-171450" algn="just">
              <a:buFontTx/>
              <a:buChar char="-"/>
            </a:pPr>
            <a:r>
              <a:rPr lang="en-US" sz="1100" dirty="0"/>
              <a:t>Set normal width and height</a:t>
            </a:r>
          </a:p>
          <a:p>
            <a:pPr marL="171450" indent="-171450" algn="just">
              <a:buFontTx/>
              <a:buChar char="-"/>
            </a:pPr>
            <a:r>
              <a:rPr lang="en-US" sz="1100" dirty="0"/>
              <a:t>No Display found!</a:t>
            </a:r>
          </a:p>
          <a:p>
            <a:pPr marL="171450" indent="-171450" algn="just">
              <a:buFontTx/>
              <a:buChar char="-"/>
            </a:pPr>
            <a:endParaRPr lang="en-US" sz="1100" dirty="0"/>
          </a:p>
          <a:p>
            <a:pPr algn="ctr"/>
            <a:r>
              <a:rPr lang="en-US" sz="1100" dirty="0" err="1"/>
              <a:t>stats.renderOrtho</a:t>
            </a:r>
            <a:r>
              <a:rPr lang="en-US" sz="1100" dirty="0"/>
              <a:t>();</a:t>
            </a:r>
          </a:p>
        </p:txBody>
      </p:sp>
      <p:cxnSp>
        <p:nvCxnSpPr>
          <p:cNvPr id="25" name="Straight Arrow Connector 24"/>
          <p:cNvCxnSpPr>
            <a:stCxn id="31" idx="2"/>
          </p:cNvCxnSpPr>
          <p:nvPr/>
        </p:nvCxnSpPr>
        <p:spPr>
          <a:xfrm>
            <a:off x="4355976" y="3728903"/>
            <a:ext cx="0" cy="276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15616" y="4005064"/>
            <a:ext cx="0" cy="25768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652120" y="4254062"/>
            <a:ext cx="2880320" cy="44391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171450" indent="-171450" algn="ctr">
              <a:buFontTx/>
              <a:buChar char="-"/>
            </a:pPr>
            <a:r>
              <a:rPr lang="en-US" sz="1200" dirty="0" err="1">
                <a:latin typeface="+mj-lt"/>
              </a:rPr>
              <a:t>renderScaleview</a:t>
            </a:r>
            <a:r>
              <a:rPr lang="en-US" sz="1200" dirty="0">
                <a:latin typeface="+mj-lt"/>
              </a:rPr>
              <a:t> Left</a:t>
            </a:r>
          </a:p>
          <a:p>
            <a:pPr marL="171450" indent="-171450" algn="ctr">
              <a:buFontTx/>
              <a:buChar char="-"/>
            </a:pPr>
            <a:r>
              <a:rPr lang="en-US" sz="1200" dirty="0" err="1">
                <a:latin typeface="+mj-lt"/>
              </a:rPr>
              <a:t>renderScaleview</a:t>
            </a:r>
            <a:r>
              <a:rPr lang="en-US" sz="1200" dirty="0">
                <a:latin typeface="+mj-lt"/>
              </a:rPr>
              <a:t> Right</a:t>
            </a:r>
          </a:p>
        </p:txBody>
      </p:sp>
      <p:cxnSp>
        <p:nvCxnSpPr>
          <p:cNvPr id="39" name="Straight Arrow Connector 38"/>
          <p:cNvCxnSpPr/>
          <p:nvPr/>
        </p:nvCxnSpPr>
        <p:spPr>
          <a:xfrm>
            <a:off x="7308304" y="4005064"/>
            <a:ext cx="0" cy="2489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076056" y="4946978"/>
            <a:ext cx="3456384" cy="127357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Tx/>
              <a:buChar char="-"/>
            </a:pPr>
            <a:r>
              <a:rPr lang="en-US" sz="1200" dirty="0">
                <a:latin typeface="+mj-lt"/>
              </a:rPr>
              <a:t>orientation = </a:t>
            </a:r>
            <a:r>
              <a:rPr lang="en-US" sz="1200" dirty="0" err="1">
                <a:latin typeface="+mj-lt"/>
              </a:rPr>
              <a:t>pose.orientation</a:t>
            </a:r>
            <a:r>
              <a:rPr lang="en-US" sz="1200" dirty="0">
                <a:latin typeface="+mj-lt"/>
              </a:rPr>
              <a:t>;</a:t>
            </a:r>
          </a:p>
          <a:p>
            <a:pPr marL="171450" indent="-171450">
              <a:buFontTx/>
              <a:buChar char="-"/>
            </a:pPr>
            <a:r>
              <a:rPr lang="en-US" sz="1200" dirty="0">
                <a:latin typeface="+mj-lt"/>
              </a:rPr>
              <a:t>position = </a:t>
            </a:r>
            <a:r>
              <a:rPr lang="en-US" sz="1200" dirty="0" err="1">
                <a:latin typeface="+mj-lt"/>
              </a:rPr>
              <a:t>pose.position</a:t>
            </a:r>
            <a:r>
              <a:rPr lang="en-US" sz="1200" dirty="0">
                <a:latin typeface="+mj-lt"/>
              </a:rPr>
              <a:t>;</a:t>
            </a:r>
          </a:p>
          <a:p>
            <a:pPr marL="171450" indent="-171450">
              <a:buFontTx/>
              <a:buChar char="-"/>
            </a:pPr>
            <a:r>
              <a:rPr lang="en-US" sz="1200" dirty="0">
                <a:latin typeface="+mj-lt"/>
              </a:rPr>
              <a:t>Checking eye is parsing well</a:t>
            </a:r>
          </a:p>
          <a:p>
            <a:r>
              <a:rPr lang="en-US" sz="1100" dirty="0">
                <a:latin typeface="+mj-lt"/>
              </a:rPr>
              <a:t>mat4.perpectiveFromFieldOfView of </a:t>
            </a:r>
            <a:r>
              <a:rPr lang="en-US" sz="1100" dirty="0" err="1">
                <a:latin typeface="+mj-lt"/>
              </a:rPr>
              <a:t>eye.fieldofview</a:t>
            </a:r>
            <a:endParaRPr lang="en-US" sz="1100" dirty="0">
              <a:latin typeface="+mj-lt"/>
            </a:endParaRPr>
          </a:p>
          <a:p>
            <a:pPr eaLnBrk="0" latinLnBrk="0" hangingPunct="0"/>
            <a:r>
              <a:rPr lang="en-US" sz="1100" dirty="0">
                <a:latin typeface="+mj-lt"/>
              </a:rPr>
              <a:t>mat4.fromRotationTranslation of orientation, position</a:t>
            </a:r>
          </a:p>
        </p:txBody>
      </p:sp>
      <p:cxnSp>
        <p:nvCxnSpPr>
          <p:cNvPr id="43" name="Straight Arrow Connector 42"/>
          <p:cNvCxnSpPr>
            <a:stCxn id="38" idx="2"/>
          </p:cNvCxnSpPr>
          <p:nvPr/>
        </p:nvCxnSpPr>
        <p:spPr>
          <a:xfrm>
            <a:off x="7092280" y="4697981"/>
            <a:ext cx="0" cy="2489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771800" y="5475881"/>
            <a:ext cx="1656184" cy="44391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err="1">
                <a:latin typeface="+mj-lt"/>
              </a:rPr>
              <a:t>WebGL</a:t>
            </a:r>
            <a:r>
              <a:rPr lang="en-US" sz="1200" dirty="0">
                <a:latin typeface="+mj-lt"/>
              </a:rPr>
              <a:t> render</a:t>
            </a:r>
          </a:p>
        </p:txBody>
      </p:sp>
      <p:sp>
        <p:nvSpPr>
          <p:cNvPr id="46" name="Rectangle 45"/>
          <p:cNvSpPr/>
          <p:nvPr/>
        </p:nvSpPr>
        <p:spPr>
          <a:xfrm>
            <a:off x="245157" y="5475880"/>
            <a:ext cx="1980220" cy="44391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err="1">
                <a:latin typeface="+mj-lt"/>
              </a:rPr>
              <a:t>vrDisplay.submitFrame</a:t>
            </a:r>
            <a:r>
              <a:rPr lang="en-US" sz="1050" dirty="0">
                <a:latin typeface="+mj-lt"/>
              </a:rPr>
              <a:t>(pose)</a:t>
            </a:r>
          </a:p>
        </p:txBody>
      </p:sp>
      <p:cxnSp>
        <p:nvCxnSpPr>
          <p:cNvPr id="50" name="Straight Arrow Connector 49"/>
          <p:cNvCxnSpPr/>
          <p:nvPr/>
        </p:nvCxnSpPr>
        <p:spPr>
          <a:xfrm flipH="1">
            <a:off x="4427984" y="5697840"/>
            <a:ext cx="64807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5" idx="1"/>
            <a:endCxn id="46" idx="3"/>
          </p:cNvCxnSpPr>
          <p:nvPr/>
        </p:nvCxnSpPr>
        <p:spPr>
          <a:xfrm flipH="1" flipV="1">
            <a:off x="2225377" y="5697840"/>
            <a:ext cx="546423"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045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Resources</a:t>
            </a:r>
          </a:p>
        </p:txBody>
      </p:sp>
      <p:pic>
        <p:nvPicPr>
          <p:cNvPr id="4" name="Picture 3"/>
          <p:cNvPicPr>
            <a:picLocks noChangeAspect="1"/>
          </p:cNvPicPr>
          <p:nvPr/>
        </p:nvPicPr>
        <p:blipFill>
          <a:blip r:embed="rId2"/>
          <a:stretch>
            <a:fillRect/>
          </a:stretch>
        </p:blipFill>
        <p:spPr>
          <a:xfrm>
            <a:off x="1697329" y="1988840"/>
            <a:ext cx="5035526" cy="2453519"/>
          </a:xfrm>
          <a:prstGeom prst="rect">
            <a:avLst/>
          </a:prstGeom>
        </p:spPr>
      </p:pic>
      <p:sp>
        <p:nvSpPr>
          <p:cNvPr id="5" name="TextBox 4"/>
          <p:cNvSpPr txBox="1"/>
          <p:nvPr/>
        </p:nvSpPr>
        <p:spPr>
          <a:xfrm>
            <a:off x="515256" y="1052176"/>
            <a:ext cx="8017184" cy="1152688"/>
          </a:xfrm>
          <a:prstGeom prst="rect">
            <a:avLst/>
          </a:prstGeom>
          <a:noFill/>
        </p:spPr>
        <p:txBody>
          <a:bodyPr wrap="square" rtlCol="0">
            <a:spAutoFit/>
          </a:bodyPr>
          <a:lstStyle/>
          <a:p>
            <a:pPr eaLnBrk="0" latinLnBrk="0" hangingPunct="0">
              <a:lnSpc>
                <a:spcPct val="150000"/>
              </a:lnSpc>
            </a:pPr>
            <a:r>
              <a:rPr lang="en-US" sz="1600" dirty="0"/>
              <a:t>A-Frame is a </a:t>
            </a:r>
            <a:r>
              <a:rPr lang="en-US" sz="1600" dirty="0" err="1"/>
              <a:t>MozVR’s</a:t>
            </a:r>
            <a:r>
              <a:rPr lang="en-US" sz="1600" dirty="0"/>
              <a:t> open-source framework for creating </a:t>
            </a:r>
            <a:r>
              <a:rPr lang="en-US" sz="1600" dirty="0" err="1"/>
              <a:t>WebVR</a:t>
            </a:r>
            <a:r>
              <a:rPr lang="en-US" sz="1600" dirty="0"/>
              <a:t> worlds with markup.</a:t>
            </a:r>
          </a:p>
          <a:p>
            <a:pPr eaLnBrk="0" latinLnBrk="0" hangingPunct="0">
              <a:lnSpc>
                <a:spcPct val="150000"/>
              </a:lnSpc>
            </a:pPr>
            <a:endParaRPr lang="en-US" sz="1600" dirty="0"/>
          </a:p>
        </p:txBody>
      </p:sp>
      <p:pic>
        <p:nvPicPr>
          <p:cNvPr id="7" name="Picture 6"/>
          <p:cNvPicPr>
            <a:picLocks noChangeAspect="1"/>
          </p:cNvPicPr>
          <p:nvPr/>
        </p:nvPicPr>
        <p:blipFill>
          <a:blip r:embed="rId3"/>
          <a:stretch>
            <a:fillRect/>
          </a:stretch>
        </p:blipFill>
        <p:spPr>
          <a:xfrm>
            <a:off x="1697329" y="4509120"/>
            <a:ext cx="4896544" cy="1823266"/>
          </a:xfrm>
          <a:prstGeom prst="rect">
            <a:avLst/>
          </a:prstGeom>
        </p:spPr>
      </p:pic>
    </p:spTree>
    <p:extLst>
      <p:ext uri="{BB962C8B-B14F-4D97-AF65-F5344CB8AC3E}">
        <p14:creationId xmlns:p14="http://schemas.microsoft.com/office/powerpoint/2010/main" val="1428655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Resources</a:t>
            </a:r>
          </a:p>
        </p:txBody>
      </p:sp>
      <p:sp>
        <p:nvSpPr>
          <p:cNvPr id="5" name="TextBox 4"/>
          <p:cNvSpPr txBox="1"/>
          <p:nvPr/>
        </p:nvSpPr>
        <p:spPr>
          <a:xfrm>
            <a:off x="515256" y="1052176"/>
            <a:ext cx="8017184" cy="2354491"/>
          </a:xfrm>
          <a:prstGeom prst="rect">
            <a:avLst/>
          </a:prstGeom>
          <a:noFill/>
        </p:spPr>
        <p:txBody>
          <a:bodyPr wrap="square" rtlCol="0">
            <a:spAutoFit/>
          </a:bodyPr>
          <a:lstStyle/>
          <a:p>
            <a:pPr eaLnBrk="0" latinLnBrk="0" hangingPunct="0">
              <a:lnSpc>
                <a:spcPct val="150000"/>
              </a:lnSpc>
            </a:pPr>
            <a:r>
              <a:rPr lang="en-US" b="1" dirty="0"/>
              <a:t>React VR</a:t>
            </a:r>
            <a:r>
              <a:rPr lang="en-US" sz="1600" b="1" dirty="0"/>
              <a:t> </a:t>
            </a:r>
            <a:r>
              <a:rPr lang="en-US" sz="1600" dirty="0"/>
              <a:t>lets you build VR apps using only JavaScript. </a:t>
            </a:r>
          </a:p>
          <a:p>
            <a:pPr eaLnBrk="0" latinLnBrk="0" hangingPunct="0">
              <a:lnSpc>
                <a:spcPct val="150000"/>
              </a:lnSpc>
            </a:pPr>
            <a:r>
              <a:rPr lang="en-US" sz="1600" dirty="0"/>
              <a:t>- is an open-source JavaScript library from Facebook that makes it easy to create interactive User Interfaces. React VR takes it to the next level, creating UIs and 3D scenes in virtual reality.</a:t>
            </a:r>
          </a:p>
          <a:p>
            <a:pPr eaLnBrk="0" latinLnBrk="0" hangingPunct="0">
              <a:lnSpc>
                <a:spcPct val="150000"/>
              </a:lnSpc>
            </a:pPr>
            <a:r>
              <a:rPr lang="en-US" sz="1600" dirty="0"/>
              <a:t>- It uses the same design as React, letting you compose a rich VR world and UI from declarative components.</a:t>
            </a:r>
          </a:p>
        </p:txBody>
      </p:sp>
      <p:pic>
        <p:nvPicPr>
          <p:cNvPr id="3" name="Picture 2"/>
          <p:cNvPicPr>
            <a:picLocks noChangeAspect="1"/>
          </p:cNvPicPr>
          <p:nvPr/>
        </p:nvPicPr>
        <p:blipFill>
          <a:blip r:embed="rId2"/>
          <a:stretch>
            <a:fillRect/>
          </a:stretch>
        </p:blipFill>
        <p:spPr>
          <a:xfrm>
            <a:off x="3779911" y="3068960"/>
            <a:ext cx="4397141" cy="3312368"/>
          </a:xfrm>
          <a:prstGeom prst="rect">
            <a:avLst/>
          </a:prstGeom>
        </p:spPr>
      </p:pic>
    </p:spTree>
    <p:extLst>
      <p:ext uri="{BB962C8B-B14F-4D97-AF65-F5344CB8AC3E}">
        <p14:creationId xmlns:p14="http://schemas.microsoft.com/office/powerpoint/2010/main" val="122636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Demo of Visualization based on </a:t>
            </a:r>
            <a:r>
              <a:rPr lang="en-US" sz="2400" dirty="0" err="1"/>
              <a:t>WebVR</a:t>
            </a:r>
            <a:endParaRPr lang="en-US" sz="2400" dirty="0"/>
          </a:p>
        </p:txBody>
      </p:sp>
      <p:sp>
        <p:nvSpPr>
          <p:cNvPr id="11" name="텍스트 개체 틀 10"/>
          <p:cNvSpPr>
            <a:spLocks noGrp="1"/>
          </p:cNvSpPr>
          <p:nvPr>
            <p:ph type="body" sz="quarter" idx="17"/>
          </p:nvPr>
        </p:nvSpPr>
        <p:spPr/>
        <p:txBody>
          <a:bodyPr>
            <a:normAutofit/>
          </a:bodyPr>
          <a:lstStyle/>
          <a:p>
            <a:pPr>
              <a:lnSpc>
                <a:spcPct val="150000"/>
              </a:lnSpc>
              <a:buFont typeface="Courier New" panose="02070309020205020404" pitchFamily="49" charset="0"/>
              <a:buChar char="o"/>
            </a:pPr>
            <a:r>
              <a:rPr lang="en-US" altLang="ko-KR" sz="1800" dirty="0"/>
              <a:t>Sample Web VR </a:t>
            </a:r>
          </a:p>
          <a:p>
            <a:pPr marL="0" indent="0">
              <a:lnSpc>
                <a:spcPct val="150000"/>
              </a:lnSpc>
              <a:buNone/>
            </a:pPr>
            <a:r>
              <a:rPr lang="en-US" altLang="ko-KR" sz="1800" dirty="0"/>
              <a:t>			https://webvr.info/samples/</a:t>
            </a:r>
          </a:p>
          <a:p>
            <a:pPr>
              <a:lnSpc>
                <a:spcPct val="150000"/>
              </a:lnSpc>
              <a:buFont typeface="Courier New" panose="02070309020205020404" pitchFamily="49" charset="0"/>
              <a:buChar char="o"/>
            </a:pPr>
            <a:r>
              <a:rPr lang="en-US" altLang="ko-KR" sz="1800" dirty="0"/>
              <a:t>Mozilla VR Showcase</a:t>
            </a:r>
          </a:p>
          <a:p>
            <a:pPr marL="0" indent="0">
              <a:lnSpc>
                <a:spcPct val="150000"/>
              </a:lnSpc>
              <a:buNone/>
            </a:pPr>
            <a:r>
              <a:rPr lang="en-US" altLang="ko-KR" sz="1800" dirty="0"/>
              <a:t>			http://mozvr.com/</a:t>
            </a:r>
          </a:p>
          <a:p>
            <a:pPr>
              <a:lnSpc>
                <a:spcPct val="150000"/>
              </a:lnSpc>
              <a:buFont typeface="Courier New" panose="02070309020205020404" pitchFamily="49" charset="0"/>
              <a:buChar char="o"/>
            </a:pPr>
            <a:r>
              <a:rPr lang="en-US" altLang="ko-KR" sz="1800" dirty="0"/>
              <a:t>Cardboard VR Showcase</a:t>
            </a:r>
          </a:p>
          <a:p>
            <a:pPr marL="0" indent="0">
              <a:lnSpc>
                <a:spcPct val="150000"/>
              </a:lnSpc>
              <a:buNone/>
            </a:pPr>
            <a:r>
              <a:rPr lang="en-US" altLang="ko-KR" sz="1800" dirty="0"/>
              <a:t>			http://vr.chromeexperiments.com/</a:t>
            </a:r>
          </a:p>
          <a:p>
            <a:pPr>
              <a:lnSpc>
                <a:spcPct val="150000"/>
              </a:lnSpc>
              <a:buFont typeface="Courier New" panose="02070309020205020404" pitchFamily="49" charset="0"/>
              <a:buChar char="o"/>
            </a:pPr>
            <a:r>
              <a:rPr lang="en-US" altLang="ko-KR" sz="1800" dirty="0"/>
              <a:t>A-Frame</a:t>
            </a:r>
          </a:p>
          <a:p>
            <a:pPr marL="0" indent="0">
              <a:lnSpc>
                <a:spcPct val="150000"/>
              </a:lnSpc>
              <a:buNone/>
            </a:pPr>
            <a:r>
              <a:rPr lang="en-US" altLang="ko-KR" sz="1800" dirty="0"/>
              <a:t>			https://aframe.io/</a:t>
            </a:r>
          </a:p>
          <a:p>
            <a:pPr>
              <a:lnSpc>
                <a:spcPct val="150000"/>
              </a:lnSpc>
              <a:buFont typeface="Courier New" panose="02070309020205020404" pitchFamily="49" charset="0"/>
              <a:buChar char="o"/>
            </a:pPr>
            <a:r>
              <a:rPr lang="en-US" altLang="ko-KR" sz="1800" dirty="0"/>
              <a:t>React VR</a:t>
            </a:r>
          </a:p>
          <a:p>
            <a:pPr marL="0" indent="0">
              <a:lnSpc>
                <a:spcPct val="150000"/>
              </a:lnSpc>
              <a:buNone/>
            </a:pPr>
            <a:r>
              <a:rPr lang="en-US" altLang="ko-KR" sz="1800" dirty="0"/>
              <a:t>			https://facebook.github.io/react-vr/</a:t>
            </a:r>
          </a:p>
          <a:p>
            <a:pPr marL="0" indent="0">
              <a:lnSpc>
                <a:spcPct val="200000"/>
              </a:lnSpc>
              <a:buNone/>
            </a:pPr>
            <a:endParaRPr lang="en-US" altLang="ko-KR" sz="1800" dirty="0"/>
          </a:p>
          <a:p>
            <a:pPr marL="0" indent="0">
              <a:lnSpc>
                <a:spcPct val="200000"/>
              </a:lnSpc>
              <a:buNone/>
            </a:pPr>
            <a:endParaRPr lang="en-US" altLang="ko-KR" sz="1800" dirty="0"/>
          </a:p>
        </p:txBody>
      </p:sp>
    </p:spTree>
    <p:extLst>
      <p:ext uri="{BB962C8B-B14F-4D97-AF65-F5344CB8AC3E}">
        <p14:creationId xmlns:p14="http://schemas.microsoft.com/office/powerpoint/2010/main" val="3207362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CONCLUSION</a:t>
            </a:r>
          </a:p>
        </p:txBody>
      </p:sp>
      <p:sp>
        <p:nvSpPr>
          <p:cNvPr id="3" name="Text Placeholder 2"/>
          <p:cNvSpPr>
            <a:spLocks noGrp="1"/>
          </p:cNvSpPr>
          <p:nvPr>
            <p:ph type="body" sz="quarter" idx="17"/>
          </p:nvPr>
        </p:nvSpPr>
        <p:spPr/>
        <p:txBody>
          <a:bodyPr>
            <a:normAutofit/>
          </a:bodyPr>
          <a:lstStyle/>
          <a:p>
            <a:pPr>
              <a:lnSpc>
                <a:spcPct val="200000"/>
              </a:lnSpc>
            </a:pPr>
            <a:r>
              <a:rPr lang="en-US" sz="1600" dirty="0"/>
              <a:t>Virtual Reality is a growing industry</a:t>
            </a:r>
          </a:p>
          <a:p>
            <a:pPr>
              <a:lnSpc>
                <a:spcPct val="200000"/>
              </a:lnSpc>
            </a:pPr>
            <a:r>
              <a:rPr lang="en-US" sz="1600" dirty="0"/>
              <a:t>PC and specialized hardware are getting better, faster and cheaper because of   development in VR.</a:t>
            </a:r>
          </a:p>
          <a:p>
            <a:pPr>
              <a:lnSpc>
                <a:spcPct val="200000"/>
              </a:lnSpc>
            </a:pPr>
            <a:r>
              <a:rPr lang="en-US" sz="1600" dirty="0"/>
              <a:t>Maybe 3D user interfaces will replace the windows based ones?</a:t>
            </a:r>
          </a:p>
          <a:p>
            <a:pPr>
              <a:lnSpc>
                <a:spcPct val="200000"/>
              </a:lnSpc>
            </a:pPr>
            <a:r>
              <a:rPr lang="en-US" sz="1600" dirty="0"/>
              <a:t>Huge demand for VRML programmers in near future.</a:t>
            </a:r>
          </a:p>
          <a:p>
            <a:pPr>
              <a:lnSpc>
                <a:spcPct val="200000"/>
              </a:lnSpc>
            </a:pPr>
            <a:r>
              <a:rPr lang="en-US" sz="1600" dirty="0"/>
              <a:t>Revolution in gaming industries</a:t>
            </a:r>
          </a:p>
        </p:txBody>
      </p:sp>
    </p:spTree>
    <p:extLst>
      <p:ext uri="{BB962C8B-B14F-4D97-AF65-F5344CB8AC3E}">
        <p14:creationId xmlns:p14="http://schemas.microsoft.com/office/powerpoint/2010/main" val="2004933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a:bodyPr>
          <a:lstStyle/>
          <a:p>
            <a:pPr marL="342900" indent="-342900"/>
            <a:r>
              <a:rPr lang="en-US" altLang="ko-KR" dirty="0"/>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PC HMDs</a:t>
            </a:r>
          </a:p>
        </p:txBody>
      </p:sp>
      <p:sp>
        <p:nvSpPr>
          <p:cNvPr id="13" name="TextBox 12"/>
          <p:cNvSpPr txBox="1"/>
          <p:nvPr/>
        </p:nvSpPr>
        <p:spPr>
          <a:xfrm>
            <a:off x="611560" y="1124744"/>
            <a:ext cx="7776864" cy="2585323"/>
          </a:xfrm>
          <a:prstGeom prst="rect">
            <a:avLst/>
          </a:prstGeom>
          <a:noFill/>
        </p:spPr>
        <p:txBody>
          <a:bodyPr wrap="square" rtlCol="0">
            <a:spAutoFit/>
          </a:bodyPr>
          <a:lstStyle/>
          <a:p>
            <a:pPr marL="285750" indent="-285750">
              <a:lnSpc>
                <a:spcPct val="150000"/>
              </a:lnSpc>
              <a:buFontTx/>
              <a:buChar char="-"/>
            </a:pPr>
            <a:r>
              <a:rPr lang="en-US" dirty="0"/>
              <a:t>PC HMDs refer to Desktop peripheral acts as external monitor</a:t>
            </a:r>
          </a:p>
          <a:p>
            <a:pPr marL="285750" indent="-285750">
              <a:lnSpc>
                <a:spcPct val="150000"/>
              </a:lnSpc>
              <a:buFontTx/>
              <a:buChar char="-"/>
            </a:pPr>
            <a:r>
              <a:rPr lang="en-US" dirty="0"/>
              <a:t>Provide deepest, most immersive VR</a:t>
            </a:r>
          </a:p>
          <a:p>
            <a:pPr marL="285750" indent="-285750">
              <a:lnSpc>
                <a:spcPct val="150000"/>
              </a:lnSpc>
              <a:buFontTx/>
              <a:buChar char="-"/>
            </a:pPr>
            <a:r>
              <a:rPr lang="en-US" dirty="0"/>
              <a:t>Position and orientation tracking</a:t>
            </a:r>
          </a:p>
          <a:p>
            <a:pPr marL="285750" indent="-285750">
              <a:lnSpc>
                <a:spcPct val="150000"/>
              </a:lnSpc>
              <a:buFontTx/>
              <a:buChar char="-"/>
            </a:pPr>
            <a:r>
              <a:rPr lang="en-US" dirty="0"/>
              <a:t>Tethered – one or more cables connect to computer such as camera for position tracking</a:t>
            </a:r>
          </a:p>
          <a:p>
            <a:pPr marL="285750" indent="-285750">
              <a:lnSpc>
                <a:spcPct val="150000"/>
              </a:lnSpc>
              <a:buFontTx/>
              <a:buChar char="-"/>
            </a:pPr>
            <a:endParaRPr lang="en-US" dirty="0"/>
          </a:p>
        </p:txBody>
      </p:sp>
      <p:pic>
        <p:nvPicPr>
          <p:cNvPr id="1026" name="Picture 2" descr="Image result for oculus rif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3501008"/>
            <a:ext cx="3408313" cy="23127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64282" y="3544383"/>
            <a:ext cx="3959052" cy="2226033"/>
          </a:xfrm>
          <a:prstGeom prst="rect">
            <a:avLst/>
          </a:prstGeom>
        </p:spPr>
      </p:pic>
      <p:sp>
        <p:nvSpPr>
          <p:cNvPr id="16" name="TextBox 15"/>
          <p:cNvSpPr txBox="1"/>
          <p:nvPr/>
        </p:nvSpPr>
        <p:spPr>
          <a:xfrm>
            <a:off x="2195736" y="5835031"/>
            <a:ext cx="1512168" cy="369332"/>
          </a:xfrm>
          <a:prstGeom prst="rect">
            <a:avLst/>
          </a:prstGeom>
          <a:noFill/>
        </p:spPr>
        <p:txBody>
          <a:bodyPr wrap="square" rtlCol="0">
            <a:spAutoFit/>
          </a:bodyPr>
          <a:lstStyle/>
          <a:p>
            <a:r>
              <a:rPr lang="en-US" dirty="0"/>
              <a:t>Oculus Rift</a:t>
            </a:r>
          </a:p>
        </p:txBody>
      </p:sp>
      <p:sp>
        <p:nvSpPr>
          <p:cNvPr id="17" name="TextBox 16"/>
          <p:cNvSpPr txBox="1"/>
          <p:nvPr/>
        </p:nvSpPr>
        <p:spPr>
          <a:xfrm>
            <a:off x="6156176" y="5835031"/>
            <a:ext cx="1512168" cy="369332"/>
          </a:xfrm>
          <a:prstGeom prst="rect">
            <a:avLst/>
          </a:prstGeom>
          <a:noFill/>
        </p:spPr>
        <p:txBody>
          <a:bodyPr wrap="square" rtlCol="0">
            <a:spAutoFit/>
          </a:bodyPr>
          <a:lstStyle/>
          <a:p>
            <a:r>
              <a:rPr lang="en-US" dirty="0"/>
              <a:t>HTC VIVE</a:t>
            </a:r>
          </a:p>
        </p:txBody>
      </p:sp>
    </p:spTree>
    <p:extLst>
      <p:ext uri="{BB962C8B-B14F-4D97-AF65-F5344CB8AC3E}">
        <p14:creationId xmlns:p14="http://schemas.microsoft.com/office/powerpoint/2010/main" val="4224544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Mobile HMDs</a:t>
            </a:r>
          </a:p>
        </p:txBody>
      </p:sp>
      <p:sp>
        <p:nvSpPr>
          <p:cNvPr id="13" name="TextBox 12"/>
          <p:cNvSpPr txBox="1"/>
          <p:nvPr/>
        </p:nvSpPr>
        <p:spPr>
          <a:xfrm>
            <a:off x="611560" y="1124744"/>
            <a:ext cx="7776864" cy="2585323"/>
          </a:xfrm>
          <a:prstGeom prst="rect">
            <a:avLst/>
          </a:prstGeom>
          <a:noFill/>
        </p:spPr>
        <p:txBody>
          <a:bodyPr wrap="square" rtlCol="0">
            <a:spAutoFit/>
          </a:bodyPr>
          <a:lstStyle/>
          <a:p>
            <a:pPr marL="285750" indent="-285750">
              <a:lnSpc>
                <a:spcPct val="150000"/>
              </a:lnSpc>
              <a:buFontTx/>
              <a:buChar char="-"/>
            </a:pPr>
            <a:r>
              <a:rPr lang="en-US" dirty="0"/>
              <a:t>Custom Android build/ Oculus mobile SDK</a:t>
            </a:r>
          </a:p>
          <a:p>
            <a:pPr marL="285750" indent="-285750">
              <a:lnSpc>
                <a:spcPct val="150000"/>
              </a:lnSpc>
              <a:buFontTx/>
              <a:buChar char="-"/>
            </a:pPr>
            <a:r>
              <a:rPr lang="en-US" dirty="0"/>
              <a:t>Orientation tracking only</a:t>
            </a:r>
          </a:p>
          <a:p>
            <a:pPr marL="285750" indent="-285750">
              <a:lnSpc>
                <a:spcPct val="150000"/>
              </a:lnSpc>
              <a:buFontTx/>
              <a:buChar char="-"/>
            </a:pPr>
            <a:r>
              <a:rPr lang="en-US" dirty="0"/>
              <a:t>Support for S6 coming – Samsung Gear VR</a:t>
            </a:r>
          </a:p>
          <a:p>
            <a:pPr marL="285750" indent="-285750">
              <a:lnSpc>
                <a:spcPct val="150000"/>
              </a:lnSpc>
              <a:buFontTx/>
              <a:buChar char="-"/>
            </a:pPr>
            <a:r>
              <a:rPr lang="en-US" dirty="0"/>
              <a:t>Support for LG G5 – LG VR</a:t>
            </a:r>
          </a:p>
          <a:p>
            <a:pPr marL="285750" indent="-285750">
              <a:lnSpc>
                <a:spcPct val="150000"/>
              </a:lnSpc>
              <a:buFontTx/>
              <a:buChar char="-"/>
            </a:pPr>
            <a:r>
              <a:rPr lang="en-US" dirty="0"/>
              <a:t>110 diagonal FOV – Gear VR</a:t>
            </a:r>
          </a:p>
          <a:p>
            <a:pPr marL="285750" indent="-285750">
              <a:lnSpc>
                <a:spcPct val="150000"/>
              </a:lnSpc>
              <a:buFontTx/>
              <a:buChar char="-"/>
            </a:pPr>
            <a:r>
              <a:rPr lang="en-US" dirty="0"/>
              <a:t>1000hz refresh rate – Gear VR</a:t>
            </a:r>
          </a:p>
        </p:txBody>
      </p:sp>
      <p:sp>
        <p:nvSpPr>
          <p:cNvPr id="16" name="TextBox 15"/>
          <p:cNvSpPr txBox="1"/>
          <p:nvPr/>
        </p:nvSpPr>
        <p:spPr>
          <a:xfrm>
            <a:off x="1547664" y="5731496"/>
            <a:ext cx="2160240" cy="369332"/>
          </a:xfrm>
          <a:prstGeom prst="rect">
            <a:avLst/>
          </a:prstGeom>
          <a:noFill/>
        </p:spPr>
        <p:txBody>
          <a:bodyPr wrap="square" rtlCol="0">
            <a:spAutoFit/>
          </a:bodyPr>
          <a:lstStyle/>
          <a:p>
            <a:r>
              <a:rPr lang="en-US" dirty="0"/>
              <a:t>Samsung Gear VR</a:t>
            </a:r>
          </a:p>
        </p:txBody>
      </p:sp>
      <p:pic>
        <p:nvPicPr>
          <p:cNvPr id="3" name="Picture 2"/>
          <p:cNvPicPr>
            <a:picLocks noChangeAspect="1"/>
          </p:cNvPicPr>
          <p:nvPr/>
        </p:nvPicPr>
        <p:blipFill>
          <a:blip r:embed="rId2"/>
          <a:stretch>
            <a:fillRect/>
          </a:stretch>
        </p:blipFill>
        <p:spPr>
          <a:xfrm>
            <a:off x="5220071" y="3888141"/>
            <a:ext cx="3251211" cy="2144416"/>
          </a:xfrm>
          <a:prstGeom prst="rect">
            <a:avLst/>
          </a:prstGeom>
        </p:spPr>
      </p:pic>
      <p:pic>
        <p:nvPicPr>
          <p:cNvPr id="9" name="Shape 59"/>
          <p:cNvPicPr preferRelativeResize="0"/>
          <p:nvPr/>
        </p:nvPicPr>
        <p:blipFill>
          <a:blip r:embed="rId3">
            <a:alphaModFix/>
          </a:blip>
          <a:stretch>
            <a:fillRect/>
          </a:stretch>
        </p:blipFill>
        <p:spPr>
          <a:xfrm>
            <a:off x="1259632" y="3918020"/>
            <a:ext cx="2802260" cy="1984078"/>
          </a:xfrm>
          <a:prstGeom prst="rect">
            <a:avLst/>
          </a:prstGeom>
          <a:noFill/>
          <a:ln>
            <a:noFill/>
          </a:ln>
        </p:spPr>
      </p:pic>
      <p:sp>
        <p:nvSpPr>
          <p:cNvPr id="17" name="TextBox 16"/>
          <p:cNvSpPr txBox="1"/>
          <p:nvPr/>
        </p:nvSpPr>
        <p:spPr>
          <a:xfrm>
            <a:off x="6089593" y="5717432"/>
            <a:ext cx="1512168" cy="369332"/>
          </a:xfrm>
          <a:prstGeom prst="rect">
            <a:avLst/>
          </a:prstGeom>
          <a:noFill/>
        </p:spPr>
        <p:txBody>
          <a:bodyPr wrap="square" rtlCol="0">
            <a:spAutoFit/>
          </a:bodyPr>
          <a:lstStyle/>
          <a:p>
            <a:r>
              <a:rPr lang="en-US" dirty="0"/>
              <a:t>LG VR</a:t>
            </a:r>
          </a:p>
        </p:txBody>
      </p:sp>
    </p:spTree>
    <p:extLst>
      <p:ext uri="{BB962C8B-B14F-4D97-AF65-F5344CB8AC3E}">
        <p14:creationId xmlns:p14="http://schemas.microsoft.com/office/powerpoint/2010/main" val="413266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Drop-in phone viewers</a:t>
            </a:r>
          </a:p>
        </p:txBody>
      </p:sp>
      <p:sp>
        <p:nvSpPr>
          <p:cNvPr id="13" name="TextBox 12"/>
          <p:cNvSpPr txBox="1"/>
          <p:nvPr/>
        </p:nvSpPr>
        <p:spPr>
          <a:xfrm>
            <a:off x="611560" y="1124744"/>
            <a:ext cx="7776864" cy="3000821"/>
          </a:xfrm>
          <a:prstGeom prst="rect">
            <a:avLst/>
          </a:prstGeom>
          <a:noFill/>
        </p:spPr>
        <p:txBody>
          <a:bodyPr wrap="square" rtlCol="0">
            <a:spAutoFit/>
          </a:bodyPr>
          <a:lstStyle/>
          <a:p>
            <a:pPr marL="285750" indent="-285750" eaLnBrk="0" latinLnBrk="0" hangingPunct="0">
              <a:lnSpc>
                <a:spcPct val="150000"/>
              </a:lnSpc>
              <a:buFontTx/>
              <a:buChar char="-"/>
            </a:pPr>
            <a:r>
              <a:rPr lang="en-US" dirty="0"/>
              <a:t>Open specification for mobile VR</a:t>
            </a:r>
          </a:p>
          <a:p>
            <a:pPr marL="285750" indent="-285750" eaLnBrk="0" latinLnBrk="0" hangingPunct="0">
              <a:lnSpc>
                <a:spcPct val="150000"/>
              </a:lnSpc>
              <a:buFontTx/>
              <a:buChar char="-"/>
            </a:pPr>
            <a:r>
              <a:rPr lang="en-US" dirty="0"/>
              <a:t>Orientation tracking only</a:t>
            </a:r>
          </a:p>
          <a:p>
            <a:pPr marL="285750" indent="-285750" eaLnBrk="0" latinLnBrk="0" hangingPunct="0">
              <a:lnSpc>
                <a:spcPct val="150000"/>
              </a:lnSpc>
              <a:buFontTx/>
              <a:buChar char="-"/>
            </a:pPr>
            <a:r>
              <a:rPr lang="en-US" dirty="0"/>
              <a:t>Standard Android, iOS support, using simple stereo rendering and accelerometer tracking</a:t>
            </a:r>
          </a:p>
          <a:p>
            <a:pPr marL="285750" indent="-285750" eaLnBrk="0" latinLnBrk="0" hangingPunct="0">
              <a:lnSpc>
                <a:spcPct val="150000"/>
              </a:lnSpc>
              <a:buFontTx/>
              <a:buChar char="-"/>
            </a:pPr>
            <a:r>
              <a:rPr lang="en-US" dirty="0"/>
              <a:t>Just add </a:t>
            </a:r>
            <a:r>
              <a:rPr lang="en-US" dirty="0" err="1"/>
              <a:t>SmartPhone</a:t>
            </a:r>
            <a:endParaRPr lang="en-US" dirty="0"/>
          </a:p>
          <a:p>
            <a:pPr marL="285750" indent="-285750" eaLnBrk="0" latinLnBrk="0" hangingPunct="0">
              <a:lnSpc>
                <a:spcPct val="150000"/>
              </a:lnSpc>
              <a:buFontTx/>
              <a:buChar char="-"/>
            </a:pPr>
            <a:r>
              <a:rPr lang="en-US" dirty="0"/>
              <a:t>90 degree FOV – Cardboard</a:t>
            </a:r>
          </a:p>
          <a:p>
            <a:pPr marL="285750" indent="-285750" eaLnBrk="0" latinLnBrk="0" hangingPunct="0">
              <a:lnSpc>
                <a:spcPct val="150000"/>
              </a:lnSpc>
              <a:buFontTx/>
              <a:buChar char="-"/>
            </a:pPr>
            <a:r>
              <a:rPr lang="en-US" dirty="0"/>
              <a:t>200hz refresh rate </a:t>
            </a:r>
          </a:p>
        </p:txBody>
      </p:sp>
      <p:sp>
        <p:nvSpPr>
          <p:cNvPr id="16" name="TextBox 15"/>
          <p:cNvSpPr txBox="1"/>
          <p:nvPr/>
        </p:nvSpPr>
        <p:spPr>
          <a:xfrm>
            <a:off x="1406581" y="5939988"/>
            <a:ext cx="2160240" cy="369332"/>
          </a:xfrm>
          <a:prstGeom prst="rect">
            <a:avLst/>
          </a:prstGeom>
          <a:noFill/>
        </p:spPr>
        <p:txBody>
          <a:bodyPr wrap="square" rtlCol="0">
            <a:spAutoFit/>
          </a:bodyPr>
          <a:lstStyle/>
          <a:p>
            <a:r>
              <a:rPr lang="en-US" dirty="0"/>
              <a:t>Google Cardboard</a:t>
            </a:r>
          </a:p>
        </p:txBody>
      </p:sp>
      <p:sp>
        <p:nvSpPr>
          <p:cNvPr id="17" name="TextBox 16"/>
          <p:cNvSpPr txBox="1"/>
          <p:nvPr/>
        </p:nvSpPr>
        <p:spPr>
          <a:xfrm>
            <a:off x="5724128" y="5854564"/>
            <a:ext cx="1512168" cy="369332"/>
          </a:xfrm>
          <a:prstGeom prst="rect">
            <a:avLst/>
          </a:prstGeom>
          <a:noFill/>
        </p:spPr>
        <p:txBody>
          <a:bodyPr wrap="square" rtlCol="0">
            <a:spAutoFit/>
          </a:bodyPr>
          <a:lstStyle/>
          <a:p>
            <a:r>
              <a:rPr lang="en-US" dirty="0"/>
              <a:t>VR BOX</a:t>
            </a:r>
          </a:p>
        </p:txBody>
      </p:sp>
      <p:pic>
        <p:nvPicPr>
          <p:cNvPr id="4" name="Picture 3"/>
          <p:cNvPicPr>
            <a:picLocks noChangeAspect="1"/>
          </p:cNvPicPr>
          <p:nvPr/>
        </p:nvPicPr>
        <p:blipFill>
          <a:blip r:embed="rId2"/>
          <a:stretch>
            <a:fillRect/>
          </a:stretch>
        </p:blipFill>
        <p:spPr>
          <a:xfrm>
            <a:off x="971600" y="3959847"/>
            <a:ext cx="3030202" cy="1876121"/>
          </a:xfrm>
          <a:prstGeom prst="rect">
            <a:avLst/>
          </a:prstGeom>
        </p:spPr>
      </p:pic>
      <p:pic>
        <p:nvPicPr>
          <p:cNvPr id="2050" name="Picture 2" descr="Image result for vr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873378"/>
            <a:ext cx="3130127" cy="196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35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Specification of HMD Devices </a:t>
            </a:r>
          </a:p>
        </p:txBody>
      </p:sp>
      <p:graphicFrame>
        <p:nvGraphicFramePr>
          <p:cNvPr id="7" name="Content Placeholder 5"/>
          <p:cNvGraphicFramePr>
            <a:graphicFrameLocks/>
          </p:cNvGraphicFramePr>
          <p:nvPr>
            <p:extLst/>
          </p:nvPr>
        </p:nvGraphicFramePr>
        <p:xfrm>
          <a:off x="107504" y="1124744"/>
          <a:ext cx="8856984" cy="5134332"/>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734452621"/>
                    </a:ext>
                  </a:extLst>
                </a:gridCol>
                <a:gridCol w="1656184">
                  <a:extLst>
                    <a:ext uri="{9D8B030D-6E8A-4147-A177-3AD203B41FA5}">
                      <a16:colId xmlns:a16="http://schemas.microsoft.com/office/drawing/2014/main" val="2656459109"/>
                    </a:ext>
                  </a:extLst>
                </a:gridCol>
                <a:gridCol w="1584176">
                  <a:extLst>
                    <a:ext uri="{9D8B030D-6E8A-4147-A177-3AD203B41FA5}">
                      <a16:colId xmlns:a16="http://schemas.microsoft.com/office/drawing/2014/main" val="1761400030"/>
                    </a:ext>
                  </a:extLst>
                </a:gridCol>
                <a:gridCol w="1512168">
                  <a:extLst>
                    <a:ext uri="{9D8B030D-6E8A-4147-A177-3AD203B41FA5}">
                      <a16:colId xmlns:a16="http://schemas.microsoft.com/office/drawing/2014/main" val="3027806408"/>
                    </a:ext>
                  </a:extLst>
                </a:gridCol>
                <a:gridCol w="1512168">
                  <a:extLst>
                    <a:ext uri="{9D8B030D-6E8A-4147-A177-3AD203B41FA5}">
                      <a16:colId xmlns:a16="http://schemas.microsoft.com/office/drawing/2014/main" val="1838238211"/>
                    </a:ext>
                  </a:extLst>
                </a:gridCol>
                <a:gridCol w="1224136">
                  <a:extLst>
                    <a:ext uri="{9D8B030D-6E8A-4147-A177-3AD203B41FA5}">
                      <a16:colId xmlns:a16="http://schemas.microsoft.com/office/drawing/2014/main" val="1854616788"/>
                    </a:ext>
                  </a:extLst>
                </a:gridCol>
              </a:tblGrid>
              <a:tr h="432048">
                <a:tc>
                  <a:txBody>
                    <a:bodyPr/>
                    <a:lstStyle/>
                    <a:p>
                      <a:r>
                        <a:rPr lang="en-US" sz="1400" dirty="0">
                          <a:latin typeface="Gulim" panose="020B0600000101010101" pitchFamily="34" charset="-127"/>
                          <a:ea typeface="Gulim" panose="020B0600000101010101" pitchFamily="34" charset="-127"/>
                        </a:rPr>
                        <a:t>Category</a:t>
                      </a:r>
                    </a:p>
                  </a:txBody>
                  <a:tcPr/>
                </a:tc>
                <a:tc>
                  <a:txBody>
                    <a:bodyPr/>
                    <a:lstStyle/>
                    <a:p>
                      <a:r>
                        <a:rPr lang="en-US" sz="1400" dirty="0">
                          <a:latin typeface="Gulim" panose="020B0600000101010101" pitchFamily="34" charset="-127"/>
                          <a:ea typeface="Gulim" panose="020B0600000101010101" pitchFamily="34" charset="-127"/>
                        </a:rPr>
                        <a:t>Gear</a:t>
                      </a:r>
                      <a:r>
                        <a:rPr lang="en-US" sz="1400" baseline="0" dirty="0">
                          <a:latin typeface="Gulim" panose="020B0600000101010101" pitchFamily="34" charset="-127"/>
                          <a:ea typeface="Gulim" panose="020B0600000101010101" pitchFamily="34" charset="-127"/>
                        </a:rPr>
                        <a:t> VR</a:t>
                      </a:r>
                      <a:endParaRPr lang="en-US" sz="1400" dirty="0">
                        <a:latin typeface="Gulim" panose="020B0600000101010101" pitchFamily="34" charset="-127"/>
                        <a:ea typeface="Gulim" panose="020B0600000101010101" pitchFamily="34" charset="-127"/>
                      </a:endParaRPr>
                    </a:p>
                  </a:txBody>
                  <a:tcPr/>
                </a:tc>
                <a:tc>
                  <a:txBody>
                    <a:bodyPr/>
                    <a:lstStyle/>
                    <a:p>
                      <a:r>
                        <a:rPr lang="en-US" sz="1400" dirty="0">
                          <a:latin typeface="Gulim" panose="020B0600000101010101" pitchFamily="34" charset="-127"/>
                          <a:ea typeface="Gulim" panose="020B0600000101010101" pitchFamily="34" charset="-127"/>
                        </a:rPr>
                        <a:t>Oculus</a:t>
                      </a:r>
                      <a:r>
                        <a:rPr lang="en-US" sz="1400" baseline="0" dirty="0">
                          <a:latin typeface="Gulim" panose="020B0600000101010101" pitchFamily="34" charset="-127"/>
                          <a:ea typeface="Gulim" panose="020B0600000101010101" pitchFamily="34" charset="-127"/>
                        </a:rPr>
                        <a:t> Rift</a:t>
                      </a:r>
                      <a:endParaRPr lang="en-US" sz="1400" dirty="0">
                        <a:latin typeface="Gulim" panose="020B0600000101010101" pitchFamily="34" charset="-127"/>
                        <a:ea typeface="Gulim" panose="020B0600000101010101" pitchFamily="34" charset="-127"/>
                      </a:endParaRPr>
                    </a:p>
                  </a:txBody>
                  <a:tcPr/>
                </a:tc>
                <a:tc>
                  <a:txBody>
                    <a:bodyPr/>
                    <a:lstStyle/>
                    <a:p>
                      <a:r>
                        <a:rPr lang="en-US" sz="1400" dirty="0">
                          <a:latin typeface="Gulim" panose="020B0600000101010101" pitchFamily="34" charset="-127"/>
                          <a:ea typeface="Gulim" panose="020B0600000101010101" pitchFamily="34" charset="-127"/>
                        </a:rPr>
                        <a:t>LG 360 VR</a:t>
                      </a:r>
                    </a:p>
                  </a:txBody>
                  <a:tcPr/>
                </a:tc>
                <a:tc>
                  <a:txBody>
                    <a:bodyPr/>
                    <a:lstStyle/>
                    <a:p>
                      <a:r>
                        <a:rPr lang="en-US" sz="1400" dirty="0">
                          <a:latin typeface="Gulim" panose="020B0600000101010101" pitchFamily="34" charset="-127"/>
                          <a:ea typeface="Gulim" panose="020B0600000101010101" pitchFamily="34" charset="-127"/>
                        </a:rPr>
                        <a:t>HTC VIVE</a:t>
                      </a:r>
                    </a:p>
                  </a:txBody>
                  <a:tcPr/>
                </a:tc>
                <a:tc>
                  <a:txBody>
                    <a:bodyPr/>
                    <a:lstStyle/>
                    <a:p>
                      <a:r>
                        <a:rPr lang="en-US" sz="1400" dirty="0">
                          <a:latin typeface="Gulim" panose="020B0600000101010101" pitchFamily="34" charset="-127"/>
                          <a:ea typeface="Gulim" panose="020B0600000101010101" pitchFamily="34" charset="-127"/>
                        </a:rPr>
                        <a:t>Sony</a:t>
                      </a:r>
                      <a:r>
                        <a:rPr lang="en-US" sz="1400" baseline="0" dirty="0">
                          <a:latin typeface="Gulim" panose="020B0600000101010101" pitchFamily="34" charset="-127"/>
                          <a:ea typeface="Gulim" panose="020B0600000101010101" pitchFamily="34" charset="-127"/>
                        </a:rPr>
                        <a:t> PS VR</a:t>
                      </a:r>
                      <a:endParaRPr lang="en-US" sz="1400" dirty="0">
                        <a:latin typeface="Gulim" panose="020B0600000101010101" pitchFamily="34" charset="-127"/>
                        <a:ea typeface="Gulim" panose="020B0600000101010101" pitchFamily="34" charset="-127"/>
                      </a:endParaRPr>
                    </a:p>
                  </a:txBody>
                  <a:tcPr/>
                </a:tc>
                <a:extLst>
                  <a:ext uri="{0D108BD9-81ED-4DB2-BD59-A6C34878D82A}">
                    <a16:rowId xmlns:a16="http://schemas.microsoft.com/office/drawing/2014/main" val="360103562"/>
                  </a:ext>
                </a:extLst>
              </a:tr>
              <a:tr h="432048">
                <a:tc>
                  <a:txBody>
                    <a:bodyPr/>
                    <a:lstStyle/>
                    <a:p>
                      <a:r>
                        <a:rPr lang="en-US" sz="1100" dirty="0">
                          <a:latin typeface="Gulim" panose="020B0600000101010101" pitchFamily="34" charset="-127"/>
                          <a:ea typeface="Gulim" panose="020B0600000101010101" pitchFamily="34" charset="-127"/>
                        </a:rPr>
                        <a:t>Display</a:t>
                      </a:r>
                    </a:p>
                  </a:txBody>
                  <a:tcPr/>
                </a:tc>
                <a:tc>
                  <a:txBody>
                    <a:bodyPr/>
                    <a:lstStyle/>
                    <a:p>
                      <a:r>
                        <a:rPr lang="it-IT" sz="1050" dirty="0">
                          <a:latin typeface="Gulim" panose="020B0600000101010101" pitchFamily="34" charset="-127"/>
                          <a:ea typeface="Gulim" panose="020B0600000101010101" pitchFamily="34" charset="-127"/>
                        </a:rPr>
                        <a:t>2560x1440</a:t>
                      </a:r>
                    </a:p>
                    <a:p>
                      <a:r>
                        <a:rPr lang="it-IT" sz="1050" dirty="0">
                          <a:latin typeface="Gulim" panose="020B0600000101010101" pitchFamily="34" charset="-127"/>
                          <a:ea typeface="Gulim" panose="020B0600000101010101" pitchFamily="34" charset="-127"/>
                        </a:rPr>
                        <a:t>1280 x 1440 per eye</a:t>
                      </a:r>
                    </a:p>
                    <a:p>
                      <a:r>
                        <a:rPr lang="it-IT" sz="1050" dirty="0">
                          <a:latin typeface="Gulim" panose="020B0600000101010101" pitchFamily="34" charset="-127"/>
                          <a:ea typeface="Gulim" panose="020B0600000101010101" pitchFamily="34" charset="-127"/>
                        </a:rPr>
                        <a:t>Super AMOLED</a:t>
                      </a:r>
                    </a:p>
                  </a:txBody>
                  <a:tcPr/>
                </a:tc>
                <a:tc>
                  <a:txBody>
                    <a:bodyPr/>
                    <a:lstStyle/>
                    <a:p>
                      <a:r>
                        <a:rPr lang="en-US" sz="1050" dirty="0">
                          <a:latin typeface="Gulim" panose="020B0600000101010101" pitchFamily="34" charset="-127"/>
                          <a:ea typeface="Gulim" panose="020B0600000101010101" pitchFamily="34" charset="-127"/>
                        </a:rPr>
                        <a:t>2160 x 1200 </a:t>
                      </a:r>
                    </a:p>
                    <a:p>
                      <a:r>
                        <a:rPr lang="en-US" sz="1050" dirty="0">
                          <a:latin typeface="Gulim" panose="020B0600000101010101" pitchFamily="34" charset="-127"/>
                          <a:ea typeface="Gulim" panose="020B0600000101010101" pitchFamily="34" charset="-127"/>
                        </a:rPr>
                        <a:t>1080 x 1200 per eye</a:t>
                      </a:r>
                    </a:p>
                    <a:p>
                      <a:r>
                        <a:rPr lang="en-US" sz="1050" dirty="0">
                          <a:latin typeface="Gulim" panose="020B0600000101010101" pitchFamily="34" charset="-127"/>
                          <a:ea typeface="Gulim" panose="020B0600000101010101" pitchFamily="34" charset="-127"/>
                        </a:rPr>
                        <a:t>OLED</a:t>
                      </a:r>
                    </a:p>
                  </a:txBody>
                  <a:tcPr/>
                </a:tc>
                <a:tc>
                  <a:txBody>
                    <a:bodyPr/>
                    <a:lstStyle/>
                    <a:p>
                      <a:r>
                        <a:rPr lang="en-US" sz="1050" dirty="0">
                          <a:latin typeface="Gulim" panose="020B0600000101010101" pitchFamily="34" charset="-127"/>
                          <a:ea typeface="Gulim" panose="020B0600000101010101" pitchFamily="34" charset="-127"/>
                        </a:rPr>
                        <a:t>1.88" IPS LCD x 2 EA, 920 x 720 per Eye, 639 </a:t>
                      </a:r>
                      <a:r>
                        <a:rPr lang="en-US" sz="1050" dirty="0" err="1">
                          <a:latin typeface="Gulim" panose="020B0600000101010101" pitchFamily="34" charset="-127"/>
                          <a:ea typeface="Gulim" panose="020B0600000101010101" pitchFamily="34" charset="-127"/>
                        </a:rPr>
                        <a:t>ppi</a:t>
                      </a:r>
                      <a:r>
                        <a:rPr lang="en-US" sz="1050" dirty="0">
                          <a:latin typeface="Gulim" panose="020B0600000101010101" pitchFamily="34" charset="-127"/>
                          <a:ea typeface="Gulim" panose="020B0600000101010101" pitchFamily="34" charset="-127"/>
                        </a:rPr>
                        <a:t> Real RGB</a:t>
                      </a:r>
                    </a:p>
                  </a:txBody>
                  <a:tcPr/>
                </a:tc>
                <a:tc>
                  <a:txBody>
                    <a:bodyPr/>
                    <a:lstStyle/>
                    <a:p>
                      <a:r>
                        <a:rPr lang="en-US" sz="1050" dirty="0">
                          <a:latin typeface="Gulim" panose="020B0600000101010101" pitchFamily="34" charset="-127"/>
                          <a:ea typeface="Gulim" panose="020B0600000101010101" pitchFamily="34" charset="-127"/>
                        </a:rPr>
                        <a:t>2560x1200</a:t>
                      </a:r>
                    </a:p>
                    <a:p>
                      <a:r>
                        <a:rPr lang="en-US" sz="1050" dirty="0">
                          <a:latin typeface="Gulim" panose="020B0600000101010101" pitchFamily="34" charset="-127"/>
                          <a:ea typeface="Gulim" panose="020B0600000101010101" pitchFamily="34" charset="-127"/>
                        </a:rPr>
                        <a:t>1080 x 1200 per eye</a:t>
                      </a:r>
                    </a:p>
                    <a:p>
                      <a:r>
                        <a:rPr lang="en-US" sz="1050" dirty="0">
                          <a:latin typeface="Gulim" panose="020B0600000101010101" pitchFamily="34" charset="-127"/>
                          <a:ea typeface="Gulim" panose="020B0600000101010101" pitchFamily="34" charset="-127"/>
                        </a:rPr>
                        <a:t>OLED</a:t>
                      </a:r>
                    </a:p>
                  </a:txBody>
                  <a:tcPr/>
                </a:tc>
                <a:tc>
                  <a:txBody>
                    <a:bodyPr/>
                    <a:lstStyle/>
                    <a:p>
                      <a:r>
                        <a:rPr lang="en-US" sz="1050" dirty="0">
                          <a:latin typeface="Gulim" panose="020B0600000101010101" pitchFamily="34" charset="-127"/>
                          <a:ea typeface="Gulim" panose="020B0600000101010101" pitchFamily="34" charset="-127"/>
                        </a:rPr>
                        <a:t>1920 x 1080</a:t>
                      </a:r>
                    </a:p>
                    <a:p>
                      <a:r>
                        <a:rPr lang="en-US" sz="1050" dirty="0">
                          <a:latin typeface="Gulim" panose="020B0600000101010101" pitchFamily="34" charset="-127"/>
                          <a:ea typeface="Gulim" panose="020B0600000101010101" pitchFamily="34" charset="-127"/>
                        </a:rPr>
                        <a:t>960x1080 per eye</a:t>
                      </a:r>
                    </a:p>
                    <a:p>
                      <a:r>
                        <a:rPr lang="en-US" sz="1050" dirty="0">
                          <a:latin typeface="Gulim" panose="020B0600000101010101" pitchFamily="34" charset="-127"/>
                          <a:ea typeface="Gulim" panose="020B0600000101010101" pitchFamily="34" charset="-127"/>
                        </a:rPr>
                        <a:t>OLED</a:t>
                      </a:r>
                    </a:p>
                  </a:txBody>
                  <a:tcPr/>
                </a:tc>
                <a:extLst>
                  <a:ext uri="{0D108BD9-81ED-4DB2-BD59-A6C34878D82A}">
                    <a16:rowId xmlns:a16="http://schemas.microsoft.com/office/drawing/2014/main" val="3790112186"/>
                  </a:ext>
                </a:extLst>
              </a:tr>
              <a:tr h="432048">
                <a:tc>
                  <a:txBody>
                    <a:bodyPr/>
                    <a:lstStyle/>
                    <a:p>
                      <a:r>
                        <a:rPr lang="en-US" sz="1100" dirty="0">
                          <a:latin typeface="Gulim" panose="020B0600000101010101" pitchFamily="34" charset="-127"/>
                          <a:ea typeface="Gulim" panose="020B0600000101010101" pitchFamily="34" charset="-127"/>
                        </a:rPr>
                        <a:t>Refresh rate</a:t>
                      </a:r>
                    </a:p>
                  </a:txBody>
                  <a:tcPr/>
                </a:tc>
                <a:tc>
                  <a:txBody>
                    <a:bodyPr/>
                    <a:lstStyle/>
                    <a:p>
                      <a:r>
                        <a:rPr lang="en-US" sz="1050" dirty="0">
                          <a:latin typeface="Gulim" panose="020B0600000101010101" pitchFamily="34" charset="-127"/>
                          <a:ea typeface="Gulim" panose="020B0600000101010101" pitchFamily="34" charset="-127"/>
                        </a:rPr>
                        <a:t>60 Hz</a:t>
                      </a:r>
                    </a:p>
                  </a:txBody>
                  <a:tcPr/>
                </a:tc>
                <a:tc>
                  <a:txBody>
                    <a:bodyPr/>
                    <a:lstStyle/>
                    <a:p>
                      <a:r>
                        <a:rPr lang="en-US" sz="1050" dirty="0">
                          <a:latin typeface="Gulim" panose="020B0600000101010101" pitchFamily="34" charset="-127"/>
                          <a:ea typeface="Gulim" panose="020B0600000101010101" pitchFamily="34" charset="-127"/>
                        </a:rPr>
                        <a:t>90 Hz</a:t>
                      </a:r>
                    </a:p>
                  </a:txBody>
                  <a:tcPr/>
                </a:tc>
                <a:tc>
                  <a:txBody>
                    <a:bodyPr/>
                    <a:lstStyle/>
                    <a:p>
                      <a:r>
                        <a:rPr lang="en-US" sz="1050" dirty="0">
                          <a:latin typeface="Gulim" panose="020B0600000101010101" pitchFamily="34" charset="-127"/>
                          <a:ea typeface="Gulim" panose="020B0600000101010101" pitchFamily="34" charset="-127"/>
                        </a:rPr>
                        <a:t>60 Hz</a:t>
                      </a:r>
                    </a:p>
                  </a:txBody>
                  <a:tcPr/>
                </a:tc>
                <a:tc>
                  <a:txBody>
                    <a:bodyPr/>
                    <a:lstStyle/>
                    <a:p>
                      <a:r>
                        <a:rPr lang="en-US" sz="1050" dirty="0">
                          <a:latin typeface="Gulim" panose="020B0600000101010101" pitchFamily="34" charset="-127"/>
                          <a:ea typeface="Gulim" panose="020B0600000101010101" pitchFamily="34" charset="-127"/>
                        </a:rPr>
                        <a:t>90 Hz</a:t>
                      </a:r>
                    </a:p>
                  </a:txBody>
                  <a:tcPr/>
                </a:tc>
                <a:tc>
                  <a:txBody>
                    <a:bodyPr/>
                    <a:lstStyle/>
                    <a:p>
                      <a:r>
                        <a:rPr lang="en-US" sz="1050" dirty="0">
                          <a:latin typeface="Gulim" panose="020B0600000101010101" pitchFamily="34" charset="-127"/>
                          <a:ea typeface="Gulim" panose="020B0600000101010101" pitchFamily="34" charset="-127"/>
                        </a:rPr>
                        <a:t>120 Hz, 90 Hz</a:t>
                      </a:r>
                    </a:p>
                  </a:txBody>
                  <a:tcPr/>
                </a:tc>
                <a:extLst>
                  <a:ext uri="{0D108BD9-81ED-4DB2-BD59-A6C34878D82A}">
                    <a16:rowId xmlns:a16="http://schemas.microsoft.com/office/drawing/2014/main" val="3884361883"/>
                  </a:ext>
                </a:extLst>
              </a:tr>
              <a:tr h="432048">
                <a:tc>
                  <a:txBody>
                    <a:bodyPr/>
                    <a:lstStyle/>
                    <a:p>
                      <a:r>
                        <a:rPr lang="en-US" sz="1100" dirty="0">
                          <a:latin typeface="Gulim" panose="020B0600000101010101" pitchFamily="34" charset="-127"/>
                          <a:ea typeface="Gulim" panose="020B0600000101010101" pitchFamily="34" charset="-127"/>
                        </a:rPr>
                        <a:t>Sensors</a:t>
                      </a:r>
                    </a:p>
                  </a:txBody>
                  <a:tcPr/>
                </a:tc>
                <a:tc>
                  <a:txBody>
                    <a:bodyPr/>
                    <a:lstStyle/>
                    <a:p>
                      <a:r>
                        <a:rPr lang="en-US" sz="1050" dirty="0">
                          <a:latin typeface="Gulim" panose="020B0600000101010101" pitchFamily="34" charset="-127"/>
                          <a:ea typeface="Gulim" panose="020B0600000101010101" pitchFamily="34" charset="-127"/>
                        </a:rPr>
                        <a:t>Accelerator,​ </a:t>
                      </a:r>
                      <a:r>
                        <a:rPr lang="en-US" sz="1050" dirty="0" err="1">
                          <a:latin typeface="Gulim" panose="020B0600000101010101" pitchFamily="34" charset="-127"/>
                          <a:ea typeface="Gulim" panose="020B0600000101010101" pitchFamily="34" charset="-127"/>
                        </a:rPr>
                        <a:t>gyrometer</a:t>
                      </a:r>
                      <a:r>
                        <a:rPr lang="en-US" sz="1050" dirty="0">
                          <a:latin typeface="Gulim" panose="020B0600000101010101" pitchFamily="34" charset="-127"/>
                          <a:ea typeface="Gulim" panose="020B0600000101010101" pitchFamily="34" charset="-127"/>
                        </a:rPr>
                        <a:t>, geomagnetic, proximity</a:t>
                      </a:r>
                    </a:p>
                  </a:txBody>
                  <a:tcPr/>
                </a:tc>
                <a:tc>
                  <a:txBody>
                    <a:bodyPr/>
                    <a:lstStyle/>
                    <a:p>
                      <a:r>
                        <a:rPr lang="en-US" sz="1050" dirty="0">
                          <a:latin typeface="Gulim" panose="020B0600000101010101" pitchFamily="34" charset="-127"/>
                          <a:ea typeface="Gulim" panose="020B0600000101010101" pitchFamily="34" charset="-127"/>
                        </a:rPr>
                        <a:t>Accelerometer, gyroscope, magnetometer,</a:t>
                      </a:r>
                    </a:p>
                    <a:p>
                      <a:r>
                        <a:rPr lang="en-US" sz="1050" dirty="0">
                          <a:latin typeface="Gulim" panose="020B0600000101010101" pitchFamily="34" charset="-127"/>
                          <a:ea typeface="Gulim" panose="020B0600000101010101" pitchFamily="34" charset="-127"/>
                        </a:rPr>
                        <a:t>360-degree positional tracking</a:t>
                      </a:r>
                    </a:p>
                  </a:txBody>
                  <a:tcPr/>
                </a:tc>
                <a:tc>
                  <a:txBody>
                    <a:bodyPr/>
                    <a:lstStyle/>
                    <a:p>
                      <a:r>
                        <a:rPr lang="en-US" sz="1050" dirty="0">
                          <a:latin typeface="Gulim" panose="020B0600000101010101" pitchFamily="34" charset="-127"/>
                          <a:ea typeface="Gulim" panose="020B0600000101010101" pitchFamily="34" charset="-127"/>
                        </a:rPr>
                        <a:t>6-axis (Gyro &amp; Accelerometer) Proximity Sensor</a:t>
                      </a:r>
                    </a:p>
                  </a:txBody>
                  <a:tcPr/>
                </a:tc>
                <a:tc>
                  <a:txBody>
                    <a:bodyPr/>
                    <a:lstStyle/>
                    <a:p>
                      <a:r>
                        <a:rPr lang="en-US" sz="1050" dirty="0">
                          <a:latin typeface="Gulim" panose="020B0600000101010101" pitchFamily="34" charset="-127"/>
                          <a:ea typeface="Gulim" panose="020B0600000101010101" pitchFamily="34" charset="-127"/>
                        </a:rPr>
                        <a:t>Accelerometer, gyroscope, laser position sensor,</a:t>
                      </a:r>
                    </a:p>
                    <a:p>
                      <a:r>
                        <a:rPr lang="en-US" sz="1050" dirty="0">
                          <a:latin typeface="Gulim" panose="020B0600000101010101" pitchFamily="34" charset="-127"/>
                          <a:ea typeface="Gulim" panose="020B0600000101010101" pitchFamily="34" charset="-127"/>
                        </a:rPr>
                        <a:t>front-facing camera</a:t>
                      </a:r>
                    </a:p>
                  </a:txBody>
                  <a:tcPr/>
                </a:tc>
                <a:tc>
                  <a:txBody>
                    <a:bodyPr/>
                    <a:lstStyle/>
                    <a:p>
                      <a:r>
                        <a:rPr lang="en-US" sz="1050" dirty="0">
                          <a:latin typeface="Gulim" panose="020B0600000101010101" pitchFamily="34" charset="-127"/>
                          <a:ea typeface="Gulim" panose="020B0600000101010101" pitchFamily="34" charset="-127"/>
                        </a:rPr>
                        <a:t>360 degree tracking, </a:t>
                      </a:r>
                    </a:p>
                    <a:p>
                      <a:r>
                        <a:rPr lang="en-US" sz="1050" dirty="0">
                          <a:latin typeface="Gulim" panose="020B0600000101010101" pitchFamily="34" charset="-127"/>
                          <a:ea typeface="Gulim" panose="020B0600000101010101" pitchFamily="34" charset="-127"/>
                        </a:rPr>
                        <a:t>9 LEDs</a:t>
                      </a:r>
                    </a:p>
                  </a:txBody>
                  <a:tcPr/>
                </a:tc>
                <a:extLst>
                  <a:ext uri="{0D108BD9-81ED-4DB2-BD59-A6C34878D82A}">
                    <a16:rowId xmlns:a16="http://schemas.microsoft.com/office/drawing/2014/main" val="2481891341"/>
                  </a:ext>
                </a:extLst>
              </a:tr>
              <a:tr h="432048">
                <a:tc>
                  <a:txBody>
                    <a:bodyPr/>
                    <a:lstStyle/>
                    <a:p>
                      <a:r>
                        <a:rPr lang="en-US" sz="1100" dirty="0">
                          <a:latin typeface="Gulim" panose="020B0600000101010101" pitchFamily="34" charset="-127"/>
                          <a:ea typeface="Gulim" panose="020B0600000101010101" pitchFamily="34" charset="-127"/>
                        </a:rPr>
                        <a:t>Field of view</a:t>
                      </a:r>
                    </a:p>
                  </a:txBody>
                  <a:tcPr/>
                </a:tc>
                <a:tc>
                  <a:txBody>
                    <a:bodyPr/>
                    <a:lstStyle/>
                    <a:p>
                      <a:r>
                        <a:rPr lang="en-US" sz="1050" dirty="0">
                          <a:latin typeface="Gulim" panose="020B0600000101010101" pitchFamily="34" charset="-127"/>
                          <a:ea typeface="Gulim" panose="020B0600000101010101" pitchFamily="34" charset="-127"/>
                        </a:rPr>
                        <a:t>96 degrees</a:t>
                      </a:r>
                    </a:p>
                  </a:txBody>
                  <a:tcPr/>
                </a:tc>
                <a:tc>
                  <a:txBody>
                    <a:bodyPr/>
                    <a:lstStyle/>
                    <a:p>
                      <a:r>
                        <a:rPr lang="en-US" sz="1050" dirty="0">
                          <a:latin typeface="Gulim" panose="020B0600000101010101" pitchFamily="34" charset="-127"/>
                          <a:ea typeface="Gulim" panose="020B0600000101010101" pitchFamily="34" charset="-127"/>
                        </a:rPr>
                        <a:t>110 degrees</a:t>
                      </a:r>
                    </a:p>
                  </a:txBody>
                  <a:tcPr/>
                </a:tc>
                <a:tc>
                  <a:txBody>
                    <a:bodyPr/>
                    <a:lstStyle/>
                    <a:p>
                      <a:r>
                        <a:rPr lang="en-US" sz="1050" dirty="0">
                          <a:latin typeface="Gulim" panose="020B0600000101010101" pitchFamily="34" charset="-127"/>
                          <a:ea typeface="Gulim" panose="020B0600000101010101" pitchFamily="34" charset="-127"/>
                        </a:rPr>
                        <a:t>Horizontal FOV (field-of-view) 80° lens</a:t>
                      </a:r>
                    </a:p>
                  </a:txBody>
                  <a:tcPr/>
                </a:tc>
                <a:tc>
                  <a:txBody>
                    <a:bodyPr/>
                    <a:lstStyle/>
                    <a:p>
                      <a:r>
                        <a:rPr lang="en-US" sz="1050" dirty="0">
                          <a:latin typeface="Gulim" panose="020B0600000101010101" pitchFamily="34" charset="-127"/>
                          <a:ea typeface="Gulim" panose="020B0600000101010101" pitchFamily="34" charset="-127"/>
                        </a:rPr>
                        <a:t>110 degrees</a:t>
                      </a:r>
                    </a:p>
                  </a:txBody>
                  <a:tcPr/>
                </a:tc>
                <a:tc>
                  <a:txBody>
                    <a:bodyPr/>
                    <a:lstStyle/>
                    <a:p>
                      <a:r>
                        <a:rPr lang="en-US" sz="1050" dirty="0">
                          <a:latin typeface="Gulim" panose="020B0600000101010101" pitchFamily="34" charset="-127"/>
                          <a:ea typeface="Gulim" panose="020B0600000101010101" pitchFamily="34" charset="-127"/>
                        </a:rPr>
                        <a:t>100 degrees</a:t>
                      </a:r>
                    </a:p>
                  </a:txBody>
                  <a:tcPr/>
                </a:tc>
                <a:extLst>
                  <a:ext uri="{0D108BD9-81ED-4DB2-BD59-A6C34878D82A}">
                    <a16:rowId xmlns:a16="http://schemas.microsoft.com/office/drawing/2014/main" val="932237428"/>
                  </a:ext>
                </a:extLst>
              </a:tr>
              <a:tr h="432048">
                <a:tc>
                  <a:txBody>
                    <a:bodyPr/>
                    <a:lstStyle/>
                    <a:p>
                      <a:r>
                        <a:rPr lang="en-US" sz="1100" dirty="0">
                          <a:latin typeface="Gulim" panose="020B0600000101010101" pitchFamily="34" charset="-127"/>
                          <a:ea typeface="Gulim" panose="020B0600000101010101" pitchFamily="34" charset="-127"/>
                        </a:rPr>
                        <a:t>Controller</a:t>
                      </a:r>
                    </a:p>
                  </a:txBody>
                  <a:tcPr/>
                </a:tc>
                <a:tc>
                  <a:txBody>
                    <a:bodyPr/>
                    <a:lstStyle/>
                    <a:p>
                      <a:r>
                        <a:rPr lang="en-US" sz="1050" dirty="0">
                          <a:latin typeface="Gulim" panose="020B0600000101010101" pitchFamily="34" charset="-127"/>
                          <a:ea typeface="Gulim" panose="020B0600000101010101" pitchFamily="34" charset="-127"/>
                        </a:rPr>
                        <a:t>Bluetooth controller</a:t>
                      </a:r>
                    </a:p>
                  </a:txBody>
                  <a:tcPr/>
                </a:tc>
                <a:tc>
                  <a:txBody>
                    <a:bodyPr/>
                    <a:lstStyle/>
                    <a:p>
                      <a:r>
                        <a:rPr lang="en-US" sz="1050" dirty="0">
                          <a:latin typeface="Gulim" panose="020B0600000101010101" pitchFamily="34" charset="-127"/>
                          <a:ea typeface="Gulim" panose="020B0600000101010101" pitchFamily="34" charset="-127"/>
                        </a:rPr>
                        <a:t>Oculus Touch, Xbox One controller</a:t>
                      </a:r>
                    </a:p>
                  </a:txBody>
                  <a:tcPr/>
                </a:tc>
                <a:tc>
                  <a:txBody>
                    <a:bodyPr/>
                    <a:lstStyle/>
                    <a:p>
                      <a:r>
                        <a:rPr lang="en-US" sz="1050" dirty="0">
                          <a:latin typeface="Gulim" panose="020B0600000101010101" pitchFamily="34" charset="-127"/>
                          <a:ea typeface="Gulim" panose="020B0600000101010101" pitchFamily="34" charset="-127"/>
                        </a:rPr>
                        <a:t>G5 as handheld remote control</a:t>
                      </a:r>
                    </a:p>
                  </a:txBody>
                  <a:tcPr/>
                </a:tc>
                <a:tc>
                  <a:txBody>
                    <a:bodyPr/>
                    <a:lstStyle/>
                    <a:p>
                      <a:r>
                        <a:rPr lang="en-US" sz="1050" dirty="0">
                          <a:latin typeface="Gulim" panose="020B0600000101010101" pitchFamily="34" charset="-127"/>
                          <a:ea typeface="Gulim" panose="020B0600000101010101" pitchFamily="34" charset="-127"/>
                        </a:rPr>
                        <a:t>Vive Controllers, </a:t>
                      </a:r>
                      <a:r>
                        <a:rPr lang="en-US" sz="1050" dirty="0" err="1">
                          <a:latin typeface="Gulim" panose="020B0600000101010101" pitchFamily="34" charset="-127"/>
                          <a:ea typeface="Gulim" panose="020B0600000101010101" pitchFamily="34" charset="-127"/>
                        </a:rPr>
                        <a:t>SteamVR</a:t>
                      </a:r>
                      <a:r>
                        <a:rPr lang="en-US" sz="1050" dirty="0">
                          <a:latin typeface="Gulim" panose="020B0600000101010101" pitchFamily="34" charset="-127"/>
                          <a:ea typeface="Gulim" panose="020B0600000101010101" pitchFamily="34" charset="-127"/>
                        </a:rPr>
                        <a:t> controller, any PC-compatible gamepad</a:t>
                      </a:r>
                    </a:p>
                  </a:txBody>
                  <a:tcPr/>
                </a:tc>
                <a:tc>
                  <a:txBody>
                    <a:bodyPr/>
                    <a:lstStyle/>
                    <a:p>
                      <a:r>
                        <a:rPr lang="en-US" sz="1050" dirty="0">
                          <a:latin typeface="Gulim" panose="020B0600000101010101" pitchFamily="34" charset="-127"/>
                          <a:ea typeface="Gulim" panose="020B0600000101010101" pitchFamily="34" charset="-127"/>
                        </a:rPr>
                        <a:t>Sony DUALSHOCK 4 controller or PlayStation Move</a:t>
                      </a:r>
                    </a:p>
                  </a:txBody>
                  <a:tcPr/>
                </a:tc>
                <a:extLst>
                  <a:ext uri="{0D108BD9-81ED-4DB2-BD59-A6C34878D82A}">
                    <a16:rowId xmlns:a16="http://schemas.microsoft.com/office/drawing/2014/main" val="1200072048"/>
                  </a:ext>
                </a:extLst>
              </a:tr>
              <a:tr h="432048">
                <a:tc>
                  <a:txBody>
                    <a:bodyPr/>
                    <a:lstStyle/>
                    <a:p>
                      <a:r>
                        <a:rPr lang="en-US" sz="1100" dirty="0">
                          <a:latin typeface="Gulim" panose="020B0600000101010101" pitchFamily="34" charset="-127"/>
                          <a:ea typeface="Gulim" panose="020B0600000101010101" pitchFamily="34" charset="-127"/>
                        </a:rPr>
                        <a:t>Tracking area</a:t>
                      </a:r>
                    </a:p>
                  </a:txBody>
                  <a:tcPr/>
                </a:tc>
                <a:tc>
                  <a:txBody>
                    <a:bodyPr/>
                    <a:lstStyle/>
                    <a:p>
                      <a:r>
                        <a:rPr lang="en-US" sz="1050" dirty="0">
                          <a:latin typeface="Gulim" panose="020B0600000101010101" pitchFamily="34" charset="-127"/>
                          <a:ea typeface="Gulim" panose="020B0600000101010101" pitchFamily="34" charset="-127"/>
                        </a:rPr>
                        <a:t>Fixed position</a:t>
                      </a:r>
                    </a:p>
                  </a:txBody>
                  <a:tcPr/>
                </a:tc>
                <a:tc>
                  <a:txBody>
                    <a:bodyPr/>
                    <a:lstStyle/>
                    <a:p>
                      <a:r>
                        <a:rPr lang="en-US" sz="1050" dirty="0">
                          <a:latin typeface="Gulim" panose="020B0600000101010101" pitchFamily="34" charset="-127"/>
                          <a:ea typeface="Gulim" panose="020B0600000101010101" pitchFamily="34" charset="-127"/>
                        </a:rPr>
                        <a:t>5 x 11 feet</a:t>
                      </a:r>
                    </a:p>
                  </a:txBody>
                  <a:tcPr/>
                </a:tc>
                <a:tc>
                  <a:txBody>
                    <a:bodyPr/>
                    <a:lstStyle/>
                    <a:p>
                      <a:r>
                        <a:rPr lang="en-US" sz="1050" dirty="0">
                          <a:latin typeface="Gulim" panose="020B0600000101010101" pitchFamily="34" charset="-127"/>
                          <a:ea typeface="Gulim" panose="020B0600000101010101" pitchFamily="34" charset="-127"/>
                        </a:rPr>
                        <a:t>Fixed position</a:t>
                      </a:r>
                    </a:p>
                  </a:txBody>
                  <a:tcPr/>
                </a:tc>
                <a:tc>
                  <a:txBody>
                    <a:bodyPr/>
                    <a:lstStyle/>
                    <a:p>
                      <a:r>
                        <a:rPr lang="en-US" sz="1050" dirty="0">
                          <a:latin typeface="Gulim" panose="020B0600000101010101" pitchFamily="34" charset="-127"/>
                          <a:ea typeface="Gulim" panose="020B0600000101010101" pitchFamily="34" charset="-127"/>
                        </a:rPr>
                        <a:t>15 x 15 feet</a:t>
                      </a:r>
                    </a:p>
                  </a:txBody>
                  <a:tcPr/>
                </a:tc>
                <a:tc>
                  <a:txBody>
                    <a:bodyPr/>
                    <a:lstStyle/>
                    <a:p>
                      <a:r>
                        <a:rPr lang="en-US" sz="1050" dirty="0">
                          <a:latin typeface="Gulim" panose="020B0600000101010101" pitchFamily="34" charset="-127"/>
                          <a:ea typeface="Gulim" panose="020B0600000101010101" pitchFamily="34" charset="-127"/>
                        </a:rPr>
                        <a:t>10 x 10 feet</a:t>
                      </a:r>
                    </a:p>
                  </a:txBody>
                  <a:tcPr/>
                </a:tc>
                <a:extLst>
                  <a:ext uri="{0D108BD9-81ED-4DB2-BD59-A6C34878D82A}">
                    <a16:rowId xmlns:a16="http://schemas.microsoft.com/office/drawing/2014/main" val="2424038962"/>
                  </a:ext>
                </a:extLst>
              </a:tr>
              <a:tr h="432048">
                <a:tc>
                  <a:txBody>
                    <a:bodyPr/>
                    <a:lstStyle/>
                    <a:p>
                      <a:r>
                        <a:rPr lang="en-US" sz="1100" dirty="0">
                          <a:latin typeface="Gulim" panose="020B0600000101010101" pitchFamily="34" charset="-127"/>
                          <a:ea typeface="Gulim" panose="020B0600000101010101" pitchFamily="34" charset="-127"/>
                        </a:rPr>
                        <a:t>Minimum hardware requirements</a:t>
                      </a:r>
                    </a:p>
                  </a:txBody>
                  <a:tcPr/>
                </a:tc>
                <a:tc>
                  <a:txBody>
                    <a:bodyPr/>
                    <a:lstStyle/>
                    <a:p>
                      <a:r>
                        <a:rPr lang="en-US" sz="1050" dirty="0">
                          <a:latin typeface="Gulim" panose="020B0600000101010101" pitchFamily="34" charset="-127"/>
                          <a:ea typeface="Gulim" panose="020B0600000101010101" pitchFamily="34" charset="-127"/>
                        </a:rPr>
                        <a:t>Samsung Galaxy Note 5, Galaxy S6 series, or Galaxy S7 series</a:t>
                      </a:r>
                    </a:p>
                  </a:txBody>
                  <a:tcPr/>
                </a:tc>
                <a:tc>
                  <a:txBody>
                    <a:bodyPr/>
                    <a:lstStyle/>
                    <a:p>
                      <a:r>
                        <a:rPr lang="en-US" sz="1050" dirty="0">
                          <a:latin typeface="Gulim" panose="020B0600000101010101" pitchFamily="34" charset="-127"/>
                          <a:ea typeface="Gulim" panose="020B0600000101010101" pitchFamily="34" charset="-127"/>
                        </a:rPr>
                        <a:t>NVIDIA GeForce GTX 970 or AMD Radeon R9 290 GPU,</a:t>
                      </a:r>
                    </a:p>
                    <a:p>
                      <a:r>
                        <a:rPr lang="en-US" sz="1050" dirty="0">
                          <a:latin typeface="Gulim" panose="020B0600000101010101" pitchFamily="34" charset="-127"/>
                          <a:ea typeface="Gulim" panose="020B0600000101010101" pitchFamily="34" charset="-127"/>
                        </a:rPr>
                        <a:t>Intel Core i5-4590 CPU,</a:t>
                      </a:r>
                    </a:p>
                    <a:p>
                      <a:r>
                        <a:rPr lang="en-US" sz="1050" dirty="0">
                          <a:latin typeface="Gulim" panose="020B0600000101010101" pitchFamily="34" charset="-127"/>
                          <a:ea typeface="Gulim" panose="020B0600000101010101" pitchFamily="34" charset="-127"/>
                        </a:rPr>
                        <a:t>8GB RAM, HDMI 1.3, 2x USB 3.0</a:t>
                      </a:r>
                    </a:p>
                  </a:txBody>
                  <a:tcPr/>
                </a:tc>
                <a:tc>
                  <a:txBody>
                    <a:bodyPr/>
                    <a:lstStyle/>
                    <a:p>
                      <a:r>
                        <a:rPr lang="en-US" sz="1050" dirty="0">
                          <a:latin typeface="Gulim" panose="020B0600000101010101" pitchFamily="34" charset="-127"/>
                          <a:ea typeface="Gulim" panose="020B0600000101010101" pitchFamily="34" charset="-127"/>
                        </a:rPr>
                        <a:t>LG G5</a:t>
                      </a:r>
                    </a:p>
                  </a:txBody>
                  <a:tcPr/>
                </a:tc>
                <a:tc>
                  <a:txBody>
                    <a:bodyPr/>
                    <a:lstStyle/>
                    <a:p>
                      <a:r>
                        <a:rPr lang="en-US" sz="1050" dirty="0">
                          <a:latin typeface="Gulim" panose="020B0600000101010101" pitchFamily="34" charset="-127"/>
                          <a:ea typeface="Gulim" panose="020B0600000101010101" pitchFamily="34" charset="-127"/>
                        </a:rPr>
                        <a:t>NVIDIA GeForce GTX 970 or AMD Radeon R9 290 GPU,</a:t>
                      </a:r>
                    </a:p>
                    <a:p>
                      <a:r>
                        <a:rPr lang="en-US" sz="1050" dirty="0">
                          <a:latin typeface="Gulim" panose="020B0600000101010101" pitchFamily="34" charset="-127"/>
                          <a:ea typeface="Gulim" panose="020B0600000101010101" pitchFamily="34" charset="-127"/>
                        </a:rPr>
                        <a:t>Intel Core i5-4590 CPU,</a:t>
                      </a:r>
                    </a:p>
                    <a:p>
                      <a:r>
                        <a:rPr lang="en-US" sz="1050" dirty="0">
                          <a:latin typeface="Gulim" panose="020B0600000101010101" pitchFamily="34" charset="-127"/>
                          <a:ea typeface="Gulim" panose="020B0600000101010101" pitchFamily="34" charset="-127"/>
                        </a:rPr>
                        <a:t>4GB RAM, HDMI 1.3, USB 2.0</a:t>
                      </a:r>
                    </a:p>
                  </a:txBody>
                  <a:tcPr/>
                </a:tc>
                <a:tc>
                  <a:txBody>
                    <a:bodyPr/>
                    <a:lstStyle/>
                    <a:p>
                      <a:r>
                        <a:rPr lang="en-US" sz="1050" dirty="0">
                          <a:latin typeface="Gulim" panose="020B0600000101010101" pitchFamily="34" charset="-127"/>
                          <a:ea typeface="Gulim" panose="020B0600000101010101" pitchFamily="34" charset="-127"/>
                        </a:rPr>
                        <a:t>Sony </a:t>
                      </a:r>
                      <a:r>
                        <a:rPr lang="en-US" sz="1050" dirty="0" err="1">
                          <a:latin typeface="Gulim" panose="020B0600000101010101" pitchFamily="34" charset="-127"/>
                          <a:ea typeface="Gulim" panose="020B0600000101010101" pitchFamily="34" charset="-127"/>
                        </a:rPr>
                        <a:t>Playstation</a:t>
                      </a:r>
                      <a:r>
                        <a:rPr lang="en-US" sz="1050" dirty="0">
                          <a:latin typeface="Gulim" panose="020B0600000101010101" pitchFamily="34" charset="-127"/>
                          <a:ea typeface="Gulim" panose="020B0600000101010101" pitchFamily="34" charset="-127"/>
                        </a:rPr>
                        <a:t> 4</a:t>
                      </a:r>
                    </a:p>
                  </a:txBody>
                  <a:tcPr/>
                </a:tc>
                <a:extLst>
                  <a:ext uri="{0D108BD9-81ED-4DB2-BD59-A6C34878D82A}">
                    <a16:rowId xmlns:a16="http://schemas.microsoft.com/office/drawing/2014/main" val="3455672139"/>
                  </a:ext>
                </a:extLst>
              </a:tr>
            </a:tbl>
          </a:graphicData>
        </a:graphic>
      </p:graphicFrame>
    </p:spTree>
    <p:extLst>
      <p:ext uri="{BB962C8B-B14F-4D97-AF65-F5344CB8AC3E}">
        <p14:creationId xmlns:p14="http://schemas.microsoft.com/office/powerpoint/2010/main" val="386816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3419872" y="1052736"/>
            <a:ext cx="5506892" cy="3672408"/>
          </a:xfrm>
          <a:prstGeom prst="rect">
            <a:avLst/>
          </a:prstGeom>
        </p:spPr>
      </p:pic>
      <p:sp>
        <p:nvSpPr>
          <p:cNvPr id="2" name="Title 1"/>
          <p:cNvSpPr>
            <a:spLocks noGrp="1"/>
          </p:cNvSpPr>
          <p:nvPr>
            <p:ph type="title"/>
          </p:nvPr>
        </p:nvSpPr>
        <p:spPr/>
        <p:txBody>
          <a:bodyPr/>
          <a:lstStyle/>
          <a:p>
            <a:r>
              <a:rPr lang="en-US" sz="2400" dirty="0"/>
              <a:t>Web Today</a:t>
            </a:r>
          </a:p>
        </p:txBody>
      </p:sp>
      <p:sp>
        <p:nvSpPr>
          <p:cNvPr id="12" name="Text Placeholder 2"/>
          <p:cNvSpPr>
            <a:spLocks noGrp="1"/>
          </p:cNvSpPr>
          <p:nvPr>
            <p:ph type="body" sz="quarter" idx="17"/>
          </p:nvPr>
        </p:nvSpPr>
        <p:spPr>
          <a:xfrm>
            <a:off x="465263" y="943545"/>
            <a:ext cx="8215313" cy="5237774"/>
          </a:xfrm>
        </p:spPr>
        <p:txBody>
          <a:bodyPr>
            <a:normAutofit/>
          </a:bodyPr>
          <a:lstStyle/>
          <a:p>
            <a:pPr algn="just" eaLnBrk="0" latinLnBrk="0" hangingPunct="0">
              <a:lnSpc>
                <a:spcPct val="200000"/>
              </a:lnSpc>
              <a:buFont typeface="Wingdings" panose="05000000000000000000" pitchFamily="2" charset="2"/>
              <a:buChar char="Ø"/>
            </a:pPr>
            <a:r>
              <a:rPr lang="en-US" sz="1800" b="0" dirty="0">
                <a:latin typeface="Dotum" panose="020B0600000101010101" pitchFamily="34" charset="-127"/>
                <a:ea typeface="Dotum" panose="020B0600000101010101" pitchFamily="34" charset="-127"/>
              </a:rPr>
              <a:t>Instant access</a:t>
            </a:r>
          </a:p>
          <a:p>
            <a:pPr algn="just" eaLnBrk="0" latinLnBrk="0" hangingPunct="0">
              <a:lnSpc>
                <a:spcPct val="200000"/>
              </a:lnSpc>
              <a:buFont typeface="Wingdings" panose="05000000000000000000" pitchFamily="2" charset="2"/>
              <a:buChar char="Ø"/>
            </a:pPr>
            <a:r>
              <a:rPr lang="en-US" sz="1800" b="0" dirty="0">
                <a:latin typeface="Dotum" panose="020B0600000101010101" pitchFamily="34" charset="-127"/>
                <a:ea typeface="Dotum" panose="020B0600000101010101" pitchFamily="34" charset="-127"/>
              </a:rPr>
              <a:t>Instant publishing</a:t>
            </a:r>
          </a:p>
          <a:p>
            <a:pPr algn="just" eaLnBrk="0" latinLnBrk="0" hangingPunct="0">
              <a:lnSpc>
                <a:spcPct val="200000"/>
              </a:lnSpc>
              <a:buFont typeface="Wingdings" panose="05000000000000000000" pitchFamily="2" charset="2"/>
              <a:buChar char="Ø"/>
            </a:pPr>
            <a:r>
              <a:rPr lang="en-US" sz="1800" b="0" dirty="0">
                <a:latin typeface="Dotum" panose="020B0600000101010101" pitchFamily="34" charset="-127"/>
                <a:ea typeface="Dotum" panose="020B0600000101010101" pitchFamily="34" charset="-127"/>
              </a:rPr>
              <a:t>No barriers to entry</a:t>
            </a:r>
          </a:p>
          <a:p>
            <a:pPr algn="just" eaLnBrk="0" latinLnBrk="0" hangingPunct="0">
              <a:lnSpc>
                <a:spcPct val="200000"/>
              </a:lnSpc>
              <a:buFont typeface="Wingdings" panose="05000000000000000000" pitchFamily="2" charset="2"/>
              <a:buChar char="Ø"/>
            </a:pPr>
            <a:r>
              <a:rPr lang="en-US" sz="1800" b="0" dirty="0">
                <a:latin typeface="Dotum" panose="020B0600000101010101" pitchFamily="34" charset="-127"/>
                <a:ea typeface="Dotum" panose="020B0600000101010101" pitchFamily="34" charset="-127"/>
              </a:rPr>
              <a:t>Access any where any time</a:t>
            </a:r>
          </a:p>
          <a:p>
            <a:pPr algn="just" eaLnBrk="0" latinLnBrk="0" hangingPunct="0">
              <a:lnSpc>
                <a:spcPct val="200000"/>
              </a:lnSpc>
              <a:buFont typeface="Wingdings" panose="05000000000000000000" pitchFamily="2" charset="2"/>
              <a:buChar char="Ø"/>
            </a:pPr>
            <a:r>
              <a:rPr lang="en-US" sz="1800" b="0" dirty="0">
                <a:latin typeface="Dotum" panose="020B0600000101010101" pitchFamily="34" charset="-127"/>
                <a:ea typeface="Dotum" panose="020B0600000101010101" pitchFamily="34" charset="-127"/>
              </a:rPr>
              <a:t>Easy for development (HTML, CSS, JavaScript)</a:t>
            </a:r>
          </a:p>
          <a:p>
            <a:pPr algn="just" eaLnBrk="0" latinLnBrk="0" hangingPunct="0">
              <a:lnSpc>
                <a:spcPct val="200000"/>
              </a:lnSpc>
              <a:buFont typeface="Wingdings" panose="05000000000000000000" pitchFamily="2" charset="2"/>
              <a:buChar char="Ø"/>
            </a:pPr>
            <a:r>
              <a:rPr lang="en-US" sz="1800" b="0" dirty="0">
                <a:latin typeface="Dotum" panose="020B0600000101010101" pitchFamily="34" charset="-127"/>
                <a:ea typeface="Dotum" panose="020B0600000101010101" pitchFamily="34" charset="-127"/>
              </a:rPr>
              <a:t>Source code</a:t>
            </a:r>
          </a:p>
        </p:txBody>
      </p:sp>
    </p:spTree>
    <p:extLst>
      <p:ext uri="{BB962C8B-B14F-4D97-AF65-F5344CB8AC3E}">
        <p14:creationId xmlns:p14="http://schemas.microsoft.com/office/powerpoint/2010/main" val="1169344404"/>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8905</TotalTime>
  <Words>3835</Words>
  <Application>Microsoft Office PowerPoint</Application>
  <PresentationFormat>화면 슬라이드 쇼(4:3)</PresentationFormat>
  <Paragraphs>401</Paragraphs>
  <Slides>46</Slides>
  <Notes>13</Notes>
  <HiddenSlides>0</HiddenSlides>
  <MMClips>0</MMClips>
  <ScaleCrop>false</ScaleCrop>
  <HeadingPairs>
    <vt:vector size="6" baseType="variant">
      <vt:variant>
        <vt:lpstr>사용한 글꼴</vt:lpstr>
      </vt:variant>
      <vt:variant>
        <vt:i4>12</vt:i4>
      </vt:variant>
      <vt:variant>
        <vt:lpstr>테마</vt:lpstr>
      </vt:variant>
      <vt:variant>
        <vt:i4>1</vt:i4>
      </vt:variant>
      <vt:variant>
        <vt:lpstr>슬라이드 제목</vt:lpstr>
      </vt:variant>
      <vt:variant>
        <vt:i4>46</vt:i4>
      </vt:variant>
    </vt:vector>
  </HeadingPairs>
  <TitlesOfParts>
    <vt:vector size="59" baseType="lpstr">
      <vt:lpstr>HY헤드라인M</vt:lpstr>
      <vt:lpstr>Gulim</vt:lpstr>
      <vt:lpstr>나눔고딕 ExtraBold</vt:lpstr>
      <vt:lpstr>Dotum</vt:lpstr>
      <vt:lpstr>맑은 고딕</vt:lpstr>
      <vt:lpstr>맑은 고딕</vt:lpstr>
      <vt:lpstr>휴먼모음T</vt:lpstr>
      <vt:lpstr>Arial</vt:lpstr>
      <vt:lpstr>Consolas</vt:lpstr>
      <vt:lpstr>Courier New</vt:lpstr>
      <vt:lpstr>Forte</vt:lpstr>
      <vt:lpstr>Wingdings</vt:lpstr>
      <vt:lpstr>1_Office 테마</vt:lpstr>
      <vt:lpstr>WebVR - Bringing Virtual Reality to the Web</vt:lpstr>
      <vt:lpstr>Introduction</vt:lpstr>
      <vt:lpstr>WHAT  IS  VIRTUAL  REALITY?</vt:lpstr>
      <vt:lpstr>VR hardware explosion</vt:lpstr>
      <vt:lpstr>PC HMDs</vt:lpstr>
      <vt:lpstr>Mobile HMDs</vt:lpstr>
      <vt:lpstr>Drop-in phone viewers</vt:lpstr>
      <vt:lpstr>Specification of HMD Devices </vt:lpstr>
      <vt:lpstr>Web Today</vt:lpstr>
      <vt:lpstr>WebVR</vt:lpstr>
      <vt:lpstr>WebVR Support</vt:lpstr>
      <vt:lpstr>WebVR = Web + VR</vt:lpstr>
      <vt:lpstr>WebVR Concept</vt:lpstr>
      <vt:lpstr>WebVR Concept</vt:lpstr>
      <vt:lpstr>WebVR Concept</vt:lpstr>
      <vt:lpstr>WebVR Concept</vt:lpstr>
      <vt:lpstr>WebVR Concept</vt:lpstr>
      <vt:lpstr>WebVR Concept</vt:lpstr>
      <vt:lpstr>WebVR Concept</vt:lpstr>
      <vt:lpstr>WebVR Concept</vt:lpstr>
      <vt:lpstr>WebVR Concept</vt:lpstr>
      <vt:lpstr>Global Scheme of WebVR</vt:lpstr>
      <vt:lpstr>Global functions in WebVR</vt:lpstr>
      <vt:lpstr>Global functions in WebVR</vt:lpstr>
      <vt:lpstr>VRDisplay</vt:lpstr>
      <vt:lpstr>VRDisplay</vt:lpstr>
      <vt:lpstr>VRLayerInit</vt:lpstr>
      <vt:lpstr>VRDisplayCapabilities</vt:lpstr>
      <vt:lpstr>VRPose</vt:lpstr>
      <vt:lpstr>VRFrameData</vt:lpstr>
      <vt:lpstr>VRFieldOfView</vt:lpstr>
      <vt:lpstr>VREyeParameters</vt:lpstr>
      <vt:lpstr>VREyeParameters</vt:lpstr>
      <vt:lpstr>Navigator Interface extension</vt:lpstr>
      <vt:lpstr>VRDisplayEventReason</vt:lpstr>
      <vt:lpstr>Window Interface extension</vt:lpstr>
      <vt:lpstr>Window Interface extension</vt:lpstr>
      <vt:lpstr>HMD Representation in WebVR</vt:lpstr>
      <vt:lpstr>WebVR API</vt:lpstr>
      <vt:lpstr>WebVR and WebGL</vt:lpstr>
      <vt:lpstr>WebVR and WebGL</vt:lpstr>
      <vt:lpstr>Resources</vt:lpstr>
      <vt:lpstr>Resources</vt:lpstr>
      <vt:lpstr>Demo of Visualization based on WebVR</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MinHo</dc:creator>
  <cp:lastModifiedBy>Sangkwon Jeong</cp:lastModifiedBy>
  <cp:revision>401</cp:revision>
  <dcterms:created xsi:type="dcterms:W3CDTF">2013-04-22T06:40:26Z</dcterms:created>
  <dcterms:modified xsi:type="dcterms:W3CDTF">2017-04-26T06:57:48Z</dcterms:modified>
</cp:coreProperties>
</file>