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5" r:id="rId2"/>
    <p:sldId id="323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6" r:id="rId12"/>
    <p:sldId id="337" r:id="rId13"/>
    <p:sldId id="339" r:id="rId14"/>
    <p:sldId id="338" r:id="rId15"/>
    <p:sldId id="334" r:id="rId16"/>
    <p:sldId id="340" r:id="rId17"/>
    <p:sldId id="33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>
      <p:cViewPr varScale="1">
        <p:scale>
          <a:sx n="81" d="100"/>
          <a:sy n="81" d="100"/>
        </p:scale>
        <p:origin x="96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9 use cases developed in 802.11ay TG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7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Minseok OH, Namgi KIM</a:t>
            </a:r>
          </a:p>
          <a:p>
            <a:r>
              <a:rPr lang="en-US" dirty="0" err="1"/>
              <a:t>Kyonggi</a:t>
            </a:r>
            <a:r>
              <a:rPr lang="en-US" dirty="0"/>
              <a:t> University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3092D-61EB-4175-A23A-2F31D59FE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EA708-7D70-425E-AF1A-2D0CE9EA1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Maximum throughput</a:t>
            </a:r>
          </a:p>
          <a:p>
            <a:pPr marL="0" indent="0"/>
            <a:r>
              <a:rPr lang="en-GB" dirty="0"/>
              <a:t>At least 20 </a:t>
            </a:r>
            <a:r>
              <a:rPr lang="en-GB" dirty="0" err="1"/>
              <a:t>Gbps</a:t>
            </a:r>
            <a:r>
              <a:rPr lang="en-GB" dirty="0"/>
              <a:t>, as measured at the MAC data service access point (SAP). 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b="1" u="sng" dirty="0"/>
              <a:t>Coexistence</a:t>
            </a:r>
          </a:p>
          <a:p>
            <a:pPr marL="0" indent="0"/>
            <a:r>
              <a:rPr lang="en-GB" dirty="0"/>
              <a:t>Support backward compatibility with legacy directional multigigabit (DMG) devices (IEEE 802.11ad) operating in the same band.</a:t>
            </a:r>
            <a:endParaRPr lang="en-US" dirty="0"/>
          </a:p>
          <a:p>
            <a:pPr marL="0" indent="0"/>
            <a:r>
              <a:rPr lang="en-GB" dirty="0"/>
              <a:t>Support coexistence with legacy devices operating in the same band.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8D32B-3985-4B02-8CE3-1963951B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10</a:t>
            </a:fld>
            <a:endParaRPr lang="en-US" sz="1400">
              <a:latin typeface="Myriad Pro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8F20300-8CA3-4AA1-94EC-6EEBDA059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1815956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67DF-9B3A-4FA8-9E8E-54C264A88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A65A7-14CD-4177-803F-3A847E265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u="sng" dirty="0"/>
              <a:t>Range</a:t>
            </a:r>
          </a:p>
          <a:p>
            <a:pPr marL="0" indent="0"/>
            <a:r>
              <a:rPr lang="en-US" dirty="0"/>
              <a:t>At least 10 meters in an indoor environment and at least 100 meters in an outdoor environment.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1" u="sng" dirty="0"/>
              <a:t>Power Efficiency</a:t>
            </a:r>
          </a:p>
          <a:p>
            <a:pPr marL="0" indent="0"/>
            <a:r>
              <a:rPr lang="en-US" dirty="0"/>
              <a:t>At least the same power efficiency per STA as legacy DMG devices (11ad).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Note that 802.11ad does not assert any power consumption requirements. [3]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23FBE-D85D-4A38-8254-348DB063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11</a:t>
            </a:fld>
            <a:endParaRPr lang="en-US" sz="1400">
              <a:latin typeface="Myriad Pro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70E4D8-5624-4400-BBC9-7476D079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620070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D96E-D2B4-4304-8779-A5E8AACB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B067-EBBB-4048-ADEE-9D1DDC46E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1107440"/>
          </a:xfrm>
        </p:spPr>
        <p:txBody>
          <a:bodyPr/>
          <a:lstStyle/>
          <a:p>
            <a:pPr marL="0" indent="0"/>
            <a:r>
              <a:rPr lang="en-US" b="1" u="sng" dirty="0"/>
              <a:t>Video Requirements</a:t>
            </a:r>
          </a:p>
          <a:p>
            <a:pPr marL="0" indent="0"/>
            <a:r>
              <a:rPr lang="en-US" dirty="0"/>
              <a:t>Support lightly </a:t>
            </a:r>
            <a:r>
              <a:rPr lang="en-US" dirty="0">
                <a:solidFill>
                  <a:srgbClr val="FF0000"/>
                </a:solidFill>
              </a:rPr>
              <a:t>compressed</a:t>
            </a:r>
            <a:r>
              <a:rPr lang="en-US" dirty="0"/>
              <a:t> 4K and 8K UHD video for data rate, packet loss rate, delay measured at MAC SAP</a:t>
            </a:r>
          </a:p>
          <a:p>
            <a:pPr marL="0" indent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0921B-F93A-4A29-B287-11FD78B1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2E48FD-55EC-468D-9881-20E770651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2339"/>
              </p:ext>
            </p:extLst>
          </p:nvPr>
        </p:nvGraphicFramePr>
        <p:xfrm>
          <a:off x="1104900" y="2801620"/>
          <a:ext cx="7086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2218538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4019958807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3228785932"/>
                    </a:ext>
                  </a:extLst>
                </a:gridCol>
              </a:tblGrid>
              <a:tr h="3364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942543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</a:rPr>
                        <a:t>1.5 </a:t>
                      </a:r>
                      <a:r>
                        <a:rPr lang="en-GB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</a:rPr>
                        <a:t> (Peak)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4K UHD 2160p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(RGB): 3840x2160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 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30650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1e-8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39936"/>
                  </a:ext>
                </a:extLst>
              </a:tr>
              <a:tr h="372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382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A0C3E30-DEC5-44E6-8B05-7EC3F4765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593032"/>
              </p:ext>
            </p:extLst>
          </p:nvPr>
        </p:nvGraphicFramePr>
        <p:xfrm>
          <a:off x="1104900" y="4343400"/>
          <a:ext cx="7086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221853801"/>
                    </a:ext>
                  </a:extLst>
                </a:gridCol>
                <a:gridCol w="2154812">
                  <a:extLst>
                    <a:ext uri="{9D8B030D-6E8A-4147-A177-3AD203B41FA5}">
                      <a16:colId xmlns:a16="http://schemas.microsoft.com/office/drawing/2014/main" val="4019958807"/>
                    </a:ext>
                  </a:extLst>
                </a:gridCol>
                <a:gridCol w="3141088">
                  <a:extLst>
                    <a:ext uri="{9D8B030D-6E8A-4147-A177-3AD203B41FA5}">
                      <a16:colId xmlns:a16="http://schemas.microsoft.com/office/drawing/2014/main" val="3228785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942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8.0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(Peak)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8K UHD 4320p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(RGB): 7680x4320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3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1e-8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39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3824"/>
                  </a:ext>
                </a:extLst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EA283E6-8790-4BDB-8490-4C99924A4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4119831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D96E-D2B4-4304-8779-A5E8AACB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B067-EBBB-4048-ADEE-9D1DDC46E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1107440"/>
          </a:xfrm>
        </p:spPr>
        <p:txBody>
          <a:bodyPr/>
          <a:lstStyle/>
          <a:p>
            <a:pPr marL="0" indent="0"/>
            <a:r>
              <a:rPr lang="en-US" b="1" u="sng" dirty="0"/>
              <a:t>Video Requirements</a:t>
            </a:r>
          </a:p>
          <a:p>
            <a:pPr marL="0" indent="0"/>
            <a:r>
              <a:rPr lang="en-US" dirty="0"/>
              <a:t>Support </a:t>
            </a:r>
            <a:r>
              <a:rPr lang="en-US" dirty="0">
                <a:solidFill>
                  <a:srgbClr val="FF0000"/>
                </a:solidFill>
              </a:rPr>
              <a:t>uncompressed</a:t>
            </a:r>
            <a:r>
              <a:rPr lang="en-US" dirty="0"/>
              <a:t> 4K and 8K UHD video for data rate, packet loss rate, delay measured at MAC SAP</a:t>
            </a:r>
          </a:p>
          <a:p>
            <a:pPr marL="0" indent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0921B-F93A-4A29-B287-11FD78B1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13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2E48FD-55EC-468D-9881-20E770651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34007"/>
              </p:ext>
            </p:extLst>
          </p:nvPr>
        </p:nvGraphicFramePr>
        <p:xfrm>
          <a:off x="1104900" y="2801620"/>
          <a:ext cx="7086600" cy="1494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2218538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4019958807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3228785932"/>
                    </a:ext>
                  </a:extLst>
                </a:gridCol>
              </a:tblGrid>
              <a:tr h="3364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942543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18.0</a:t>
                      </a: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4K UHD uncompressed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3840x2160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30 bits/pixels, 60 frames/s, 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color.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Chroma subsampling (4:4:4)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30650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1e-8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39936"/>
                  </a:ext>
                </a:extLst>
              </a:tr>
              <a:tr h="372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382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A0C3E30-DEC5-44E6-8B05-7EC3F4765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451800"/>
              </p:ext>
            </p:extLst>
          </p:nvPr>
        </p:nvGraphicFramePr>
        <p:xfrm>
          <a:off x="1104900" y="4343400"/>
          <a:ext cx="70866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221853801"/>
                    </a:ext>
                  </a:extLst>
                </a:gridCol>
                <a:gridCol w="2154812">
                  <a:extLst>
                    <a:ext uri="{9D8B030D-6E8A-4147-A177-3AD203B41FA5}">
                      <a16:colId xmlns:a16="http://schemas.microsoft.com/office/drawing/2014/main" val="4019958807"/>
                    </a:ext>
                  </a:extLst>
                </a:gridCol>
                <a:gridCol w="3141088">
                  <a:extLst>
                    <a:ext uri="{9D8B030D-6E8A-4147-A177-3AD203B41FA5}">
                      <a16:colId xmlns:a16="http://schemas.microsoft.com/office/drawing/2014/main" val="3228785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942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28.0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8K UHD uncompressed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7680x4320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color.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Chroma subsampling (4:2:0)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3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1e-8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39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3824"/>
                  </a:ext>
                </a:extLst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E19DCDF-2EE4-409B-AC87-FCFA2D19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728156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25C5A-776F-4D80-B545-C8E2C8F50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30DF6-25C6-4E3A-A0CB-B2FE68E13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u="sng" dirty="0"/>
              <a:t>Fast Link Setup</a:t>
            </a:r>
          </a:p>
          <a:p>
            <a:pPr marL="0" indent="0"/>
            <a:r>
              <a:rPr lang="en-US" dirty="0"/>
              <a:t>Provides a means of providing secure fast link setup</a:t>
            </a:r>
          </a:p>
          <a:p>
            <a:pPr marL="0" indent="0"/>
            <a:endParaRPr lang="en-US" b="1" u="sng" dirty="0"/>
          </a:p>
          <a:p>
            <a:pPr marL="0" indent="0"/>
            <a:r>
              <a:rPr lang="en-US" b="1" u="sng" dirty="0"/>
              <a:t>Outdoor Support</a:t>
            </a:r>
          </a:p>
          <a:p>
            <a:pPr marL="0" indent="0"/>
            <a:r>
              <a:rPr lang="en-US" dirty="0"/>
              <a:t>Provides a means of supporting outdoor operations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1" u="sng" dirty="0"/>
              <a:t>Mobility Support</a:t>
            </a:r>
          </a:p>
          <a:p>
            <a:pPr marL="0" indent="0"/>
            <a:r>
              <a:rPr lang="en-US" dirty="0"/>
              <a:t>Provides mobility operations at a pedestrian speed (e.g., 3 km/h) or body movements (i.e., neck roll, neck pitch, neck yaw)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72E0D-0FF7-42E4-8A96-D8D89AB0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14</a:t>
            </a:fld>
            <a:endParaRPr lang="en-US" sz="1400">
              <a:latin typeface="Myriad Pro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D4D2045-9244-4579-9834-643E26FC6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2653991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9D118-9028-4016-B426-BCC89CB9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in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AA805-92BF-4F12-AD6A-D333385FF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The TG still receives use cases.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Wireless backhaul use case has been enhanced with a new requirement in July meeting.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More comprehensive requirements can be added to 11ay to better support for wireless VR.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44827-EC7E-4216-812F-E7B77ECA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15</a:t>
            </a:fld>
            <a:endParaRPr lang="en-US" sz="1400">
              <a:latin typeface="Myriad Pro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C8F6745-7631-4598-84D2-893E3EE2C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1009023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CA8E-6378-41FF-A458-52477D03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BC749-6B38-4AC6-848A-D2637FB97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 approved: 3/2015</a:t>
            </a:r>
          </a:p>
          <a:p>
            <a:r>
              <a:rPr lang="en-US" dirty="0"/>
              <a:t>Draft 1.0: 11/2017 (shifted by 4 months in July meeting)</a:t>
            </a:r>
          </a:p>
          <a:p>
            <a:r>
              <a:rPr lang="en-US" dirty="0"/>
              <a:t>Draft 2.0: 3/2018 (shifted by 4 months in July meeting)</a:t>
            </a:r>
          </a:p>
          <a:p>
            <a:r>
              <a:rPr lang="en-US" dirty="0"/>
              <a:t>Letter ballot: 11/2017 – 3/2019</a:t>
            </a:r>
          </a:p>
          <a:p>
            <a:r>
              <a:rPr lang="en-US" dirty="0"/>
              <a:t>WG approval: 9/2019</a:t>
            </a:r>
          </a:p>
          <a:p>
            <a:r>
              <a:rPr lang="en-US" dirty="0" err="1"/>
              <a:t>RevCom</a:t>
            </a:r>
            <a:r>
              <a:rPr lang="en-US" dirty="0"/>
              <a:t> approval: 11/2019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56F0B-2F24-4FBC-A14E-8971C8AEC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16</a:t>
            </a:fld>
            <a:endParaRPr lang="en-US" sz="1400">
              <a:latin typeface="Myriad Pro" charset="0"/>
            </a:endParaRP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AF1D9BC3-B6FA-4CB2-A286-3F265990E37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8105" y="4038593"/>
            <a:ext cx="8786820" cy="2133607"/>
            <a:chOff x="81" y="2424"/>
            <a:chExt cx="5535" cy="1344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B4D35E1B-9618-44C1-AB92-000ABE803EB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81" y="2424"/>
              <a:ext cx="5535" cy="1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5">
              <a:extLst>
                <a:ext uri="{FF2B5EF4-FFF2-40B4-BE49-F238E27FC236}">
                  <a16:creationId xmlns:a16="http://schemas.microsoft.com/office/drawing/2014/main" id="{0F53DF5D-4525-4074-8F0A-BDC0B3CE28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" y="3074"/>
              <a:ext cx="5101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6">
              <a:extLst>
                <a:ext uri="{FF2B5EF4-FFF2-40B4-BE49-F238E27FC236}">
                  <a16:creationId xmlns:a16="http://schemas.microsoft.com/office/drawing/2014/main" id="{189CDC4C-63C9-487F-A7FE-17EDA45018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8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C5E56029-F7D9-4375-9D0E-82676FEF5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3936A7D9-2B16-445D-A47B-4ECCA4B3A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C19161D6-0DA8-4846-92EF-12DBD3E438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7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6B8B658F-4358-48F7-BE31-B2132FAD2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9B516183-E53D-4135-A491-2D78D7CF4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2B42E6F5-E02B-4340-8B14-F1EEE250F4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7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AA87D5E4-E22A-42DC-85D1-CD83DA664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067D9B01-74B0-464D-996F-368FDBA39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8D9E4CB3-C88D-4C8C-9871-3E71BEBA61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1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0B863D60-C9DC-42D0-86C8-D8EF8ECB7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9" y="3214"/>
              <a:ext cx="14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>
              <a:extLst>
                <a:ext uri="{FF2B5EF4-FFF2-40B4-BE49-F238E27FC236}">
                  <a16:creationId xmlns:a16="http://schemas.microsoft.com/office/drawing/2014/main" id="{B3AEAB98-8818-47C7-9AF5-B44F4248D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983B013B-78F7-440E-A90C-D94BCF653E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41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77768CD3-4CE5-4CD8-AB43-8F0C986CA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9B64081E-6159-4518-AD8A-090DF8E6C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5F997F0C-C223-471B-AD48-4ECFBEC994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0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id="{85195C49-5B85-4D55-AE08-580DA01D1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E5BA4967-16ED-456D-8D0D-A17A0601B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0F38BAB5-FA67-49D1-BD27-2423088B71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0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AFF6EDF8-EC55-4D0D-B4E1-0D6297F28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1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6">
              <a:extLst>
                <a:ext uri="{FF2B5EF4-FFF2-40B4-BE49-F238E27FC236}">
                  <a16:creationId xmlns:a16="http://schemas.microsoft.com/office/drawing/2014/main" id="{F1814D20-140E-4FE8-9780-30D707BBE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id="{8D8A74FF-FE77-4EC9-8265-98A17EE81A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29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6D3C032E-1FBE-4F39-9A05-834FA6364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7" y="3214"/>
              <a:ext cx="14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BBE89628-F817-4371-A6C2-2E16097A3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2" y="3214"/>
              <a:ext cx="100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Line 30">
              <a:extLst>
                <a:ext uri="{FF2B5EF4-FFF2-40B4-BE49-F238E27FC236}">
                  <a16:creationId xmlns:a16="http://schemas.microsoft.com/office/drawing/2014/main" id="{568D275B-5B36-458D-ADD1-A226C7EA21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54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1">
              <a:extLst>
                <a:ext uri="{FF2B5EF4-FFF2-40B4-BE49-F238E27FC236}">
                  <a16:creationId xmlns:a16="http://schemas.microsoft.com/office/drawing/2014/main" id="{84D7C7B2-A128-49AF-BC6B-A69CF60DC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3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2">
              <a:extLst>
                <a:ext uri="{FF2B5EF4-FFF2-40B4-BE49-F238E27FC236}">
                  <a16:creationId xmlns:a16="http://schemas.microsoft.com/office/drawing/2014/main" id="{A5BFD22E-ACCF-4BA3-95D0-0F9D737A6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5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Line 33">
              <a:extLst>
                <a:ext uri="{FF2B5EF4-FFF2-40B4-BE49-F238E27FC236}">
                  <a16:creationId xmlns:a16="http://schemas.microsoft.com/office/drawing/2014/main" id="{D553F0A4-A411-4FDD-97F8-73BEDFED34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3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4">
              <a:extLst>
                <a:ext uri="{FF2B5EF4-FFF2-40B4-BE49-F238E27FC236}">
                  <a16:creationId xmlns:a16="http://schemas.microsoft.com/office/drawing/2014/main" id="{2CBB48EE-23B6-4BBA-9016-0687A40FB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2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5">
              <a:extLst>
                <a:ext uri="{FF2B5EF4-FFF2-40B4-BE49-F238E27FC236}">
                  <a16:creationId xmlns:a16="http://schemas.microsoft.com/office/drawing/2014/main" id="{FFC3D16C-5939-4DD6-AF2E-7973B6B34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36">
              <a:extLst>
                <a:ext uri="{FF2B5EF4-FFF2-40B4-BE49-F238E27FC236}">
                  <a16:creationId xmlns:a16="http://schemas.microsoft.com/office/drawing/2014/main" id="{6D3967CF-1CBD-48CF-9127-14779B30A5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2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7">
              <a:extLst>
                <a:ext uri="{FF2B5EF4-FFF2-40B4-BE49-F238E27FC236}">
                  <a16:creationId xmlns:a16="http://schemas.microsoft.com/office/drawing/2014/main" id="{F7DB7CA5-3F8D-49D4-B1C1-28C2EFDD0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8">
              <a:extLst>
                <a:ext uri="{FF2B5EF4-FFF2-40B4-BE49-F238E27FC236}">
                  <a16:creationId xmlns:a16="http://schemas.microsoft.com/office/drawing/2014/main" id="{029458D3-A450-40D5-B69D-48ADD6FA3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Line 39">
              <a:extLst>
                <a:ext uri="{FF2B5EF4-FFF2-40B4-BE49-F238E27FC236}">
                  <a16:creationId xmlns:a16="http://schemas.microsoft.com/office/drawing/2014/main" id="{D6C18EF5-E1C0-4CCB-86E2-D8F43D89E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7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0">
              <a:extLst>
                <a:ext uri="{FF2B5EF4-FFF2-40B4-BE49-F238E27FC236}">
                  <a16:creationId xmlns:a16="http://schemas.microsoft.com/office/drawing/2014/main" id="{2BECFB77-13DC-4D49-A301-DB75F76B5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4" y="3214"/>
              <a:ext cx="14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1">
              <a:extLst>
                <a:ext uri="{FF2B5EF4-FFF2-40B4-BE49-F238E27FC236}">
                  <a16:creationId xmlns:a16="http://schemas.microsoft.com/office/drawing/2014/main" id="{BB86F37F-7168-41E8-B65E-5F6198B47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Line 42">
              <a:extLst>
                <a:ext uri="{FF2B5EF4-FFF2-40B4-BE49-F238E27FC236}">
                  <a16:creationId xmlns:a16="http://schemas.microsoft.com/office/drawing/2014/main" id="{FF944056-B2A5-422E-8C7F-9086854EB4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6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3">
              <a:extLst>
                <a:ext uri="{FF2B5EF4-FFF2-40B4-BE49-F238E27FC236}">
                  <a16:creationId xmlns:a16="http://schemas.microsoft.com/office/drawing/2014/main" id="{778061B1-B233-42C6-9B40-5D8409C8A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>
              <a:extLst>
                <a:ext uri="{FF2B5EF4-FFF2-40B4-BE49-F238E27FC236}">
                  <a16:creationId xmlns:a16="http://schemas.microsoft.com/office/drawing/2014/main" id="{1C597158-93F0-4A54-AF50-736303964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8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Line 45">
              <a:extLst>
                <a:ext uri="{FF2B5EF4-FFF2-40B4-BE49-F238E27FC236}">
                  <a16:creationId xmlns:a16="http://schemas.microsoft.com/office/drawing/2014/main" id="{086C0977-55D8-433D-A05E-F2A96E8A43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6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6">
              <a:extLst>
                <a:ext uri="{FF2B5EF4-FFF2-40B4-BE49-F238E27FC236}">
                  <a16:creationId xmlns:a16="http://schemas.microsoft.com/office/drawing/2014/main" id="{863090CA-9B0C-4837-9459-B0D7BAF8D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>
              <a:extLst>
                <a:ext uri="{FF2B5EF4-FFF2-40B4-BE49-F238E27FC236}">
                  <a16:creationId xmlns:a16="http://schemas.microsoft.com/office/drawing/2014/main" id="{8A3900AF-5DCE-4F8E-887B-A2DBC666E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Line 48">
              <a:extLst>
                <a:ext uri="{FF2B5EF4-FFF2-40B4-BE49-F238E27FC236}">
                  <a16:creationId xmlns:a16="http://schemas.microsoft.com/office/drawing/2014/main" id="{B65B0A8E-A9C3-46C7-B867-B51B3BE33B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6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49">
              <a:extLst>
                <a:ext uri="{FF2B5EF4-FFF2-40B4-BE49-F238E27FC236}">
                  <a16:creationId xmlns:a16="http://schemas.microsoft.com/office/drawing/2014/main" id="{1F42AE90-A781-4E2C-BA37-E3E0EADB8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7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0">
              <a:extLst>
                <a:ext uri="{FF2B5EF4-FFF2-40B4-BE49-F238E27FC236}">
                  <a16:creationId xmlns:a16="http://schemas.microsoft.com/office/drawing/2014/main" id="{DC1B331A-243E-4BB0-887D-5E7932D44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5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Line 51">
              <a:extLst>
                <a:ext uri="{FF2B5EF4-FFF2-40B4-BE49-F238E27FC236}">
                  <a16:creationId xmlns:a16="http://schemas.microsoft.com/office/drawing/2014/main" id="{AFDEB509-CF76-4515-B560-81EB6C467D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0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id="{CEBA8A9E-3D4B-4A91-95A8-DE7CBD8C2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7" y="3214"/>
              <a:ext cx="14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3">
              <a:extLst>
                <a:ext uri="{FF2B5EF4-FFF2-40B4-BE49-F238E27FC236}">
                  <a16:creationId xmlns:a16="http://schemas.microsoft.com/office/drawing/2014/main" id="{E076B2D3-5F35-4658-984A-613A0A064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4">
              <a:extLst>
                <a:ext uri="{FF2B5EF4-FFF2-40B4-BE49-F238E27FC236}">
                  <a16:creationId xmlns:a16="http://schemas.microsoft.com/office/drawing/2014/main" id="{45FA4079-6C78-4E17-B97E-1DE64BEE9F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9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5">
              <a:extLst>
                <a:ext uri="{FF2B5EF4-FFF2-40B4-BE49-F238E27FC236}">
                  <a16:creationId xmlns:a16="http://schemas.microsoft.com/office/drawing/2014/main" id="{DA3C4165-2305-4934-9540-F4A9B6CC9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6">
              <a:extLst>
                <a:ext uri="{FF2B5EF4-FFF2-40B4-BE49-F238E27FC236}">
                  <a16:creationId xmlns:a16="http://schemas.microsoft.com/office/drawing/2014/main" id="{AFF47203-DD2E-4924-8307-311CF40C1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1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Line 57">
              <a:extLst>
                <a:ext uri="{FF2B5EF4-FFF2-40B4-BE49-F238E27FC236}">
                  <a16:creationId xmlns:a16="http://schemas.microsoft.com/office/drawing/2014/main" id="{67FFF7FA-DE2E-47B3-9B24-CC56494DA8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9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58">
              <a:extLst>
                <a:ext uri="{FF2B5EF4-FFF2-40B4-BE49-F238E27FC236}">
                  <a16:creationId xmlns:a16="http://schemas.microsoft.com/office/drawing/2014/main" id="{2729F4D7-F7B0-4E0C-8A57-1B5A2DB5A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59">
              <a:extLst>
                <a:ext uri="{FF2B5EF4-FFF2-40B4-BE49-F238E27FC236}">
                  <a16:creationId xmlns:a16="http://schemas.microsoft.com/office/drawing/2014/main" id="{A56E69C7-2759-44AF-85A8-79D3F966A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1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Line 60">
              <a:extLst>
                <a:ext uri="{FF2B5EF4-FFF2-40B4-BE49-F238E27FC236}">
                  <a16:creationId xmlns:a16="http://schemas.microsoft.com/office/drawing/2014/main" id="{51610D08-2B9A-426A-855B-40963509EC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9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1">
              <a:extLst>
                <a:ext uri="{FF2B5EF4-FFF2-40B4-BE49-F238E27FC236}">
                  <a16:creationId xmlns:a16="http://schemas.microsoft.com/office/drawing/2014/main" id="{F2FF786C-64AA-4AAA-8B41-C8FCD5BE6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23BF6BF7-F2E2-4DAD-A40C-C6D3FCDD7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8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Line 63">
              <a:extLst>
                <a:ext uri="{FF2B5EF4-FFF2-40B4-BE49-F238E27FC236}">
                  <a16:creationId xmlns:a16="http://schemas.microsoft.com/office/drawing/2014/main" id="{468D6C18-BEAB-43B5-BCF2-A9216C2BA1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3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id="{FE6FB60A-FCA6-4765-8067-2E4F9598C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0" y="3214"/>
              <a:ext cx="14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5">
              <a:extLst>
                <a:ext uri="{FF2B5EF4-FFF2-40B4-BE49-F238E27FC236}">
                  <a16:creationId xmlns:a16="http://schemas.microsoft.com/office/drawing/2014/main" id="{8D576A98-BA99-4290-895E-146F5FFBC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Line 66">
              <a:extLst>
                <a:ext uri="{FF2B5EF4-FFF2-40B4-BE49-F238E27FC236}">
                  <a16:creationId xmlns:a16="http://schemas.microsoft.com/office/drawing/2014/main" id="{AC9057EF-BCFC-4033-9909-3A5575E359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93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67">
              <a:extLst>
                <a:ext uri="{FF2B5EF4-FFF2-40B4-BE49-F238E27FC236}">
                  <a16:creationId xmlns:a16="http://schemas.microsoft.com/office/drawing/2014/main" id="{98C20FD2-17C8-48E9-825A-AD47A25BE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2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8">
              <a:extLst>
                <a:ext uri="{FF2B5EF4-FFF2-40B4-BE49-F238E27FC236}">
                  <a16:creationId xmlns:a16="http://schemas.microsoft.com/office/drawing/2014/main" id="{2D365BE1-6A89-4265-9111-896B2EFC0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4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Line 69">
              <a:extLst>
                <a:ext uri="{FF2B5EF4-FFF2-40B4-BE49-F238E27FC236}">
                  <a16:creationId xmlns:a16="http://schemas.microsoft.com/office/drawing/2014/main" id="{A5C1D937-F8A3-4AAD-AF30-1CFCD3F569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22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0">
              <a:extLst>
                <a:ext uri="{FF2B5EF4-FFF2-40B4-BE49-F238E27FC236}">
                  <a16:creationId xmlns:a16="http://schemas.microsoft.com/office/drawing/2014/main" id="{A893AA0F-1F4C-428A-9DC7-8EE52360E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" y="3214"/>
              <a:ext cx="14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1">
              <a:extLst>
                <a:ext uri="{FF2B5EF4-FFF2-40B4-BE49-F238E27FC236}">
                  <a16:creationId xmlns:a16="http://schemas.microsoft.com/office/drawing/2014/main" id="{979E0FE3-35E6-4BBA-A4A3-88BC8F1C5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4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Freeform 72">
              <a:extLst>
                <a:ext uri="{FF2B5EF4-FFF2-40B4-BE49-F238E27FC236}">
                  <a16:creationId xmlns:a16="http://schemas.microsoft.com/office/drawing/2014/main" id="{45A4E545-FAAB-41C7-A364-364A3391DD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9" y="2683"/>
              <a:ext cx="141" cy="355"/>
            </a:xfrm>
            <a:custGeom>
              <a:avLst/>
              <a:gdLst>
                <a:gd name="T0" fmla="*/ 141 w 141"/>
                <a:gd name="T1" fmla="*/ 355 h 355"/>
                <a:gd name="T2" fmla="*/ 141 w 141"/>
                <a:gd name="T3" fmla="*/ 119 h 355"/>
                <a:gd name="T4" fmla="*/ 141 w 141"/>
                <a:gd name="T5" fmla="*/ 119 h 355"/>
                <a:gd name="T6" fmla="*/ 0 w 141"/>
                <a:gd name="T7" fmla="*/ 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355">
                  <a:moveTo>
                    <a:pt x="141" y="355"/>
                  </a:moveTo>
                  <a:lnTo>
                    <a:pt x="141" y="119"/>
                  </a:lnTo>
                  <a:moveTo>
                    <a:pt x="141" y="119"/>
                  </a:moveTo>
                  <a:lnTo>
                    <a:pt x="0" y="0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3">
              <a:extLst>
                <a:ext uri="{FF2B5EF4-FFF2-40B4-BE49-F238E27FC236}">
                  <a16:creationId xmlns:a16="http://schemas.microsoft.com/office/drawing/2014/main" id="{CA73D04D-332A-42EE-A7AB-E25A74FA8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4">
              <a:extLst>
                <a:ext uri="{FF2B5EF4-FFF2-40B4-BE49-F238E27FC236}">
                  <a16:creationId xmlns:a16="http://schemas.microsoft.com/office/drawing/2014/main" id="{64F4A1C2-F2D9-4CBA-8293-AB8EB61A3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5">
              <a:extLst>
                <a:ext uri="{FF2B5EF4-FFF2-40B4-BE49-F238E27FC236}">
                  <a16:creationId xmlns:a16="http://schemas.microsoft.com/office/drawing/2014/main" id="{504F818E-D832-4611-A8FB-49B65A181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" y="2453"/>
              <a:ext cx="20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6">
              <a:extLst>
                <a:ext uri="{FF2B5EF4-FFF2-40B4-BE49-F238E27FC236}">
                  <a16:creationId xmlns:a16="http://schemas.microsoft.com/office/drawing/2014/main" id="{ABDBC53A-1CE6-4922-9C03-279A7BF67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" y="2453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7">
              <a:extLst>
                <a:ext uri="{FF2B5EF4-FFF2-40B4-BE49-F238E27FC236}">
                  <a16:creationId xmlns:a16="http://schemas.microsoft.com/office/drawing/2014/main" id="{A4810C90-313A-4DD5-B5AC-0601D4B55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" y="2554"/>
              <a:ext cx="184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802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8">
              <a:extLst>
                <a:ext uri="{FF2B5EF4-FFF2-40B4-BE49-F238E27FC236}">
                  <a16:creationId xmlns:a16="http://schemas.microsoft.com/office/drawing/2014/main" id="{A72CDA5C-08AF-46A0-A9F4-41197BC22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2554"/>
              <a:ext cx="7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9">
              <a:extLst>
                <a:ext uri="{FF2B5EF4-FFF2-40B4-BE49-F238E27FC236}">
                  <a16:creationId xmlns:a16="http://schemas.microsoft.com/office/drawing/2014/main" id="{B4315A6F-DDF6-4D70-B88F-81A2FBE4C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" y="2554"/>
              <a:ext cx="15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0">
              <a:extLst>
                <a:ext uri="{FF2B5EF4-FFF2-40B4-BE49-F238E27FC236}">
                  <a16:creationId xmlns:a16="http://schemas.microsoft.com/office/drawing/2014/main" id="{4B72A08B-3C38-4F99-9DE9-B52EE5E3C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" y="2554"/>
              <a:ext cx="33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SG vote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Freeform 81">
              <a:extLst>
                <a:ext uri="{FF2B5EF4-FFF2-40B4-BE49-F238E27FC236}">
                  <a16:creationId xmlns:a16="http://schemas.microsoft.com/office/drawing/2014/main" id="{10BE07B2-1B91-40B0-B64C-1A62BD64A3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" y="3109"/>
              <a:ext cx="237" cy="391"/>
            </a:xfrm>
            <a:custGeom>
              <a:avLst/>
              <a:gdLst>
                <a:gd name="T0" fmla="*/ 237 w 237"/>
                <a:gd name="T1" fmla="*/ 0 h 391"/>
                <a:gd name="T2" fmla="*/ 237 w 237"/>
                <a:gd name="T3" fmla="*/ 192 h 391"/>
                <a:gd name="T4" fmla="*/ 237 w 237"/>
                <a:gd name="T5" fmla="*/ 192 h 391"/>
                <a:gd name="T6" fmla="*/ 0 w 237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" h="391">
                  <a:moveTo>
                    <a:pt x="237" y="0"/>
                  </a:moveTo>
                  <a:lnTo>
                    <a:pt x="237" y="192"/>
                  </a:lnTo>
                  <a:moveTo>
                    <a:pt x="237" y="192"/>
                  </a:moveTo>
                  <a:lnTo>
                    <a:pt x="0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2">
              <a:extLst>
                <a:ext uri="{FF2B5EF4-FFF2-40B4-BE49-F238E27FC236}">
                  <a16:creationId xmlns:a16="http://schemas.microsoft.com/office/drawing/2014/main" id="{7F8B28CC-5BA3-4B66-8B68-7884604D1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3">
              <a:extLst>
                <a:ext uri="{FF2B5EF4-FFF2-40B4-BE49-F238E27FC236}">
                  <a16:creationId xmlns:a16="http://schemas.microsoft.com/office/drawing/2014/main" id="{EB9D36E5-FB91-4963-94D5-850984548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4">
              <a:extLst>
                <a:ext uri="{FF2B5EF4-FFF2-40B4-BE49-F238E27FC236}">
                  <a16:creationId xmlns:a16="http://schemas.microsoft.com/office/drawing/2014/main" id="{9E5BB3FF-E0C9-44F0-A7A5-4D8F4F0DD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528"/>
              <a:ext cx="199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5">
              <a:extLst>
                <a:ext uri="{FF2B5EF4-FFF2-40B4-BE49-F238E27FC236}">
                  <a16:creationId xmlns:a16="http://schemas.microsoft.com/office/drawing/2014/main" id="{0751727C-D7DB-444E-BBFD-80D29005A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6">
              <a:extLst>
                <a:ext uri="{FF2B5EF4-FFF2-40B4-BE49-F238E27FC236}">
                  <a16:creationId xmlns:a16="http://schemas.microsoft.com/office/drawing/2014/main" id="{3BDDB2BB-D40D-4299-B12D-E2B5E94DD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" y="3631"/>
              <a:ext cx="14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7">
              <a:extLst>
                <a:ext uri="{FF2B5EF4-FFF2-40B4-BE49-F238E27FC236}">
                  <a16:creationId xmlns:a16="http://schemas.microsoft.com/office/drawing/2014/main" id="{05204E84-DDA5-48E0-A10C-449934398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" y="3631"/>
              <a:ext cx="14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60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88">
              <a:extLst>
                <a:ext uri="{FF2B5EF4-FFF2-40B4-BE49-F238E27FC236}">
                  <a16:creationId xmlns:a16="http://schemas.microsoft.com/office/drawing/2014/main" id="{987012E8-0811-442A-894C-94F20A1CE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" y="3631"/>
              <a:ext cx="38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SG formed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Freeform 89">
              <a:extLst>
                <a:ext uri="{FF2B5EF4-FFF2-40B4-BE49-F238E27FC236}">
                  <a16:creationId xmlns:a16="http://schemas.microsoft.com/office/drawing/2014/main" id="{FB57D323-29AE-4162-BBF2-A3FA08F6FD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60" y="3109"/>
              <a:ext cx="110" cy="391"/>
            </a:xfrm>
            <a:custGeom>
              <a:avLst/>
              <a:gdLst>
                <a:gd name="T0" fmla="*/ 110 w 110"/>
                <a:gd name="T1" fmla="*/ 0 h 391"/>
                <a:gd name="T2" fmla="*/ 110 w 110"/>
                <a:gd name="T3" fmla="*/ 298 h 391"/>
                <a:gd name="T4" fmla="*/ 110 w 110"/>
                <a:gd name="T5" fmla="*/ 298 h 391"/>
                <a:gd name="T6" fmla="*/ 0 w 110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391">
                  <a:moveTo>
                    <a:pt x="110" y="0"/>
                  </a:moveTo>
                  <a:lnTo>
                    <a:pt x="110" y="298"/>
                  </a:lnTo>
                  <a:moveTo>
                    <a:pt x="110" y="298"/>
                  </a:moveTo>
                  <a:lnTo>
                    <a:pt x="0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0">
              <a:extLst>
                <a:ext uri="{FF2B5EF4-FFF2-40B4-BE49-F238E27FC236}">
                  <a16:creationId xmlns:a16="http://schemas.microsoft.com/office/drawing/2014/main" id="{F8E9BDCE-F3DF-411A-B90E-534F63A73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" y="3038"/>
              <a:ext cx="70" cy="71"/>
            </a:xfrm>
            <a:custGeom>
              <a:avLst/>
              <a:gdLst>
                <a:gd name="T0" fmla="*/ 35 w 70"/>
                <a:gd name="T1" fmla="*/ 71 h 71"/>
                <a:gd name="T2" fmla="*/ 0 w 70"/>
                <a:gd name="T3" fmla="*/ 36 h 71"/>
                <a:gd name="T4" fmla="*/ 35 w 70"/>
                <a:gd name="T5" fmla="*/ 0 h 71"/>
                <a:gd name="T6" fmla="*/ 70 w 70"/>
                <a:gd name="T7" fmla="*/ 36 h 71"/>
                <a:gd name="T8" fmla="*/ 35 w 70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0" y="36"/>
                  </a:lnTo>
                  <a:lnTo>
                    <a:pt x="35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1">
              <a:extLst>
                <a:ext uri="{FF2B5EF4-FFF2-40B4-BE49-F238E27FC236}">
                  <a16:creationId xmlns:a16="http://schemas.microsoft.com/office/drawing/2014/main" id="{1D197455-3568-4D1B-ADBA-93F475AE5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" y="3038"/>
              <a:ext cx="70" cy="71"/>
            </a:xfrm>
            <a:custGeom>
              <a:avLst/>
              <a:gdLst>
                <a:gd name="T0" fmla="*/ 35 w 70"/>
                <a:gd name="T1" fmla="*/ 71 h 71"/>
                <a:gd name="T2" fmla="*/ 0 w 70"/>
                <a:gd name="T3" fmla="*/ 36 h 71"/>
                <a:gd name="T4" fmla="*/ 35 w 70"/>
                <a:gd name="T5" fmla="*/ 0 h 71"/>
                <a:gd name="T6" fmla="*/ 70 w 70"/>
                <a:gd name="T7" fmla="*/ 36 h 71"/>
                <a:gd name="T8" fmla="*/ 35 w 70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0" y="36"/>
                  </a:lnTo>
                  <a:lnTo>
                    <a:pt x="35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2">
              <a:extLst>
                <a:ext uri="{FF2B5EF4-FFF2-40B4-BE49-F238E27FC236}">
                  <a16:creationId xmlns:a16="http://schemas.microsoft.com/office/drawing/2014/main" id="{D754F6D3-1519-471B-B125-6FF9E99B7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" y="3528"/>
              <a:ext cx="21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3">
              <a:extLst>
                <a:ext uri="{FF2B5EF4-FFF2-40B4-BE49-F238E27FC236}">
                  <a16:creationId xmlns:a16="http://schemas.microsoft.com/office/drawing/2014/main" id="{3E33BE9B-3F89-4E61-ABCD-B423F669C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4">
              <a:extLst>
                <a:ext uri="{FF2B5EF4-FFF2-40B4-BE49-F238E27FC236}">
                  <a16:creationId xmlns:a16="http://schemas.microsoft.com/office/drawing/2014/main" id="{7EC7C736-E57C-4511-BBA7-23EDC3881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" y="3631"/>
              <a:ext cx="4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 approval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Freeform 95">
              <a:extLst>
                <a:ext uri="{FF2B5EF4-FFF2-40B4-BE49-F238E27FC236}">
                  <a16:creationId xmlns:a16="http://schemas.microsoft.com/office/drawing/2014/main" id="{7FB6F82B-CE2C-432D-BDB3-1E150B19A1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18" y="3109"/>
              <a:ext cx="226" cy="391"/>
            </a:xfrm>
            <a:custGeom>
              <a:avLst/>
              <a:gdLst>
                <a:gd name="T0" fmla="*/ 0 w 226"/>
                <a:gd name="T1" fmla="*/ 0 h 391"/>
                <a:gd name="T2" fmla="*/ 0 w 226"/>
                <a:gd name="T3" fmla="*/ 200 h 391"/>
                <a:gd name="T4" fmla="*/ 0 w 226"/>
                <a:gd name="T5" fmla="*/ 200 h 391"/>
                <a:gd name="T6" fmla="*/ 226 w 226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" h="391">
                  <a:moveTo>
                    <a:pt x="0" y="0"/>
                  </a:moveTo>
                  <a:lnTo>
                    <a:pt x="0" y="200"/>
                  </a:lnTo>
                  <a:moveTo>
                    <a:pt x="0" y="200"/>
                  </a:moveTo>
                  <a:lnTo>
                    <a:pt x="226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6">
              <a:extLst>
                <a:ext uri="{FF2B5EF4-FFF2-40B4-BE49-F238E27FC236}">
                  <a16:creationId xmlns:a16="http://schemas.microsoft.com/office/drawing/2014/main" id="{F60C35E7-1490-424F-82D8-5480660C2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2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7">
              <a:extLst>
                <a:ext uri="{FF2B5EF4-FFF2-40B4-BE49-F238E27FC236}">
                  <a16:creationId xmlns:a16="http://schemas.microsoft.com/office/drawing/2014/main" id="{CEF92A04-3034-4119-BCB1-1D3AB5EC0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2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98">
              <a:extLst>
                <a:ext uri="{FF2B5EF4-FFF2-40B4-BE49-F238E27FC236}">
                  <a16:creationId xmlns:a16="http://schemas.microsoft.com/office/drawing/2014/main" id="{B4D504D2-9EBE-42DF-849B-CA0A2C75E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" y="3528"/>
              <a:ext cx="22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99">
              <a:extLst>
                <a:ext uri="{FF2B5EF4-FFF2-40B4-BE49-F238E27FC236}">
                  <a16:creationId xmlns:a16="http://schemas.microsoft.com/office/drawing/2014/main" id="{CA746B0B-A6B7-4246-936C-3FBD21308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0">
              <a:extLst>
                <a:ext uri="{FF2B5EF4-FFF2-40B4-BE49-F238E27FC236}">
                  <a16:creationId xmlns:a16="http://schemas.microsoft.com/office/drawing/2014/main" id="{8230BBAA-1070-4447-8E27-832929414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3631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1">
              <a:extLst>
                <a:ext uri="{FF2B5EF4-FFF2-40B4-BE49-F238E27FC236}">
                  <a16:creationId xmlns:a16="http://schemas.microsoft.com/office/drawing/2014/main" id="{CF671937-2C83-46F8-845F-469822A3C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" y="3631"/>
              <a:ext cx="37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ay formed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Freeform 102">
              <a:extLst>
                <a:ext uri="{FF2B5EF4-FFF2-40B4-BE49-F238E27FC236}">
                  <a16:creationId xmlns:a16="http://schemas.microsoft.com/office/drawing/2014/main" id="{3678DB4F-ADB3-4CF6-AB84-2295DBDA66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9" y="3109"/>
              <a:ext cx="70" cy="391"/>
            </a:xfrm>
            <a:custGeom>
              <a:avLst/>
              <a:gdLst>
                <a:gd name="T0" fmla="*/ 70 w 70"/>
                <a:gd name="T1" fmla="*/ 0 h 391"/>
                <a:gd name="T2" fmla="*/ 70 w 70"/>
                <a:gd name="T3" fmla="*/ 332 h 391"/>
                <a:gd name="T4" fmla="*/ 70 w 70"/>
                <a:gd name="T5" fmla="*/ 332 h 391"/>
                <a:gd name="T6" fmla="*/ 0 w 70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391">
                  <a:moveTo>
                    <a:pt x="70" y="0"/>
                  </a:moveTo>
                  <a:lnTo>
                    <a:pt x="70" y="332"/>
                  </a:lnTo>
                  <a:moveTo>
                    <a:pt x="70" y="332"/>
                  </a:moveTo>
                  <a:lnTo>
                    <a:pt x="0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3">
              <a:extLst>
                <a:ext uri="{FF2B5EF4-FFF2-40B4-BE49-F238E27FC236}">
                  <a16:creationId xmlns:a16="http://schemas.microsoft.com/office/drawing/2014/main" id="{39469189-B289-4CEC-B12C-7DD605FFF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4">
              <a:extLst>
                <a:ext uri="{FF2B5EF4-FFF2-40B4-BE49-F238E27FC236}">
                  <a16:creationId xmlns:a16="http://schemas.microsoft.com/office/drawing/2014/main" id="{4F91C1AF-B24C-4B85-B70B-AC2FFB56A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05">
              <a:extLst>
                <a:ext uri="{FF2B5EF4-FFF2-40B4-BE49-F238E27FC236}">
                  <a16:creationId xmlns:a16="http://schemas.microsoft.com/office/drawing/2014/main" id="{540CF3E5-B230-4D6F-BA53-B6D1D4C84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" y="3528"/>
              <a:ext cx="184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6">
              <a:extLst>
                <a:ext uri="{FF2B5EF4-FFF2-40B4-BE49-F238E27FC236}">
                  <a16:creationId xmlns:a16="http://schemas.microsoft.com/office/drawing/2014/main" id="{6D66FD51-F1DB-4C91-9FA5-5FD4D3094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3" y="3528"/>
              <a:ext cx="1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7">
              <a:extLst>
                <a:ext uri="{FF2B5EF4-FFF2-40B4-BE49-F238E27FC236}">
                  <a16:creationId xmlns:a16="http://schemas.microsoft.com/office/drawing/2014/main" id="{04693EA6-AA9F-4A5B-BACB-6807BC598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7" y="3631"/>
              <a:ext cx="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08">
              <a:extLst>
                <a:ext uri="{FF2B5EF4-FFF2-40B4-BE49-F238E27FC236}">
                  <a16:creationId xmlns:a16="http://schemas.microsoft.com/office/drawing/2014/main" id="{E736106A-D6C1-4586-8E68-4749414EB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6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09">
              <a:extLst>
                <a:ext uri="{FF2B5EF4-FFF2-40B4-BE49-F238E27FC236}">
                  <a16:creationId xmlns:a16="http://schemas.microsoft.com/office/drawing/2014/main" id="{3A537EAC-DB84-419C-99E1-E7FA99399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6" y="3631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0">
              <a:extLst>
                <a:ext uri="{FF2B5EF4-FFF2-40B4-BE49-F238E27FC236}">
                  <a16:creationId xmlns:a16="http://schemas.microsoft.com/office/drawing/2014/main" id="{25343A3B-73AA-4E1B-9DF4-38E0760D6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6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Freeform 111">
              <a:extLst>
                <a:ext uri="{FF2B5EF4-FFF2-40B4-BE49-F238E27FC236}">
                  <a16:creationId xmlns:a16="http://schemas.microsoft.com/office/drawing/2014/main" id="{A3DC0CE2-E5D8-4CF3-99F2-DE65EF2414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02" y="3109"/>
              <a:ext cx="84" cy="391"/>
            </a:xfrm>
            <a:custGeom>
              <a:avLst/>
              <a:gdLst>
                <a:gd name="T0" fmla="*/ 0 w 84"/>
                <a:gd name="T1" fmla="*/ 0 h 391"/>
                <a:gd name="T2" fmla="*/ 0 w 84"/>
                <a:gd name="T3" fmla="*/ 320 h 391"/>
                <a:gd name="T4" fmla="*/ 0 w 84"/>
                <a:gd name="T5" fmla="*/ 320 h 391"/>
                <a:gd name="T6" fmla="*/ 84 w 84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391">
                  <a:moveTo>
                    <a:pt x="0" y="0"/>
                  </a:moveTo>
                  <a:lnTo>
                    <a:pt x="0" y="320"/>
                  </a:lnTo>
                  <a:moveTo>
                    <a:pt x="0" y="320"/>
                  </a:moveTo>
                  <a:lnTo>
                    <a:pt x="84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2">
              <a:extLst>
                <a:ext uri="{FF2B5EF4-FFF2-40B4-BE49-F238E27FC236}">
                  <a16:creationId xmlns:a16="http://schemas.microsoft.com/office/drawing/2014/main" id="{6917D551-6C58-47E1-A561-993D56BE8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6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3">
              <a:extLst>
                <a:ext uri="{FF2B5EF4-FFF2-40B4-BE49-F238E27FC236}">
                  <a16:creationId xmlns:a16="http://schemas.microsoft.com/office/drawing/2014/main" id="{7273B02B-E626-441A-8F18-C00ACFF76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6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4">
              <a:extLst>
                <a:ext uri="{FF2B5EF4-FFF2-40B4-BE49-F238E27FC236}">
                  <a16:creationId xmlns:a16="http://schemas.microsoft.com/office/drawing/2014/main" id="{32691902-121A-4B4C-9C00-B894D6070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7" y="3528"/>
              <a:ext cx="165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5">
              <a:extLst>
                <a:ext uri="{FF2B5EF4-FFF2-40B4-BE49-F238E27FC236}">
                  <a16:creationId xmlns:a16="http://schemas.microsoft.com/office/drawing/2014/main" id="{5F3C82B6-02E2-4B04-9629-F731F9C99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16">
              <a:extLst>
                <a:ext uri="{FF2B5EF4-FFF2-40B4-BE49-F238E27FC236}">
                  <a16:creationId xmlns:a16="http://schemas.microsoft.com/office/drawing/2014/main" id="{D2645525-467E-42E4-A18E-F7B8E4D6E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" y="3631"/>
              <a:ext cx="8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17">
              <a:extLst>
                <a:ext uri="{FF2B5EF4-FFF2-40B4-BE49-F238E27FC236}">
                  <a16:creationId xmlns:a16="http://schemas.microsoft.com/office/drawing/2014/main" id="{9C31CBB4-CBCC-4EFF-800A-887751D51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2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118">
              <a:extLst>
                <a:ext uri="{FF2B5EF4-FFF2-40B4-BE49-F238E27FC236}">
                  <a16:creationId xmlns:a16="http://schemas.microsoft.com/office/drawing/2014/main" id="{B4C95709-850C-43BB-B72D-DC9A6001E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" y="3631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19">
              <a:extLst>
                <a:ext uri="{FF2B5EF4-FFF2-40B4-BE49-F238E27FC236}">
                  <a16:creationId xmlns:a16="http://schemas.microsoft.com/office/drawing/2014/main" id="{9D2AA1E7-41A0-4BEC-AD2A-2C5B4EBEC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Freeform 120">
              <a:extLst>
                <a:ext uri="{FF2B5EF4-FFF2-40B4-BE49-F238E27FC236}">
                  <a16:creationId xmlns:a16="http://schemas.microsoft.com/office/drawing/2014/main" id="{51D302F2-37B9-40EE-9D83-D78AF61F37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82" y="3109"/>
              <a:ext cx="70" cy="391"/>
            </a:xfrm>
            <a:custGeom>
              <a:avLst/>
              <a:gdLst>
                <a:gd name="T0" fmla="*/ 70 w 70"/>
                <a:gd name="T1" fmla="*/ 0 h 391"/>
                <a:gd name="T2" fmla="*/ 70 w 70"/>
                <a:gd name="T3" fmla="*/ 332 h 391"/>
                <a:gd name="T4" fmla="*/ 70 w 70"/>
                <a:gd name="T5" fmla="*/ 332 h 391"/>
                <a:gd name="T6" fmla="*/ 0 w 70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391">
                  <a:moveTo>
                    <a:pt x="70" y="0"/>
                  </a:moveTo>
                  <a:lnTo>
                    <a:pt x="70" y="332"/>
                  </a:lnTo>
                  <a:moveTo>
                    <a:pt x="70" y="332"/>
                  </a:moveTo>
                  <a:lnTo>
                    <a:pt x="0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1">
              <a:extLst>
                <a:ext uri="{FF2B5EF4-FFF2-40B4-BE49-F238E27FC236}">
                  <a16:creationId xmlns:a16="http://schemas.microsoft.com/office/drawing/2014/main" id="{2CCC72B1-B677-47B9-8A01-C9990D183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6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2">
              <a:extLst>
                <a:ext uri="{FF2B5EF4-FFF2-40B4-BE49-F238E27FC236}">
                  <a16:creationId xmlns:a16="http://schemas.microsoft.com/office/drawing/2014/main" id="{D4B05844-1F89-430F-925D-40B907B79E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6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123">
              <a:extLst>
                <a:ext uri="{FF2B5EF4-FFF2-40B4-BE49-F238E27FC236}">
                  <a16:creationId xmlns:a16="http://schemas.microsoft.com/office/drawing/2014/main" id="{223D2149-F0C3-4DFD-929B-B7AC85561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5" y="3528"/>
              <a:ext cx="22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4">
              <a:extLst>
                <a:ext uri="{FF2B5EF4-FFF2-40B4-BE49-F238E27FC236}">
                  <a16:creationId xmlns:a16="http://schemas.microsoft.com/office/drawing/2014/main" id="{82D6FCCB-E0F5-4EA9-82C6-09B1E3A36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3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5">
              <a:extLst>
                <a:ext uri="{FF2B5EF4-FFF2-40B4-BE49-F238E27FC236}">
                  <a16:creationId xmlns:a16="http://schemas.microsoft.com/office/drawing/2014/main" id="{F7943F2B-12EF-41F5-ABD3-1FD324842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0" y="3631"/>
              <a:ext cx="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6">
              <a:extLst>
                <a:ext uri="{FF2B5EF4-FFF2-40B4-BE49-F238E27FC236}">
                  <a16:creationId xmlns:a16="http://schemas.microsoft.com/office/drawing/2014/main" id="{2F6C1373-3534-4A27-AE01-C2B2CC34D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127">
              <a:extLst>
                <a:ext uri="{FF2B5EF4-FFF2-40B4-BE49-F238E27FC236}">
                  <a16:creationId xmlns:a16="http://schemas.microsoft.com/office/drawing/2014/main" id="{88D57E99-C5F5-4D44-A681-E504923E9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3631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128">
              <a:extLst>
                <a:ext uri="{FF2B5EF4-FFF2-40B4-BE49-F238E27FC236}">
                  <a16:creationId xmlns:a16="http://schemas.microsoft.com/office/drawing/2014/main" id="{4E080D36-659E-4FEE-87E9-678F7A252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Freeform 129">
              <a:extLst>
                <a:ext uri="{FF2B5EF4-FFF2-40B4-BE49-F238E27FC236}">
                  <a16:creationId xmlns:a16="http://schemas.microsoft.com/office/drawing/2014/main" id="{3499925D-FA15-48A1-921C-608C1A67F0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96" y="3109"/>
              <a:ext cx="85" cy="391"/>
            </a:xfrm>
            <a:custGeom>
              <a:avLst/>
              <a:gdLst>
                <a:gd name="T0" fmla="*/ 0 w 85"/>
                <a:gd name="T1" fmla="*/ 0 h 391"/>
                <a:gd name="T2" fmla="*/ 0 w 85"/>
                <a:gd name="T3" fmla="*/ 320 h 391"/>
                <a:gd name="T4" fmla="*/ 0 w 85"/>
                <a:gd name="T5" fmla="*/ 320 h 391"/>
                <a:gd name="T6" fmla="*/ 85 w 85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391">
                  <a:moveTo>
                    <a:pt x="0" y="0"/>
                  </a:moveTo>
                  <a:lnTo>
                    <a:pt x="0" y="320"/>
                  </a:lnTo>
                  <a:moveTo>
                    <a:pt x="0" y="320"/>
                  </a:moveTo>
                  <a:lnTo>
                    <a:pt x="85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0">
              <a:extLst>
                <a:ext uri="{FF2B5EF4-FFF2-40B4-BE49-F238E27FC236}">
                  <a16:creationId xmlns:a16="http://schemas.microsoft.com/office/drawing/2014/main" id="{47BABC80-4A59-48B3-88F5-086B9B64C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1">
              <a:extLst>
                <a:ext uri="{FF2B5EF4-FFF2-40B4-BE49-F238E27FC236}">
                  <a16:creationId xmlns:a16="http://schemas.microsoft.com/office/drawing/2014/main" id="{595AE759-5901-47FC-B7E5-A6F735007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32">
              <a:extLst>
                <a:ext uri="{FF2B5EF4-FFF2-40B4-BE49-F238E27FC236}">
                  <a16:creationId xmlns:a16="http://schemas.microsoft.com/office/drawing/2014/main" id="{3412668C-22A5-42AB-A797-249DE0B74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" y="3528"/>
              <a:ext cx="21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Nov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133">
              <a:extLst>
                <a:ext uri="{FF2B5EF4-FFF2-40B4-BE49-F238E27FC236}">
                  <a16:creationId xmlns:a16="http://schemas.microsoft.com/office/drawing/2014/main" id="{71E4EEED-B095-4DE9-AA8A-0198B6BB3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134">
              <a:extLst>
                <a:ext uri="{FF2B5EF4-FFF2-40B4-BE49-F238E27FC236}">
                  <a16:creationId xmlns:a16="http://schemas.microsoft.com/office/drawing/2014/main" id="{80935BDA-5A90-49EE-84F4-0515A9CE5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9" y="3631"/>
              <a:ext cx="8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35">
              <a:extLst>
                <a:ext uri="{FF2B5EF4-FFF2-40B4-BE49-F238E27FC236}">
                  <a16:creationId xmlns:a16="http://schemas.microsoft.com/office/drawing/2014/main" id="{F2EDDB7D-B0C4-496E-B8D5-1F1139548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1" name="Rectangle 136">
              <a:extLst>
                <a:ext uri="{FF2B5EF4-FFF2-40B4-BE49-F238E27FC236}">
                  <a16:creationId xmlns:a16="http://schemas.microsoft.com/office/drawing/2014/main" id="{A3094F19-BB96-446A-A782-606A575B4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3631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2" name="Rectangle 137">
              <a:extLst>
                <a:ext uri="{FF2B5EF4-FFF2-40B4-BE49-F238E27FC236}">
                  <a16:creationId xmlns:a16="http://schemas.microsoft.com/office/drawing/2014/main" id="{ECE1803B-171D-43A9-99BD-1D2F47755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Freeform 138">
              <a:extLst>
                <a:ext uri="{FF2B5EF4-FFF2-40B4-BE49-F238E27FC236}">
                  <a16:creationId xmlns:a16="http://schemas.microsoft.com/office/drawing/2014/main" id="{176FA153-A14A-4436-847E-72CE5246A2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2" y="2967"/>
              <a:ext cx="6" cy="201"/>
            </a:xfrm>
            <a:custGeom>
              <a:avLst/>
              <a:gdLst>
                <a:gd name="T0" fmla="*/ 6 w 6"/>
                <a:gd name="T1" fmla="*/ 0 h 201"/>
                <a:gd name="T2" fmla="*/ 6 w 6"/>
                <a:gd name="T3" fmla="*/ 24 h 201"/>
                <a:gd name="T4" fmla="*/ 0 w 6"/>
                <a:gd name="T5" fmla="*/ 24 h 201"/>
                <a:gd name="T6" fmla="*/ 0 w 6"/>
                <a:gd name="T7" fmla="*/ 0 h 201"/>
                <a:gd name="T8" fmla="*/ 6 w 6"/>
                <a:gd name="T9" fmla="*/ 0 h 201"/>
                <a:gd name="T10" fmla="*/ 6 w 6"/>
                <a:gd name="T11" fmla="*/ 36 h 201"/>
                <a:gd name="T12" fmla="*/ 6 w 6"/>
                <a:gd name="T13" fmla="*/ 60 h 201"/>
                <a:gd name="T14" fmla="*/ 0 w 6"/>
                <a:gd name="T15" fmla="*/ 60 h 201"/>
                <a:gd name="T16" fmla="*/ 0 w 6"/>
                <a:gd name="T17" fmla="*/ 36 h 201"/>
                <a:gd name="T18" fmla="*/ 6 w 6"/>
                <a:gd name="T19" fmla="*/ 36 h 201"/>
                <a:gd name="T20" fmla="*/ 6 w 6"/>
                <a:gd name="T21" fmla="*/ 71 h 201"/>
                <a:gd name="T22" fmla="*/ 6 w 6"/>
                <a:gd name="T23" fmla="*/ 95 h 201"/>
                <a:gd name="T24" fmla="*/ 0 w 6"/>
                <a:gd name="T25" fmla="*/ 95 h 201"/>
                <a:gd name="T26" fmla="*/ 0 w 6"/>
                <a:gd name="T27" fmla="*/ 71 h 201"/>
                <a:gd name="T28" fmla="*/ 6 w 6"/>
                <a:gd name="T29" fmla="*/ 71 h 201"/>
                <a:gd name="T30" fmla="*/ 6 w 6"/>
                <a:gd name="T31" fmla="*/ 107 h 201"/>
                <a:gd name="T32" fmla="*/ 6 w 6"/>
                <a:gd name="T33" fmla="*/ 130 h 201"/>
                <a:gd name="T34" fmla="*/ 0 w 6"/>
                <a:gd name="T35" fmla="*/ 130 h 201"/>
                <a:gd name="T36" fmla="*/ 0 w 6"/>
                <a:gd name="T37" fmla="*/ 107 h 201"/>
                <a:gd name="T38" fmla="*/ 6 w 6"/>
                <a:gd name="T39" fmla="*/ 107 h 201"/>
                <a:gd name="T40" fmla="*/ 6 w 6"/>
                <a:gd name="T41" fmla="*/ 142 h 201"/>
                <a:gd name="T42" fmla="*/ 6 w 6"/>
                <a:gd name="T43" fmla="*/ 166 h 201"/>
                <a:gd name="T44" fmla="*/ 0 w 6"/>
                <a:gd name="T45" fmla="*/ 166 h 201"/>
                <a:gd name="T46" fmla="*/ 0 w 6"/>
                <a:gd name="T47" fmla="*/ 142 h 201"/>
                <a:gd name="T48" fmla="*/ 6 w 6"/>
                <a:gd name="T49" fmla="*/ 142 h 201"/>
                <a:gd name="T50" fmla="*/ 6 w 6"/>
                <a:gd name="T51" fmla="*/ 178 h 201"/>
                <a:gd name="T52" fmla="*/ 6 w 6"/>
                <a:gd name="T53" fmla="*/ 201 h 201"/>
                <a:gd name="T54" fmla="*/ 0 w 6"/>
                <a:gd name="T55" fmla="*/ 201 h 201"/>
                <a:gd name="T56" fmla="*/ 0 w 6"/>
                <a:gd name="T57" fmla="*/ 178 h 201"/>
                <a:gd name="T58" fmla="*/ 6 w 6"/>
                <a:gd name="T59" fmla="*/ 17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6" y="0"/>
                  </a:moveTo>
                  <a:lnTo>
                    <a:pt x="6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6" y="36"/>
                  </a:moveTo>
                  <a:lnTo>
                    <a:pt x="6" y="60"/>
                  </a:lnTo>
                  <a:lnTo>
                    <a:pt x="0" y="60"/>
                  </a:lnTo>
                  <a:lnTo>
                    <a:pt x="0" y="36"/>
                  </a:lnTo>
                  <a:lnTo>
                    <a:pt x="6" y="36"/>
                  </a:lnTo>
                  <a:close/>
                  <a:moveTo>
                    <a:pt x="6" y="71"/>
                  </a:moveTo>
                  <a:lnTo>
                    <a:pt x="6" y="95"/>
                  </a:lnTo>
                  <a:lnTo>
                    <a:pt x="0" y="95"/>
                  </a:lnTo>
                  <a:lnTo>
                    <a:pt x="0" y="71"/>
                  </a:lnTo>
                  <a:lnTo>
                    <a:pt x="6" y="71"/>
                  </a:lnTo>
                  <a:close/>
                  <a:moveTo>
                    <a:pt x="6" y="107"/>
                  </a:moveTo>
                  <a:lnTo>
                    <a:pt x="6" y="130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6" y="107"/>
                  </a:lnTo>
                  <a:close/>
                  <a:moveTo>
                    <a:pt x="6" y="142"/>
                  </a:moveTo>
                  <a:lnTo>
                    <a:pt x="6" y="166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6" y="142"/>
                  </a:lnTo>
                  <a:close/>
                  <a:moveTo>
                    <a:pt x="6" y="178"/>
                  </a:moveTo>
                  <a:lnTo>
                    <a:pt x="6" y="201"/>
                  </a:lnTo>
                  <a:lnTo>
                    <a:pt x="0" y="201"/>
                  </a:lnTo>
                  <a:lnTo>
                    <a:pt x="0" y="178"/>
                  </a:lnTo>
                  <a:lnTo>
                    <a:pt x="6" y="1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39">
              <a:extLst>
                <a:ext uri="{FF2B5EF4-FFF2-40B4-BE49-F238E27FC236}">
                  <a16:creationId xmlns:a16="http://schemas.microsoft.com/office/drawing/2014/main" id="{82A07352-846F-47DB-A9BA-2498B621E8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7" y="2979"/>
              <a:ext cx="6" cy="201"/>
            </a:xfrm>
            <a:custGeom>
              <a:avLst/>
              <a:gdLst>
                <a:gd name="T0" fmla="*/ 0 w 6"/>
                <a:gd name="T1" fmla="*/ 201 h 201"/>
                <a:gd name="T2" fmla="*/ 0 w 6"/>
                <a:gd name="T3" fmla="*/ 178 h 201"/>
                <a:gd name="T4" fmla="*/ 6 w 6"/>
                <a:gd name="T5" fmla="*/ 178 h 201"/>
                <a:gd name="T6" fmla="*/ 6 w 6"/>
                <a:gd name="T7" fmla="*/ 201 h 201"/>
                <a:gd name="T8" fmla="*/ 0 w 6"/>
                <a:gd name="T9" fmla="*/ 201 h 201"/>
                <a:gd name="T10" fmla="*/ 0 w 6"/>
                <a:gd name="T11" fmla="*/ 166 h 201"/>
                <a:gd name="T12" fmla="*/ 0 w 6"/>
                <a:gd name="T13" fmla="*/ 142 h 201"/>
                <a:gd name="T14" fmla="*/ 6 w 6"/>
                <a:gd name="T15" fmla="*/ 142 h 201"/>
                <a:gd name="T16" fmla="*/ 6 w 6"/>
                <a:gd name="T17" fmla="*/ 166 h 201"/>
                <a:gd name="T18" fmla="*/ 0 w 6"/>
                <a:gd name="T19" fmla="*/ 166 h 201"/>
                <a:gd name="T20" fmla="*/ 0 w 6"/>
                <a:gd name="T21" fmla="*/ 130 h 201"/>
                <a:gd name="T22" fmla="*/ 0 w 6"/>
                <a:gd name="T23" fmla="*/ 107 h 201"/>
                <a:gd name="T24" fmla="*/ 6 w 6"/>
                <a:gd name="T25" fmla="*/ 107 h 201"/>
                <a:gd name="T26" fmla="*/ 6 w 6"/>
                <a:gd name="T27" fmla="*/ 130 h 201"/>
                <a:gd name="T28" fmla="*/ 0 w 6"/>
                <a:gd name="T29" fmla="*/ 130 h 201"/>
                <a:gd name="T30" fmla="*/ 0 w 6"/>
                <a:gd name="T31" fmla="*/ 95 h 201"/>
                <a:gd name="T32" fmla="*/ 0 w 6"/>
                <a:gd name="T33" fmla="*/ 71 h 201"/>
                <a:gd name="T34" fmla="*/ 6 w 6"/>
                <a:gd name="T35" fmla="*/ 71 h 201"/>
                <a:gd name="T36" fmla="*/ 6 w 6"/>
                <a:gd name="T37" fmla="*/ 95 h 201"/>
                <a:gd name="T38" fmla="*/ 0 w 6"/>
                <a:gd name="T39" fmla="*/ 95 h 201"/>
                <a:gd name="T40" fmla="*/ 0 w 6"/>
                <a:gd name="T41" fmla="*/ 59 h 201"/>
                <a:gd name="T42" fmla="*/ 0 w 6"/>
                <a:gd name="T43" fmla="*/ 36 h 201"/>
                <a:gd name="T44" fmla="*/ 6 w 6"/>
                <a:gd name="T45" fmla="*/ 36 h 201"/>
                <a:gd name="T46" fmla="*/ 6 w 6"/>
                <a:gd name="T47" fmla="*/ 59 h 201"/>
                <a:gd name="T48" fmla="*/ 0 w 6"/>
                <a:gd name="T49" fmla="*/ 59 h 201"/>
                <a:gd name="T50" fmla="*/ 0 w 6"/>
                <a:gd name="T51" fmla="*/ 24 h 201"/>
                <a:gd name="T52" fmla="*/ 0 w 6"/>
                <a:gd name="T53" fmla="*/ 0 h 201"/>
                <a:gd name="T54" fmla="*/ 6 w 6"/>
                <a:gd name="T55" fmla="*/ 0 h 201"/>
                <a:gd name="T56" fmla="*/ 6 w 6"/>
                <a:gd name="T57" fmla="*/ 24 h 201"/>
                <a:gd name="T58" fmla="*/ 0 w 6"/>
                <a:gd name="T59" fmla="*/ 2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0" y="201"/>
                  </a:moveTo>
                  <a:lnTo>
                    <a:pt x="0" y="178"/>
                  </a:lnTo>
                  <a:lnTo>
                    <a:pt x="6" y="178"/>
                  </a:lnTo>
                  <a:lnTo>
                    <a:pt x="6" y="201"/>
                  </a:lnTo>
                  <a:lnTo>
                    <a:pt x="0" y="201"/>
                  </a:lnTo>
                  <a:close/>
                  <a:moveTo>
                    <a:pt x="0" y="166"/>
                  </a:moveTo>
                  <a:lnTo>
                    <a:pt x="0" y="142"/>
                  </a:lnTo>
                  <a:lnTo>
                    <a:pt x="6" y="142"/>
                  </a:lnTo>
                  <a:lnTo>
                    <a:pt x="6" y="166"/>
                  </a:lnTo>
                  <a:lnTo>
                    <a:pt x="0" y="166"/>
                  </a:lnTo>
                  <a:close/>
                  <a:moveTo>
                    <a:pt x="0" y="130"/>
                  </a:moveTo>
                  <a:lnTo>
                    <a:pt x="0" y="107"/>
                  </a:lnTo>
                  <a:lnTo>
                    <a:pt x="6" y="107"/>
                  </a:lnTo>
                  <a:lnTo>
                    <a:pt x="6" y="130"/>
                  </a:lnTo>
                  <a:lnTo>
                    <a:pt x="0" y="130"/>
                  </a:lnTo>
                  <a:close/>
                  <a:moveTo>
                    <a:pt x="0" y="95"/>
                  </a:moveTo>
                  <a:lnTo>
                    <a:pt x="0" y="71"/>
                  </a:lnTo>
                  <a:lnTo>
                    <a:pt x="6" y="71"/>
                  </a:lnTo>
                  <a:lnTo>
                    <a:pt x="6" y="95"/>
                  </a:lnTo>
                  <a:lnTo>
                    <a:pt x="0" y="95"/>
                  </a:lnTo>
                  <a:close/>
                  <a:moveTo>
                    <a:pt x="0" y="59"/>
                  </a:moveTo>
                  <a:lnTo>
                    <a:pt x="0" y="36"/>
                  </a:lnTo>
                  <a:lnTo>
                    <a:pt x="6" y="36"/>
                  </a:lnTo>
                  <a:lnTo>
                    <a:pt x="6" y="59"/>
                  </a:lnTo>
                  <a:lnTo>
                    <a:pt x="0" y="59"/>
                  </a:lnTo>
                  <a:close/>
                  <a:moveTo>
                    <a:pt x="0" y="2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0">
              <a:extLst>
                <a:ext uri="{FF2B5EF4-FFF2-40B4-BE49-F238E27FC236}">
                  <a16:creationId xmlns:a16="http://schemas.microsoft.com/office/drawing/2014/main" id="{16CADD04-4579-4EE9-A050-6BAD146B2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" y="2754"/>
              <a:ext cx="445" cy="178"/>
            </a:xfrm>
            <a:custGeom>
              <a:avLst/>
              <a:gdLst>
                <a:gd name="T0" fmla="*/ 0 w 1507"/>
                <a:gd name="T1" fmla="*/ 600 h 600"/>
                <a:gd name="T2" fmla="*/ 240 w 1507"/>
                <a:gd name="T3" fmla="*/ 240 h 600"/>
                <a:gd name="T4" fmla="*/ 514 w 1507"/>
                <a:gd name="T5" fmla="*/ 240 h 600"/>
                <a:gd name="T6" fmla="*/ 754 w 1507"/>
                <a:gd name="T7" fmla="*/ 0 h 600"/>
                <a:gd name="T8" fmla="*/ 994 w 1507"/>
                <a:gd name="T9" fmla="*/ 240 h 600"/>
                <a:gd name="T10" fmla="*/ 1267 w 1507"/>
                <a:gd name="T11" fmla="*/ 240 h 600"/>
                <a:gd name="T12" fmla="*/ 1507 w 1507"/>
                <a:gd name="T1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7" h="600">
                  <a:moveTo>
                    <a:pt x="0" y="600"/>
                  </a:moveTo>
                  <a:cubicBezTo>
                    <a:pt x="1" y="416"/>
                    <a:pt x="104" y="262"/>
                    <a:pt x="240" y="240"/>
                  </a:cubicBezTo>
                  <a:lnTo>
                    <a:pt x="514" y="240"/>
                  </a:lnTo>
                  <a:cubicBezTo>
                    <a:pt x="620" y="222"/>
                    <a:pt x="711" y="131"/>
                    <a:pt x="754" y="0"/>
                  </a:cubicBezTo>
                  <a:cubicBezTo>
                    <a:pt x="796" y="131"/>
                    <a:pt x="888" y="222"/>
                    <a:pt x="994" y="240"/>
                  </a:cubicBezTo>
                  <a:lnTo>
                    <a:pt x="1267" y="240"/>
                  </a:lnTo>
                  <a:cubicBezTo>
                    <a:pt x="1404" y="262"/>
                    <a:pt x="1507" y="416"/>
                    <a:pt x="1507" y="60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141">
              <a:extLst>
                <a:ext uri="{FF2B5EF4-FFF2-40B4-BE49-F238E27FC236}">
                  <a16:creationId xmlns:a16="http://schemas.microsoft.com/office/drawing/2014/main" id="{44FB9AA5-EF36-47A6-B8FD-6E7D8C3A4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" y="2475"/>
              <a:ext cx="198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2">
              <a:extLst>
                <a:ext uri="{FF2B5EF4-FFF2-40B4-BE49-F238E27FC236}">
                  <a16:creationId xmlns:a16="http://schemas.microsoft.com/office/drawing/2014/main" id="{261F81BB-C670-4B90-AA9F-4F5F22DA6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" y="2475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3">
              <a:extLst>
                <a:ext uri="{FF2B5EF4-FFF2-40B4-BE49-F238E27FC236}">
                  <a16:creationId xmlns:a16="http://schemas.microsoft.com/office/drawing/2014/main" id="{10FC33A2-6411-44EA-8FAE-2281F1886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2475"/>
              <a:ext cx="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4">
              <a:extLst>
                <a:ext uri="{FF2B5EF4-FFF2-40B4-BE49-F238E27FC236}">
                  <a16:creationId xmlns:a16="http://schemas.microsoft.com/office/drawing/2014/main" id="{4DC0A0B9-A2DD-4D4F-9B4C-AF89AA2D0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" y="2475"/>
              <a:ext cx="75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5">
              <a:extLst>
                <a:ext uri="{FF2B5EF4-FFF2-40B4-BE49-F238E27FC236}">
                  <a16:creationId xmlns:a16="http://schemas.microsoft.com/office/drawing/2014/main" id="{6C905444-6AEE-43F0-A72F-EC53967F1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" y="2475"/>
              <a:ext cx="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6">
              <a:extLst>
                <a:ext uri="{FF2B5EF4-FFF2-40B4-BE49-F238E27FC236}">
                  <a16:creationId xmlns:a16="http://schemas.microsoft.com/office/drawing/2014/main" id="{B265EBBC-6ADA-4DE9-846E-202794356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2475"/>
              <a:ext cx="21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47">
              <a:extLst>
                <a:ext uri="{FF2B5EF4-FFF2-40B4-BE49-F238E27FC236}">
                  <a16:creationId xmlns:a16="http://schemas.microsoft.com/office/drawing/2014/main" id="{A7E06DDE-5DDD-4568-8F68-7C8691B6F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" y="2475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48">
              <a:extLst>
                <a:ext uri="{FF2B5EF4-FFF2-40B4-BE49-F238E27FC236}">
                  <a16:creationId xmlns:a16="http://schemas.microsoft.com/office/drawing/2014/main" id="{D4454896-B1A2-4530-93C5-8DCD541F9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2578"/>
              <a:ext cx="35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Use cases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49">
              <a:extLst>
                <a:ext uri="{FF2B5EF4-FFF2-40B4-BE49-F238E27FC236}">
                  <a16:creationId xmlns:a16="http://schemas.microsoft.com/office/drawing/2014/main" id="{AC84EE22-74AF-497B-A090-7C2D659D0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" y="2578"/>
              <a:ext cx="8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50">
              <a:extLst>
                <a:ext uri="{FF2B5EF4-FFF2-40B4-BE49-F238E27FC236}">
                  <a16:creationId xmlns:a16="http://schemas.microsoft.com/office/drawing/2014/main" id="{103740C7-77E1-4D97-BB73-4BBD9758B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" y="2674"/>
              <a:ext cx="17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51">
              <a:extLst>
                <a:ext uri="{FF2B5EF4-FFF2-40B4-BE49-F238E27FC236}">
                  <a16:creationId xmlns:a16="http://schemas.microsoft.com/office/drawing/2014/main" id="{D5FD78CE-A1E4-4BDF-A16F-7CFA9EC9E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" y="2674"/>
              <a:ext cx="7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/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Rectangle 152">
              <a:extLst>
                <a:ext uri="{FF2B5EF4-FFF2-40B4-BE49-F238E27FC236}">
                  <a16:creationId xmlns:a16="http://schemas.microsoft.com/office/drawing/2014/main" id="{0BC325FD-1376-4A19-ACAE-DEE8687D2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674"/>
              <a:ext cx="17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CSD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Freeform 153">
              <a:extLst>
                <a:ext uri="{FF2B5EF4-FFF2-40B4-BE49-F238E27FC236}">
                  <a16:creationId xmlns:a16="http://schemas.microsoft.com/office/drawing/2014/main" id="{F0013D49-CC1A-46FB-95B5-160C7E49B8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20" y="2967"/>
              <a:ext cx="5" cy="201"/>
            </a:xfrm>
            <a:custGeom>
              <a:avLst/>
              <a:gdLst>
                <a:gd name="T0" fmla="*/ 5 w 5"/>
                <a:gd name="T1" fmla="*/ 0 h 201"/>
                <a:gd name="T2" fmla="*/ 5 w 5"/>
                <a:gd name="T3" fmla="*/ 24 h 201"/>
                <a:gd name="T4" fmla="*/ 0 w 5"/>
                <a:gd name="T5" fmla="*/ 24 h 201"/>
                <a:gd name="T6" fmla="*/ 0 w 5"/>
                <a:gd name="T7" fmla="*/ 0 h 201"/>
                <a:gd name="T8" fmla="*/ 5 w 5"/>
                <a:gd name="T9" fmla="*/ 0 h 201"/>
                <a:gd name="T10" fmla="*/ 5 w 5"/>
                <a:gd name="T11" fmla="*/ 36 h 201"/>
                <a:gd name="T12" fmla="*/ 5 w 5"/>
                <a:gd name="T13" fmla="*/ 60 h 201"/>
                <a:gd name="T14" fmla="*/ 0 w 5"/>
                <a:gd name="T15" fmla="*/ 60 h 201"/>
                <a:gd name="T16" fmla="*/ 0 w 5"/>
                <a:gd name="T17" fmla="*/ 36 h 201"/>
                <a:gd name="T18" fmla="*/ 5 w 5"/>
                <a:gd name="T19" fmla="*/ 36 h 201"/>
                <a:gd name="T20" fmla="*/ 5 w 5"/>
                <a:gd name="T21" fmla="*/ 71 h 201"/>
                <a:gd name="T22" fmla="*/ 5 w 5"/>
                <a:gd name="T23" fmla="*/ 95 h 201"/>
                <a:gd name="T24" fmla="*/ 0 w 5"/>
                <a:gd name="T25" fmla="*/ 95 h 201"/>
                <a:gd name="T26" fmla="*/ 0 w 5"/>
                <a:gd name="T27" fmla="*/ 71 h 201"/>
                <a:gd name="T28" fmla="*/ 5 w 5"/>
                <a:gd name="T29" fmla="*/ 71 h 201"/>
                <a:gd name="T30" fmla="*/ 5 w 5"/>
                <a:gd name="T31" fmla="*/ 107 h 201"/>
                <a:gd name="T32" fmla="*/ 5 w 5"/>
                <a:gd name="T33" fmla="*/ 130 h 201"/>
                <a:gd name="T34" fmla="*/ 0 w 5"/>
                <a:gd name="T35" fmla="*/ 130 h 201"/>
                <a:gd name="T36" fmla="*/ 0 w 5"/>
                <a:gd name="T37" fmla="*/ 107 h 201"/>
                <a:gd name="T38" fmla="*/ 5 w 5"/>
                <a:gd name="T39" fmla="*/ 107 h 201"/>
                <a:gd name="T40" fmla="*/ 5 w 5"/>
                <a:gd name="T41" fmla="*/ 142 h 201"/>
                <a:gd name="T42" fmla="*/ 5 w 5"/>
                <a:gd name="T43" fmla="*/ 166 h 201"/>
                <a:gd name="T44" fmla="*/ 0 w 5"/>
                <a:gd name="T45" fmla="*/ 166 h 201"/>
                <a:gd name="T46" fmla="*/ 0 w 5"/>
                <a:gd name="T47" fmla="*/ 142 h 201"/>
                <a:gd name="T48" fmla="*/ 5 w 5"/>
                <a:gd name="T49" fmla="*/ 142 h 201"/>
                <a:gd name="T50" fmla="*/ 5 w 5"/>
                <a:gd name="T51" fmla="*/ 178 h 201"/>
                <a:gd name="T52" fmla="*/ 5 w 5"/>
                <a:gd name="T53" fmla="*/ 201 h 201"/>
                <a:gd name="T54" fmla="*/ 0 w 5"/>
                <a:gd name="T55" fmla="*/ 201 h 201"/>
                <a:gd name="T56" fmla="*/ 0 w 5"/>
                <a:gd name="T57" fmla="*/ 178 h 201"/>
                <a:gd name="T58" fmla="*/ 5 w 5"/>
                <a:gd name="T59" fmla="*/ 17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" h="201">
                  <a:moveTo>
                    <a:pt x="5" y="0"/>
                  </a:moveTo>
                  <a:lnTo>
                    <a:pt x="5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5" y="36"/>
                  </a:moveTo>
                  <a:lnTo>
                    <a:pt x="5" y="60"/>
                  </a:lnTo>
                  <a:lnTo>
                    <a:pt x="0" y="60"/>
                  </a:lnTo>
                  <a:lnTo>
                    <a:pt x="0" y="36"/>
                  </a:lnTo>
                  <a:lnTo>
                    <a:pt x="5" y="36"/>
                  </a:lnTo>
                  <a:close/>
                  <a:moveTo>
                    <a:pt x="5" y="71"/>
                  </a:moveTo>
                  <a:lnTo>
                    <a:pt x="5" y="95"/>
                  </a:lnTo>
                  <a:lnTo>
                    <a:pt x="0" y="95"/>
                  </a:lnTo>
                  <a:lnTo>
                    <a:pt x="0" y="71"/>
                  </a:lnTo>
                  <a:lnTo>
                    <a:pt x="5" y="71"/>
                  </a:lnTo>
                  <a:close/>
                  <a:moveTo>
                    <a:pt x="5" y="107"/>
                  </a:moveTo>
                  <a:lnTo>
                    <a:pt x="5" y="130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5" y="107"/>
                  </a:lnTo>
                  <a:close/>
                  <a:moveTo>
                    <a:pt x="5" y="142"/>
                  </a:moveTo>
                  <a:lnTo>
                    <a:pt x="5" y="166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5" y="142"/>
                  </a:lnTo>
                  <a:close/>
                  <a:moveTo>
                    <a:pt x="5" y="178"/>
                  </a:moveTo>
                  <a:lnTo>
                    <a:pt x="5" y="201"/>
                  </a:lnTo>
                  <a:lnTo>
                    <a:pt x="0" y="201"/>
                  </a:lnTo>
                  <a:lnTo>
                    <a:pt x="0" y="178"/>
                  </a:lnTo>
                  <a:lnTo>
                    <a:pt x="5" y="1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54">
              <a:extLst>
                <a:ext uri="{FF2B5EF4-FFF2-40B4-BE49-F238E27FC236}">
                  <a16:creationId xmlns:a16="http://schemas.microsoft.com/office/drawing/2014/main" id="{FE2D0AEC-A208-49C7-9B29-071BA5B725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54" y="2979"/>
              <a:ext cx="6" cy="201"/>
            </a:xfrm>
            <a:custGeom>
              <a:avLst/>
              <a:gdLst>
                <a:gd name="T0" fmla="*/ 0 w 6"/>
                <a:gd name="T1" fmla="*/ 201 h 201"/>
                <a:gd name="T2" fmla="*/ 0 w 6"/>
                <a:gd name="T3" fmla="*/ 178 h 201"/>
                <a:gd name="T4" fmla="*/ 6 w 6"/>
                <a:gd name="T5" fmla="*/ 178 h 201"/>
                <a:gd name="T6" fmla="*/ 6 w 6"/>
                <a:gd name="T7" fmla="*/ 201 h 201"/>
                <a:gd name="T8" fmla="*/ 0 w 6"/>
                <a:gd name="T9" fmla="*/ 201 h 201"/>
                <a:gd name="T10" fmla="*/ 0 w 6"/>
                <a:gd name="T11" fmla="*/ 166 h 201"/>
                <a:gd name="T12" fmla="*/ 0 w 6"/>
                <a:gd name="T13" fmla="*/ 142 h 201"/>
                <a:gd name="T14" fmla="*/ 6 w 6"/>
                <a:gd name="T15" fmla="*/ 142 h 201"/>
                <a:gd name="T16" fmla="*/ 6 w 6"/>
                <a:gd name="T17" fmla="*/ 166 h 201"/>
                <a:gd name="T18" fmla="*/ 0 w 6"/>
                <a:gd name="T19" fmla="*/ 166 h 201"/>
                <a:gd name="T20" fmla="*/ 0 w 6"/>
                <a:gd name="T21" fmla="*/ 130 h 201"/>
                <a:gd name="T22" fmla="*/ 0 w 6"/>
                <a:gd name="T23" fmla="*/ 107 h 201"/>
                <a:gd name="T24" fmla="*/ 6 w 6"/>
                <a:gd name="T25" fmla="*/ 107 h 201"/>
                <a:gd name="T26" fmla="*/ 6 w 6"/>
                <a:gd name="T27" fmla="*/ 130 h 201"/>
                <a:gd name="T28" fmla="*/ 0 w 6"/>
                <a:gd name="T29" fmla="*/ 130 h 201"/>
                <a:gd name="T30" fmla="*/ 0 w 6"/>
                <a:gd name="T31" fmla="*/ 95 h 201"/>
                <a:gd name="T32" fmla="*/ 0 w 6"/>
                <a:gd name="T33" fmla="*/ 71 h 201"/>
                <a:gd name="T34" fmla="*/ 6 w 6"/>
                <a:gd name="T35" fmla="*/ 71 h 201"/>
                <a:gd name="T36" fmla="*/ 6 w 6"/>
                <a:gd name="T37" fmla="*/ 95 h 201"/>
                <a:gd name="T38" fmla="*/ 0 w 6"/>
                <a:gd name="T39" fmla="*/ 95 h 201"/>
                <a:gd name="T40" fmla="*/ 0 w 6"/>
                <a:gd name="T41" fmla="*/ 59 h 201"/>
                <a:gd name="T42" fmla="*/ 0 w 6"/>
                <a:gd name="T43" fmla="*/ 36 h 201"/>
                <a:gd name="T44" fmla="*/ 6 w 6"/>
                <a:gd name="T45" fmla="*/ 36 h 201"/>
                <a:gd name="T46" fmla="*/ 6 w 6"/>
                <a:gd name="T47" fmla="*/ 59 h 201"/>
                <a:gd name="T48" fmla="*/ 0 w 6"/>
                <a:gd name="T49" fmla="*/ 59 h 201"/>
                <a:gd name="T50" fmla="*/ 0 w 6"/>
                <a:gd name="T51" fmla="*/ 24 h 201"/>
                <a:gd name="T52" fmla="*/ 0 w 6"/>
                <a:gd name="T53" fmla="*/ 0 h 201"/>
                <a:gd name="T54" fmla="*/ 6 w 6"/>
                <a:gd name="T55" fmla="*/ 0 h 201"/>
                <a:gd name="T56" fmla="*/ 6 w 6"/>
                <a:gd name="T57" fmla="*/ 24 h 201"/>
                <a:gd name="T58" fmla="*/ 0 w 6"/>
                <a:gd name="T59" fmla="*/ 2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0" y="201"/>
                  </a:moveTo>
                  <a:lnTo>
                    <a:pt x="0" y="178"/>
                  </a:lnTo>
                  <a:lnTo>
                    <a:pt x="6" y="178"/>
                  </a:lnTo>
                  <a:lnTo>
                    <a:pt x="6" y="201"/>
                  </a:lnTo>
                  <a:lnTo>
                    <a:pt x="0" y="201"/>
                  </a:lnTo>
                  <a:close/>
                  <a:moveTo>
                    <a:pt x="0" y="166"/>
                  </a:moveTo>
                  <a:lnTo>
                    <a:pt x="0" y="142"/>
                  </a:lnTo>
                  <a:lnTo>
                    <a:pt x="6" y="142"/>
                  </a:lnTo>
                  <a:lnTo>
                    <a:pt x="6" y="166"/>
                  </a:lnTo>
                  <a:lnTo>
                    <a:pt x="0" y="166"/>
                  </a:lnTo>
                  <a:close/>
                  <a:moveTo>
                    <a:pt x="0" y="130"/>
                  </a:moveTo>
                  <a:lnTo>
                    <a:pt x="0" y="107"/>
                  </a:lnTo>
                  <a:lnTo>
                    <a:pt x="6" y="107"/>
                  </a:lnTo>
                  <a:lnTo>
                    <a:pt x="6" y="130"/>
                  </a:lnTo>
                  <a:lnTo>
                    <a:pt x="0" y="130"/>
                  </a:lnTo>
                  <a:close/>
                  <a:moveTo>
                    <a:pt x="0" y="95"/>
                  </a:moveTo>
                  <a:lnTo>
                    <a:pt x="0" y="71"/>
                  </a:lnTo>
                  <a:lnTo>
                    <a:pt x="6" y="71"/>
                  </a:lnTo>
                  <a:lnTo>
                    <a:pt x="6" y="95"/>
                  </a:lnTo>
                  <a:lnTo>
                    <a:pt x="0" y="95"/>
                  </a:lnTo>
                  <a:close/>
                  <a:moveTo>
                    <a:pt x="0" y="59"/>
                  </a:moveTo>
                  <a:lnTo>
                    <a:pt x="0" y="36"/>
                  </a:lnTo>
                  <a:lnTo>
                    <a:pt x="6" y="36"/>
                  </a:lnTo>
                  <a:lnTo>
                    <a:pt x="6" y="59"/>
                  </a:lnTo>
                  <a:lnTo>
                    <a:pt x="0" y="59"/>
                  </a:lnTo>
                  <a:close/>
                  <a:moveTo>
                    <a:pt x="0" y="2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5">
              <a:extLst>
                <a:ext uri="{FF2B5EF4-FFF2-40B4-BE49-F238E27FC236}">
                  <a16:creationId xmlns:a16="http://schemas.microsoft.com/office/drawing/2014/main" id="{CEBA8B26-F60D-4610-863D-4C5F88C8CD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3" y="2754"/>
              <a:ext cx="534" cy="178"/>
            </a:xfrm>
            <a:custGeom>
              <a:avLst/>
              <a:gdLst>
                <a:gd name="T0" fmla="*/ 0 w 1812"/>
                <a:gd name="T1" fmla="*/ 600 h 600"/>
                <a:gd name="T2" fmla="*/ 240 w 1812"/>
                <a:gd name="T3" fmla="*/ 240 h 600"/>
                <a:gd name="T4" fmla="*/ 666 w 1812"/>
                <a:gd name="T5" fmla="*/ 240 h 600"/>
                <a:gd name="T6" fmla="*/ 906 w 1812"/>
                <a:gd name="T7" fmla="*/ 0 h 600"/>
                <a:gd name="T8" fmla="*/ 1146 w 1812"/>
                <a:gd name="T9" fmla="*/ 240 h 600"/>
                <a:gd name="T10" fmla="*/ 1572 w 1812"/>
                <a:gd name="T11" fmla="*/ 240 h 600"/>
                <a:gd name="T12" fmla="*/ 1812 w 1812"/>
                <a:gd name="T1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2" h="600">
                  <a:moveTo>
                    <a:pt x="0" y="600"/>
                  </a:moveTo>
                  <a:cubicBezTo>
                    <a:pt x="0" y="416"/>
                    <a:pt x="103" y="262"/>
                    <a:pt x="240" y="240"/>
                  </a:cubicBezTo>
                  <a:lnTo>
                    <a:pt x="666" y="240"/>
                  </a:lnTo>
                  <a:cubicBezTo>
                    <a:pt x="772" y="222"/>
                    <a:pt x="863" y="131"/>
                    <a:pt x="906" y="0"/>
                  </a:cubicBezTo>
                  <a:cubicBezTo>
                    <a:pt x="948" y="131"/>
                    <a:pt x="1039" y="222"/>
                    <a:pt x="1146" y="240"/>
                  </a:cubicBezTo>
                  <a:lnTo>
                    <a:pt x="1572" y="240"/>
                  </a:lnTo>
                  <a:cubicBezTo>
                    <a:pt x="1708" y="262"/>
                    <a:pt x="1811" y="416"/>
                    <a:pt x="1812" y="60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156">
              <a:extLst>
                <a:ext uri="{FF2B5EF4-FFF2-40B4-BE49-F238E27FC236}">
                  <a16:creationId xmlns:a16="http://schemas.microsoft.com/office/drawing/2014/main" id="{75ABAA4D-418F-4F5F-BF78-0AC038262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" y="2475"/>
              <a:ext cx="22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7">
              <a:extLst>
                <a:ext uri="{FF2B5EF4-FFF2-40B4-BE49-F238E27FC236}">
                  <a16:creationId xmlns:a16="http://schemas.microsoft.com/office/drawing/2014/main" id="{37996B03-613D-4361-896C-9059A58C5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2" y="2475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Rectangle 158">
              <a:extLst>
                <a:ext uri="{FF2B5EF4-FFF2-40B4-BE49-F238E27FC236}">
                  <a16:creationId xmlns:a16="http://schemas.microsoft.com/office/drawing/2014/main" id="{B873CEAA-1998-4A80-A07D-6389E96DE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" y="2475"/>
              <a:ext cx="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" name="Rectangle 159">
              <a:extLst>
                <a:ext uri="{FF2B5EF4-FFF2-40B4-BE49-F238E27FC236}">
                  <a16:creationId xmlns:a16="http://schemas.microsoft.com/office/drawing/2014/main" id="{5667F826-B022-4FCA-BFAB-B8E3A9A0B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2475"/>
              <a:ext cx="75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5" name="Rectangle 160">
              <a:extLst>
                <a:ext uri="{FF2B5EF4-FFF2-40B4-BE49-F238E27FC236}">
                  <a16:creationId xmlns:a16="http://schemas.microsoft.com/office/drawing/2014/main" id="{C20F649E-9C5B-421B-B219-4A4C3F486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" y="2475"/>
              <a:ext cx="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6" name="Rectangle 161">
              <a:extLst>
                <a:ext uri="{FF2B5EF4-FFF2-40B4-BE49-F238E27FC236}">
                  <a16:creationId xmlns:a16="http://schemas.microsoft.com/office/drawing/2014/main" id="{F2AE175B-6006-4B26-9A60-15A3E978D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2475"/>
              <a:ext cx="203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Dec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7" name="Rectangle 162">
              <a:extLst>
                <a:ext uri="{FF2B5EF4-FFF2-40B4-BE49-F238E27FC236}">
                  <a16:creationId xmlns:a16="http://schemas.microsoft.com/office/drawing/2014/main" id="{4DB06B0E-33DE-4E8C-8B30-D7C2219B9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0" y="2475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8" name="Rectangle 163">
              <a:extLst>
                <a:ext uri="{FF2B5EF4-FFF2-40B4-BE49-F238E27FC236}">
                  <a16:creationId xmlns:a16="http://schemas.microsoft.com/office/drawing/2014/main" id="{11B68203-FDE5-4147-9A53-0D40887E1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" y="2578"/>
              <a:ext cx="50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Development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4">
              <a:extLst>
                <a:ext uri="{FF2B5EF4-FFF2-40B4-BE49-F238E27FC236}">
                  <a16:creationId xmlns:a16="http://schemas.microsoft.com/office/drawing/2014/main" id="{64186395-8449-4021-A979-9ACE101B8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2674"/>
              <a:ext cx="3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 TG docs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Freeform 165">
              <a:extLst>
                <a:ext uri="{FF2B5EF4-FFF2-40B4-BE49-F238E27FC236}">
                  <a16:creationId xmlns:a16="http://schemas.microsoft.com/office/drawing/2014/main" id="{51784870-23B0-4951-8DC7-985960BB57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7" y="2967"/>
              <a:ext cx="6" cy="201"/>
            </a:xfrm>
            <a:custGeom>
              <a:avLst/>
              <a:gdLst>
                <a:gd name="T0" fmla="*/ 6 w 6"/>
                <a:gd name="T1" fmla="*/ 0 h 201"/>
                <a:gd name="T2" fmla="*/ 6 w 6"/>
                <a:gd name="T3" fmla="*/ 24 h 201"/>
                <a:gd name="T4" fmla="*/ 0 w 6"/>
                <a:gd name="T5" fmla="*/ 24 h 201"/>
                <a:gd name="T6" fmla="*/ 0 w 6"/>
                <a:gd name="T7" fmla="*/ 0 h 201"/>
                <a:gd name="T8" fmla="*/ 6 w 6"/>
                <a:gd name="T9" fmla="*/ 0 h 201"/>
                <a:gd name="T10" fmla="*/ 6 w 6"/>
                <a:gd name="T11" fmla="*/ 36 h 201"/>
                <a:gd name="T12" fmla="*/ 6 w 6"/>
                <a:gd name="T13" fmla="*/ 60 h 201"/>
                <a:gd name="T14" fmla="*/ 0 w 6"/>
                <a:gd name="T15" fmla="*/ 60 h 201"/>
                <a:gd name="T16" fmla="*/ 0 w 6"/>
                <a:gd name="T17" fmla="*/ 36 h 201"/>
                <a:gd name="T18" fmla="*/ 6 w 6"/>
                <a:gd name="T19" fmla="*/ 36 h 201"/>
                <a:gd name="T20" fmla="*/ 6 w 6"/>
                <a:gd name="T21" fmla="*/ 71 h 201"/>
                <a:gd name="T22" fmla="*/ 6 w 6"/>
                <a:gd name="T23" fmla="*/ 95 h 201"/>
                <a:gd name="T24" fmla="*/ 0 w 6"/>
                <a:gd name="T25" fmla="*/ 95 h 201"/>
                <a:gd name="T26" fmla="*/ 0 w 6"/>
                <a:gd name="T27" fmla="*/ 71 h 201"/>
                <a:gd name="T28" fmla="*/ 6 w 6"/>
                <a:gd name="T29" fmla="*/ 71 h 201"/>
                <a:gd name="T30" fmla="*/ 6 w 6"/>
                <a:gd name="T31" fmla="*/ 107 h 201"/>
                <a:gd name="T32" fmla="*/ 6 w 6"/>
                <a:gd name="T33" fmla="*/ 130 h 201"/>
                <a:gd name="T34" fmla="*/ 0 w 6"/>
                <a:gd name="T35" fmla="*/ 130 h 201"/>
                <a:gd name="T36" fmla="*/ 0 w 6"/>
                <a:gd name="T37" fmla="*/ 107 h 201"/>
                <a:gd name="T38" fmla="*/ 6 w 6"/>
                <a:gd name="T39" fmla="*/ 107 h 201"/>
                <a:gd name="T40" fmla="*/ 6 w 6"/>
                <a:gd name="T41" fmla="*/ 142 h 201"/>
                <a:gd name="T42" fmla="*/ 6 w 6"/>
                <a:gd name="T43" fmla="*/ 166 h 201"/>
                <a:gd name="T44" fmla="*/ 0 w 6"/>
                <a:gd name="T45" fmla="*/ 166 h 201"/>
                <a:gd name="T46" fmla="*/ 0 w 6"/>
                <a:gd name="T47" fmla="*/ 142 h 201"/>
                <a:gd name="T48" fmla="*/ 6 w 6"/>
                <a:gd name="T49" fmla="*/ 142 h 201"/>
                <a:gd name="T50" fmla="*/ 6 w 6"/>
                <a:gd name="T51" fmla="*/ 178 h 201"/>
                <a:gd name="T52" fmla="*/ 6 w 6"/>
                <a:gd name="T53" fmla="*/ 201 h 201"/>
                <a:gd name="T54" fmla="*/ 0 w 6"/>
                <a:gd name="T55" fmla="*/ 201 h 201"/>
                <a:gd name="T56" fmla="*/ 0 w 6"/>
                <a:gd name="T57" fmla="*/ 178 h 201"/>
                <a:gd name="T58" fmla="*/ 6 w 6"/>
                <a:gd name="T59" fmla="*/ 17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6" y="0"/>
                  </a:moveTo>
                  <a:lnTo>
                    <a:pt x="6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6" y="36"/>
                  </a:moveTo>
                  <a:lnTo>
                    <a:pt x="6" y="60"/>
                  </a:lnTo>
                  <a:lnTo>
                    <a:pt x="0" y="60"/>
                  </a:lnTo>
                  <a:lnTo>
                    <a:pt x="0" y="36"/>
                  </a:lnTo>
                  <a:lnTo>
                    <a:pt x="6" y="36"/>
                  </a:lnTo>
                  <a:close/>
                  <a:moveTo>
                    <a:pt x="6" y="71"/>
                  </a:moveTo>
                  <a:lnTo>
                    <a:pt x="6" y="95"/>
                  </a:lnTo>
                  <a:lnTo>
                    <a:pt x="0" y="95"/>
                  </a:lnTo>
                  <a:lnTo>
                    <a:pt x="0" y="71"/>
                  </a:lnTo>
                  <a:lnTo>
                    <a:pt x="6" y="71"/>
                  </a:lnTo>
                  <a:close/>
                  <a:moveTo>
                    <a:pt x="6" y="107"/>
                  </a:moveTo>
                  <a:lnTo>
                    <a:pt x="6" y="130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6" y="107"/>
                  </a:lnTo>
                  <a:close/>
                  <a:moveTo>
                    <a:pt x="6" y="142"/>
                  </a:moveTo>
                  <a:lnTo>
                    <a:pt x="6" y="166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6" y="142"/>
                  </a:lnTo>
                  <a:close/>
                  <a:moveTo>
                    <a:pt x="6" y="178"/>
                  </a:moveTo>
                  <a:lnTo>
                    <a:pt x="6" y="201"/>
                  </a:lnTo>
                  <a:lnTo>
                    <a:pt x="0" y="201"/>
                  </a:lnTo>
                  <a:lnTo>
                    <a:pt x="0" y="178"/>
                  </a:lnTo>
                  <a:lnTo>
                    <a:pt x="6" y="1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66">
              <a:extLst>
                <a:ext uri="{FF2B5EF4-FFF2-40B4-BE49-F238E27FC236}">
                  <a16:creationId xmlns:a16="http://schemas.microsoft.com/office/drawing/2014/main" id="{641FBB93-4C1A-4ED8-A3CD-3A3215F97A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6" y="2979"/>
              <a:ext cx="6" cy="201"/>
            </a:xfrm>
            <a:custGeom>
              <a:avLst/>
              <a:gdLst>
                <a:gd name="T0" fmla="*/ 0 w 6"/>
                <a:gd name="T1" fmla="*/ 201 h 201"/>
                <a:gd name="T2" fmla="*/ 0 w 6"/>
                <a:gd name="T3" fmla="*/ 178 h 201"/>
                <a:gd name="T4" fmla="*/ 6 w 6"/>
                <a:gd name="T5" fmla="*/ 178 h 201"/>
                <a:gd name="T6" fmla="*/ 6 w 6"/>
                <a:gd name="T7" fmla="*/ 201 h 201"/>
                <a:gd name="T8" fmla="*/ 0 w 6"/>
                <a:gd name="T9" fmla="*/ 201 h 201"/>
                <a:gd name="T10" fmla="*/ 0 w 6"/>
                <a:gd name="T11" fmla="*/ 166 h 201"/>
                <a:gd name="T12" fmla="*/ 0 w 6"/>
                <a:gd name="T13" fmla="*/ 142 h 201"/>
                <a:gd name="T14" fmla="*/ 6 w 6"/>
                <a:gd name="T15" fmla="*/ 142 h 201"/>
                <a:gd name="T16" fmla="*/ 6 w 6"/>
                <a:gd name="T17" fmla="*/ 166 h 201"/>
                <a:gd name="T18" fmla="*/ 0 w 6"/>
                <a:gd name="T19" fmla="*/ 166 h 201"/>
                <a:gd name="T20" fmla="*/ 0 w 6"/>
                <a:gd name="T21" fmla="*/ 130 h 201"/>
                <a:gd name="T22" fmla="*/ 0 w 6"/>
                <a:gd name="T23" fmla="*/ 107 h 201"/>
                <a:gd name="T24" fmla="*/ 6 w 6"/>
                <a:gd name="T25" fmla="*/ 107 h 201"/>
                <a:gd name="T26" fmla="*/ 6 w 6"/>
                <a:gd name="T27" fmla="*/ 130 h 201"/>
                <a:gd name="T28" fmla="*/ 0 w 6"/>
                <a:gd name="T29" fmla="*/ 130 h 201"/>
                <a:gd name="T30" fmla="*/ 0 w 6"/>
                <a:gd name="T31" fmla="*/ 95 h 201"/>
                <a:gd name="T32" fmla="*/ 0 w 6"/>
                <a:gd name="T33" fmla="*/ 71 h 201"/>
                <a:gd name="T34" fmla="*/ 6 w 6"/>
                <a:gd name="T35" fmla="*/ 71 h 201"/>
                <a:gd name="T36" fmla="*/ 6 w 6"/>
                <a:gd name="T37" fmla="*/ 95 h 201"/>
                <a:gd name="T38" fmla="*/ 0 w 6"/>
                <a:gd name="T39" fmla="*/ 95 h 201"/>
                <a:gd name="T40" fmla="*/ 0 w 6"/>
                <a:gd name="T41" fmla="*/ 59 h 201"/>
                <a:gd name="T42" fmla="*/ 0 w 6"/>
                <a:gd name="T43" fmla="*/ 36 h 201"/>
                <a:gd name="T44" fmla="*/ 6 w 6"/>
                <a:gd name="T45" fmla="*/ 36 h 201"/>
                <a:gd name="T46" fmla="*/ 6 w 6"/>
                <a:gd name="T47" fmla="*/ 59 h 201"/>
                <a:gd name="T48" fmla="*/ 0 w 6"/>
                <a:gd name="T49" fmla="*/ 59 h 201"/>
                <a:gd name="T50" fmla="*/ 0 w 6"/>
                <a:gd name="T51" fmla="*/ 24 h 201"/>
                <a:gd name="T52" fmla="*/ 0 w 6"/>
                <a:gd name="T53" fmla="*/ 0 h 201"/>
                <a:gd name="T54" fmla="*/ 6 w 6"/>
                <a:gd name="T55" fmla="*/ 0 h 201"/>
                <a:gd name="T56" fmla="*/ 6 w 6"/>
                <a:gd name="T57" fmla="*/ 24 h 201"/>
                <a:gd name="T58" fmla="*/ 0 w 6"/>
                <a:gd name="T59" fmla="*/ 2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0" y="201"/>
                  </a:moveTo>
                  <a:lnTo>
                    <a:pt x="0" y="178"/>
                  </a:lnTo>
                  <a:lnTo>
                    <a:pt x="6" y="178"/>
                  </a:lnTo>
                  <a:lnTo>
                    <a:pt x="6" y="201"/>
                  </a:lnTo>
                  <a:lnTo>
                    <a:pt x="0" y="201"/>
                  </a:lnTo>
                  <a:close/>
                  <a:moveTo>
                    <a:pt x="0" y="166"/>
                  </a:moveTo>
                  <a:lnTo>
                    <a:pt x="0" y="142"/>
                  </a:lnTo>
                  <a:lnTo>
                    <a:pt x="6" y="142"/>
                  </a:lnTo>
                  <a:lnTo>
                    <a:pt x="6" y="166"/>
                  </a:lnTo>
                  <a:lnTo>
                    <a:pt x="0" y="166"/>
                  </a:lnTo>
                  <a:close/>
                  <a:moveTo>
                    <a:pt x="0" y="130"/>
                  </a:moveTo>
                  <a:lnTo>
                    <a:pt x="0" y="107"/>
                  </a:lnTo>
                  <a:lnTo>
                    <a:pt x="6" y="107"/>
                  </a:lnTo>
                  <a:lnTo>
                    <a:pt x="6" y="130"/>
                  </a:lnTo>
                  <a:lnTo>
                    <a:pt x="0" y="130"/>
                  </a:lnTo>
                  <a:close/>
                  <a:moveTo>
                    <a:pt x="0" y="95"/>
                  </a:moveTo>
                  <a:lnTo>
                    <a:pt x="0" y="71"/>
                  </a:lnTo>
                  <a:lnTo>
                    <a:pt x="6" y="71"/>
                  </a:lnTo>
                  <a:lnTo>
                    <a:pt x="6" y="95"/>
                  </a:lnTo>
                  <a:lnTo>
                    <a:pt x="0" y="95"/>
                  </a:lnTo>
                  <a:close/>
                  <a:moveTo>
                    <a:pt x="0" y="59"/>
                  </a:moveTo>
                  <a:lnTo>
                    <a:pt x="0" y="36"/>
                  </a:lnTo>
                  <a:lnTo>
                    <a:pt x="6" y="36"/>
                  </a:lnTo>
                  <a:lnTo>
                    <a:pt x="6" y="59"/>
                  </a:lnTo>
                  <a:lnTo>
                    <a:pt x="0" y="59"/>
                  </a:lnTo>
                  <a:close/>
                  <a:moveTo>
                    <a:pt x="0" y="2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67">
              <a:extLst>
                <a:ext uri="{FF2B5EF4-FFF2-40B4-BE49-F238E27FC236}">
                  <a16:creationId xmlns:a16="http://schemas.microsoft.com/office/drawing/2014/main" id="{3A2E73C5-2DF8-4142-92E1-4FF4BC6EE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2754"/>
              <a:ext cx="1519" cy="178"/>
            </a:xfrm>
            <a:custGeom>
              <a:avLst/>
              <a:gdLst>
                <a:gd name="T0" fmla="*/ 0 w 5148"/>
                <a:gd name="T1" fmla="*/ 600 h 600"/>
                <a:gd name="T2" fmla="*/ 240 w 5148"/>
                <a:gd name="T3" fmla="*/ 240 h 600"/>
                <a:gd name="T4" fmla="*/ 2334 w 5148"/>
                <a:gd name="T5" fmla="*/ 240 h 600"/>
                <a:gd name="T6" fmla="*/ 2574 w 5148"/>
                <a:gd name="T7" fmla="*/ 0 h 600"/>
                <a:gd name="T8" fmla="*/ 2814 w 5148"/>
                <a:gd name="T9" fmla="*/ 240 h 600"/>
                <a:gd name="T10" fmla="*/ 4908 w 5148"/>
                <a:gd name="T11" fmla="*/ 240 h 600"/>
                <a:gd name="T12" fmla="*/ 5148 w 5148"/>
                <a:gd name="T1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48" h="600">
                  <a:moveTo>
                    <a:pt x="0" y="600"/>
                  </a:moveTo>
                  <a:cubicBezTo>
                    <a:pt x="1" y="416"/>
                    <a:pt x="104" y="262"/>
                    <a:pt x="240" y="240"/>
                  </a:cubicBezTo>
                  <a:lnTo>
                    <a:pt x="2334" y="240"/>
                  </a:lnTo>
                  <a:cubicBezTo>
                    <a:pt x="2440" y="222"/>
                    <a:pt x="2531" y="131"/>
                    <a:pt x="2574" y="0"/>
                  </a:cubicBezTo>
                  <a:cubicBezTo>
                    <a:pt x="2616" y="131"/>
                    <a:pt x="2708" y="222"/>
                    <a:pt x="2814" y="240"/>
                  </a:cubicBezTo>
                  <a:lnTo>
                    <a:pt x="4908" y="240"/>
                  </a:lnTo>
                  <a:cubicBezTo>
                    <a:pt x="5044" y="262"/>
                    <a:pt x="5147" y="416"/>
                    <a:pt x="5148" y="60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68">
              <a:extLst>
                <a:ext uri="{FF2B5EF4-FFF2-40B4-BE49-F238E27FC236}">
                  <a16:creationId xmlns:a16="http://schemas.microsoft.com/office/drawing/2014/main" id="{1924BC2B-A8F9-418A-8E38-AE693C241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" y="2524"/>
              <a:ext cx="17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69">
              <a:extLst>
                <a:ext uri="{FF2B5EF4-FFF2-40B4-BE49-F238E27FC236}">
                  <a16:creationId xmlns:a16="http://schemas.microsoft.com/office/drawing/2014/main" id="{C0D1D30E-4120-42A7-9270-EB5A3A1DC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" y="2524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0">
              <a:extLst>
                <a:ext uri="{FF2B5EF4-FFF2-40B4-BE49-F238E27FC236}">
                  <a16:creationId xmlns:a16="http://schemas.microsoft.com/office/drawing/2014/main" id="{9270D4CA-900F-4E6A-BF3A-19131BAF1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0" y="2524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1">
              <a:extLst>
                <a:ext uri="{FF2B5EF4-FFF2-40B4-BE49-F238E27FC236}">
                  <a16:creationId xmlns:a16="http://schemas.microsoft.com/office/drawing/2014/main" id="{BBA119EA-3504-4FE7-BC51-CA73D55D3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8" y="2524"/>
              <a:ext cx="6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2">
              <a:extLst>
                <a:ext uri="{FF2B5EF4-FFF2-40B4-BE49-F238E27FC236}">
                  <a16:creationId xmlns:a16="http://schemas.microsoft.com/office/drawing/2014/main" id="{ED3A76CA-09FE-4293-9311-2243E9D8A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2" y="2524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3">
              <a:extLst>
                <a:ext uri="{FF2B5EF4-FFF2-40B4-BE49-F238E27FC236}">
                  <a16:creationId xmlns:a16="http://schemas.microsoft.com/office/drawing/2014/main" id="{5F8BA2A6-ACA3-4FE5-A1B3-DDE76BB68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0" y="2524"/>
              <a:ext cx="20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4">
              <a:extLst>
                <a:ext uri="{FF2B5EF4-FFF2-40B4-BE49-F238E27FC236}">
                  <a16:creationId xmlns:a16="http://schemas.microsoft.com/office/drawing/2014/main" id="{2383BD49-6705-4BD1-B647-DF65E21C9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8" y="2524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5">
              <a:extLst>
                <a:ext uri="{FF2B5EF4-FFF2-40B4-BE49-F238E27FC236}">
                  <a16:creationId xmlns:a16="http://schemas.microsoft.com/office/drawing/2014/main" id="{0E165D68-3D13-4411-B759-CF1015CAE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" y="2625"/>
              <a:ext cx="185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SFD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Freeform 176">
              <a:extLst>
                <a:ext uri="{FF2B5EF4-FFF2-40B4-BE49-F238E27FC236}">
                  <a16:creationId xmlns:a16="http://schemas.microsoft.com/office/drawing/2014/main" id="{5B61B97B-92A6-468D-9814-F6D0311790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99" y="2967"/>
              <a:ext cx="6" cy="201"/>
            </a:xfrm>
            <a:custGeom>
              <a:avLst/>
              <a:gdLst>
                <a:gd name="T0" fmla="*/ 6 w 6"/>
                <a:gd name="T1" fmla="*/ 0 h 201"/>
                <a:gd name="T2" fmla="*/ 6 w 6"/>
                <a:gd name="T3" fmla="*/ 24 h 201"/>
                <a:gd name="T4" fmla="*/ 0 w 6"/>
                <a:gd name="T5" fmla="*/ 24 h 201"/>
                <a:gd name="T6" fmla="*/ 0 w 6"/>
                <a:gd name="T7" fmla="*/ 0 h 201"/>
                <a:gd name="T8" fmla="*/ 6 w 6"/>
                <a:gd name="T9" fmla="*/ 0 h 201"/>
                <a:gd name="T10" fmla="*/ 6 w 6"/>
                <a:gd name="T11" fmla="*/ 36 h 201"/>
                <a:gd name="T12" fmla="*/ 6 w 6"/>
                <a:gd name="T13" fmla="*/ 60 h 201"/>
                <a:gd name="T14" fmla="*/ 0 w 6"/>
                <a:gd name="T15" fmla="*/ 60 h 201"/>
                <a:gd name="T16" fmla="*/ 0 w 6"/>
                <a:gd name="T17" fmla="*/ 36 h 201"/>
                <a:gd name="T18" fmla="*/ 6 w 6"/>
                <a:gd name="T19" fmla="*/ 36 h 201"/>
                <a:gd name="T20" fmla="*/ 6 w 6"/>
                <a:gd name="T21" fmla="*/ 71 h 201"/>
                <a:gd name="T22" fmla="*/ 6 w 6"/>
                <a:gd name="T23" fmla="*/ 95 h 201"/>
                <a:gd name="T24" fmla="*/ 0 w 6"/>
                <a:gd name="T25" fmla="*/ 95 h 201"/>
                <a:gd name="T26" fmla="*/ 0 w 6"/>
                <a:gd name="T27" fmla="*/ 71 h 201"/>
                <a:gd name="T28" fmla="*/ 6 w 6"/>
                <a:gd name="T29" fmla="*/ 71 h 201"/>
                <a:gd name="T30" fmla="*/ 6 w 6"/>
                <a:gd name="T31" fmla="*/ 107 h 201"/>
                <a:gd name="T32" fmla="*/ 6 w 6"/>
                <a:gd name="T33" fmla="*/ 130 h 201"/>
                <a:gd name="T34" fmla="*/ 0 w 6"/>
                <a:gd name="T35" fmla="*/ 130 h 201"/>
                <a:gd name="T36" fmla="*/ 0 w 6"/>
                <a:gd name="T37" fmla="*/ 107 h 201"/>
                <a:gd name="T38" fmla="*/ 6 w 6"/>
                <a:gd name="T39" fmla="*/ 107 h 201"/>
                <a:gd name="T40" fmla="*/ 6 w 6"/>
                <a:gd name="T41" fmla="*/ 142 h 201"/>
                <a:gd name="T42" fmla="*/ 6 w 6"/>
                <a:gd name="T43" fmla="*/ 166 h 201"/>
                <a:gd name="T44" fmla="*/ 0 w 6"/>
                <a:gd name="T45" fmla="*/ 166 h 201"/>
                <a:gd name="T46" fmla="*/ 0 w 6"/>
                <a:gd name="T47" fmla="*/ 142 h 201"/>
                <a:gd name="T48" fmla="*/ 6 w 6"/>
                <a:gd name="T49" fmla="*/ 142 h 201"/>
                <a:gd name="T50" fmla="*/ 6 w 6"/>
                <a:gd name="T51" fmla="*/ 178 h 201"/>
                <a:gd name="T52" fmla="*/ 6 w 6"/>
                <a:gd name="T53" fmla="*/ 201 h 201"/>
                <a:gd name="T54" fmla="*/ 0 w 6"/>
                <a:gd name="T55" fmla="*/ 201 h 201"/>
                <a:gd name="T56" fmla="*/ 0 w 6"/>
                <a:gd name="T57" fmla="*/ 178 h 201"/>
                <a:gd name="T58" fmla="*/ 6 w 6"/>
                <a:gd name="T59" fmla="*/ 17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6" y="0"/>
                  </a:moveTo>
                  <a:lnTo>
                    <a:pt x="6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6" y="36"/>
                  </a:moveTo>
                  <a:lnTo>
                    <a:pt x="6" y="60"/>
                  </a:lnTo>
                  <a:lnTo>
                    <a:pt x="0" y="60"/>
                  </a:lnTo>
                  <a:lnTo>
                    <a:pt x="0" y="36"/>
                  </a:lnTo>
                  <a:lnTo>
                    <a:pt x="6" y="36"/>
                  </a:lnTo>
                  <a:close/>
                  <a:moveTo>
                    <a:pt x="6" y="71"/>
                  </a:moveTo>
                  <a:lnTo>
                    <a:pt x="6" y="95"/>
                  </a:lnTo>
                  <a:lnTo>
                    <a:pt x="0" y="95"/>
                  </a:lnTo>
                  <a:lnTo>
                    <a:pt x="0" y="71"/>
                  </a:lnTo>
                  <a:lnTo>
                    <a:pt x="6" y="71"/>
                  </a:lnTo>
                  <a:close/>
                  <a:moveTo>
                    <a:pt x="6" y="107"/>
                  </a:moveTo>
                  <a:lnTo>
                    <a:pt x="6" y="130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6" y="107"/>
                  </a:lnTo>
                  <a:close/>
                  <a:moveTo>
                    <a:pt x="6" y="142"/>
                  </a:moveTo>
                  <a:lnTo>
                    <a:pt x="6" y="166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6" y="142"/>
                  </a:lnTo>
                  <a:close/>
                  <a:moveTo>
                    <a:pt x="6" y="178"/>
                  </a:moveTo>
                  <a:lnTo>
                    <a:pt x="6" y="201"/>
                  </a:lnTo>
                  <a:lnTo>
                    <a:pt x="0" y="201"/>
                  </a:lnTo>
                  <a:lnTo>
                    <a:pt x="0" y="178"/>
                  </a:lnTo>
                  <a:lnTo>
                    <a:pt x="6" y="1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77">
              <a:extLst>
                <a:ext uri="{FF2B5EF4-FFF2-40B4-BE49-F238E27FC236}">
                  <a16:creationId xmlns:a16="http://schemas.microsoft.com/office/drawing/2014/main" id="{04D3A3A6-4D77-40EA-B35A-D632CCA8DB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08" y="2979"/>
              <a:ext cx="6" cy="201"/>
            </a:xfrm>
            <a:custGeom>
              <a:avLst/>
              <a:gdLst>
                <a:gd name="T0" fmla="*/ 0 w 6"/>
                <a:gd name="T1" fmla="*/ 201 h 201"/>
                <a:gd name="T2" fmla="*/ 0 w 6"/>
                <a:gd name="T3" fmla="*/ 178 h 201"/>
                <a:gd name="T4" fmla="*/ 6 w 6"/>
                <a:gd name="T5" fmla="*/ 178 h 201"/>
                <a:gd name="T6" fmla="*/ 6 w 6"/>
                <a:gd name="T7" fmla="*/ 201 h 201"/>
                <a:gd name="T8" fmla="*/ 0 w 6"/>
                <a:gd name="T9" fmla="*/ 201 h 201"/>
                <a:gd name="T10" fmla="*/ 0 w 6"/>
                <a:gd name="T11" fmla="*/ 166 h 201"/>
                <a:gd name="T12" fmla="*/ 0 w 6"/>
                <a:gd name="T13" fmla="*/ 142 h 201"/>
                <a:gd name="T14" fmla="*/ 6 w 6"/>
                <a:gd name="T15" fmla="*/ 142 h 201"/>
                <a:gd name="T16" fmla="*/ 6 w 6"/>
                <a:gd name="T17" fmla="*/ 166 h 201"/>
                <a:gd name="T18" fmla="*/ 0 w 6"/>
                <a:gd name="T19" fmla="*/ 166 h 201"/>
                <a:gd name="T20" fmla="*/ 0 w 6"/>
                <a:gd name="T21" fmla="*/ 130 h 201"/>
                <a:gd name="T22" fmla="*/ 0 w 6"/>
                <a:gd name="T23" fmla="*/ 107 h 201"/>
                <a:gd name="T24" fmla="*/ 6 w 6"/>
                <a:gd name="T25" fmla="*/ 107 h 201"/>
                <a:gd name="T26" fmla="*/ 6 w 6"/>
                <a:gd name="T27" fmla="*/ 130 h 201"/>
                <a:gd name="T28" fmla="*/ 0 w 6"/>
                <a:gd name="T29" fmla="*/ 130 h 201"/>
                <a:gd name="T30" fmla="*/ 0 w 6"/>
                <a:gd name="T31" fmla="*/ 95 h 201"/>
                <a:gd name="T32" fmla="*/ 0 w 6"/>
                <a:gd name="T33" fmla="*/ 71 h 201"/>
                <a:gd name="T34" fmla="*/ 6 w 6"/>
                <a:gd name="T35" fmla="*/ 71 h 201"/>
                <a:gd name="T36" fmla="*/ 6 w 6"/>
                <a:gd name="T37" fmla="*/ 95 h 201"/>
                <a:gd name="T38" fmla="*/ 0 w 6"/>
                <a:gd name="T39" fmla="*/ 95 h 201"/>
                <a:gd name="T40" fmla="*/ 0 w 6"/>
                <a:gd name="T41" fmla="*/ 59 h 201"/>
                <a:gd name="T42" fmla="*/ 0 w 6"/>
                <a:gd name="T43" fmla="*/ 36 h 201"/>
                <a:gd name="T44" fmla="*/ 6 w 6"/>
                <a:gd name="T45" fmla="*/ 36 h 201"/>
                <a:gd name="T46" fmla="*/ 6 w 6"/>
                <a:gd name="T47" fmla="*/ 59 h 201"/>
                <a:gd name="T48" fmla="*/ 0 w 6"/>
                <a:gd name="T49" fmla="*/ 59 h 201"/>
                <a:gd name="T50" fmla="*/ 0 w 6"/>
                <a:gd name="T51" fmla="*/ 24 h 201"/>
                <a:gd name="T52" fmla="*/ 0 w 6"/>
                <a:gd name="T53" fmla="*/ 0 h 201"/>
                <a:gd name="T54" fmla="*/ 6 w 6"/>
                <a:gd name="T55" fmla="*/ 0 h 201"/>
                <a:gd name="T56" fmla="*/ 6 w 6"/>
                <a:gd name="T57" fmla="*/ 24 h 201"/>
                <a:gd name="T58" fmla="*/ 0 w 6"/>
                <a:gd name="T59" fmla="*/ 2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0" y="201"/>
                  </a:moveTo>
                  <a:lnTo>
                    <a:pt x="0" y="178"/>
                  </a:lnTo>
                  <a:lnTo>
                    <a:pt x="6" y="178"/>
                  </a:lnTo>
                  <a:lnTo>
                    <a:pt x="6" y="201"/>
                  </a:lnTo>
                  <a:lnTo>
                    <a:pt x="0" y="201"/>
                  </a:lnTo>
                  <a:close/>
                  <a:moveTo>
                    <a:pt x="0" y="166"/>
                  </a:moveTo>
                  <a:lnTo>
                    <a:pt x="0" y="142"/>
                  </a:lnTo>
                  <a:lnTo>
                    <a:pt x="6" y="142"/>
                  </a:lnTo>
                  <a:lnTo>
                    <a:pt x="6" y="166"/>
                  </a:lnTo>
                  <a:lnTo>
                    <a:pt x="0" y="166"/>
                  </a:lnTo>
                  <a:close/>
                  <a:moveTo>
                    <a:pt x="0" y="130"/>
                  </a:moveTo>
                  <a:lnTo>
                    <a:pt x="0" y="107"/>
                  </a:lnTo>
                  <a:lnTo>
                    <a:pt x="6" y="107"/>
                  </a:lnTo>
                  <a:lnTo>
                    <a:pt x="6" y="130"/>
                  </a:lnTo>
                  <a:lnTo>
                    <a:pt x="0" y="130"/>
                  </a:lnTo>
                  <a:close/>
                  <a:moveTo>
                    <a:pt x="0" y="95"/>
                  </a:moveTo>
                  <a:lnTo>
                    <a:pt x="0" y="71"/>
                  </a:lnTo>
                  <a:lnTo>
                    <a:pt x="6" y="71"/>
                  </a:lnTo>
                  <a:lnTo>
                    <a:pt x="6" y="95"/>
                  </a:lnTo>
                  <a:lnTo>
                    <a:pt x="0" y="95"/>
                  </a:lnTo>
                  <a:close/>
                  <a:moveTo>
                    <a:pt x="0" y="59"/>
                  </a:moveTo>
                  <a:lnTo>
                    <a:pt x="0" y="36"/>
                  </a:lnTo>
                  <a:lnTo>
                    <a:pt x="6" y="36"/>
                  </a:lnTo>
                  <a:lnTo>
                    <a:pt x="6" y="59"/>
                  </a:lnTo>
                  <a:lnTo>
                    <a:pt x="0" y="59"/>
                  </a:lnTo>
                  <a:close/>
                  <a:moveTo>
                    <a:pt x="0" y="2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78">
              <a:extLst>
                <a:ext uri="{FF2B5EF4-FFF2-40B4-BE49-F238E27FC236}">
                  <a16:creationId xmlns:a16="http://schemas.microsoft.com/office/drawing/2014/main" id="{C8D5073E-095D-4DF9-AADC-0968E5AFC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2754"/>
              <a:ext cx="2209" cy="178"/>
            </a:xfrm>
            <a:custGeom>
              <a:avLst/>
              <a:gdLst>
                <a:gd name="T0" fmla="*/ 0 w 7485"/>
                <a:gd name="T1" fmla="*/ 600 h 600"/>
                <a:gd name="T2" fmla="*/ 240 w 7485"/>
                <a:gd name="T3" fmla="*/ 240 h 600"/>
                <a:gd name="T4" fmla="*/ 3502 w 7485"/>
                <a:gd name="T5" fmla="*/ 240 h 600"/>
                <a:gd name="T6" fmla="*/ 3742 w 7485"/>
                <a:gd name="T7" fmla="*/ 0 h 600"/>
                <a:gd name="T8" fmla="*/ 3982 w 7485"/>
                <a:gd name="T9" fmla="*/ 240 h 600"/>
                <a:gd name="T10" fmla="*/ 7245 w 7485"/>
                <a:gd name="T11" fmla="*/ 240 h 600"/>
                <a:gd name="T12" fmla="*/ 7485 w 7485"/>
                <a:gd name="T1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85" h="600">
                  <a:moveTo>
                    <a:pt x="0" y="600"/>
                  </a:moveTo>
                  <a:cubicBezTo>
                    <a:pt x="1" y="416"/>
                    <a:pt x="104" y="262"/>
                    <a:pt x="240" y="240"/>
                  </a:cubicBezTo>
                  <a:lnTo>
                    <a:pt x="3502" y="240"/>
                  </a:lnTo>
                  <a:cubicBezTo>
                    <a:pt x="3609" y="222"/>
                    <a:pt x="3700" y="131"/>
                    <a:pt x="3742" y="0"/>
                  </a:cubicBezTo>
                  <a:cubicBezTo>
                    <a:pt x="3785" y="131"/>
                    <a:pt x="3876" y="222"/>
                    <a:pt x="3982" y="240"/>
                  </a:cubicBezTo>
                  <a:lnTo>
                    <a:pt x="7245" y="240"/>
                  </a:lnTo>
                  <a:cubicBezTo>
                    <a:pt x="7381" y="262"/>
                    <a:pt x="7484" y="416"/>
                    <a:pt x="7485" y="60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Rectangle 179">
              <a:extLst>
                <a:ext uri="{FF2B5EF4-FFF2-40B4-BE49-F238E27FC236}">
                  <a16:creationId xmlns:a16="http://schemas.microsoft.com/office/drawing/2014/main" id="{E5DC92B7-CC19-416C-8322-43C4D6ED3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2524"/>
              <a:ext cx="14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0">
              <a:extLst>
                <a:ext uri="{FF2B5EF4-FFF2-40B4-BE49-F238E27FC236}">
                  <a16:creationId xmlns:a16="http://schemas.microsoft.com/office/drawing/2014/main" id="{22037AFA-1197-45A5-BF52-36C399A15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" y="2524"/>
              <a:ext cx="12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1">
              <a:extLst>
                <a:ext uri="{FF2B5EF4-FFF2-40B4-BE49-F238E27FC236}">
                  <a16:creationId xmlns:a16="http://schemas.microsoft.com/office/drawing/2014/main" id="{9616095B-7E7A-4E8E-B822-38833E05C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" y="2524"/>
              <a:ext cx="6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2">
              <a:extLst>
                <a:ext uri="{FF2B5EF4-FFF2-40B4-BE49-F238E27FC236}">
                  <a16:creationId xmlns:a16="http://schemas.microsoft.com/office/drawing/2014/main" id="{9C1FAD7C-74AC-479C-BAC0-EEEE735FA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8" y="2524"/>
              <a:ext cx="6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3">
              <a:extLst>
                <a:ext uri="{FF2B5EF4-FFF2-40B4-BE49-F238E27FC236}">
                  <a16:creationId xmlns:a16="http://schemas.microsoft.com/office/drawing/2014/main" id="{9A4EE4FC-149F-49B3-9D2B-5008698BA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2" y="2524"/>
              <a:ext cx="6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184">
              <a:extLst>
                <a:ext uri="{FF2B5EF4-FFF2-40B4-BE49-F238E27FC236}">
                  <a16:creationId xmlns:a16="http://schemas.microsoft.com/office/drawing/2014/main" id="{58F0AB39-8257-434E-9667-6678DBFFB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0" y="2524"/>
              <a:ext cx="1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Dec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85">
              <a:extLst>
                <a:ext uri="{FF2B5EF4-FFF2-40B4-BE49-F238E27FC236}">
                  <a16:creationId xmlns:a16="http://schemas.microsoft.com/office/drawing/2014/main" id="{94EA151C-AFF3-4CC8-88D5-6D703C8F0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" y="2524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86">
              <a:extLst>
                <a:ext uri="{FF2B5EF4-FFF2-40B4-BE49-F238E27FC236}">
                  <a16:creationId xmlns:a16="http://schemas.microsoft.com/office/drawing/2014/main" id="{C1F750E9-FF46-4BB3-836A-167C06F9D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7" y="2625"/>
              <a:ext cx="6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Balloting process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2" name="Footer Placeholder 4">
            <a:extLst>
              <a:ext uri="{FF2B5EF4-FFF2-40B4-BE49-F238E27FC236}">
                <a16:creationId xmlns:a16="http://schemas.microsoft.com/office/drawing/2014/main" id="{C4692B1E-10DB-465B-AB99-FD8DFFF4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359077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44C8-CE73-4DB1-94BC-01C19E29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F91F7-6B8D-487E-83F3-391CCC748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https://mentor.ieee.org/802.11/dcn/15/11-15-0625-04-00ay-ieee-802-11-tgay-usage-scenarios.pptx</a:t>
            </a:r>
          </a:p>
          <a:p>
            <a:pPr marL="0" indent="0"/>
            <a:r>
              <a:rPr lang="en-US" dirty="0"/>
              <a:t>[2] https://mentor.ieee.org/802.11/dcn/15/11-15-1074-00-00ay-11ay-functional-requirements.docx</a:t>
            </a:r>
          </a:p>
          <a:p>
            <a:pPr marL="0" indent="0"/>
            <a:r>
              <a:rPr lang="en-US" dirty="0"/>
              <a:t>[3] https://mentor.ieee.org/802.11/dcn/09/11-09-0228-05-00ad-functional-requirements.doc</a:t>
            </a:r>
          </a:p>
          <a:p>
            <a:pPr marL="0" indent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140A6-BECE-4BD2-AD1A-30296E97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17</a:t>
            </a:fld>
            <a:endParaRPr lang="en-US" sz="1400">
              <a:latin typeface="Myriad Pro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82CCB1B-A8AC-4F5C-BBA3-E545F579F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251687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92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9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Introduction of IEEE 802.11ay for Wireless VR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2017-07-25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Minseok OH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Kyonggi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msoh@kgu.ac.kr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Namgi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Kyonggi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ngkim@kgu.ac.kr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6" name="Rectangle 5"/>
          <p:cNvSpPr>
            <a:spLocks noChangeArrowheads="1"/>
          </p:cNvSpPr>
          <p:nvPr/>
        </p:nvSpPr>
        <p:spPr bwMode="auto">
          <a:xfrm>
            <a:off x="899580" y="352058"/>
            <a:ext cx="7301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GB" sz="1600" b="1" dirty="0"/>
              <a:t>IEEE P3333.3</a:t>
            </a:r>
            <a:br>
              <a:rPr lang="en-GB" sz="1600" b="1" dirty="0"/>
            </a:br>
            <a:r>
              <a:rPr lang="en-US" sz="1600" b="1" dirty="0"/>
              <a:t>HMD Based 3D Content Motion Sickness Reducing Technology</a:t>
            </a:r>
          </a:p>
          <a:p>
            <a:pPr algn="ctr" eaLnBrk="0" hangingPunct="0"/>
            <a:r>
              <a:rPr lang="en-US" sz="1600" b="1" dirty="0"/>
              <a:t>[</a:t>
            </a:r>
            <a:r>
              <a:rPr lang="en-US" sz="1600" b="1" dirty="0" err="1"/>
              <a:t>Dongil</a:t>
            </a:r>
            <a:r>
              <a:rPr lang="en-US" sz="1600" b="1" dirty="0"/>
              <a:t> </a:t>
            </a:r>
            <a:r>
              <a:rPr lang="en-US" sz="1600" b="1" dirty="0" err="1"/>
              <a:t>Seo</a:t>
            </a:r>
            <a:r>
              <a:rPr lang="en-US" sz="1600" b="1" dirty="0"/>
              <a:t>, Dillon@volercreative.com]</a:t>
            </a:r>
          </a:p>
        </p:txBody>
      </p:sp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5F39A-8656-4F09-8579-AE3D01BF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8E291-3121-40B9-A521-F3B1B1E9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5850" y="6629400"/>
            <a:ext cx="438150" cy="228600"/>
          </a:xfrm>
        </p:spPr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3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01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-7938"/>
            <a:r>
              <a:rPr lang="en-US" dirty="0"/>
              <a:t>IEEE 802.11ay has been working on PHY and MAC to support at 20 </a:t>
            </a:r>
            <a:r>
              <a:rPr lang="en-US" dirty="0" err="1"/>
              <a:t>Gbps</a:t>
            </a:r>
            <a:r>
              <a:rPr lang="en-US" dirty="0"/>
              <a:t> (at MAC SAP)</a:t>
            </a:r>
          </a:p>
          <a:p>
            <a:pPr marL="7938" indent="-7938"/>
            <a:r>
              <a:rPr lang="en-US" dirty="0"/>
              <a:t>IEEE 802.11ay defines operations for license-exempt bands above 45 GHz, while ensuring backward compatibility and coexistence with legacy directional multi-gigabit stations (defined by 802.11ad)</a:t>
            </a:r>
          </a:p>
          <a:p>
            <a:pPr marL="7938" indent="-7938"/>
            <a:r>
              <a:rPr lang="en-US" dirty="0"/>
              <a:t>Along the augmented capacity provided by the addition of IEEE 802.11 directional multi-gigabit devices, WLAN usage continues to grow and find new applications, such as wireless VR/AR demanding additional capacity</a:t>
            </a:r>
          </a:p>
          <a:p>
            <a:pPr marL="7938" indent="-7938"/>
            <a:r>
              <a:rPr lang="en-US" dirty="0"/>
              <a:t>Many wireless HMDs in the market use 802.11ad standard at 60 GHz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TPCast</a:t>
            </a:r>
            <a:r>
              <a:rPr lang="en-US" dirty="0"/>
              <a:t>, </a:t>
            </a:r>
            <a:r>
              <a:rPr lang="en-US" dirty="0" err="1"/>
              <a:t>KwikVR</a:t>
            </a:r>
            <a:r>
              <a:rPr lang="en-US" dirty="0"/>
              <a:t>, </a:t>
            </a:r>
            <a:r>
              <a:rPr lang="en-US" dirty="0" err="1"/>
              <a:t>DisplayLink</a:t>
            </a:r>
            <a:r>
              <a:rPr lang="en-US" dirty="0"/>
              <a:t> XR, IMR, etc.</a:t>
            </a:r>
          </a:p>
          <a:p>
            <a:pPr marL="7938" indent="-7938"/>
            <a:r>
              <a:rPr lang="en-US" dirty="0"/>
              <a:t>Many wireless HMDs is expected to follow the post-802.11ad standard for their wireless part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4</a:t>
            </a:fld>
            <a:endParaRPr lang="en-US" sz="1400">
              <a:latin typeface="Myriad Pro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32B17E7-D075-4B45-983F-5B5E338C6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164927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 for AR/VR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SzPct val="25000"/>
            </a:pPr>
            <a:r>
              <a:rPr lang="en-US" b="1" u="sng" dirty="0">
                <a:solidFill>
                  <a:schemeClr val="dk1"/>
                </a:solidFill>
                <a:ea typeface="Arial"/>
                <a:cs typeface="Arial" panose="020B0604020202020204" pitchFamily="34" charset="0"/>
                <a:sym typeface="Arial"/>
              </a:rPr>
              <a:t>Pre-Conditions:</a:t>
            </a:r>
            <a:r>
              <a:rPr lang="en-US" dirty="0">
                <a:solidFill>
                  <a:schemeClr val="dk1"/>
                </a:solidFill>
                <a:ea typeface="Arial"/>
                <a:cs typeface="Arial" panose="020B0604020202020204" pitchFamily="34" charset="0"/>
                <a:sym typeface="Arial"/>
              </a:rPr>
              <a:t>  </a:t>
            </a:r>
          </a:p>
          <a:p>
            <a:pPr marL="7938" lvl="0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The high-end wearable (e.g. AR/VR headsets, etc.) and its managing device (e.g. gaming console, smartphone, etc.) are equipped with 11ay interfaces and form a PBSS (Personal BSS).</a:t>
            </a:r>
          </a:p>
          <a:p>
            <a:pPr marL="7938" lvl="0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All desired media content, processing power, and control needed by the high-end wearable resides within the managing device (i.e., the Internet connectivity not required).</a:t>
            </a:r>
          </a:p>
          <a:p>
            <a:pPr lvl="0">
              <a:buSzPct val="25000"/>
            </a:pPr>
            <a:endParaRPr lang="en-US" dirty="0">
              <a:solidFill>
                <a:schemeClr val="dk1"/>
              </a:solidFill>
              <a:ea typeface="Arial"/>
              <a:cs typeface="Arial" panose="020B0604020202020204" pitchFamily="34" charset="0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SzPct val="25000"/>
            </a:pPr>
            <a:r>
              <a:rPr lang="en-US" b="1" u="sng" dirty="0">
                <a:solidFill>
                  <a:schemeClr val="dk1"/>
                </a:solidFill>
                <a:cs typeface="Arial" panose="020B0604020202020204" pitchFamily="34" charset="0"/>
              </a:rPr>
              <a:t>Application: </a:t>
            </a:r>
          </a:p>
          <a:p>
            <a:pPr marL="7938" lvl="0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A user plays a game, watches a movie, etc. using his high-end wearable, which is communicating with the managing device.</a:t>
            </a:r>
          </a:p>
          <a:p>
            <a:pPr marL="7938" lvl="0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Both devices must be able to tolerate moderate user movement. </a:t>
            </a:r>
            <a:endParaRPr lang="en-US" altLang="zh-CN" strike="sngStrike" dirty="0">
              <a:cs typeface="Arial" panose="020B0604020202020204" pitchFamily="34" charset="0"/>
            </a:endParaRPr>
          </a:p>
          <a:p>
            <a:pPr>
              <a:buSzPct val="25000"/>
            </a:pPr>
            <a:r>
              <a:rPr lang="en-US" altLang="zh-CN" dirty="0">
                <a:solidFill>
                  <a:srgbClr val="FF0000"/>
                </a:solidFill>
                <a:cs typeface="Arial" panose="020B0604020202020204" pitchFamily="34" charset="0"/>
              </a:rPr>
              <a:t>Data rate at ~20 </a:t>
            </a:r>
            <a:r>
              <a:rPr lang="en-US" altLang="zh-CN" dirty="0" err="1">
                <a:solidFill>
                  <a:srgbClr val="FF0000"/>
                </a:solidFill>
                <a:cs typeface="Arial" panose="020B0604020202020204" pitchFamily="34" charset="0"/>
              </a:rPr>
              <a:t>Gbps</a:t>
            </a:r>
            <a:r>
              <a:rPr lang="en-US" altLang="zh-CN" dirty="0">
                <a:solidFill>
                  <a:srgbClr val="FF0000"/>
                </a:solidFill>
                <a:cs typeface="Arial" panose="020B0604020202020204" pitchFamily="34" charset="0"/>
              </a:rPr>
              <a:t>, latency &lt; 5 </a:t>
            </a:r>
            <a:r>
              <a:rPr lang="en-US" altLang="zh-CN" dirty="0" err="1">
                <a:solidFill>
                  <a:srgbClr val="FF0000"/>
                </a:solidFill>
                <a:cs typeface="Arial" panose="020B0604020202020204" pitchFamily="34" charset="0"/>
              </a:rPr>
              <a:t>ms</a:t>
            </a:r>
            <a:r>
              <a:rPr lang="en-US" altLang="zh-CN" dirty="0">
                <a:solidFill>
                  <a:srgbClr val="FF0000"/>
                </a:solidFill>
                <a:cs typeface="Arial" panose="020B0604020202020204" pitchFamily="34" charset="0"/>
              </a:rPr>
              <a:t>,  jitter &lt;5 </a:t>
            </a:r>
            <a:r>
              <a:rPr lang="en-US" altLang="zh-CN" dirty="0" err="1">
                <a:solidFill>
                  <a:srgbClr val="FF0000"/>
                </a:solidFill>
                <a:cs typeface="Arial" panose="020B0604020202020204" pitchFamily="34" charset="0"/>
              </a:rPr>
              <a:t>ms</a:t>
            </a:r>
            <a:r>
              <a:rPr lang="en-US" altLang="zh-CN" dirty="0">
                <a:solidFill>
                  <a:srgbClr val="FF0000"/>
                </a:solidFill>
                <a:cs typeface="Arial" panose="020B0604020202020204" pitchFamily="34" charset="0"/>
              </a:rPr>
              <a:t>, PER &lt; 10E-2</a:t>
            </a:r>
            <a:endParaRPr lang="en-US" altLang="zh-CN" dirty="0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IEEE 802.11ay for Wireless VR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5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18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-7938">
              <a:spcAft>
                <a:spcPts val="600"/>
              </a:spcAft>
              <a:buSzPct val="25000"/>
            </a:pPr>
            <a:r>
              <a:rPr lang="en-US" b="1" u="sng" dirty="0">
                <a:solidFill>
                  <a:schemeClr val="dk1"/>
                </a:solidFill>
                <a:cs typeface="Arial" panose="020B0604020202020204" pitchFamily="34" charset="0"/>
              </a:rPr>
              <a:t>Environment: </a:t>
            </a:r>
          </a:p>
          <a:p>
            <a:pPr marL="7938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The high-end wearable may be used at home or in public.  </a:t>
            </a: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Arial" panose="020B0604020202020204" pitchFamily="34" charset="0"/>
              </a:rPr>
              <a:t>At home, there are less than 4 interferers. </a:t>
            </a: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Arial" panose="020B0604020202020204" pitchFamily="34" charset="0"/>
              </a:rPr>
              <a:t>In public (e.g. commuter train) there can be up to 120 interferers.</a:t>
            </a: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Arial" panose="020B0604020202020204" pitchFamily="34" charset="0"/>
              </a:rPr>
              <a:t>Interferers have varying </a:t>
            </a:r>
            <a:r>
              <a:rPr lang="en-US" altLang="zh-CN" sz="1600" dirty="0" err="1">
                <a:cs typeface="Arial" panose="020B0604020202020204" pitchFamily="34" charset="0"/>
              </a:rPr>
              <a:t>QoS</a:t>
            </a:r>
            <a:r>
              <a:rPr lang="en-US" altLang="zh-CN" sz="1600" dirty="0">
                <a:cs typeface="Arial" panose="020B0604020202020204" pitchFamily="34" charset="0"/>
              </a:rPr>
              <a:t> requirements.</a:t>
            </a:r>
          </a:p>
          <a:p>
            <a:pPr marL="7938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Transmissions (both desired signal and interference) can be LOS or NLOS. </a:t>
            </a:r>
          </a:p>
          <a:p>
            <a:pPr marL="7938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The D2D link between the high-end wearable and its managing device &lt; 5 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F516C-4EFA-4D6F-8AD5-6DF903D6E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174590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b="1" u="sng" dirty="0">
                <a:solidFill>
                  <a:schemeClr val="dk1"/>
                </a:solidFill>
              </a:rPr>
              <a:t>Traffic Conditions: </a:t>
            </a:r>
          </a:p>
          <a:p>
            <a:pPr marL="0" lvl="0" indent="0">
              <a:buClr>
                <a:schemeClr val="dk1"/>
              </a:buClr>
              <a:buSzPct val="100000"/>
            </a:pPr>
            <a:r>
              <a:rPr lang="en-US" altLang="zh-CN" dirty="0"/>
              <a:t>The D2D link may be obstructed (i.e. NLOS) and there may be significant interference from other 11ay users  (e.g. other wearables, access points, etc.)</a:t>
            </a:r>
          </a:p>
          <a:p>
            <a:pPr marL="0" lvl="0" indent="0">
              <a:buClr>
                <a:schemeClr val="dk1"/>
              </a:buClr>
              <a:buSzPct val="100000"/>
            </a:pPr>
            <a:r>
              <a:rPr lang="en-US" altLang="zh-CN" dirty="0"/>
              <a:t>Devices may be stationary or moving (pedestrian speed) while in use. </a:t>
            </a:r>
          </a:p>
          <a:p>
            <a:pPr marL="0" lvl="0" indent="0">
              <a:buClr>
                <a:schemeClr val="dk1"/>
              </a:buClr>
              <a:buSzPct val="100000"/>
            </a:pPr>
            <a:endParaRPr lang="en-US" dirty="0"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endParaRPr lang="en-US" sz="105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pPr marL="0" indent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7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95D783-6BE1-4841-B6AD-C9AFE4EC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132495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b="1" u="sng" dirty="0">
                <a:solidFill>
                  <a:schemeClr val="dk1"/>
                </a:solidFill>
              </a:rPr>
              <a:t>Use Case:</a:t>
            </a: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>
                <a:solidFill>
                  <a:schemeClr val="dk1"/>
                </a:solidFill>
              </a:rPr>
              <a:t> A passenger on a crowded commuter train is playing a game using his AR/VR headset and smartphone.  </a:t>
            </a: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>
                <a:solidFill>
                  <a:schemeClr val="dk1"/>
                </a:solidFill>
              </a:rPr>
              <a:t> Some percentage of his fellow passengers are also playing a game using their AR/VR headsets and smartphones.</a:t>
            </a: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>
                <a:solidFill>
                  <a:schemeClr val="dk1"/>
                </a:solidFill>
              </a:rPr>
              <a:t> All passengers are semi-stationary, i.e. they shift and move in response to the game.</a:t>
            </a: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>
                <a:solidFill>
                  <a:schemeClr val="dk1"/>
                </a:solidFill>
              </a:rPr>
              <a:t> The </a:t>
            </a:r>
            <a:r>
              <a:rPr lang="en-US" dirty="0" err="1">
                <a:solidFill>
                  <a:schemeClr val="dk1"/>
                </a:solidFill>
              </a:rPr>
              <a:t>QoS</a:t>
            </a:r>
            <a:r>
              <a:rPr lang="en-US" dirty="0">
                <a:solidFill>
                  <a:schemeClr val="dk1"/>
                </a:solidFill>
              </a:rPr>
              <a:t>/</a:t>
            </a:r>
            <a:r>
              <a:rPr lang="en-US" dirty="0" err="1">
                <a:solidFill>
                  <a:schemeClr val="dk1"/>
                </a:solidFill>
              </a:rPr>
              <a:t>QoE</a:t>
            </a:r>
            <a:r>
              <a:rPr lang="en-US" dirty="0">
                <a:solidFill>
                  <a:schemeClr val="dk1"/>
                </a:solidFill>
              </a:rPr>
              <a:t> requirements of the gaming application are met.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8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E2104F-3DE3-43A4-AA25-7DA2E19B0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2057448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High-end wearable and its managing device may both be subject to low level movement.</a:t>
            </a:r>
          </a:p>
          <a:p>
            <a:pPr marL="0" indent="0"/>
            <a:r>
              <a:rPr lang="en-US" dirty="0"/>
              <a:t>Operating environment is usually indoor &lt; 5 m.</a:t>
            </a:r>
          </a:p>
          <a:p>
            <a:pPr marL="0" indent="0"/>
            <a:r>
              <a:rPr lang="en-US" dirty="0"/>
              <a:t>AR/VR headsets touting close-to-reality user experience with 3D video and 7.1 audio.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Video quality can support up to 3D 4K.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9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6" name="Shape 156">
            <a:extLst>
              <a:ext uri="{FF2B5EF4-FFF2-40B4-BE49-F238E27FC236}">
                <a16:creationId xmlns:a16="http://schemas.microsoft.com/office/drawing/2014/main" id="{012D771F-F4E8-48FE-A12F-4CDE160F1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4317374"/>
              </p:ext>
            </p:extLst>
          </p:nvPr>
        </p:nvGraphicFramePr>
        <p:xfrm>
          <a:off x="1884328" y="3848100"/>
          <a:ext cx="5527743" cy="213367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842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2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Features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Requirements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Notes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 </a:t>
                      </a: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Distance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5 m</a:t>
                      </a:r>
                      <a:endParaRPr lang="en-US" sz="14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40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Video Quality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3D 4K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HDMI 2.0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875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Range of Motion for head-worn wearable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Neck Roll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0.17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Neck Pitch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0.14(s/60deg)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Neck Yaw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0.13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tx1"/>
                          </a:solidFill>
                        </a:rPr>
                        <a:t>Device mobility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tx1"/>
                          </a:solidFill>
                        </a:rPr>
                        <a:t>Pedestrian speeds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&lt; 4 km/hr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B36C863-8A3F-46A0-81FB-62F2CA465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4800600" cy="228600"/>
          </a:xfrm>
        </p:spPr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760986693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4396</TotalTime>
  <Words>1610</Words>
  <Application>Microsoft Office PowerPoint</Application>
  <PresentationFormat>On-screen Show (4:3)</PresentationFormat>
  <Paragraphs>341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Geneva</vt:lpstr>
      <vt:lpstr>MS Mincho</vt:lpstr>
      <vt:lpstr>ＭＳ Ｐゴシック</vt:lpstr>
      <vt:lpstr>Myriad Pro</vt:lpstr>
      <vt:lpstr>맑은 고딕</vt:lpstr>
      <vt:lpstr>Arial</vt:lpstr>
      <vt:lpstr>Calibri</vt:lpstr>
      <vt:lpstr>Times New Roman</vt:lpstr>
      <vt:lpstr>Verdana</vt:lpstr>
      <vt:lpstr>IEEE-SA Powerpoint Template</vt:lpstr>
      <vt:lpstr>PowerPoint Presentation</vt:lpstr>
      <vt:lpstr>Compliance with IEEE Standards Policies and Procedures</vt:lpstr>
      <vt:lpstr>PowerPoint Presentation</vt:lpstr>
      <vt:lpstr>Abstract</vt:lpstr>
      <vt:lpstr>IEEE 802.11ay Use Case for AR/VR [1]</vt:lpstr>
      <vt:lpstr>IEEE 802.11ay Use Case – cont’d</vt:lpstr>
      <vt:lpstr>IEEE 802.11ay Use Case – cont’d</vt:lpstr>
      <vt:lpstr>IEEE 802.11ay Use Case – cont’d</vt:lpstr>
      <vt:lpstr>IEEE 802.11ay Use Case – cont’d</vt:lpstr>
      <vt:lpstr>Functional Requirements [2]</vt:lpstr>
      <vt:lpstr>Functional Requirements – cont’d</vt:lpstr>
      <vt:lpstr>Functional Requirements – cont’d</vt:lpstr>
      <vt:lpstr>Functional Requirements – cont’d</vt:lpstr>
      <vt:lpstr>Functional Requirements – cont’d</vt:lpstr>
      <vt:lpstr>TGay in progress</vt:lpstr>
      <vt:lpstr>Development Timeline</vt:lpstr>
      <vt:lpstr>References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Minseok Oh</cp:lastModifiedBy>
  <cp:revision>131</cp:revision>
  <dcterms:created xsi:type="dcterms:W3CDTF">2014-10-13T13:02:20Z</dcterms:created>
  <dcterms:modified xsi:type="dcterms:W3CDTF">2017-07-24T14:50:01Z</dcterms:modified>
</cp:coreProperties>
</file>