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5" r:id="rId2"/>
    <p:sldId id="323" r:id="rId3"/>
    <p:sldId id="322" r:id="rId4"/>
    <p:sldId id="321" r:id="rId5"/>
    <p:sldId id="342" r:id="rId6"/>
    <p:sldId id="343" r:id="rId7"/>
    <p:sldId id="382" r:id="rId8"/>
    <p:sldId id="376" r:id="rId9"/>
    <p:sldId id="377" r:id="rId10"/>
    <p:sldId id="378" r:id="rId11"/>
    <p:sldId id="380" r:id="rId12"/>
    <p:sldId id="384" r:id="rId13"/>
    <p:sldId id="379" r:id="rId14"/>
    <p:sldId id="364" r:id="rId15"/>
    <p:sldId id="368" r:id="rId16"/>
    <p:sldId id="369" r:id="rId17"/>
    <p:sldId id="373" r:id="rId18"/>
    <p:sldId id="372" r:id="rId19"/>
    <p:sldId id="374" r:id="rId20"/>
    <p:sldId id="365" r:id="rId21"/>
    <p:sldId id="385" r:id="rId22"/>
    <p:sldId id="328" r:id="rId23"/>
    <p:sldId id="329" r:id="rId24"/>
    <p:sldId id="330" r:id="rId25"/>
    <p:sldId id="331" r:id="rId26"/>
    <p:sldId id="332" r:id="rId27"/>
    <p:sldId id="337" r:id="rId28"/>
    <p:sldId id="334" r:id="rId29"/>
    <p:sldId id="335" r:id="rId30"/>
    <p:sldId id="336" r:id="rId31"/>
    <p:sldId id="38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4BF"/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smtClean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Insert Date here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Insert Title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2" r:id="rId6"/>
    <p:sldLayoutId id="2147483893" r:id="rId7"/>
    <p:sldLayoutId id="2147483894" r:id="rId8"/>
    <p:sldLayoutId id="2147483895" r:id="rId9"/>
    <p:sldLayoutId id="2147483898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Suk-</a:t>
            </a:r>
            <a:r>
              <a:rPr lang="en-US" dirty="0" err="1" smtClean="0"/>
              <a:t>Ju</a:t>
            </a:r>
            <a:r>
              <a:rPr lang="en-US" dirty="0" smtClean="0"/>
              <a:t> Kang, Sogang University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Considerations </a:t>
            </a:r>
            <a:r>
              <a:rPr lang="en-US" dirty="0"/>
              <a:t>for Standardization of VR Display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Pixels per inch (PPI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Measurement </a:t>
            </a:r>
            <a:r>
              <a:rPr lang="en-US" altLang="ko-KR" dirty="0"/>
              <a:t>of the pixel density (resolution) of an electronic image </a:t>
            </a:r>
            <a:r>
              <a:rPr lang="en-US" altLang="ko-KR" dirty="0" smtClean="0"/>
              <a:t>device </a:t>
            </a:r>
            <a:r>
              <a:rPr lang="en-US" altLang="ko-KR" dirty="0"/>
              <a:t>such as a </a:t>
            </a:r>
            <a:r>
              <a:rPr lang="en-US" altLang="ko-KR" dirty="0" smtClean="0"/>
              <a:t>monitor </a:t>
            </a:r>
            <a:r>
              <a:rPr lang="en-US" altLang="ko-KR" dirty="0"/>
              <a:t>or television </a:t>
            </a:r>
            <a:r>
              <a:rPr lang="en-US" altLang="ko-KR" dirty="0" smtClean="0"/>
              <a:t>display</a:t>
            </a:r>
          </a:p>
          <a:p>
            <a:pPr lvl="1"/>
            <a:r>
              <a:rPr lang="en-US" altLang="ko-KR" dirty="0"/>
              <a:t> A 100×100 pixel image printed in a 1 inch square has a resolution of 100 pixels per </a:t>
            </a:r>
            <a:r>
              <a:rPr lang="en-US" altLang="ko-KR" dirty="0" smtClean="0"/>
              <a:t>inch</a:t>
            </a:r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10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Display Resolution</a:t>
            </a:r>
            <a:endParaRPr lang="ko-KR" altLang="en-US" sz="2700" dirty="0"/>
          </a:p>
        </p:txBody>
      </p:sp>
      <p:pic>
        <p:nvPicPr>
          <p:cNvPr id="3074" name="Picture 2" descr="Display resolution and pixel dens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89" y="2971800"/>
            <a:ext cx="3009900" cy="30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31" y="4420983"/>
            <a:ext cx="4728878" cy="85586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95" y="3511346"/>
            <a:ext cx="1209675" cy="3524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430383"/>
            <a:ext cx="933450" cy="533400"/>
          </a:xfrm>
          <a:prstGeom prst="rect">
            <a:avLst/>
          </a:prstGeom>
        </p:spPr>
      </p:pic>
      <p:sp>
        <p:nvSpPr>
          <p:cNvPr id="11" name="오른쪽 화살표 10"/>
          <p:cNvSpPr/>
          <p:nvPr/>
        </p:nvSpPr>
        <p:spPr bwMode="auto">
          <a:xfrm>
            <a:off x="2819400" y="3520871"/>
            <a:ext cx="342900" cy="2986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243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JDI</a:t>
            </a:r>
          </a:p>
          <a:p>
            <a:pPr lvl="1"/>
            <a:r>
              <a:rPr lang="en-US" altLang="ko-KR" dirty="0" smtClean="0"/>
              <a:t>New </a:t>
            </a:r>
            <a:r>
              <a:rPr lang="en-US" altLang="ko-KR" dirty="0"/>
              <a:t>displays will </a:t>
            </a:r>
            <a:r>
              <a:rPr lang="en-US" altLang="ko-KR" dirty="0" smtClean="0"/>
              <a:t>be 3.42-inch </a:t>
            </a:r>
            <a:r>
              <a:rPr lang="en-US" altLang="ko-KR" dirty="0"/>
              <a:t>low temperature polysilicon (LTPS) TFT LCD specifically designed for virtual reality (VR) head mount </a:t>
            </a:r>
            <a:r>
              <a:rPr lang="en-US" altLang="ko-KR" dirty="0" smtClean="0"/>
              <a:t>displays</a:t>
            </a:r>
          </a:p>
          <a:p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11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Display Resolution</a:t>
            </a:r>
            <a:endParaRPr lang="ko-KR" altLang="en-US" sz="2700" dirty="0"/>
          </a:p>
        </p:txBody>
      </p:sp>
      <p:pic>
        <p:nvPicPr>
          <p:cNvPr id="4098" name="Picture 2" descr="PPI pixel per inch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3649287" cy="12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70" y="4219134"/>
            <a:ext cx="4460298" cy="182382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86" y="3200400"/>
            <a:ext cx="4066532" cy="23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12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Display Resolution</a:t>
            </a:r>
            <a:endParaRPr lang="ko-KR" altLang="en-US" sz="27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758"/>
          <a:stretch/>
        </p:blipFill>
        <p:spPr>
          <a:xfrm>
            <a:off x="1117600" y="1447800"/>
            <a:ext cx="6654800" cy="4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9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Samsung</a:t>
            </a:r>
          </a:p>
          <a:p>
            <a:pPr lvl="1"/>
            <a:r>
              <a:rPr lang="en-US" altLang="ko-KR" dirty="0" smtClean="0"/>
              <a:t>A </a:t>
            </a:r>
            <a:r>
              <a:rPr lang="en-US" altLang="ko-KR" dirty="0"/>
              <a:t>new display </a:t>
            </a:r>
            <a:r>
              <a:rPr lang="en-US" altLang="ko-KR" dirty="0" smtClean="0"/>
              <a:t>targeting </a:t>
            </a:r>
            <a:r>
              <a:rPr lang="en-US" altLang="ko-KR" dirty="0"/>
              <a:t>use in VR headsets packs </a:t>
            </a:r>
            <a:r>
              <a:rPr lang="en-US" altLang="ko-KR" dirty="0" smtClean="0"/>
              <a:t>2,024 </a:t>
            </a:r>
            <a:r>
              <a:rPr lang="en-US" altLang="ko-KR" dirty="0"/>
              <a:t>x 2,200 pixels into a 3.5″ form-factor, delivering an impressive 858 </a:t>
            </a:r>
            <a:r>
              <a:rPr lang="en-US" altLang="ko-KR" dirty="0" smtClean="0"/>
              <a:t>PPI</a:t>
            </a:r>
            <a:br>
              <a:rPr lang="en-US" altLang="ko-KR" dirty="0" smtClean="0"/>
            </a:br>
            <a:r>
              <a:rPr lang="en-US" altLang="ko-KR" dirty="0" smtClean="0"/>
              <a:t>(Nearly </a:t>
            </a:r>
            <a:r>
              <a:rPr lang="en-US" altLang="ko-KR" dirty="0"/>
              <a:t>twice the 460 PPI of the Rift and the </a:t>
            </a:r>
            <a:r>
              <a:rPr lang="en-US" altLang="ko-KR" dirty="0" smtClean="0"/>
              <a:t>Vive)</a:t>
            </a:r>
          </a:p>
          <a:p>
            <a:pPr lvl="1"/>
            <a:r>
              <a:rPr lang="en-US" altLang="ko-KR" dirty="0" smtClean="0"/>
              <a:t>The </a:t>
            </a:r>
            <a:r>
              <a:rPr lang="en-US" altLang="ko-KR" dirty="0"/>
              <a:t>display is also capable of a 90Hz refresh rate and 100 nits </a:t>
            </a:r>
            <a:r>
              <a:rPr lang="en-US" altLang="ko-KR" dirty="0" smtClean="0"/>
              <a:t>brightness</a:t>
            </a:r>
          </a:p>
          <a:p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13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Display Resolution</a:t>
            </a:r>
            <a:endParaRPr lang="ko-KR" altLang="en-US" sz="2700" dirty="0"/>
          </a:p>
        </p:txBody>
      </p:sp>
      <p:pic>
        <p:nvPicPr>
          <p:cNvPr id="4100" name="Picture 4" descr="http://www.roadtovr.com/wp-content/uploads/2017/05/new-samsung-vr-display-288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94" y="3733800"/>
            <a:ext cx="156754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oadtovr.com/wp-content/uploads/2017/05/old-samsung-vr-display-318x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09" y="3735185"/>
            <a:ext cx="173082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4360" y="3733800"/>
            <a:ext cx="1951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Previous VR display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85949" y="3733800"/>
            <a:ext cx="157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New VR display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3043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2564904"/>
            <a:ext cx="7964488" cy="1362075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Part </a:t>
            </a:r>
            <a:r>
              <a:rPr lang="en-US" altLang="ko-KR" sz="2400" dirty="0" err="1" smtClean="0"/>
              <a:t>iI</a:t>
            </a:r>
            <a:r>
              <a:rPr lang="en-US" altLang="ko-KR" sz="2400" dirty="0" smtClean="0"/>
              <a:t>: 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 smtClean="0"/>
              <a:t>Chromatic Aberration and Correction</a:t>
            </a:r>
            <a:endParaRPr lang="ko-KR" altLang="en-US" sz="2400" dirty="0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304800" y="1143000"/>
            <a:ext cx="678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ko-KR" sz="1800" dirty="0">
                <a:solidFill>
                  <a:srgbClr val="FFC000"/>
                </a:solidFill>
              </a:rPr>
              <a:t>Considerations </a:t>
            </a:r>
            <a:r>
              <a:rPr lang="en-US" altLang="ko-KR" sz="1800" dirty="0" smtClean="0">
                <a:solidFill>
                  <a:srgbClr val="FFC000"/>
                </a:solidFill>
              </a:rPr>
              <a:t>In VR Displays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8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Chromatic Aberration</a:t>
            </a:r>
            <a:endParaRPr lang="en-US" altLang="ko-KR" dirty="0"/>
          </a:p>
          <a:p>
            <a:pPr lvl="1"/>
            <a:r>
              <a:rPr lang="en-US" altLang="ko-KR" dirty="0"/>
              <a:t>Fisheye lens </a:t>
            </a:r>
            <a:endParaRPr lang="en-US" altLang="ko-KR" dirty="0" smtClean="0"/>
          </a:p>
          <a:p>
            <a:pPr lvl="2"/>
            <a:r>
              <a:rPr lang="en-US" altLang="ko-KR" dirty="0"/>
              <a:t>The Fisheye lens gives </a:t>
            </a:r>
            <a:r>
              <a:rPr lang="en-US" altLang="ko-KR" dirty="0" smtClean="0"/>
              <a:t>users </a:t>
            </a:r>
            <a:r>
              <a:rPr lang="en-US" altLang="ko-KR" dirty="0"/>
              <a:t>a wide viewing </a:t>
            </a:r>
            <a:r>
              <a:rPr lang="en-US" altLang="ko-KR" dirty="0" smtClean="0"/>
              <a:t>angle</a:t>
            </a:r>
          </a:p>
          <a:p>
            <a:pPr lvl="2"/>
            <a:r>
              <a:rPr lang="en-US" altLang="ko-KR" dirty="0"/>
              <a:t>Normal HMDs provide a </a:t>
            </a:r>
            <a:r>
              <a:rPr lang="en-US" altLang="ko-KR" dirty="0" smtClean="0"/>
              <a:t>FOV(Field Of View) of </a:t>
            </a:r>
            <a:r>
              <a:rPr lang="en-US" altLang="ko-KR" dirty="0"/>
              <a:t>over </a:t>
            </a:r>
            <a:r>
              <a:rPr lang="en-US" altLang="ko-KR" dirty="0" smtClean="0"/>
              <a:t>110°</a:t>
            </a:r>
          </a:p>
          <a:p>
            <a:pPr lvl="2"/>
            <a:r>
              <a:rPr lang="en-US" altLang="ko-KR" dirty="0" smtClean="0"/>
              <a:t>Lens has </a:t>
            </a:r>
            <a:r>
              <a:rPr lang="en-US" altLang="ko-KR" dirty="0"/>
              <a:t>a large refractive index</a:t>
            </a:r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15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Chromatic Aberration and Correction</a:t>
            </a:r>
            <a:endParaRPr lang="ko-KR" altLang="en-US" sz="2700" dirty="0"/>
          </a:p>
        </p:txBody>
      </p:sp>
      <p:pic>
        <p:nvPicPr>
          <p:cNvPr id="13" name="Picture 2" descr="Why VR needs len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" y="3429000"/>
            <a:ext cx="89703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 bwMode="auto">
          <a:xfrm>
            <a:off x="1011825" y="3733800"/>
            <a:ext cx="26670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5583825" y="3733800"/>
            <a:ext cx="26670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30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Chromatic Aberration</a:t>
            </a:r>
            <a:endParaRPr lang="en-US" altLang="ko-KR" dirty="0"/>
          </a:p>
          <a:p>
            <a:pPr lvl="1"/>
            <a:r>
              <a:rPr lang="en-US" altLang="ko-KR" dirty="0" smtClean="0"/>
              <a:t>Reason for chromatic aberration</a:t>
            </a:r>
          </a:p>
          <a:p>
            <a:pPr lvl="2"/>
            <a:r>
              <a:rPr lang="en-US" altLang="ko-KR" dirty="0" smtClean="0"/>
              <a:t>The </a:t>
            </a:r>
            <a:r>
              <a:rPr lang="en-US" altLang="ko-KR" dirty="0"/>
              <a:t>separation of light is called chromatic aberration because of different refractive indexes depending on the wavelength of </a:t>
            </a:r>
            <a:r>
              <a:rPr lang="en-US" altLang="ko-KR" dirty="0" smtClean="0"/>
              <a:t>light</a:t>
            </a:r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16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Chromatic Aberration and Correction</a:t>
            </a:r>
            <a:endParaRPr lang="ko-KR" altLang="en-US" sz="27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564" y="3129698"/>
            <a:ext cx="2820169" cy="281390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59266"/>
          <a:stretch/>
        </p:blipFill>
        <p:spPr>
          <a:xfrm>
            <a:off x="3642806" y="3129697"/>
            <a:ext cx="2033837" cy="280852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48" y="3129697"/>
            <a:ext cx="2946007" cy="2808527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 bwMode="auto">
          <a:xfrm>
            <a:off x="7660258" y="3836859"/>
            <a:ext cx="793180" cy="134572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+mj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334" y="4038601"/>
            <a:ext cx="1710566" cy="1710566"/>
          </a:xfrm>
          <a:prstGeom prst="rect">
            <a:avLst/>
          </a:prstGeom>
        </p:spPr>
      </p:pic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Correction</a:t>
            </a:r>
          </a:p>
          <a:p>
            <a:pPr lvl="1"/>
            <a:r>
              <a:rPr lang="en-US" altLang="ko-KR" dirty="0" smtClean="0"/>
              <a:t>Fisheye </a:t>
            </a:r>
            <a:r>
              <a:rPr lang="en-US" altLang="ko-KR" dirty="0"/>
              <a:t>lens </a:t>
            </a:r>
            <a:r>
              <a:rPr lang="en-US" altLang="ko-KR" dirty="0" smtClean="0"/>
              <a:t>modeling</a:t>
            </a:r>
            <a:endParaRPr lang="en-US" altLang="ko-KR" dirty="0"/>
          </a:p>
          <a:p>
            <a:pPr lvl="2"/>
            <a:r>
              <a:rPr lang="en-US" altLang="ko-KR" dirty="0" smtClean="0"/>
              <a:t>Modeling </a:t>
            </a:r>
            <a:r>
              <a:rPr lang="en-US" altLang="ko-KR" dirty="0"/>
              <a:t>is required for </a:t>
            </a:r>
            <a:r>
              <a:rPr lang="en-US" altLang="ko-KR" dirty="0" smtClean="0"/>
              <a:t>the precise pre-distortion</a:t>
            </a:r>
          </a:p>
          <a:p>
            <a:pPr lvl="1"/>
            <a:r>
              <a:rPr lang="en-US" altLang="ko-KR" dirty="0"/>
              <a:t>Measurement method</a:t>
            </a:r>
          </a:p>
          <a:p>
            <a:pPr marL="914400" lvl="2" indent="0">
              <a:buNone/>
            </a:pPr>
            <a:r>
              <a:rPr lang="en-US" altLang="ko-KR" dirty="0" smtClean="0"/>
              <a:t>(a</a:t>
            </a:r>
            <a:r>
              <a:rPr lang="en-US" altLang="ko-KR" dirty="0"/>
              <a:t>): Measuring HMD </a:t>
            </a:r>
            <a:r>
              <a:rPr lang="en-US" altLang="ko-KR" dirty="0" smtClean="0"/>
              <a:t>images </a:t>
            </a:r>
            <a:r>
              <a:rPr lang="en-US" altLang="ko-KR" dirty="0"/>
              <a:t>with wide angle lens </a:t>
            </a:r>
            <a:r>
              <a:rPr lang="en-US" altLang="ko-KR" dirty="0" smtClean="0"/>
              <a:t>camera</a:t>
            </a:r>
          </a:p>
          <a:p>
            <a:pPr marL="914400" lvl="2" indent="0">
              <a:buNone/>
            </a:pPr>
            <a:r>
              <a:rPr lang="en-US" altLang="ko-KR" dirty="0" smtClean="0"/>
              <a:t>(b): Camera calibration with the chess board</a:t>
            </a:r>
          </a:p>
          <a:p>
            <a:pPr marL="914400" lvl="2" indent="0">
              <a:buNone/>
            </a:pPr>
            <a:r>
              <a:rPr lang="en-US" altLang="ko-KR" dirty="0" smtClean="0"/>
              <a:t>(</a:t>
            </a:r>
            <a:r>
              <a:rPr lang="en-US" altLang="ko-KR" dirty="0"/>
              <a:t>c): Photographed VR images</a:t>
            </a:r>
            <a:endParaRPr lang="en-US" altLang="ko-KR" dirty="0" smtClean="0"/>
          </a:p>
          <a:p>
            <a:pPr lvl="2"/>
            <a:endParaRPr lang="en-US" altLang="ko-KR" dirty="0" smtClean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17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Chromatic Aberration and Correction</a:t>
            </a:r>
            <a:endParaRPr lang="ko-KR" altLang="en-US" sz="27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039369"/>
            <a:ext cx="3088257" cy="17371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60" y="4038600"/>
            <a:ext cx="2316193" cy="17371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93070" y="5759545"/>
            <a:ext cx="53091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dirty="0" smtClean="0">
                <a:latin typeface="+mj-lt"/>
              </a:rPr>
              <a:t>(a)</a:t>
            </a:r>
            <a:endParaRPr lang="ko-KR" altLang="en-US" dirty="0" smtClean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0293" y="5759545"/>
            <a:ext cx="53732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dirty="0" smtClean="0">
                <a:latin typeface="+mj-lt"/>
              </a:rPr>
              <a:t>(b)</a:t>
            </a:r>
            <a:endParaRPr lang="ko-KR" altLang="en-US" dirty="0" smtClean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8977" y="5759545"/>
            <a:ext cx="51328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dirty="0" smtClean="0">
                <a:latin typeface="+mj-lt"/>
              </a:rPr>
              <a:t>(c)</a:t>
            </a:r>
            <a:endParaRPr lang="ko-KR" alt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826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Correction</a:t>
            </a:r>
          </a:p>
          <a:p>
            <a:pPr lvl="1"/>
            <a:r>
              <a:rPr lang="en-US" altLang="ko-KR" dirty="0" smtClean="0"/>
              <a:t>Measurement method</a:t>
            </a:r>
          </a:p>
          <a:p>
            <a:pPr lvl="2"/>
            <a:r>
              <a:rPr lang="en-US" altLang="ko-KR" dirty="0"/>
              <a:t>Parameter extraction through camera calibration</a:t>
            </a:r>
          </a:p>
          <a:p>
            <a:pPr marL="914400" lvl="2" indent="0">
              <a:buNone/>
            </a:pPr>
            <a:r>
              <a:rPr lang="en-US" altLang="ko-KR" dirty="0" smtClean="0"/>
              <a:t>(a):Photos </a:t>
            </a:r>
            <a:r>
              <a:rPr lang="en-US" altLang="ko-KR" dirty="0"/>
              <a:t>taken </a:t>
            </a:r>
            <a:r>
              <a:rPr lang="en-US" altLang="ko-KR" dirty="0" smtClean="0"/>
              <a:t>by using the </a:t>
            </a:r>
            <a:r>
              <a:rPr lang="en-US" altLang="ko-KR" dirty="0"/>
              <a:t>chess board in virtual </a:t>
            </a:r>
            <a:r>
              <a:rPr lang="en-US" altLang="ko-KR" dirty="0" smtClean="0"/>
              <a:t>space</a:t>
            </a:r>
          </a:p>
          <a:p>
            <a:pPr marL="914400" lvl="2" indent="0">
              <a:buNone/>
            </a:pPr>
            <a:r>
              <a:rPr lang="en-US" altLang="ko-KR" dirty="0" smtClean="0"/>
              <a:t>(b):Optimal </a:t>
            </a:r>
            <a:r>
              <a:rPr lang="en-US" altLang="ko-KR" dirty="0"/>
              <a:t>parameter extraction using multiple photographs</a:t>
            </a:r>
            <a:endParaRPr lang="en-US" altLang="ko-KR" dirty="0" smtClean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18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Chromatic Aberration and Correction</a:t>
            </a:r>
            <a:endParaRPr lang="ko-KR" altLang="en-US" sz="2700" dirty="0"/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9703" y="4173888"/>
            <a:ext cx="2011827" cy="1131653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69913" y="4173887"/>
            <a:ext cx="2011828" cy="1131654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7247" y="4183879"/>
            <a:ext cx="1976302" cy="111167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2981" y="4183879"/>
            <a:ext cx="1976303" cy="1111670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7089" r="-2103" b="7198"/>
          <a:stretch/>
        </p:blipFill>
        <p:spPr>
          <a:xfrm>
            <a:off x="5408103" y="3397939"/>
            <a:ext cx="3356993" cy="239282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324332" y="57653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(a)</a:t>
            </a:r>
            <a:endParaRPr lang="ko-KR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915274" y="574562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(b)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3667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Correction</a:t>
            </a:r>
          </a:p>
          <a:p>
            <a:pPr lvl="1"/>
            <a:r>
              <a:rPr lang="en-US" altLang="ko-KR" dirty="0"/>
              <a:t>Calibration </a:t>
            </a:r>
            <a:r>
              <a:rPr lang="en-US" altLang="ko-KR" dirty="0" smtClean="0"/>
              <a:t>result</a:t>
            </a:r>
          </a:p>
          <a:p>
            <a:pPr marL="914400" lvl="2" indent="0">
              <a:buNone/>
            </a:pPr>
            <a:r>
              <a:rPr lang="en-US" altLang="ko-KR" dirty="0" smtClean="0"/>
              <a:t>(a): Original image</a:t>
            </a:r>
          </a:p>
          <a:p>
            <a:pPr marL="914400" lvl="2" indent="0">
              <a:buNone/>
            </a:pPr>
            <a:r>
              <a:rPr lang="en-US" altLang="ko-KR" dirty="0" smtClean="0"/>
              <a:t>(b): Image with the pre-distortion</a:t>
            </a:r>
            <a:endParaRPr lang="en-US" altLang="ko-KR" dirty="0"/>
          </a:p>
          <a:p>
            <a:pPr marL="914400" lvl="2" indent="0">
              <a:buNone/>
            </a:pPr>
            <a:r>
              <a:rPr lang="en-US" altLang="ko-KR" dirty="0" smtClean="0"/>
              <a:t>(c): </a:t>
            </a:r>
            <a:r>
              <a:rPr lang="en-US" altLang="ko-KR" dirty="0"/>
              <a:t>User's perceptional image</a:t>
            </a:r>
            <a:endParaRPr lang="ko-KR" altLang="en-US" dirty="0"/>
          </a:p>
          <a:p>
            <a:pPr lvl="2"/>
            <a:endParaRPr lang="en-US" altLang="ko-KR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19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Chromatic Aberration and Correction</a:t>
            </a:r>
            <a:endParaRPr lang="ko-KR" altLang="en-US" sz="27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l="37244" t="54154" r="37005" b="5600"/>
          <a:stretch/>
        </p:blipFill>
        <p:spPr>
          <a:xfrm>
            <a:off x="6045200" y="3507130"/>
            <a:ext cx="2260600" cy="227734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74249" b="60938"/>
          <a:stretch/>
        </p:blipFill>
        <p:spPr>
          <a:xfrm>
            <a:off x="3467100" y="3512022"/>
            <a:ext cx="2324100" cy="227245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/>
          <a:srcRect r="74606" b="60938"/>
          <a:stretch/>
        </p:blipFill>
        <p:spPr>
          <a:xfrm>
            <a:off x="914400" y="3505200"/>
            <a:ext cx="2298700" cy="22792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8293" y="57653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(a)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60487" y="57653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(b)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06837" y="576536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(c)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366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Compliance with IEEE Standards Policies and Procedures</a:t>
            </a:r>
          </a:p>
        </p:txBody>
      </p:sp>
      <p:sp>
        <p:nvSpPr>
          <p:cNvPr id="17411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572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 smtClean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 smtClean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 smtClean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 smtClean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 smtClean="0">
                <a:cs typeface="ＭＳ Ｐゴシック" pitchFamily="-84" charset="-128"/>
              </a:rPr>
              <a:t>, section 7, </a:t>
            </a:r>
            <a:r>
              <a:rPr lang="en-US" altLang="ja-JP" sz="1200" dirty="0" smtClean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 smtClean="0">
                <a:cs typeface="ＭＳ Ｐゴシック" pitchFamily="-84" charset="-128"/>
              </a:rPr>
              <a:t>, and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</a:t>
            </a:r>
            <a:r>
              <a:rPr lang="en-US" altLang="ja-JP" sz="1200" i="1" dirty="0">
                <a:cs typeface="ＭＳ Ｐゴシック" pitchFamily="-84" charset="-128"/>
              </a:rPr>
              <a:t>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  <a:endParaRPr lang="en-US" altLang="ja-JP" sz="1200" dirty="0" smtClean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r>
              <a:rPr lang="en-US" altLang="ja-JP" sz="1200" dirty="0" smtClean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 smtClean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 smtClean="0">
                <a:cs typeface="ＭＳ Ｐゴシック" pitchFamily="-84" charset="-128"/>
              </a:rPr>
              <a:t>, section 6, </a:t>
            </a:r>
            <a:r>
              <a:rPr lang="en-US" altLang="ja-JP" sz="1200" dirty="0" smtClean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 smtClean="0">
                <a:cs typeface="ＭＳ Ｐゴシック" pitchFamily="-84" charset="-128"/>
              </a:rPr>
              <a:t>, </a:t>
            </a:r>
            <a:r>
              <a:rPr lang="en-US" altLang="ja-JP" sz="1200" dirty="0">
                <a:cs typeface="ＭＳ Ｐゴシック" pitchFamily="-84" charset="-128"/>
              </a:rPr>
              <a:t>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</a:t>
            </a:r>
            <a:r>
              <a:rPr lang="en-US" altLang="ja-JP" sz="1200" dirty="0" smtClean="0">
                <a:cs typeface="ＭＳ Ｐゴシック" pitchFamily="-84" charset="-128"/>
              </a:rPr>
              <a:t>6.3, </a:t>
            </a:r>
            <a:r>
              <a:rPr lang="en-US" altLang="ja-JP" sz="1200" dirty="0">
                <a:cs typeface="ＭＳ Ｐゴシック" pitchFamily="-84" charset="-128"/>
              </a:rPr>
              <a:t>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 smtClean="0">
              <a:cs typeface="ＭＳ Ｐゴシック" pitchFamily="-84" charset="-128"/>
            </a:endParaRP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2564904"/>
            <a:ext cx="7772400" cy="1362075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Part </a:t>
            </a:r>
            <a:r>
              <a:rPr lang="en-US" altLang="ko-KR" sz="2400" dirty="0" err="1" smtClean="0"/>
              <a:t>iII</a:t>
            </a:r>
            <a:r>
              <a:rPr lang="en-US" altLang="ko-KR" sz="2400" dirty="0" smtClean="0"/>
              <a:t>: 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/>
              <a:t>Display Technology Trend in VR</a:t>
            </a:r>
            <a:endParaRPr lang="ko-KR" altLang="en-US" sz="2400" dirty="0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304800" y="1143000"/>
            <a:ext cx="678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ko-KR" sz="1800" dirty="0">
                <a:solidFill>
                  <a:srgbClr val="FFC000"/>
                </a:solidFill>
              </a:rPr>
              <a:t>Considerations </a:t>
            </a:r>
            <a:r>
              <a:rPr lang="en-US" altLang="ko-KR" sz="1800" dirty="0" smtClean="0">
                <a:solidFill>
                  <a:srgbClr val="FFC000"/>
                </a:solidFill>
              </a:rPr>
              <a:t>In VR Displays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5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2017 Display </a:t>
            </a:r>
            <a:r>
              <a:rPr lang="en-US" altLang="ko-KR" dirty="0"/>
              <a:t>Week 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21</a:t>
            </a:fld>
            <a:endParaRPr lang="en-US" sz="1400">
              <a:latin typeface="Myriad Pro" charset="0"/>
            </a:endParaRPr>
          </a:p>
        </p:txBody>
      </p:sp>
      <p:pic>
        <p:nvPicPr>
          <p:cNvPr id="1026" name="Picture 2" descr="http://www.displayweek.org/portals/5/images/DW2017%20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35" y="2133600"/>
            <a:ext cx="7262530" cy="38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Samsung</a:t>
            </a:r>
          </a:p>
          <a:p>
            <a:pPr lvl="1"/>
            <a:r>
              <a:rPr lang="en-US" altLang="ko-KR" dirty="0" smtClean="0"/>
              <a:t>HMD panel</a:t>
            </a:r>
          </a:p>
          <a:p>
            <a:pPr lvl="1"/>
            <a:r>
              <a:rPr lang="en-US" altLang="ko-KR" dirty="0" smtClean="0"/>
              <a:t>High </a:t>
            </a:r>
            <a:r>
              <a:rPr lang="en-US" altLang="ko-KR" dirty="0"/>
              <a:t>PPI panel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22</a:t>
            </a:fld>
            <a:endParaRPr lang="en-US" sz="1400">
              <a:latin typeface="Myriad Pro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362200"/>
            <a:ext cx="4921692" cy="33101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3" y="3429000"/>
            <a:ext cx="3751508" cy="22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Samsung</a:t>
            </a:r>
            <a:endParaRPr lang="en-US" altLang="ko-KR" dirty="0"/>
          </a:p>
          <a:p>
            <a:pPr lvl="1"/>
            <a:r>
              <a:rPr lang="en-US" altLang="ko-KR" dirty="0"/>
              <a:t>High </a:t>
            </a:r>
            <a:r>
              <a:rPr lang="en-US" altLang="ko-KR" dirty="0" smtClean="0"/>
              <a:t>speed</a:t>
            </a:r>
          </a:p>
          <a:p>
            <a:pPr lvl="1"/>
            <a:r>
              <a:rPr lang="en-US" altLang="ko-KR" dirty="0"/>
              <a:t>HDR </a:t>
            </a:r>
            <a:r>
              <a:rPr lang="en-US" altLang="ko-KR" dirty="0" smtClean="0"/>
              <a:t>panel</a:t>
            </a:r>
            <a:br>
              <a:rPr lang="en-US" altLang="ko-KR" dirty="0" smtClean="0"/>
            </a:br>
            <a:r>
              <a:rPr lang="en-US" altLang="ko-KR" dirty="0" smtClean="0"/>
              <a:t>(Peak </a:t>
            </a:r>
            <a:r>
              <a:rPr lang="en-US" altLang="ko-KR" dirty="0"/>
              <a:t>Brightness = 1000 </a:t>
            </a:r>
            <a:r>
              <a:rPr lang="en-US" altLang="ko-KR" dirty="0" smtClean="0"/>
              <a:t>nit)</a:t>
            </a:r>
            <a:endParaRPr lang="ko-KR" altLang="en-US" dirty="0"/>
          </a:p>
          <a:p>
            <a:pPr lvl="1"/>
            <a:endParaRPr lang="ko-KR" altLang="en-US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23</a:t>
            </a:fld>
            <a:endParaRPr lang="en-US" sz="1400">
              <a:latin typeface="Myriad Pro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545212"/>
            <a:ext cx="3454767" cy="447516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947831"/>
            <a:ext cx="3381516" cy="30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LG</a:t>
            </a:r>
            <a:endParaRPr lang="en-US" altLang="ko-KR" dirty="0"/>
          </a:p>
          <a:p>
            <a:pPr lvl="1"/>
            <a:r>
              <a:rPr lang="en-US" altLang="ko-KR" dirty="0"/>
              <a:t>HDR</a:t>
            </a:r>
          </a:p>
          <a:p>
            <a:pPr lvl="1"/>
            <a:r>
              <a:rPr lang="en-US" altLang="ko-KR" dirty="0"/>
              <a:t>Curved</a:t>
            </a:r>
          </a:p>
          <a:p>
            <a:pPr lvl="1"/>
            <a:r>
              <a:rPr lang="en-US" altLang="ko-KR" dirty="0"/>
              <a:t>8K / </a:t>
            </a:r>
            <a:r>
              <a:rPr lang="en-US" altLang="ko-KR" dirty="0" smtClean="0"/>
              <a:t>UHD</a:t>
            </a:r>
            <a:endParaRPr lang="ko-KR" altLang="en-US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24</a:t>
            </a:fld>
            <a:endParaRPr lang="en-US" sz="1400">
              <a:latin typeface="Myriad Pro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62" y="2971800"/>
            <a:ext cx="1502465" cy="304323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0" y="2971800"/>
            <a:ext cx="2098082" cy="30432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15" y="2971800"/>
            <a:ext cx="2119695" cy="30432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413" y="2971800"/>
            <a:ext cx="2183113" cy="304323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1371600"/>
            <a:ext cx="1450257" cy="15438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715" y="1825434"/>
            <a:ext cx="1713137" cy="10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BOE</a:t>
            </a:r>
            <a:endParaRPr lang="en-US" altLang="ko-KR" dirty="0"/>
          </a:p>
          <a:p>
            <a:pPr lvl="1"/>
            <a:r>
              <a:rPr lang="en-US" altLang="ko-KR" dirty="0" smtClean="0"/>
              <a:t>1900 PPI </a:t>
            </a:r>
            <a:r>
              <a:rPr lang="en-US" altLang="ko-KR" dirty="0"/>
              <a:t>panel</a:t>
            </a:r>
          </a:p>
          <a:p>
            <a:pPr lvl="1"/>
            <a:r>
              <a:rPr lang="en-US" altLang="ko-KR" dirty="0"/>
              <a:t>8K Picture</a:t>
            </a:r>
          </a:p>
          <a:p>
            <a:pPr lvl="1"/>
            <a:r>
              <a:rPr lang="en-US" altLang="ko-KR" dirty="0"/>
              <a:t>Foldable</a:t>
            </a:r>
            <a:endParaRPr lang="ko-KR" altLang="en-US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25</a:t>
            </a:fld>
            <a:endParaRPr lang="en-US" sz="1400">
              <a:latin typeface="Myriad Pro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3662364"/>
            <a:ext cx="3203575" cy="250152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1077" y="1688035"/>
            <a:ext cx="1597024" cy="447585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3" y="1684532"/>
            <a:ext cx="3779635" cy="44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Japan </a:t>
            </a:r>
            <a:r>
              <a:rPr lang="en-US" altLang="ko-KR" dirty="0" smtClean="0"/>
              <a:t>display</a:t>
            </a:r>
            <a:endParaRPr lang="en-US" altLang="ko-KR" dirty="0"/>
          </a:p>
          <a:p>
            <a:pPr lvl="1"/>
            <a:r>
              <a:rPr lang="en-US" altLang="ko-KR" dirty="0"/>
              <a:t>Aerial </a:t>
            </a:r>
            <a:r>
              <a:rPr lang="en-US" altLang="ko-KR" dirty="0" smtClean="0"/>
              <a:t>display</a:t>
            </a:r>
            <a:endParaRPr lang="en-US" altLang="ko-KR" dirty="0"/>
          </a:p>
          <a:p>
            <a:pPr lvl="1"/>
            <a:r>
              <a:rPr lang="en-US" altLang="ko-KR" dirty="0"/>
              <a:t>Fast response panel 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26</a:t>
            </a:fld>
            <a:endParaRPr lang="en-US" sz="1400">
              <a:latin typeface="Myriad Pro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81" y="1340459"/>
            <a:ext cx="2996355" cy="473945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90799"/>
            <a:ext cx="2352712" cy="348911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18" y="3598736"/>
            <a:ext cx="2299313" cy="24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3M</a:t>
            </a:r>
          </a:p>
          <a:p>
            <a:pPr lvl="1"/>
            <a:r>
              <a:rPr lang="en-US" altLang="ko-KR" dirty="0" smtClean="0"/>
              <a:t>Screen-door-effect </a:t>
            </a:r>
            <a:r>
              <a:rPr lang="en-US" altLang="ko-KR" dirty="0"/>
              <a:t>reduction in virtual reality headsets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27</a:t>
            </a:fld>
            <a:endParaRPr lang="en-US" sz="1400">
              <a:latin typeface="Myriad Pro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806" y="2208168"/>
            <a:ext cx="6345237" cy="38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Display measurement system</a:t>
            </a:r>
            <a:endParaRPr lang="en-US" altLang="ko-KR" dirty="0"/>
          </a:p>
          <a:p>
            <a:pPr lvl="1"/>
            <a:r>
              <a:rPr lang="en-US" altLang="ko-KR" dirty="0" smtClean="0"/>
              <a:t>Near-eye </a:t>
            </a:r>
            <a:r>
              <a:rPr lang="en-US" altLang="ko-KR" dirty="0"/>
              <a:t>display </a:t>
            </a:r>
            <a:r>
              <a:rPr lang="en-US" altLang="ko-KR" dirty="0" smtClean="0"/>
              <a:t>measurement</a:t>
            </a:r>
            <a:endParaRPr lang="en-US" altLang="ko-KR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28</a:t>
            </a:fld>
            <a:endParaRPr lang="en-US" sz="1400">
              <a:latin typeface="Myriad Pro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438400"/>
            <a:ext cx="3683833" cy="342424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25" y="2438400"/>
            <a:ext cx="4494012" cy="342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Display measurement system</a:t>
            </a:r>
            <a:endParaRPr lang="en-US" altLang="ko-KR" dirty="0"/>
          </a:p>
          <a:p>
            <a:pPr lvl="1"/>
            <a:r>
              <a:rPr lang="en-US" altLang="ko-KR" dirty="0" smtClean="0"/>
              <a:t>Near-eye </a:t>
            </a:r>
            <a:r>
              <a:rPr lang="en-US" altLang="ko-KR" dirty="0"/>
              <a:t>display </a:t>
            </a:r>
            <a:r>
              <a:rPr lang="en-US" altLang="ko-KR" dirty="0" smtClean="0"/>
              <a:t>measurement</a:t>
            </a:r>
            <a:endParaRPr lang="en-US" altLang="ko-KR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29</a:t>
            </a:fld>
            <a:endParaRPr lang="en-US" sz="1400">
              <a:latin typeface="Myriad Pro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92" y="2590800"/>
            <a:ext cx="3759881" cy="289307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90800"/>
            <a:ext cx="3733792" cy="28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88870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192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Considerations for Standardization of VR Display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2017-07-10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): Suk-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Kang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Suk-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Ju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Kang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Sogang University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+82-10-7103-6520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sjkang@sogang.ac.kr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6" name="Rectangle 5"/>
          <p:cNvSpPr>
            <a:spLocks noChangeArrowheads="1"/>
          </p:cNvSpPr>
          <p:nvPr/>
        </p:nvSpPr>
        <p:spPr bwMode="auto">
          <a:xfrm>
            <a:off x="899572" y="352058"/>
            <a:ext cx="7301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altLang="ko-KR" sz="1600" b="1" dirty="0"/>
              <a:t>IEEE P3333.3</a:t>
            </a:r>
            <a:br>
              <a:rPr lang="en-GB" altLang="ko-KR" sz="1600" b="1" dirty="0"/>
            </a:br>
            <a:r>
              <a:rPr lang="en-US" altLang="ko-KR" sz="1600" b="1" dirty="0"/>
              <a:t>HMD Based 3D Content Motion Sickness Reducing Technology</a:t>
            </a:r>
          </a:p>
          <a:p>
            <a:pPr algn="ctr" eaLnBrk="0" hangingPunct="0"/>
            <a:r>
              <a:rPr lang="en-US" altLang="ko-KR" sz="1600" b="1" dirty="0"/>
              <a:t>[Dong Il </a:t>
            </a:r>
            <a:r>
              <a:rPr lang="en-US" altLang="ko-KR" sz="1600" b="1" dirty="0" err="1"/>
              <a:t>Seo</a:t>
            </a:r>
            <a:r>
              <a:rPr lang="en-US" altLang="ko-KR" sz="1600" b="1" dirty="0"/>
              <a:t> and dillon@volercreative.com]</a:t>
            </a:r>
          </a:p>
        </p:txBody>
      </p:sp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Display Technology Trend </a:t>
            </a:r>
            <a:r>
              <a:rPr lang="en-US" altLang="ko-KR" dirty="0" smtClean="0">
                <a:cs typeface="ＭＳ Ｐゴシック" pitchFamily="-84" charset="-128"/>
              </a:rPr>
              <a:t>in</a:t>
            </a:r>
            <a:r>
              <a:rPr lang="ko-KR" altLang="en-US" dirty="0" smtClean="0">
                <a:cs typeface="ＭＳ Ｐゴシック" pitchFamily="-84" charset="-128"/>
              </a:rPr>
              <a:t> </a:t>
            </a:r>
            <a:r>
              <a:rPr lang="en-US" altLang="ko-KR" dirty="0" smtClean="0">
                <a:cs typeface="ＭＳ Ｐゴシック" pitchFamily="-84" charset="-128"/>
              </a:rPr>
              <a:t>VR</a:t>
            </a:r>
            <a:r>
              <a:rPr lang="en-US" dirty="0" smtClean="0">
                <a:cs typeface="ＭＳ Ｐゴシック" pitchFamily="-84" charset="-128"/>
              </a:rPr>
              <a:t> 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Display measurement system</a:t>
            </a:r>
            <a:endParaRPr lang="en-US" altLang="ko-KR" dirty="0"/>
          </a:p>
          <a:p>
            <a:pPr lvl="1"/>
            <a:r>
              <a:rPr lang="en-US" altLang="ko-KR" dirty="0" smtClean="0"/>
              <a:t>Perceptual resolution measurement</a:t>
            </a:r>
            <a:endParaRPr lang="en-US" altLang="ko-KR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30</a:t>
            </a:fld>
            <a:endParaRPr lang="en-US" sz="1400">
              <a:latin typeface="Myriad Pro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153" y="2209800"/>
            <a:ext cx="5279344" cy="37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Conclusion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382000" cy="4648200"/>
          </a:xfrm>
        </p:spPr>
        <p:txBody>
          <a:bodyPr/>
          <a:lstStyle/>
          <a:p>
            <a:r>
              <a:rPr lang="en-US" altLang="ko-KR" dirty="0" smtClean="0"/>
              <a:t>We have to measure and reduce the motion-to-photon latency</a:t>
            </a:r>
            <a:endParaRPr lang="en-US" altLang="ko-KR" dirty="0"/>
          </a:p>
          <a:p>
            <a:pPr lvl="1"/>
            <a:r>
              <a:rPr lang="en-US" altLang="ko-KR" dirty="0" smtClean="0"/>
              <a:t>The latency measurement system is </a:t>
            </a:r>
            <a:r>
              <a:rPr lang="en-US" altLang="ko-KR" dirty="0"/>
              <a:t>required for </a:t>
            </a:r>
            <a:r>
              <a:rPr lang="en-US" altLang="ko-KR" dirty="0" smtClean="0"/>
              <a:t>quantitative </a:t>
            </a:r>
            <a:r>
              <a:rPr lang="en-US" altLang="ko-KR" dirty="0"/>
              <a:t>numerical calculations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Finally, the latency compensation technique is required to reduce the motion sickness</a:t>
            </a:r>
            <a:endParaRPr lang="en-US" altLang="ko-KR" dirty="0"/>
          </a:p>
          <a:p>
            <a:r>
              <a:rPr lang="en-US" altLang="ko-KR" dirty="0" smtClean="0"/>
              <a:t>Considerations in </a:t>
            </a:r>
            <a:r>
              <a:rPr lang="en-US" altLang="ko-KR" dirty="0"/>
              <a:t>Displays</a:t>
            </a:r>
          </a:p>
          <a:p>
            <a:pPr lvl="1"/>
            <a:r>
              <a:rPr lang="en-US" altLang="ko-KR" dirty="0" smtClean="0"/>
              <a:t>We have to use the high PPI display, but consider HW resources to render the output image </a:t>
            </a:r>
            <a:endParaRPr lang="en-US" altLang="ko-KR" dirty="0"/>
          </a:p>
          <a:p>
            <a:pPr lvl="1"/>
            <a:r>
              <a:rPr lang="en-US" altLang="ko-KR" dirty="0" smtClean="0"/>
              <a:t>In order to reduce the chromatic aberration, we have to use the pre-correction technique</a:t>
            </a:r>
            <a:endParaRPr lang="en-US" altLang="ko-KR" dirty="0"/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31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ＭＳ Ｐゴシック" pitchFamily="-84" charset="-128"/>
              </a:rPr>
              <a:t>Outline</a:t>
            </a:r>
            <a:endParaRPr lang="en-US" dirty="0">
              <a:cs typeface="ＭＳ Ｐゴシック" pitchFamily="-84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Introduction</a:t>
            </a:r>
          </a:p>
          <a:p>
            <a:r>
              <a:rPr lang="en-US" altLang="ko-KR" dirty="0" smtClean="0"/>
              <a:t>Considerations in VR Displays</a:t>
            </a:r>
          </a:p>
          <a:p>
            <a:pPr lvl="1"/>
            <a:r>
              <a:rPr lang="en-US" altLang="ko-KR" dirty="0"/>
              <a:t>Part I: </a:t>
            </a:r>
            <a:r>
              <a:rPr lang="en-US" altLang="ko-KR" dirty="0" smtClean="0"/>
              <a:t>Display Resolution</a:t>
            </a:r>
            <a:endParaRPr lang="en-US" altLang="ko-KR" dirty="0"/>
          </a:p>
          <a:p>
            <a:pPr lvl="1"/>
            <a:r>
              <a:rPr lang="en-US" altLang="ko-KR" dirty="0" smtClean="0"/>
              <a:t>Part II: Chromatic Aberration and Correction</a:t>
            </a:r>
            <a:endParaRPr lang="en-US" altLang="ko-KR" dirty="0"/>
          </a:p>
          <a:p>
            <a:pPr lvl="1"/>
            <a:r>
              <a:rPr lang="en-US" altLang="ko-KR" dirty="0"/>
              <a:t>Part </a:t>
            </a:r>
            <a:r>
              <a:rPr lang="en-US" altLang="ko-KR" dirty="0" smtClean="0"/>
              <a:t>III: Display </a:t>
            </a:r>
            <a:r>
              <a:rPr lang="en-US" altLang="ko-KR" dirty="0"/>
              <a:t>Technology Trend in VR</a:t>
            </a:r>
          </a:p>
          <a:p>
            <a:pPr lvl="0"/>
            <a:r>
              <a:rPr lang="en-US" altLang="ko-KR" dirty="0" smtClean="0"/>
              <a:t>Conclusion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4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Challenge of Virtual Reality</a:t>
            </a:r>
          </a:p>
          <a:p>
            <a:pPr lvl="1"/>
            <a:r>
              <a:rPr lang="en-US" altLang="ko-KR" dirty="0">
                <a:cs typeface="Calibri" panose="020F0502020204030204" pitchFamily="34" charset="0"/>
              </a:rPr>
              <a:t>Users feel gaps on their sense between the reality and virtual reality because of a motion-to-photon latency</a:t>
            </a:r>
          </a:p>
          <a:p>
            <a:pPr lvl="1"/>
            <a:r>
              <a:rPr lang="en-US" altLang="ko-KR" dirty="0">
                <a:cs typeface="Calibri" panose="020F0502020204030204" pitchFamily="34" charset="0"/>
              </a:rPr>
              <a:t>This causes dizziness and motion sickness to user</a:t>
            </a:r>
          </a:p>
          <a:p>
            <a:r>
              <a:rPr lang="en-US" altLang="ko-KR" dirty="0">
                <a:cs typeface="Calibri" panose="020F0502020204030204" pitchFamily="34" charset="0"/>
              </a:rPr>
              <a:t>Motion-to-photon latency must be measured and </a:t>
            </a:r>
            <a:r>
              <a:rPr lang="en-US" altLang="ko-KR" dirty="0" smtClean="0">
                <a:cs typeface="Calibri" panose="020F0502020204030204" pitchFamily="34" charset="0"/>
              </a:rPr>
              <a:t>compensated</a:t>
            </a:r>
            <a:r>
              <a:rPr lang="en-US" altLang="ko-KR" dirty="0">
                <a:cs typeface="Calibri" panose="020F0502020204030204" pitchFamily="34" charset="0"/>
              </a:rPr>
              <a:t>!</a:t>
            </a:r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5</a:t>
            </a:fld>
            <a:endParaRPr lang="en-US" sz="1400">
              <a:latin typeface="Myriad Pro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6FD92-7302-4212-8455-B8F299E4B9C9}"/>
              </a:ext>
            </a:extLst>
          </p:cNvPr>
          <p:cNvSpPr txBox="1"/>
          <p:nvPr/>
        </p:nvSpPr>
        <p:spPr>
          <a:xfrm>
            <a:off x="268334" y="3857868"/>
            <a:ext cx="2703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+mn-lt"/>
                <a:cs typeface="Calibri" panose="020F0502020204030204" pitchFamily="34" charset="0"/>
              </a:rPr>
              <a:t>Problems from latency of HMD</a:t>
            </a:r>
            <a:endParaRPr lang="ko-KR" altLang="en-US" sz="105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오른쪽 화살표 5">
            <a:extLst>
              <a:ext uri="{FF2B5EF4-FFF2-40B4-BE49-F238E27FC236}">
                <a16:creationId xmlns:a16="http://schemas.microsoft.com/office/drawing/2014/main" id="{EF070F52-C7F4-4270-9FBD-F493F8ADB533}"/>
              </a:ext>
            </a:extLst>
          </p:cNvPr>
          <p:cNvSpPr/>
          <p:nvPr/>
        </p:nvSpPr>
        <p:spPr>
          <a:xfrm>
            <a:off x="6898307" y="4835801"/>
            <a:ext cx="395485" cy="499786"/>
          </a:xfrm>
          <a:prstGeom prst="rightArrow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2F9513E-E6CA-4B6F-9C15-AE08656A46D3}"/>
              </a:ext>
            </a:extLst>
          </p:cNvPr>
          <p:cNvGrpSpPr/>
          <p:nvPr/>
        </p:nvGrpSpPr>
        <p:grpSpPr>
          <a:xfrm>
            <a:off x="7525600" y="4655719"/>
            <a:ext cx="1252868" cy="1440281"/>
            <a:chOff x="7969077" y="2881568"/>
            <a:chExt cx="2395212" cy="2753504"/>
          </a:xfrm>
        </p:grpSpPr>
        <p:pic>
          <p:nvPicPr>
            <p:cNvPr id="12" name="Picture 4" descr="http://www.atlashealth.com.au/wp-content/uploads/2016/02/Dizziness.02.jpg">
              <a:extLst>
                <a:ext uri="{FF2B5EF4-FFF2-40B4-BE49-F238E27FC236}">
                  <a16:creationId xmlns:a16="http://schemas.microsoft.com/office/drawing/2014/main" id="{6E8C4EB1-FB00-4C19-B777-9ACDEC6D2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077" y="3343899"/>
              <a:ext cx="2395212" cy="172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75A751-C936-4749-A916-2BF21866F4B7}"/>
                </a:ext>
              </a:extLst>
            </p:cNvPr>
            <p:cNvSpPr txBox="1"/>
            <p:nvPr/>
          </p:nvSpPr>
          <p:spPr>
            <a:xfrm>
              <a:off x="7998368" y="2881568"/>
              <a:ext cx="2336628" cy="52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Motion sickness</a:t>
              </a:r>
              <a:endParaRPr lang="ko-KR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5B63E-1FC1-4CBC-9EAE-75C228DB696F}"/>
                </a:ext>
              </a:extLst>
            </p:cNvPr>
            <p:cNvSpPr txBox="1"/>
            <p:nvPr/>
          </p:nvSpPr>
          <p:spPr>
            <a:xfrm>
              <a:off x="8440515" y="5106149"/>
              <a:ext cx="1452335" cy="52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Dizziness</a:t>
              </a:r>
              <a:endParaRPr lang="ko-KR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D20FE6-1F31-49BE-9554-7E1594923C61}"/>
              </a:ext>
            </a:extLst>
          </p:cNvPr>
          <p:cNvSpPr txBox="1"/>
          <p:nvPr/>
        </p:nvSpPr>
        <p:spPr>
          <a:xfrm>
            <a:off x="7255148" y="3174176"/>
            <a:ext cx="17123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latin typeface="+mn-lt"/>
                <a:cs typeface="Calibri" panose="020F0502020204030204" pitchFamily="34" charset="0"/>
              </a:rPr>
              <a:t>Human perception</a:t>
            </a:r>
            <a:endParaRPr lang="ko-KR" altLang="en-US" sz="1050" b="1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AE4D1B1-CECF-4EA0-B525-2A477517899D}"/>
              </a:ext>
            </a:extLst>
          </p:cNvPr>
          <p:cNvGrpSpPr/>
          <p:nvPr/>
        </p:nvGrpSpPr>
        <p:grpSpPr>
          <a:xfrm>
            <a:off x="330704" y="4143202"/>
            <a:ext cx="5827124" cy="1614128"/>
            <a:chOff x="179512" y="4279754"/>
            <a:chExt cx="6482407" cy="179564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E9B8E3E6-4F98-4B81-9473-9F6D9273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43" y="4435279"/>
              <a:ext cx="1503422" cy="127153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35F33F3-6703-4069-9BDB-3BF03B335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0249" y="4435279"/>
              <a:ext cx="1503422" cy="12715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0A0F7B-354F-40FE-97C6-EEF6208A7A06}"/>
                </a:ext>
              </a:extLst>
            </p:cNvPr>
            <p:cNvSpPr txBox="1"/>
            <p:nvPr/>
          </p:nvSpPr>
          <p:spPr>
            <a:xfrm>
              <a:off x="1400724" y="5733256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Blurring</a:t>
              </a:r>
              <a:endParaRPr lang="ko-KR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1D6CE8-72F6-4D7D-A570-23906B41CB09}"/>
                </a:ext>
              </a:extLst>
            </p:cNvPr>
            <p:cNvSpPr txBox="1"/>
            <p:nvPr/>
          </p:nvSpPr>
          <p:spPr>
            <a:xfrm>
              <a:off x="4416930" y="5733256"/>
              <a:ext cx="1151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Image judder</a:t>
              </a:r>
              <a:endParaRPr lang="ko-KR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5242DDF-7EF5-4E72-9EB9-941416DB0620}"/>
                </a:ext>
              </a:extLst>
            </p:cNvPr>
            <p:cNvSpPr/>
            <p:nvPr/>
          </p:nvSpPr>
          <p:spPr>
            <a:xfrm>
              <a:off x="179512" y="4279754"/>
              <a:ext cx="6482407" cy="1795643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924F37DE-30BA-4815-AE0E-C3D4A01DB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105" y="4356992"/>
              <a:ext cx="2491519" cy="13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CE851F0-9113-4450-918E-F90F41E3C2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26519" r="59089" b="13418"/>
            <a:stretch/>
          </p:blipFill>
          <p:spPr bwMode="auto">
            <a:xfrm>
              <a:off x="5264531" y="4471616"/>
              <a:ext cx="1249698" cy="12768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BF00000A-135C-4973-AD06-4840738A319B}"/>
                </a:ext>
              </a:extLst>
            </p:cNvPr>
            <p:cNvCxnSpPr/>
            <p:nvPr/>
          </p:nvCxnSpPr>
          <p:spPr bwMode="auto">
            <a:xfrm flipV="1">
              <a:off x="4550542" y="4471616"/>
              <a:ext cx="713989" cy="89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D9004E6A-AA2A-4D2F-B05E-53DE434389C5}"/>
                </a:ext>
              </a:extLst>
            </p:cNvPr>
            <p:cNvCxnSpPr/>
            <p:nvPr/>
          </p:nvCxnSpPr>
          <p:spPr bwMode="auto">
            <a:xfrm>
              <a:off x="4550542" y="5381386"/>
              <a:ext cx="713989" cy="3670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D9901C76-0CE6-453E-B623-73540E66157A}"/>
                </a:ext>
              </a:extLst>
            </p:cNvPr>
            <p:cNvSpPr/>
            <p:nvPr/>
          </p:nvSpPr>
          <p:spPr bwMode="auto">
            <a:xfrm>
              <a:off x="3660618" y="4480539"/>
              <a:ext cx="889924" cy="900848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모서리가 둥근 직사각형 24">
            <a:extLst>
              <a:ext uri="{FF2B5EF4-FFF2-40B4-BE49-F238E27FC236}">
                <a16:creationId xmlns:a16="http://schemas.microsoft.com/office/drawing/2014/main" id="{8B28E5C7-3E90-4695-9FA5-64637807EA1D}"/>
              </a:ext>
            </a:extLst>
          </p:cNvPr>
          <p:cNvSpPr/>
          <p:nvPr/>
        </p:nvSpPr>
        <p:spPr>
          <a:xfrm>
            <a:off x="7429243" y="3448179"/>
            <a:ext cx="1448313" cy="2619489"/>
          </a:xfrm>
          <a:prstGeom prst="roundRect">
            <a:avLst>
              <a:gd name="adj" fmla="val 6421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 descr="vr motion sickness에 대한 이미지 검색결과">
            <a:extLst>
              <a:ext uri="{FF2B5EF4-FFF2-40B4-BE49-F238E27FC236}">
                <a16:creationId xmlns:a16="http://schemas.microsoft.com/office/drawing/2014/main" id="{010B0985-D64D-44FA-994A-C54D7D71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03" y="3495418"/>
            <a:ext cx="1112126" cy="11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2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Calibri" panose="020F0502020204030204" pitchFamily="34" charset="0"/>
              </a:rPr>
              <a:t>Motion-to-Photon Latency</a:t>
            </a:r>
          </a:p>
          <a:p>
            <a:pPr lvl="1"/>
            <a:r>
              <a:rPr lang="en-US" altLang="ko-KR" dirty="0"/>
              <a:t>Motion-to-Photon latency is the time needed for a user movement to be fully reflected on a display screen</a:t>
            </a:r>
          </a:p>
          <a:p>
            <a:pPr lvl="1"/>
            <a:r>
              <a:rPr lang="en-US" altLang="ko-KR" dirty="0"/>
              <a:t>Low motion-to-photon (&lt; 20 </a:t>
            </a:r>
            <a:r>
              <a:rPr lang="en-US" altLang="ko-KR" dirty="0" err="1"/>
              <a:t>ms</a:t>
            </a:r>
            <a:r>
              <a:rPr lang="en-US" altLang="ko-KR" dirty="0"/>
              <a:t>) latency is a prerequisite to convince user’s mind that user is in another place</a:t>
            </a:r>
            <a:endParaRPr lang="en-US" altLang="ko-KR" dirty="0">
              <a:cs typeface="Calibri" panose="020F0502020204030204" pitchFamily="34" charset="0"/>
            </a:endParaRPr>
          </a:p>
          <a:p>
            <a:pPr lvl="1"/>
            <a:r>
              <a:rPr lang="en-US" altLang="ko-KR" dirty="0"/>
              <a:t>A high motion-to-photon latency makes a poor virtual reality experience</a:t>
            </a:r>
            <a:endParaRPr lang="ko-KR" altLang="en-US" dirty="0">
              <a:cs typeface="Calibri" panose="020F0502020204030204" pitchFamily="34" charset="0"/>
            </a:endParaRPr>
          </a:p>
          <a:p>
            <a:endParaRPr lang="en-US" altLang="ko-KR" dirty="0">
              <a:cs typeface="Calibri" panose="020F0502020204030204" pitchFamily="34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6</a:t>
            </a:fld>
            <a:endParaRPr lang="en-US" sz="1400">
              <a:latin typeface="Myriad Pro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52C3570-4DBB-483D-9658-1A5C421051BE}"/>
              </a:ext>
            </a:extLst>
          </p:cNvPr>
          <p:cNvGrpSpPr/>
          <p:nvPr/>
        </p:nvGrpSpPr>
        <p:grpSpPr>
          <a:xfrm>
            <a:off x="306176" y="4267200"/>
            <a:ext cx="8380624" cy="1278493"/>
            <a:chOff x="472115" y="5156100"/>
            <a:chExt cx="8380624" cy="127849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55A0CE7-C977-40C1-B46C-0E9A09C3DD90}"/>
                </a:ext>
              </a:extLst>
            </p:cNvPr>
            <p:cNvGrpSpPr/>
            <p:nvPr/>
          </p:nvGrpSpPr>
          <p:grpSpPr>
            <a:xfrm>
              <a:off x="578283" y="5156100"/>
              <a:ext cx="8204127" cy="1152625"/>
              <a:chOff x="472329" y="4973538"/>
              <a:chExt cx="8204127" cy="1152625"/>
            </a:xfrm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F91F0E01-DC99-44F2-B481-2D07FAB2710D}"/>
                  </a:ext>
                </a:extLst>
              </p:cNvPr>
              <p:cNvGrpSpPr/>
              <p:nvPr/>
            </p:nvGrpSpPr>
            <p:grpSpPr>
              <a:xfrm>
                <a:off x="472329" y="4973538"/>
                <a:ext cx="8204127" cy="1152625"/>
                <a:chOff x="755576" y="4725144"/>
                <a:chExt cx="8204127" cy="1152625"/>
              </a:xfrm>
            </p:grpSpPr>
            <p:grpSp>
              <p:nvGrpSpPr>
                <p:cNvPr id="21" name="그룹 20">
                  <a:extLst>
                    <a:ext uri="{FF2B5EF4-FFF2-40B4-BE49-F238E27FC236}">
                      <a16:creationId xmlns:a16="http://schemas.microsoft.com/office/drawing/2014/main" id="{CDFFA9E9-7149-401A-8CCF-8BFB60D77FBA}"/>
                    </a:ext>
                  </a:extLst>
                </p:cNvPr>
                <p:cNvGrpSpPr/>
                <p:nvPr/>
              </p:nvGrpSpPr>
              <p:grpSpPr>
                <a:xfrm>
                  <a:off x="755576" y="4797152"/>
                  <a:ext cx="6984776" cy="997780"/>
                  <a:chOff x="14061" y="4365104"/>
                  <a:chExt cx="8050327" cy="1149995"/>
                </a:xfrm>
              </p:grpSpPr>
              <p:sp>
                <p:nvSpPr>
                  <p:cNvPr id="23" name="오른쪽 화살표 7">
                    <a:extLst>
                      <a:ext uri="{FF2B5EF4-FFF2-40B4-BE49-F238E27FC236}">
                        <a16:creationId xmlns:a16="http://schemas.microsoft.com/office/drawing/2014/main" id="{8702DACA-97D2-4F3A-8D02-59058D7B7C73}"/>
                      </a:ext>
                    </a:extLst>
                  </p:cNvPr>
                  <p:cNvSpPr/>
                  <p:nvPr/>
                </p:nvSpPr>
                <p:spPr>
                  <a:xfrm>
                    <a:off x="1079612" y="4365104"/>
                    <a:ext cx="6984776" cy="1149995"/>
                  </a:xfrm>
                  <a:prstGeom prst="rightArrow">
                    <a:avLst/>
                  </a:prstGeom>
                  <a:gradFill>
                    <a:gsLst>
                      <a:gs pos="0">
                        <a:schemeClr val="accent5"/>
                      </a:gs>
                      <a:gs pos="100000">
                        <a:srgbClr val="C00000"/>
                      </a:gs>
                    </a:gsLst>
                    <a:lin ang="0" scaled="1"/>
                  </a:gradFill>
                  <a:ln>
                    <a:gradFill flip="none" rotWithShape="1">
                      <a:gsLst>
                        <a:gs pos="0">
                          <a:schemeClr val="accent5"/>
                        </a:gs>
                        <a:gs pos="100000">
                          <a:srgbClr val="C00000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  <p:grpSp>
                <p:nvGrpSpPr>
                  <p:cNvPr id="24" name="그룹 23">
                    <a:extLst>
                      <a:ext uri="{FF2B5EF4-FFF2-40B4-BE49-F238E27FC236}">
                        <a16:creationId xmlns:a16="http://schemas.microsoft.com/office/drawing/2014/main" id="{44D97658-CC22-4579-9479-5E45497585A9}"/>
                      </a:ext>
                    </a:extLst>
                  </p:cNvPr>
                  <p:cNvGrpSpPr/>
                  <p:nvPr/>
                </p:nvGrpSpPr>
                <p:grpSpPr>
                  <a:xfrm>
                    <a:off x="1619672" y="4777407"/>
                    <a:ext cx="5827985" cy="301519"/>
                    <a:chOff x="1619672" y="4777407"/>
                    <a:chExt cx="5827985" cy="301519"/>
                  </a:xfrm>
                </p:grpSpPr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B9A48135-5330-43A1-BD2E-8005EB7BD5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19672" y="4777407"/>
                      <a:ext cx="907515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Tracker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A7B6E0AF-5B8C-4274-96E1-48737D0948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85377" y="4777407"/>
                      <a:ext cx="580500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CPU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C4D44E68-07AC-417C-A3F9-D817EC2D0F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5704" y="4777407"/>
                      <a:ext cx="593432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GPU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902C4F0D-8BF0-4B38-AAB8-29C9BC8097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23665" y="4777407"/>
                      <a:ext cx="883498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>
                          <a:latin typeface="+mn-lt"/>
                        </a:rPr>
                        <a:t>Display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BB31E198-341C-452F-9A8B-30B5B7AA3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03476" y="4777407"/>
                      <a:ext cx="955551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Photons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6DDD035-823B-4CF6-83CB-1C36985C07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0233" y="4777407"/>
                      <a:ext cx="787424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Optics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</p:grpSp>
              <p:pic>
                <p:nvPicPr>
                  <p:cNvPr id="25" name="그림 24">
                    <a:extLst>
                      <a:ext uri="{FF2B5EF4-FFF2-40B4-BE49-F238E27FC236}">
                        <a16:creationId xmlns:a16="http://schemas.microsoft.com/office/drawing/2014/main" id="{34A417C1-AEE5-4BE8-AA35-D2C3E499BB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061" y="4398519"/>
                    <a:ext cx="1065551" cy="106555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그림 21">
                  <a:extLst>
                    <a:ext uri="{FF2B5EF4-FFF2-40B4-BE49-F238E27FC236}">
                      <a16:creationId xmlns:a16="http://schemas.microsoft.com/office/drawing/2014/main" id="{8547111F-6B69-4BBF-A237-46041BCE81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7078" y="4725144"/>
                  <a:ext cx="1152625" cy="1152625"/>
                </a:xfrm>
                <a:prstGeom prst="rect">
                  <a:avLst/>
                </a:prstGeom>
              </p:spPr>
            </p:pic>
          </p:grpSp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5910471A-7EAD-4930-B5A9-668DB5A9EDFC}"/>
                  </a:ext>
                </a:extLst>
              </p:cNvPr>
              <p:cNvSpPr/>
              <p:nvPr/>
            </p:nvSpPr>
            <p:spPr>
              <a:xfrm>
                <a:off x="540680" y="5030263"/>
                <a:ext cx="775169" cy="316697"/>
              </a:xfrm>
              <a:prstGeom prst="arc">
                <a:avLst>
                  <a:gd name="adj1" fmla="val 19619346"/>
                  <a:gd name="adj2" fmla="val 12985059"/>
                </a:avLst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cxnSp>
            <p:nvCxnSpPr>
              <p:cNvPr id="16" name="직선 화살표 연결선 15">
                <a:extLst>
                  <a:ext uri="{FF2B5EF4-FFF2-40B4-BE49-F238E27FC236}">
                    <a16:creationId xmlns:a16="http://schemas.microsoft.com/office/drawing/2014/main" id="{48663BA5-5ABE-4C6D-BCEB-A02120E95E31}"/>
                  </a:ext>
                </a:extLst>
              </p:cNvPr>
              <p:cNvCxnSpPr/>
              <p:nvPr/>
            </p:nvCxnSpPr>
            <p:spPr>
              <a:xfrm>
                <a:off x="2555776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화살표 연결선 16">
                <a:extLst>
                  <a:ext uri="{FF2B5EF4-FFF2-40B4-BE49-F238E27FC236}">
                    <a16:creationId xmlns:a16="http://schemas.microsoft.com/office/drawing/2014/main" id="{5207B86E-0ADF-4854-8000-5A8ED9C9DFDE}"/>
                  </a:ext>
                </a:extLst>
              </p:cNvPr>
              <p:cNvCxnSpPr/>
              <p:nvPr/>
            </p:nvCxnSpPr>
            <p:spPr>
              <a:xfrm>
                <a:off x="3302229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화살표 연결선 17">
                <a:extLst>
                  <a:ext uri="{FF2B5EF4-FFF2-40B4-BE49-F238E27FC236}">
                    <a16:creationId xmlns:a16="http://schemas.microsoft.com/office/drawing/2014/main" id="{20ADBBBC-898F-4A42-BAAE-89E2B5605137}"/>
                  </a:ext>
                </a:extLst>
              </p:cNvPr>
              <p:cNvCxnSpPr/>
              <p:nvPr/>
            </p:nvCxnSpPr>
            <p:spPr>
              <a:xfrm>
                <a:off x="4063982" y="5547725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화살표 연결선 18">
                <a:extLst>
                  <a:ext uri="{FF2B5EF4-FFF2-40B4-BE49-F238E27FC236}">
                    <a16:creationId xmlns:a16="http://schemas.microsoft.com/office/drawing/2014/main" id="{B5DC93EC-0E41-4F25-BBB7-909A3D508C98}"/>
                  </a:ext>
                </a:extLst>
              </p:cNvPr>
              <p:cNvCxnSpPr/>
              <p:nvPr/>
            </p:nvCxnSpPr>
            <p:spPr>
              <a:xfrm>
                <a:off x="5000868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화살표 연결선 19">
                <a:extLst>
                  <a:ext uri="{FF2B5EF4-FFF2-40B4-BE49-F238E27FC236}">
                    <a16:creationId xmlns:a16="http://schemas.microsoft.com/office/drawing/2014/main" id="{371E6306-B107-4B2D-9FFE-7BC30B31D6C4}"/>
                  </a:ext>
                </a:extLst>
              </p:cNvPr>
              <p:cNvCxnSpPr/>
              <p:nvPr/>
            </p:nvCxnSpPr>
            <p:spPr>
              <a:xfrm>
                <a:off x="6004514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6ACB25-799E-4AAD-B87B-0A5D6532B966}"/>
                </a:ext>
              </a:extLst>
            </p:cNvPr>
            <p:cNvSpPr txBox="1"/>
            <p:nvPr/>
          </p:nvSpPr>
          <p:spPr>
            <a:xfrm>
              <a:off x="472115" y="6172983"/>
              <a:ext cx="11929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+mn-lt"/>
                </a:rPr>
                <a:t>Head motion</a:t>
              </a:r>
              <a:endParaRPr lang="ko-KR" altLang="en-US" sz="1100" b="1" dirty="0" err="1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841AD8-4371-493B-9C8A-55010F06CFBE}"/>
                </a:ext>
              </a:extLst>
            </p:cNvPr>
            <p:cNvSpPr txBox="1"/>
            <p:nvPr/>
          </p:nvSpPr>
          <p:spPr>
            <a:xfrm>
              <a:off x="7658181" y="6172983"/>
              <a:ext cx="11945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+mn-lt"/>
                </a:rPr>
                <a:t>User’s retina</a:t>
              </a:r>
              <a:endParaRPr lang="ko-KR" altLang="en-US" sz="1100" b="1" dirty="0" err="1"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BB469E-74AC-4159-9D8E-F44123E36BC5}"/>
                </a:ext>
              </a:extLst>
            </p:cNvPr>
            <p:cNvSpPr txBox="1"/>
            <p:nvPr/>
          </p:nvSpPr>
          <p:spPr>
            <a:xfrm>
              <a:off x="2427309" y="6104616"/>
              <a:ext cx="37625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latin typeface="+mn-lt"/>
                </a:rPr>
                <a:t>Under 20 milliseconds of latency for comfortability</a:t>
              </a:r>
              <a:endParaRPr lang="ko-KR" altLang="en-US" sz="1100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2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Calibri" panose="020F0502020204030204" pitchFamily="34" charset="0"/>
              </a:rPr>
              <a:t>We have to consider several factors in VR displays</a:t>
            </a:r>
          </a:p>
          <a:p>
            <a:pPr lvl="1"/>
            <a:r>
              <a:rPr lang="en-US" altLang="ko-KR" dirty="0" smtClean="0">
                <a:cs typeface="Calibri" panose="020F0502020204030204" pitchFamily="34" charset="0"/>
              </a:rPr>
              <a:t>Display </a:t>
            </a:r>
            <a:r>
              <a:rPr lang="en-US" altLang="ko-KR" dirty="0">
                <a:cs typeface="Calibri" panose="020F0502020204030204" pitchFamily="34" charset="0"/>
              </a:rPr>
              <a:t>Resolution</a:t>
            </a:r>
          </a:p>
          <a:p>
            <a:pPr lvl="1"/>
            <a:r>
              <a:rPr lang="en-US" altLang="ko-KR" dirty="0" smtClean="0">
                <a:cs typeface="Calibri" panose="020F0502020204030204" pitchFamily="34" charset="0"/>
              </a:rPr>
              <a:t>Chromatic </a:t>
            </a:r>
            <a:r>
              <a:rPr lang="en-US" altLang="ko-KR" dirty="0">
                <a:cs typeface="Calibri" panose="020F0502020204030204" pitchFamily="34" charset="0"/>
              </a:rPr>
              <a:t>Aberration and Correction</a:t>
            </a:r>
          </a:p>
          <a:p>
            <a:endParaRPr lang="en-US" altLang="ko-KR" dirty="0">
              <a:cs typeface="Calibri" panose="020F0502020204030204" pitchFamily="34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7</a:t>
            </a:fld>
            <a:endParaRPr lang="en-US" sz="1400">
              <a:latin typeface="Myriad Pro" charset="0"/>
            </a:endParaRPr>
          </a:p>
        </p:txBody>
      </p:sp>
      <p:pic>
        <p:nvPicPr>
          <p:cNvPr id="6146" name="Picture 2" descr="VR display color distortion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419475"/>
            <a:ext cx="33242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관련 이미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6" y="3048000"/>
            <a:ext cx="5257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2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2564904"/>
            <a:ext cx="7964488" cy="1362075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Part </a:t>
            </a:r>
            <a:r>
              <a:rPr lang="en-US" altLang="ko-KR" sz="2400" dirty="0" smtClean="0"/>
              <a:t>i: 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 smtClean="0"/>
              <a:t>Display Resolution</a:t>
            </a:r>
            <a:endParaRPr lang="ko-KR" altLang="en-US" sz="2400" dirty="0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304800" y="1143000"/>
            <a:ext cx="678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ko-KR" sz="1800" dirty="0">
                <a:solidFill>
                  <a:srgbClr val="FFC000"/>
                </a:solidFill>
              </a:rPr>
              <a:t>Considerations </a:t>
            </a:r>
            <a:r>
              <a:rPr lang="en-US" altLang="ko-KR" sz="1800" dirty="0" smtClean="0">
                <a:solidFill>
                  <a:srgbClr val="FFC000"/>
                </a:solidFill>
              </a:rPr>
              <a:t>In VR Displays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6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Chromatic Aberration</a:t>
            </a:r>
            <a:endParaRPr lang="en-US" altLang="ko-KR" dirty="0"/>
          </a:p>
          <a:p>
            <a:pPr lvl="1"/>
            <a:r>
              <a:rPr lang="en-US" altLang="ko-KR" dirty="0" smtClean="0"/>
              <a:t>General HW structure in HMDs</a:t>
            </a:r>
          </a:p>
          <a:p>
            <a:pPr lvl="2"/>
            <a:r>
              <a:rPr lang="en-US" altLang="ko-KR" dirty="0" smtClean="0"/>
              <a:t>Display panel</a:t>
            </a:r>
          </a:p>
          <a:p>
            <a:pPr lvl="2"/>
            <a:r>
              <a:rPr lang="en-US" altLang="ko-KR" dirty="0" smtClean="0"/>
              <a:t>Fisheye lens</a:t>
            </a:r>
          </a:p>
          <a:p>
            <a:pPr lvl="2"/>
            <a:r>
              <a:rPr lang="en-US" altLang="ko-KR" dirty="0" smtClean="0"/>
              <a:t>Perceptional image</a:t>
            </a:r>
            <a:endParaRPr lang="ko-KR" altLang="en-US" dirty="0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80EF4785-737E-425B-90B3-4F5686C2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6629400"/>
            <a:ext cx="438150" cy="228600"/>
          </a:xfrm>
        </p:spPr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9</a:t>
            </a:fld>
            <a:endParaRPr lang="en-US" sz="1400">
              <a:latin typeface="Myriad Pro" charset="0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762000"/>
          </a:xfrm>
        </p:spPr>
        <p:txBody>
          <a:bodyPr/>
          <a:lstStyle/>
          <a:p>
            <a:r>
              <a:rPr lang="en-US" altLang="ko-KR" sz="2700" dirty="0" smtClean="0"/>
              <a:t>Display Resolution</a:t>
            </a:r>
            <a:endParaRPr lang="ko-KR" altLang="en-US" sz="27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4419600" cy="29050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94354"/>
            <a:ext cx="4551485" cy="1517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722" y="5411515"/>
            <a:ext cx="144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Fisheye lens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51783853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3861</TotalTime>
  <Words>845</Words>
  <Application>Microsoft Office PowerPoint</Application>
  <PresentationFormat>화면 슬라이드 쇼(4:3)</PresentationFormat>
  <Paragraphs>195</Paragraphs>
  <Slides>31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0" baseType="lpstr">
      <vt:lpstr>Geneva</vt:lpstr>
      <vt:lpstr>ＭＳ Ｐゴシック</vt:lpstr>
      <vt:lpstr>Myriad Pro</vt:lpstr>
      <vt:lpstr>Arial</vt:lpstr>
      <vt:lpstr>Calibri</vt:lpstr>
      <vt:lpstr>Times New Roman</vt:lpstr>
      <vt:lpstr>Verdana</vt:lpstr>
      <vt:lpstr>Wingdings</vt:lpstr>
      <vt:lpstr>IEEE-SA Powerpoint Template</vt:lpstr>
      <vt:lpstr>PowerPoint 프레젠테이션</vt:lpstr>
      <vt:lpstr>Compliance with IEEE Standards Policies and Procedures</vt:lpstr>
      <vt:lpstr>PowerPoint 프레젠테이션</vt:lpstr>
      <vt:lpstr>Outline</vt:lpstr>
      <vt:lpstr>Introduction</vt:lpstr>
      <vt:lpstr>Introduction</vt:lpstr>
      <vt:lpstr>Introduction</vt:lpstr>
      <vt:lpstr>Part i:  Display Resolution</vt:lpstr>
      <vt:lpstr>Display Resolution</vt:lpstr>
      <vt:lpstr>Display Resolution</vt:lpstr>
      <vt:lpstr>Display Resolution</vt:lpstr>
      <vt:lpstr>Display Resolution</vt:lpstr>
      <vt:lpstr>Display Resolution</vt:lpstr>
      <vt:lpstr>Part iI:  Chromatic Aberration and Correction</vt:lpstr>
      <vt:lpstr>Chromatic Aberration and Correction</vt:lpstr>
      <vt:lpstr>Chromatic Aberration and Correction</vt:lpstr>
      <vt:lpstr>Chromatic Aberration and Correction</vt:lpstr>
      <vt:lpstr>Chromatic Aberration and Correction</vt:lpstr>
      <vt:lpstr>Chromatic Aberration and Correction</vt:lpstr>
      <vt:lpstr>Part iII:  Display Technology Trend in VR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Display Technology Trend in VR </vt:lpstr>
      <vt:lpstr>Conclusion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kangx</cp:lastModifiedBy>
  <cp:revision>147</cp:revision>
  <dcterms:created xsi:type="dcterms:W3CDTF">2014-10-13T13:02:20Z</dcterms:created>
  <dcterms:modified xsi:type="dcterms:W3CDTF">2017-07-24T18:41:24Z</dcterms:modified>
</cp:coreProperties>
</file>