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79" r:id="rId2"/>
  </p:sldMasterIdLst>
  <p:notesMasterIdLst>
    <p:notesMasterId r:id="rId19"/>
  </p:notesMasterIdLst>
  <p:handoutMasterIdLst>
    <p:handoutMasterId r:id="rId20"/>
  </p:handoutMasterIdLst>
  <p:sldIdLst>
    <p:sldId id="1299" r:id="rId3"/>
    <p:sldId id="1300" r:id="rId4"/>
    <p:sldId id="1301" r:id="rId5"/>
    <p:sldId id="1296" r:id="rId6"/>
    <p:sldId id="1298" r:id="rId7"/>
    <p:sldId id="1285" r:id="rId8"/>
    <p:sldId id="1284" r:id="rId9"/>
    <p:sldId id="1286" r:id="rId10"/>
    <p:sldId id="1294" r:id="rId11"/>
    <p:sldId id="1295" r:id="rId12"/>
    <p:sldId id="1287" r:id="rId13"/>
    <p:sldId id="1288" r:id="rId14"/>
    <p:sldId id="1290" r:id="rId15"/>
    <p:sldId id="1289" r:id="rId16"/>
    <p:sldId id="1291" r:id="rId17"/>
    <p:sldId id="1276" r:id="rId18"/>
  </p:sldIdLst>
  <p:sldSz cx="9144000" cy="6858000" type="screen4x3"/>
  <p:notesSz cx="6797675" cy="9928225"/>
  <p:embeddedFontLst>
    <p:embeddedFont>
      <p:font typeface="HY헤드라인M" panose="02030600000101010101" pitchFamily="18" charset="-127"/>
      <p:regular r:id="rId21"/>
    </p:embeddedFont>
    <p:embeddedFont>
      <p:font typeface="맑은 고딕" panose="020B0503020000020004" pitchFamily="50" charset="-127"/>
      <p:regular r:id="rId22"/>
      <p:bold r:id="rId23"/>
    </p:embeddedFont>
    <p:embeddedFont>
      <p:font typeface="HY견고딕" panose="02030600000101010101" pitchFamily="18" charset="-127"/>
      <p:regular r:id="rId24"/>
    </p:embeddedFont>
    <p:embeddedFont>
      <p:font typeface="Verdana" panose="020B0604030504040204" pitchFamily="34" charset="0"/>
      <p:regular r:id="rId25"/>
      <p:bold r:id="rId26"/>
      <p:italic r:id="rId27"/>
      <p:boldItalic r:id="rId28"/>
    </p:embeddedFont>
    <p:embeddedFont>
      <p:font typeface="ＭＳ Ｐゴシック" panose="020B0600070205080204" pitchFamily="34" charset="-128"/>
      <p:regular r:id="rId29"/>
    </p:embeddedFont>
    <p:embeddedFont>
      <p:font typeface="Wingdings 2" panose="05020102010507070707" pitchFamily="18" charset="2"/>
      <p:regular r:id="rId30"/>
    </p:embeddedFont>
    <p:embeddedFont>
      <p:font typeface="나눔바른고딕" panose="020B0600000101010101" charset="-127"/>
      <p:regular r:id="rId31"/>
      <p:bold r:id="rId32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25" userDrawn="1">
          <p15:clr>
            <a:srgbClr val="A4A3A4"/>
          </p15:clr>
        </p15:guide>
        <p15:guide id="2" pos="431" userDrawn="1">
          <p15:clr>
            <a:srgbClr val="A4A3A4"/>
          </p15:clr>
        </p15:guide>
        <p15:guide id="3" pos="204" userDrawn="1">
          <p15:clr>
            <a:srgbClr val="A4A3A4"/>
          </p15:clr>
        </p15:guide>
        <p15:guide id="4" pos="2154" userDrawn="1">
          <p15:clr>
            <a:srgbClr val="A4A3A4"/>
          </p15:clr>
        </p15:guide>
        <p15:guide id="5" orient="horz" pos="981" userDrawn="1">
          <p15:clr>
            <a:srgbClr val="A4A3A4"/>
          </p15:clr>
        </p15:guide>
        <p15:guide id="6" pos="3878" userDrawn="1">
          <p15:clr>
            <a:srgbClr val="A4A3A4"/>
          </p15:clr>
        </p15:guide>
        <p15:guide id="7" orient="horz" pos="2886" userDrawn="1">
          <p15:clr>
            <a:srgbClr val="A4A3A4"/>
          </p15:clr>
        </p15:guide>
        <p15:guide id="8" orient="horz" pos="3521" userDrawn="1">
          <p15:clr>
            <a:srgbClr val="A4A3A4"/>
          </p15:clr>
        </p15:guide>
        <p15:guide id="9" orient="horz" pos="57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080704"/>
    <a:srgbClr val="DDEFBB"/>
    <a:srgbClr val="9C5BCD"/>
    <a:srgbClr val="4A88D2"/>
    <a:srgbClr val="377BCD"/>
    <a:srgbClr val="AE78D6"/>
    <a:srgbClr val="0000FF"/>
    <a:srgbClr val="2FA6FF"/>
    <a:srgbClr val="FFFF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밝은 스타일 1 - 강조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75DCB02-9BB8-47FD-8907-85C794F793BA}" styleName="테마 스타일 1 - 강조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D7AC3CCA-C797-4891-BE02-D94E43425B78}" styleName="보통 스타일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E25E649-3F16-4E02-A733-19D2CDBF48F0}" styleName="보통 스타일 3 - 강조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012ECD-51FC-41F1-AA8D-1B2483CD663E}" styleName="밝은 스타일 2 - 강조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밝은 스타일 2 - 강조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8603FDC-E32A-4AB5-989C-0864C3EAD2B8}" styleName="테마 스타일 2 - 강조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테마 스타일 2 - 강조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테마 스타일 1 - 강조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3874" autoAdjust="0"/>
    <p:restoredTop sz="84793" autoAdjust="0"/>
  </p:normalViewPr>
  <p:slideViewPr>
    <p:cSldViewPr>
      <p:cViewPr varScale="1">
        <p:scale>
          <a:sx n="74" d="100"/>
          <a:sy n="74" d="100"/>
        </p:scale>
        <p:origin x="966" y="54"/>
      </p:cViewPr>
      <p:guideLst>
        <p:guide orient="horz" pos="1525"/>
        <p:guide pos="431"/>
        <p:guide pos="204"/>
        <p:guide pos="2154"/>
        <p:guide orient="horz" pos="981"/>
        <p:guide pos="3878"/>
        <p:guide orient="horz" pos="2886"/>
        <p:guide orient="horz" pos="3521"/>
        <p:guide orient="horz" pos="57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111" d="100"/>
          <a:sy n="111" d="100"/>
        </p:scale>
        <p:origin x="-3426" y="-6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font" Target="fonts/font1.fntdata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5.fntdata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1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924" cy="498156"/>
          </a:xfrm>
          <a:prstGeom prst="rect">
            <a:avLst/>
          </a:prstGeom>
        </p:spPr>
        <p:txBody>
          <a:bodyPr vert="horz" lIns="91376" tIns="45688" rIns="91376" bIns="45688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0166" y="1"/>
            <a:ext cx="2945923" cy="498156"/>
          </a:xfrm>
          <a:prstGeom prst="rect">
            <a:avLst/>
          </a:prstGeom>
        </p:spPr>
        <p:txBody>
          <a:bodyPr vert="horz" lIns="91376" tIns="45688" rIns="91376" bIns="45688" rtlCol="0"/>
          <a:lstStyle>
            <a:lvl1pPr algn="r">
              <a:defRPr sz="1200"/>
            </a:lvl1pPr>
          </a:lstStyle>
          <a:p>
            <a:fld id="{7C90CE8E-3D22-42E5-861B-F37E6FA33FDD}" type="datetimeFigureOut">
              <a:rPr lang="ko-KR" altLang="en-US" smtClean="0"/>
              <a:pPr/>
              <a:t>2017-07-26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30069"/>
            <a:ext cx="2945924" cy="498156"/>
          </a:xfrm>
          <a:prstGeom prst="rect">
            <a:avLst/>
          </a:prstGeom>
        </p:spPr>
        <p:txBody>
          <a:bodyPr vert="horz" lIns="91376" tIns="45688" rIns="91376" bIns="45688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0166" y="9430069"/>
            <a:ext cx="2945923" cy="498156"/>
          </a:xfrm>
          <a:prstGeom prst="rect">
            <a:avLst/>
          </a:prstGeom>
        </p:spPr>
        <p:txBody>
          <a:bodyPr vert="horz" lIns="91376" tIns="45688" rIns="91376" bIns="45688" rtlCol="0" anchor="b"/>
          <a:lstStyle>
            <a:lvl1pPr algn="r">
              <a:defRPr sz="1200"/>
            </a:lvl1pPr>
          </a:lstStyle>
          <a:p>
            <a:fld id="{8CDBDA06-3BCE-41C7-98C9-BB5B48A5CFB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922472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411"/>
          </a:xfrm>
          <a:prstGeom prst="rect">
            <a:avLst/>
          </a:prstGeom>
        </p:spPr>
        <p:txBody>
          <a:bodyPr vert="horz" lIns="91376" tIns="45688" rIns="91376" bIns="45688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411"/>
          </a:xfrm>
          <a:prstGeom prst="rect">
            <a:avLst/>
          </a:prstGeom>
        </p:spPr>
        <p:txBody>
          <a:bodyPr vert="horz" lIns="91376" tIns="45688" rIns="91376" bIns="45688" rtlCol="0"/>
          <a:lstStyle>
            <a:lvl1pPr algn="r">
              <a:defRPr sz="1200"/>
            </a:lvl1pPr>
          </a:lstStyle>
          <a:p>
            <a:fld id="{36A7E52D-0917-498C-ABA5-9F7F7A127CB2}" type="datetimeFigureOut">
              <a:rPr lang="ko-KR" altLang="en-US" smtClean="0"/>
              <a:pPr/>
              <a:t>2017-07-26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76" tIns="45688" rIns="91376" bIns="45688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376" tIns="45688" rIns="91376" bIns="45688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376" tIns="45688" rIns="91376" bIns="45688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376" tIns="45688" rIns="91376" bIns="45688" rtlCol="0" anchor="b"/>
          <a:lstStyle>
            <a:lvl1pPr algn="r">
              <a:defRPr sz="1200"/>
            </a:lvl1pPr>
          </a:lstStyle>
          <a:p>
            <a:fld id="{B4E12583-3B4B-440D-B1AF-84B193F95B3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23987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9656C4-EB93-4304-8A14-93735C71600A}" type="slidenum">
              <a:rPr lang="en-US">
                <a:solidFill>
                  <a:srgbClr val="000000"/>
                </a:solidFill>
              </a:rPr>
              <a:pPr/>
              <a:t>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1800" dirty="0">
              <a:ea typeface="Geneva" pitchFamily="34" charset="0"/>
              <a:cs typeface="Genev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13253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5C9C37-7CD8-4418-B9AB-6CD23A7077DA}" type="slidenum">
              <a:rPr lang="ko-KR" altLang="en-US"/>
              <a:pPr/>
              <a:t>12</a:t>
            </a:fld>
            <a:endParaRPr lang="en-US" altLang="ko-KR"/>
          </a:p>
        </p:txBody>
      </p:sp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68579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5C9C37-7CD8-4418-B9AB-6CD23A7077DA}" type="slidenum">
              <a:rPr lang="ko-KR" altLang="en-US"/>
              <a:pPr/>
              <a:t>13</a:t>
            </a:fld>
            <a:endParaRPr lang="en-US" altLang="ko-KR"/>
          </a:p>
        </p:txBody>
      </p:sp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>
                <a:ea typeface="굴림" panose="020B0600000101010101" pitchFamily="50" charset="-127"/>
              </a:rPr>
              <a:t>MILT(Ministry of Land, Infrastructure and Transport)</a:t>
            </a:r>
          </a:p>
          <a:p>
            <a:r>
              <a:rPr lang="en-US" altLang="ko-KR" dirty="0" smtClean="0">
                <a:ea typeface="굴림" panose="020B0600000101010101" pitchFamily="50" charset="-127"/>
              </a:rPr>
              <a:t>FAA(Federal</a:t>
            </a:r>
            <a:r>
              <a:rPr lang="en-US" altLang="ko-KR" baseline="0" dirty="0" smtClean="0">
                <a:ea typeface="굴림" panose="020B0600000101010101" pitchFamily="50" charset="-127"/>
              </a:rPr>
              <a:t> Aviation Administration)</a:t>
            </a:r>
            <a:endParaRPr lang="ko-KR" altLang="en-US" dirty="0"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323186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5C9C37-7CD8-4418-B9AB-6CD23A7077DA}" type="slidenum">
              <a:rPr lang="ko-KR" altLang="en-US"/>
              <a:pPr/>
              <a:t>14</a:t>
            </a:fld>
            <a:endParaRPr lang="en-US" altLang="ko-KR"/>
          </a:p>
        </p:txBody>
      </p:sp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185133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5C9C37-7CD8-4418-B9AB-6CD23A7077DA}" type="slidenum">
              <a:rPr lang="ko-KR" altLang="en-US"/>
              <a:pPr/>
              <a:t>15</a:t>
            </a:fld>
            <a:endParaRPr lang="en-US" altLang="ko-KR"/>
          </a:p>
        </p:txBody>
      </p:sp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641078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12583-3B4B-440D-B1AF-84B193F95B3C}" type="slidenum">
              <a:rPr lang="ko-KR" altLang="en-US" smtClean="0"/>
              <a:pPr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255054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12583-3B4B-440D-B1AF-84B193F95B3C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11355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GSR </a:t>
            </a:r>
            <a:r>
              <a:rPr lang="ko-KR" altLang="en-US" dirty="0" smtClean="0"/>
              <a:t>센서</a:t>
            </a:r>
            <a:r>
              <a:rPr lang="en-US" altLang="ko-KR" dirty="0" smtClean="0"/>
              <a:t>: </a:t>
            </a:r>
            <a:r>
              <a:rPr lang="ko-KR" altLang="en-US" dirty="0" smtClean="0"/>
              <a:t>피부의 습기에 의한 전류 변화를 감지하는 센서 </a:t>
            </a:r>
            <a:r>
              <a:rPr lang="en-US" altLang="ko-KR" dirty="0" smtClean="0"/>
              <a:t>(</a:t>
            </a:r>
            <a:r>
              <a:rPr lang="ko-KR" altLang="en-US" dirty="0" smtClean="0"/>
              <a:t>각성</a:t>
            </a:r>
            <a:r>
              <a:rPr lang="en-US" altLang="ko-KR" dirty="0" smtClean="0"/>
              <a:t>, </a:t>
            </a:r>
            <a:r>
              <a:rPr lang="ko-KR" altLang="en-US" dirty="0" smtClean="0"/>
              <a:t>흥분과 같은 감정의 변화를 읽을 수 있는 센서</a:t>
            </a:r>
            <a:r>
              <a:rPr lang="en-US" altLang="ko-KR" dirty="0" smtClean="0"/>
              <a:t>)</a:t>
            </a:r>
          </a:p>
          <a:p>
            <a:r>
              <a:rPr lang="en-US" altLang="ko-KR" dirty="0" smtClean="0"/>
              <a:t>  - </a:t>
            </a:r>
            <a:r>
              <a:rPr lang="ko-KR" altLang="en-US" dirty="0" smtClean="0"/>
              <a:t>피부의 습기변화는 교감신경계에 의해 제어</a:t>
            </a:r>
            <a:endParaRPr lang="en-US" altLang="ko-KR" dirty="0" smtClean="0"/>
          </a:p>
          <a:p>
            <a:r>
              <a:rPr lang="en-US" altLang="ko-KR" dirty="0" smtClean="0"/>
              <a:t>  - </a:t>
            </a:r>
            <a:r>
              <a:rPr lang="ko-KR" altLang="en-US" dirty="0" smtClean="0"/>
              <a:t>강한 감정이 발생하면 교감신경계에 의해 피부 습도가 변하게 되고</a:t>
            </a:r>
            <a:r>
              <a:rPr lang="en-US" altLang="ko-KR" dirty="0" smtClean="0"/>
              <a:t>, </a:t>
            </a:r>
            <a:r>
              <a:rPr lang="ko-KR" altLang="en-US" dirty="0" smtClean="0"/>
              <a:t>이걸 전기적인 저항의 변화로 일어낼 수 있음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101C8-7FE7-4838-876B-AB309F94ECF4}" type="slidenum">
              <a:rPr lang="ko-KR" altLang="en-US" smtClean="0"/>
              <a:pPr/>
              <a:t>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122499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5C9C37-7CD8-4418-B9AB-6CD23A7077DA}" type="slidenum">
              <a:rPr lang="ko-KR" altLang="en-US"/>
              <a:pPr/>
              <a:t>6</a:t>
            </a:fld>
            <a:endParaRPr lang="en-US" altLang="ko-KR"/>
          </a:p>
        </p:txBody>
      </p:sp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481476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5C9C37-7CD8-4418-B9AB-6CD23A7077DA}" type="slidenum">
              <a:rPr lang="ko-KR" altLang="en-US"/>
              <a:pPr/>
              <a:t>7</a:t>
            </a:fld>
            <a:endParaRPr lang="en-US" altLang="ko-KR"/>
          </a:p>
        </p:txBody>
      </p:sp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539173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5C9C37-7CD8-4418-B9AB-6CD23A7077DA}" type="slidenum">
              <a:rPr lang="ko-KR" altLang="en-US"/>
              <a:pPr/>
              <a:t>8</a:t>
            </a:fld>
            <a:endParaRPr lang="en-US" altLang="ko-KR"/>
          </a:p>
        </p:txBody>
      </p:sp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268257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5C9C37-7CD8-4418-B9AB-6CD23A7077DA}" type="slidenum">
              <a:rPr lang="ko-KR" altLang="en-US"/>
              <a:pPr/>
              <a:t>9</a:t>
            </a:fld>
            <a:endParaRPr lang="en-US" altLang="ko-KR"/>
          </a:p>
        </p:txBody>
      </p:sp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596236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5C9C37-7CD8-4418-B9AB-6CD23A7077DA}" type="slidenum">
              <a:rPr lang="ko-KR" altLang="en-US"/>
              <a:pPr/>
              <a:t>10</a:t>
            </a:fld>
            <a:endParaRPr lang="en-US" altLang="ko-KR"/>
          </a:p>
        </p:txBody>
      </p:sp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612359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5C9C37-7CD8-4418-B9AB-6CD23A7077DA}" type="slidenum">
              <a:rPr lang="ko-KR" altLang="en-US"/>
              <a:pPr/>
              <a:t>11</a:t>
            </a:fld>
            <a:endParaRPr lang="en-US" altLang="ko-KR"/>
          </a:p>
        </p:txBody>
      </p:sp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fontAlgn="base" latinLnBrk="1"/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4454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04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035" descr="signature_8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063" y="6057900"/>
            <a:ext cx="2879725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94147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049" y="125326"/>
            <a:ext cx="7419336" cy="461665"/>
          </a:xfrm>
          <a:prstGeom prst="rect">
            <a:avLst/>
          </a:prstGeom>
        </p:spPr>
        <p:txBody>
          <a:bodyPr/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14313" y="863600"/>
            <a:ext cx="8821737" cy="56610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238125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latinLnBrk="1" hangingPunct="1">
              <a:defRPr>
                <a:latin typeface="굴림" charset="0"/>
                <a:ea typeface="굴림" charset="0"/>
              </a:defRPr>
            </a:lvl1pPr>
          </a:lstStyle>
          <a:p>
            <a:pPr>
              <a:defRPr/>
            </a:pPr>
            <a:fld id="{E054AE11-4E16-446F-BD6A-1049EC83E7CB}" type="datetime1">
              <a:rPr lang="ko-KR" altLang="en-US" smtClean="0"/>
              <a:t>2017-07-26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latinLnBrk="1" hangingPunct="1">
              <a:defRPr>
                <a:latin typeface="굴림" charset="0"/>
                <a:ea typeface="굴림" charset="0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0" y="6537353"/>
            <a:ext cx="2133600" cy="3079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4FE2CE-AC00-4B1A-8AE8-E10AD694B81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05181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iStock_000000821333Medium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3" descr="IEEE_SA_Bar_Graphic_long_rg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01650"/>
            <a:ext cx="9144000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4" descr="IEEE_whit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01000" y="577850"/>
            <a:ext cx="9017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06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3400" y="1676400"/>
            <a:ext cx="7391400" cy="533400"/>
          </a:xfrm>
        </p:spPr>
        <p:txBody>
          <a:bodyPr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33400" y="1219200"/>
            <a:ext cx="6477000" cy="533400"/>
          </a:xfrm>
        </p:spPr>
        <p:txBody>
          <a:bodyPr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Insert Date here</a:t>
            </a:r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7DB43-830D-1046-BFA1-567429D83337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  <p:sp>
        <p:nvSpPr>
          <p:cNvPr id="9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Insert Title here</a:t>
            </a:r>
          </a:p>
        </p:txBody>
      </p:sp>
    </p:spTree>
    <p:extLst>
      <p:ext uri="{BB962C8B-B14F-4D97-AF65-F5344CB8AC3E}">
        <p14:creationId xmlns:p14="http://schemas.microsoft.com/office/powerpoint/2010/main" val="21740251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Insert Date here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Insert Title here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2E1C35-070C-B34E-A7FF-C7EF50ECC007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26819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Insert Date here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Insert Title here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151530-862B-9346-A97E-4A574C8B779C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257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39624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524000"/>
            <a:ext cx="39624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Insert Date here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Insert Title here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BAEA6A-4D89-7943-A8FF-D2FD5DF21EDA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48458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Insert Date here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Insert Title here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833148-389D-4145-BA83-3955F191B085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44878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Insert Date here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Insert Title here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37D910-186D-B944-A59B-CFB2E82D193D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90522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Insert Date here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Insert Title here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9BF26B-5BF7-A441-824D-2B58A1CEF3A6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9006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Insert Date here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Insert Title here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4E890C-18FA-EB4D-A659-13D1100DA7A5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90148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Insert Date here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Insert Title here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3DE15D-E6AD-C14A-8CF8-1C5B9405B462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8719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04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161016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Insert Date here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Insert Title here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B8E80B-1874-4C45-88EE-460E555FCA94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31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304800"/>
            <a:ext cx="20193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59055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Insert Date here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Insert Title here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DF435-CD6A-B846-9508-AB4D904659D5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8355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Globe Cov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8" descr="IEEE_SA_Bar_Graphic_long_l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1652"/>
            <a:ext cx="9150351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06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666875"/>
            <a:ext cx="7772400" cy="533400"/>
          </a:xfrm>
        </p:spPr>
        <p:txBody>
          <a:bodyPr anchor="t" anchorCtr="0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209675"/>
            <a:ext cx="7772400" cy="533400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85800" y="3014663"/>
            <a:ext cx="3886200" cy="828675"/>
          </a:xfrm>
        </p:spPr>
        <p:txBody>
          <a:bodyPr anchor="ctr" anchorCtr="0"/>
          <a:lstStyle>
            <a:lvl1pPr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600"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bg1"/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bg1"/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99972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97713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6659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53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53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yjkim\Desktop\게임샷_마비노기영웅전jpg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7" r="10860" b="3466"/>
          <a:stretch/>
        </p:blipFill>
        <p:spPr bwMode="auto">
          <a:xfrm>
            <a:off x="0" y="656277"/>
            <a:ext cx="9144000" cy="594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직사각형 5"/>
          <p:cNvSpPr/>
          <p:nvPr userDrawn="1"/>
        </p:nvSpPr>
        <p:spPr>
          <a:xfrm>
            <a:off x="0" y="656277"/>
            <a:ext cx="9144000" cy="5943324"/>
          </a:xfrm>
          <a:prstGeom prst="rect">
            <a:avLst/>
          </a:prstGeom>
          <a:solidFill>
            <a:schemeClr val="bg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11414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ostfiles16.naver.net/data13/2006/1/12/127/DSC_0914-yasbtome.jpg?type=w3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3" t="4209" r="3779" b="4907"/>
          <a:stretch/>
        </p:blipFill>
        <p:spPr bwMode="auto">
          <a:xfrm>
            <a:off x="0" y="658788"/>
            <a:ext cx="9144000" cy="5938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직사각형 1"/>
          <p:cNvSpPr/>
          <p:nvPr userDrawn="1"/>
        </p:nvSpPr>
        <p:spPr>
          <a:xfrm>
            <a:off x="0" y="658788"/>
            <a:ext cx="9144000" cy="5938564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51778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7EC89E-912C-4159-BE87-224CC6824A6B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733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microsoft.com/office/2007/relationships/hdphoto" Target="../media/hdphoto1.wdp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image" Target="../media/image10.png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image" Target="../media/image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56"/>
          <p:cNvSpPr>
            <a:spLocks noChangeArrowheads="1"/>
          </p:cNvSpPr>
          <p:nvPr/>
        </p:nvSpPr>
        <p:spPr bwMode="auto">
          <a:xfrm>
            <a:off x="0" y="6606039"/>
            <a:ext cx="9144000" cy="25876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4B808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defRPr/>
            </a:pPr>
            <a:endParaRPr lang="ko-KR" altLang="ko-KR" sz="2000" b="1" dirty="0">
              <a:latin typeface="+mn-ea"/>
              <a:ea typeface="+mn-ea"/>
              <a:cs typeface="Arial" pitchFamily="34" charset="0"/>
            </a:endParaRPr>
          </a:p>
        </p:txBody>
      </p:sp>
      <p:sp>
        <p:nvSpPr>
          <p:cNvPr id="15" name="Rectangle 55"/>
          <p:cNvSpPr>
            <a:spLocks noChangeArrowheads="1"/>
          </p:cNvSpPr>
          <p:nvPr/>
        </p:nvSpPr>
        <p:spPr bwMode="auto">
          <a:xfrm>
            <a:off x="0" y="0"/>
            <a:ext cx="9144000" cy="620688"/>
          </a:xfrm>
          <a:prstGeom prst="rect">
            <a:avLst/>
          </a:prstGeom>
          <a:blipFill dpi="0"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sharpenSoften amount="-4000"/>
                      </a14:imgEffect>
                    </a14:imgLayer>
                  </a14:imgProps>
                </a:ext>
              </a:extLst>
            </a:blip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spcBef>
                <a:spcPct val="20000"/>
              </a:spcBef>
              <a:buClr>
                <a:srgbClr val="08306C"/>
              </a:buClr>
              <a:buFont typeface="Wingdings 2" pitchFamily="18" charset="2"/>
              <a:buChar char=""/>
              <a:defRPr/>
            </a:pPr>
            <a:endParaRPr lang="ko-KR" altLang="en-US" dirty="0">
              <a:latin typeface="+mn-ea"/>
              <a:ea typeface="+mn-ea"/>
            </a:endParaRPr>
          </a:p>
        </p:txBody>
      </p:sp>
      <p:pic>
        <p:nvPicPr>
          <p:cNvPr id="10" name="Picture 53" descr="wordmark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692275" y="6684456"/>
            <a:ext cx="544513" cy="11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0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34988" y="6675438"/>
            <a:ext cx="108585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61"/>
          <p:cNvSpPr>
            <a:spLocks noChangeArrowheads="1"/>
          </p:cNvSpPr>
          <p:nvPr/>
        </p:nvSpPr>
        <p:spPr bwMode="auto">
          <a:xfrm>
            <a:off x="8337550" y="6669087"/>
            <a:ext cx="627063" cy="17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fld id="{2A18ADDF-151D-4DF8-892C-61C1606C8ABE}" type="slidenum">
              <a:rPr lang="en-US" altLang="ko-KR" sz="1200" b="0">
                <a:solidFill>
                  <a:schemeClr val="tx1"/>
                </a:solidFill>
                <a:latin typeface="+mn-ea"/>
                <a:ea typeface="+mn-ea"/>
              </a:rPr>
              <a:pPr algn="ctr">
                <a:defRPr/>
              </a:pPr>
              <a:t>‹#›</a:t>
            </a:fld>
            <a:endParaRPr lang="en-US" altLang="ko-KR" sz="1200" b="0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0"/>
            <a:ext cx="2483768" cy="616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직사각형 13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50000">
                <a:schemeClr val="accent5">
                  <a:lumMod val="20000"/>
                  <a:lumOff val="80000"/>
                  <a:alpha val="0"/>
                </a:schemeClr>
              </a:gs>
              <a:gs pos="100000">
                <a:schemeClr val="accent5">
                  <a:lumMod val="20000"/>
                  <a:lumOff val="8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  <a:ea typeface="+mn-ea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0" y="615925"/>
            <a:ext cx="9144000" cy="45719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shade val="30000"/>
                  <a:satMod val="115000"/>
                </a:schemeClr>
              </a:gs>
              <a:gs pos="50000">
                <a:schemeClr val="accent5">
                  <a:lumMod val="75000"/>
                  <a:shade val="67500"/>
                  <a:satMod val="115000"/>
                </a:schemeClr>
              </a:gs>
              <a:gs pos="100000">
                <a:schemeClr val="accent5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07507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4" r:id="rId2"/>
    <p:sldLayoutId id="2147483671" r:id="rId3"/>
    <p:sldLayoutId id="2147483650" r:id="rId4"/>
    <p:sldLayoutId id="2147483669" r:id="rId5"/>
    <p:sldLayoutId id="2147483670" r:id="rId6"/>
    <p:sldLayoutId id="2147483673" r:id="rId7"/>
    <p:sldLayoutId id="2147483651" r:id="rId8"/>
    <p:sldLayoutId id="2147483676" r:id="rId9"/>
    <p:sldLayoutId id="2147483678" r:id="rId10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3" descr="IEEE_SA_Bar_Graphic_long_rgb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6172200"/>
            <a:ext cx="91440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8077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524000"/>
            <a:ext cx="80772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86600" y="6629400"/>
            <a:ext cx="1066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800" b="1">
                <a:solidFill>
                  <a:srgbClr val="000000"/>
                </a:solidFill>
                <a:latin typeface="Arial" charset="0"/>
                <a:ea typeface="ＭＳ Ｐゴシック" pitchFamily="-112" charset="-128"/>
                <a:cs typeface="+mn-cs"/>
              </a:defRPr>
            </a:lvl1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Insert Date here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9600" y="6629400"/>
            <a:ext cx="4800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800" b="1">
                <a:solidFill>
                  <a:srgbClr val="000000"/>
                </a:solidFill>
                <a:latin typeface="Arial" charset="0"/>
                <a:ea typeface="ＭＳ Ｐゴシック" pitchFamily="-112" charset="-128"/>
                <a:cs typeface="+mn-cs"/>
              </a:defRPr>
            </a:lvl1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Insert Title here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05850" y="6629400"/>
            <a:ext cx="4381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800" b="1">
                <a:solidFill>
                  <a:srgbClr val="000000"/>
                </a:solidFill>
                <a:latin typeface="Arial" pitchFamily="-84" charset="0"/>
              </a:defRPr>
            </a:lvl1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fld id="{2E8BD8E8-FEBE-4B48-A872-D5E72F1EB77B}" type="slidenum">
              <a:rPr lang="en-US"/>
              <a:pPr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  <p:pic>
        <p:nvPicPr>
          <p:cNvPr id="1032" name="Picture 24" descr="IEEE_white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8001000" y="6248400"/>
            <a:ext cx="9017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57529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ＭＳ Ｐゴシック" pitchFamily="-112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ＭＳ Ｐゴシック" pitchFamily="-11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  <a:cs typeface="ＭＳ Ｐゴシック" pitchFamily="-11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  <a:cs typeface="ＭＳ Ｐゴシック" pitchFamily="-11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  <a:cs typeface="ＭＳ Ｐゴシック" pitchFamily="-11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standards.ieee.org/guides/bylaws/sect6-7.html#6" TargetMode="External"/><Relationship Id="rId2" Type="http://schemas.openxmlformats.org/officeDocument/2006/relationships/hyperlink" Target="http://standards.ieee.org/develop/policies/bylaws/sect6-7.html#7" TargetMode="Externa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547665" y="5301208"/>
            <a:ext cx="7596336" cy="828675"/>
          </a:xfrm>
        </p:spPr>
        <p:txBody>
          <a:bodyPr/>
          <a:lstStyle/>
          <a:p>
            <a:r>
              <a:rPr lang="en-US" sz="2000" b="1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Wookho</a:t>
            </a:r>
            <a:r>
              <a:rPr lang="en-US" sz="2000" b="1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Son</a:t>
            </a:r>
          </a:p>
          <a:p>
            <a:r>
              <a:rPr lang="en-US" sz="2000" b="1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SW·Content</a:t>
            </a:r>
            <a:r>
              <a:rPr lang="en-US" sz="2000" b="1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Research Laboratory</a:t>
            </a:r>
            <a:endParaRPr lang="en-US" sz="2000" b="1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en-US" sz="2000" b="1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Electronics&amp;Telecommunications</a:t>
            </a:r>
            <a:r>
              <a:rPr lang="en-US" sz="2000" b="1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Research Institute</a:t>
            </a:r>
            <a:endParaRPr lang="en-US" sz="2000" b="1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b="1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Best Practices for VR Applications</a:t>
            </a:r>
            <a:endParaRPr lang="en-US" sz="2800" b="1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" name="Text Placeholder 6"/>
          <p:cNvSpPr txBox="1">
            <a:spLocks/>
          </p:cNvSpPr>
          <p:nvPr/>
        </p:nvSpPr>
        <p:spPr bwMode="auto">
          <a:xfrm>
            <a:off x="2793338" y="4005064"/>
            <a:ext cx="633407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+mn-lt"/>
                <a:ea typeface="+mn-ea"/>
                <a:cs typeface="ＭＳ Ｐゴシック" pitchFamily="-112" charset="-128"/>
              </a:defRPr>
            </a:lvl1pPr>
            <a:lvl2pPr marL="742950" indent="-28575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bg1"/>
                </a:solidFill>
                <a:latin typeface="+mn-lt"/>
                <a:ea typeface="+mn-ea"/>
                <a:cs typeface="ＭＳ Ｐゴシック" pitchFamily="-112" charset="-128"/>
              </a:defRPr>
            </a:lvl2pPr>
            <a:lvl3pPr marL="1143000" indent="-2286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1"/>
                </a:solidFill>
                <a:latin typeface="+mn-lt"/>
                <a:ea typeface="+mn-ea"/>
                <a:cs typeface="ＭＳ Ｐゴシック" pitchFamily="-112" charset="-128"/>
              </a:defRPr>
            </a:lvl3pPr>
            <a:lvl4pPr marL="1600200" indent="-2286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+mn-lt"/>
                <a:ea typeface="+mn-ea"/>
                <a:cs typeface="ＭＳ Ｐゴシック" pitchFamily="-112" charset="-128"/>
              </a:defRPr>
            </a:lvl4pPr>
            <a:lvl5pPr marL="2057400" indent="-2286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+mn-lt"/>
                <a:ea typeface="+mn-ea"/>
                <a:cs typeface="ＭＳ Ｐゴシック" pitchFamily="-112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latinLnBrk="0"/>
            <a:r>
              <a:rPr lang="en-US" sz="2000" kern="0" dirty="0" smtClean="0">
                <a:solidFill>
                  <a:srgbClr val="FFFF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July 25</a:t>
            </a:r>
            <a:r>
              <a:rPr lang="en-US" sz="2000" kern="0" baseline="30000" dirty="0" smtClean="0">
                <a:solidFill>
                  <a:srgbClr val="FFFF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th</a:t>
            </a:r>
            <a:r>
              <a:rPr lang="en-US" sz="2000" kern="0" dirty="0" smtClean="0">
                <a:solidFill>
                  <a:srgbClr val="FFFF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2017</a:t>
            </a:r>
            <a:endParaRPr lang="en-US" sz="2000" kern="0" dirty="0">
              <a:solidFill>
                <a:srgbClr val="FFFFFF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8556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6" name="AutoShape 4"/>
          <p:cNvSpPr>
            <a:spLocks noChangeArrowheads="1"/>
          </p:cNvSpPr>
          <p:nvPr/>
        </p:nvSpPr>
        <p:spPr bwMode="gray">
          <a:xfrm>
            <a:off x="305112" y="692696"/>
            <a:ext cx="3330784" cy="4318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E3663F"/>
              </a:gs>
              <a:gs pos="100000">
                <a:srgbClr val="E3663F">
                  <a:gamma/>
                  <a:shade val="57255"/>
                  <a:invGamma/>
                </a:srgbClr>
              </a:gs>
            </a:gsLst>
            <a:lin ang="0" scaled="1"/>
          </a:gradFill>
          <a:ln w="25400" algn="ctr">
            <a:solidFill>
              <a:srgbClr val="FFFFFF"/>
            </a:solidFill>
            <a:round/>
            <a:headEnd/>
            <a:tailEnd/>
          </a:ln>
          <a:effectLst>
            <a:outerShdw dist="45791" dir="3378596" algn="ctr" rotWithShape="0">
              <a:srgbClr val="969696"/>
            </a:outerShdw>
          </a:effectLst>
        </p:spPr>
        <p:txBody>
          <a:bodyPr wrap="none" anchor="ctr"/>
          <a:lstStyle/>
          <a:p>
            <a:pPr algn="ctr"/>
            <a:r>
              <a:rPr lang="en-US" altLang="ko-KR" sz="2000" b="1" dirty="0" smtClean="0">
                <a:solidFill>
                  <a:srgbClr val="FFFFFF"/>
                </a:solidFill>
                <a:latin typeface="+mj-ea"/>
                <a:ea typeface="+mj-ea"/>
              </a:rPr>
              <a:t>Stitching Optimization</a:t>
            </a:r>
            <a:endParaRPr lang="ko-KR" altLang="en-US" sz="2000" b="1" dirty="0">
              <a:solidFill>
                <a:srgbClr val="FFFFFF"/>
              </a:solidFill>
              <a:latin typeface="+mj-ea"/>
              <a:ea typeface="+mj-ea"/>
            </a:endParaRPr>
          </a:p>
        </p:txBody>
      </p:sp>
      <p:sp>
        <p:nvSpPr>
          <p:cNvPr id="161800" name="Rectangle 8"/>
          <p:cNvSpPr>
            <a:spLocks noChangeArrowheads="1"/>
          </p:cNvSpPr>
          <p:nvPr/>
        </p:nvSpPr>
        <p:spPr bwMode="auto">
          <a:xfrm>
            <a:off x="160144" y="4221088"/>
            <a:ext cx="8983855" cy="1696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66700" indent="-2667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400">
                <a:solidFill>
                  <a:srgbClr val="000066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HY헤드라인M" panose="02030600000101010101" pitchFamily="18" charset="-127"/>
              </a:defRPr>
            </a:lvl1pPr>
            <a:lvl2pPr marL="827088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200">
                <a:solidFill>
                  <a:srgbClr val="000066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HY헤드라인M" panose="02030600000101010101" pitchFamily="18" charset="-127"/>
              </a:defRPr>
            </a:lvl2pPr>
            <a:lvl3pPr marL="1235075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rgbClr val="000066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HY헤드라인M" panose="02030600000101010101" pitchFamily="18" charset="-127"/>
              </a:defRPr>
            </a:lvl3pPr>
            <a:lvl4pPr marL="1643063" indent="-228600">
              <a:spcBef>
                <a:spcPct val="20000"/>
              </a:spcBef>
              <a:buChar char="–"/>
              <a:defRPr sz="1600">
                <a:solidFill>
                  <a:srgbClr val="000066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HY헤드라인M" panose="02030600000101010101" pitchFamily="18" charset="-127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HY헤드라인M" panose="02030600000101010101" pitchFamily="18" charset="-127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HY헤드라인M" panose="02030600000101010101" pitchFamily="18" charset="-127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HY헤드라인M" panose="02030600000101010101" pitchFamily="18" charset="-127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HY헤드라인M" panose="02030600000101010101" pitchFamily="18" charset="-127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HY헤드라인M" panose="02030600000101010101" pitchFamily="18" charset="-127"/>
              </a:defRPr>
            </a:lvl9pPr>
          </a:lstStyle>
          <a:p>
            <a:pPr>
              <a:lnSpc>
                <a:spcPct val="110000"/>
              </a:lnSpc>
              <a:buClr>
                <a:srgbClr val="000000"/>
              </a:buClr>
              <a:buFont typeface="맑은 고딕" panose="020B0503020000020004" pitchFamily="50" charset="-127"/>
              <a:buChar char="■"/>
            </a:pPr>
            <a:r>
              <a:rPr lang="en-US" altLang="ko-KR" sz="1600" dirty="0" smtClean="0">
                <a:latin typeface="+mn-ea"/>
                <a:ea typeface="+mn-ea"/>
              </a:rPr>
              <a:t>Image distortion due to stitching errors prevents user’s immersion, eventually leading to VR sickness</a:t>
            </a:r>
          </a:p>
          <a:p>
            <a:pPr>
              <a:lnSpc>
                <a:spcPct val="110000"/>
              </a:lnSpc>
              <a:buClr>
                <a:srgbClr val="000000"/>
              </a:buClr>
              <a:buFont typeface="맑은 고딕" panose="020B0503020000020004" pitchFamily="50" charset="-127"/>
              <a:buChar char="■"/>
            </a:pPr>
            <a:r>
              <a:rPr lang="en-US" altLang="ko-KR" sz="1600" dirty="0" smtClean="0">
                <a:latin typeface="+mn-ea"/>
                <a:ea typeface="+mn-ea"/>
              </a:rPr>
              <a:t>Stitching errors occur due to camera differences in optical focal length, horizontal disparity, lens curvature, etc.</a:t>
            </a:r>
          </a:p>
          <a:p>
            <a:pPr>
              <a:lnSpc>
                <a:spcPct val="110000"/>
              </a:lnSpc>
              <a:buClr>
                <a:srgbClr val="000000"/>
              </a:buClr>
              <a:buFont typeface="맑은 고딕" panose="020B0503020000020004" pitchFamily="50" charset="-127"/>
              <a:buChar char="■"/>
            </a:pPr>
            <a:r>
              <a:rPr lang="en-US" altLang="ko-KR" sz="1600" dirty="0" smtClean="0">
                <a:latin typeface="+mn-ea"/>
                <a:ea typeface="+mn-ea"/>
              </a:rPr>
              <a:t>Specific guidelines needed for corrections:</a:t>
            </a:r>
          </a:p>
          <a:p>
            <a:pPr marL="0" indent="0">
              <a:lnSpc>
                <a:spcPct val="110000"/>
              </a:lnSpc>
              <a:buClr>
                <a:srgbClr val="000000"/>
              </a:buClr>
              <a:buNone/>
            </a:pPr>
            <a:r>
              <a:rPr lang="en-US" altLang="ko-KR" sz="1600" dirty="0">
                <a:latin typeface="+mn-ea"/>
                <a:ea typeface="+mn-ea"/>
              </a:rPr>
              <a:t> </a:t>
            </a:r>
            <a:r>
              <a:rPr lang="en-US" altLang="ko-KR" sz="1600" dirty="0" smtClean="0">
                <a:latin typeface="+mn-ea"/>
                <a:ea typeface="+mn-ea"/>
              </a:rPr>
              <a:t>  - camera placement to handle disparity</a:t>
            </a:r>
          </a:p>
          <a:p>
            <a:pPr marL="0" indent="0">
              <a:lnSpc>
                <a:spcPct val="110000"/>
              </a:lnSpc>
              <a:buClr>
                <a:srgbClr val="000000"/>
              </a:buClr>
              <a:buNone/>
            </a:pPr>
            <a:r>
              <a:rPr lang="en-US" altLang="ko-KR" sz="1600" dirty="0">
                <a:latin typeface="+mn-ea"/>
                <a:ea typeface="+mn-ea"/>
              </a:rPr>
              <a:t> </a:t>
            </a:r>
            <a:r>
              <a:rPr lang="en-US" altLang="ko-KR" sz="1600" dirty="0" smtClean="0">
                <a:latin typeface="+mn-ea"/>
                <a:ea typeface="+mn-ea"/>
              </a:rPr>
              <a:t>  - distortion due to lens curvature</a:t>
            </a:r>
          </a:p>
          <a:p>
            <a:pPr marL="0" indent="0">
              <a:lnSpc>
                <a:spcPct val="110000"/>
              </a:lnSpc>
              <a:buClr>
                <a:srgbClr val="000000"/>
              </a:buClr>
              <a:buNone/>
            </a:pPr>
            <a:r>
              <a:rPr lang="en-US" altLang="ko-KR" sz="1600" dirty="0">
                <a:latin typeface="+mn-ea"/>
                <a:ea typeface="+mn-ea"/>
              </a:rPr>
              <a:t> </a:t>
            </a:r>
            <a:r>
              <a:rPr lang="en-US" altLang="ko-KR" sz="1600" dirty="0" smtClean="0">
                <a:latin typeface="+mn-ea"/>
                <a:ea typeface="+mn-ea"/>
              </a:rPr>
              <a:t>  - proper use of stitching SW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79512" y="91232"/>
            <a:ext cx="6912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ln w="3175">
                  <a:solidFill>
                    <a:schemeClr val="tx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2</a:t>
            </a:r>
            <a:r>
              <a:rPr lang="en-US" altLang="ko-KR" sz="2800" b="1" dirty="0" smtClean="0">
                <a:ln w="3175">
                  <a:solidFill>
                    <a:schemeClr val="tx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ea"/>
              </a:rPr>
              <a:t>. </a:t>
            </a:r>
            <a:r>
              <a:rPr lang="en-US" altLang="ko-KR" sz="2800" b="1" dirty="0" smtClean="0">
                <a:ln w="3175">
                  <a:solidFill>
                    <a:schemeClr val="tx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Best Practices for VR</a:t>
            </a:r>
            <a:r>
              <a:rPr lang="ko-KR" altLang="en-US" sz="2800" b="1" dirty="0" smtClean="0">
                <a:ln w="3175">
                  <a:solidFill>
                    <a:schemeClr val="tx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  <a:r>
              <a:rPr lang="en-US" altLang="ko-KR" sz="2800" b="1" dirty="0" smtClean="0">
                <a:ln w="3175">
                  <a:solidFill>
                    <a:schemeClr val="tx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(5)</a:t>
            </a:r>
            <a:endParaRPr lang="ko-KR" altLang="en-US" sz="2800" b="1" dirty="0">
              <a:ln w="3175">
                <a:solidFill>
                  <a:schemeClr val="tx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+mn-ea"/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17080" y="1203541"/>
            <a:ext cx="9144000" cy="857307"/>
          </a:xfrm>
          <a:prstGeom prst="rect">
            <a:avLst/>
          </a:prstGeom>
          <a:solidFill>
            <a:schemeClr val="accent5">
              <a:lumMod val="40000"/>
              <a:lumOff val="60000"/>
              <a:alpha val="48000"/>
            </a:schemeClr>
          </a:solidFill>
          <a:ln w="28575">
            <a:noFill/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just"/>
            <a:r>
              <a:rPr lang="en-US" altLang="ko-KR" b="1" dirty="0" smtClean="0">
                <a:latin typeface="+mj-ea"/>
              </a:rPr>
              <a:t>Adjustments need to be done for camera placement, lens distortion, camera sync, and stitching algorithm in order to reduce the errors for 360° VR capturing and post processing</a:t>
            </a:r>
            <a:endParaRPr lang="en-US" altLang="ko-KR" sz="1600" b="1" dirty="0" smtClean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pic>
        <p:nvPicPr>
          <p:cNvPr id="2049" name="_x442163184" descr="EMB0000244030e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508" y="2163269"/>
            <a:ext cx="2811463" cy="163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_x442162304" descr="EMB0000244030e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080" y="2177342"/>
            <a:ext cx="2811463" cy="1643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563888" y="3914998"/>
            <a:ext cx="18512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/>
              <a:t>&lt;Stitching errors (e.g.)&gt;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508242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6" name="AutoShape 4"/>
          <p:cNvSpPr>
            <a:spLocks noChangeArrowheads="1"/>
          </p:cNvSpPr>
          <p:nvPr/>
        </p:nvSpPr>
        <p:spPr bwMode="gray">
          <a:xfrm>
            <a:off x="305112" y="692696"/>
            <a:ext cx="2754720" cy="4318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E3663F"/>
              </a:gs>
              <a:gs pos="100000">
                <a:srgbClr val="E3663F">
                  <a:gamma/>
                  <a:shade val="57255"/>
                  <a:invGamma/>
                </a:srgbClr>
              </a:gs>
            </a:gsLst>
            <a:lin ang="0" scaled="1"/>
          </a:gradFill>
          <a:ln w="25400" algn="ctr">
            <a:solidFill>
              <a:srgbClr val="FFFFFF"/>
            </a:solidFill>
            <a:round/>
            <a:headEnd/>
            <a:tailEnd/>
          </a:ln>
          <a:effectLst>
            <a:outerShdw dist="45791" dir="3378596" algn="ctr" rotWithShape="0">
              <a:srgbClr val="969696"/>
            </a:outerShdw>
          </a:effectLst>
        </p:spPr>
        <p:txBody>
          <a:bodyPr wrap="none" anchor="ctr"/>
          <a:lstStyle/>
          <a:p>
            <a:pPr algn="ctr"/>
            <a:r>
              <a:rPr lang="en-US" altLang="ko-KR" sz="2000" b="1" dirty="0" err="1" smtClean="0">
                <a:solidFill>
                  <a:srgbClr val="FFFFFF"/>
                </a:solidFill>
                <a:latin typeface="+mj-ea"/>
                <a:ea typeface="+mj-ea"/>
              </a:rPr>
              <a:t>FoV</a:t>
            </a:r>
            <a:r>
              <a:rPr lang="en-US" altLang="ko-KR" sz="2000" b="1" dirty="0" smtClean="0">
                <a:solidFill>
                  <a:srgbClr val="FFFFFF"/>
                </a:solidFill>
                <a:latin typeface="+mj-ea"/>
                <a:ea typeface="+mj-ea"/>
              </a:rPr>
              <a:t> Adjustment</a:t>
            </a:r>
            <a:endParaRPr lang="ko-KR" altLang="en-US" sz="2000" b="1" dirty="0">
              <a:solidFill>
                <a:srgbClr val="FFFFFF"/>
              </a:solidFill>
              <a:latin typeface="+mj-ea"/>
              <a:ea typeface="+mj-ea"/>
            </a:endParaRPr>
          </a:p>
        </p:txBody>
      </p:sp>
      <p:sp>
        <p:nvSpPr>
          <p:cNvPr id="161800" name="Rectangle 8"/>
          <p:cNvSpPr>
            <a:spLocks noChangeArrowheads="1"/>
          </p:cNvSpPr>
          <p:nvPr/>
        </p:nvSpPr>
        <p:spPr bwMode="auto">
          <a:xfrm>
            <a:off x="160145" y="4005064"/>
            <a:ext cx="8737276" cy="1696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66700" indent="-2667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400">
                <a:solidFill>
                  <a:srgbClr val="000066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HY헤드라인M" panose="02030600000101010101" pitchFamily="18" charset="-127"/>
              </a:defRPr>
            </a:lvl1pPr>
            <a:lvl2pPr marL="827088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200">
                <a:solidFill>
                  <a:srgbClr val="000066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HY헤드라인M" panose="02030600000101010101" pitchFamily="18" charset="-127"/>
              </a:defRPr>
            </a:lvl2pPr>
            <a:lvl3pPr marL="1235075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rgbClr val="000066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HY헤드라인M" panose="02030600000101010101" pitchFamily="18" charset="-127"/>
              </a:defRPr>
            </a:lvl3pPr>
            <a:lvl4pPr marL="1643063" indent="-228600">
              <a:spcBef>
                <a:spcPct val="20000"/>
              </a:spcBef>
              <a:buChar char="–"/>
              <a:defRPr sz="1600">
                <a:solidFill>
                  <a:srgbClr val="000066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HY헤드라인M" panose="02030600000101010101" pitchFamily="18" charset="-127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HY헤드라인M" panose="02030600000101010101" pitchFamily="18" charset="-127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HY헤드라인M" panose="02030600000101010101" pitchFamily="18" charset="-127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HY헤드라인M" panose="02030600000101010101" pitchFamily="18" charset="-127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HY헤드라인M" panose="02030600000101010101" pitchFamily="18" charset="-127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HY헤드라인M" panose="02030600000101010101" pitchFamily="18" charset="-127"/>
              </a:defRPr>
            </a:lvl9pPr>
          </a:lstStyle>
          <a:p>
            <a:pPr>
              <a:lnSpc>
                <a:spcPct val="110000"/>
              </a:lnSpc>
              <a:buClr>
                <a:srgbClr val="000000"/>
              </a:buClr>
              <a:buFont typeface="맑은 고딕" panose="020B0503020000020004" pitchFamily="50" charset="-127"/>
              <a:buChar char="■"/>
            </a:pPr>
            <a:r>
              <a:rPr lang="en-US" altLang="ko-KR" sz="1600" dirty="0">
                <a:latin typeface="+mn-ea"/>
                <a:ea typeface="+mn-ea"/>
              </a:rPr>
              <a:t>A</a:t>
            </a:r>
            <a:r>
              <a:rPr lang="en-US" altLang="ko-KR" sz="1600" dirty="0" smtClean="0">
                <a:latin typeface="+mn-ea"/>
                <a:ea typeface="+mn-ea"/>
              </a:rPr>
              <a:t> discrepancy between </a:t>
            </a:r>
            <a:r>
              <a:rPr lang="en-US" altLang="ko-KR" sz="1600" dirty="0" err="1" smtClean="0">
                <a:latin typeface="+mn-ea"/>
                <a:ea typeface="+mn-ea"/>
              </a:rPr>
              <a:t>cFoV</a:t>
            </a:r>
            <a:r>
              <a:rPr lang="en-US" altLang="ko-KR" sz="1600" dirty="0" smtClean="0">
                <a:latin typeface="+mn-ea"/>
                <a:ea typeface="+mn-ea"/>
              </a:rPr>
              <a:t> and </a:t>
            </a:r>
            <a:r>
              <a:rPr lang="en-US" altLang="ko-KR" sz="1600" dirty="0" err="1" smtClean="0">
                <a:latin typeface="+mn-ea"/>
                <a:ea typeface="+mn-ea"/>
              </a:rPr>
              <a:t>dFoV</a:t>
            </a:r>
            <a:r>
              <a:rPr lang="en-US" altLang="ko-KR" sz="1600" dirty="0">
                <a:latin typeface="+mn-ea"/>
                <a:ea typeface="+mn-ea"/>
              </a:rPr>
              <a:t> </a:t>
            </a:r>
            <a:r>
              <a:rPr lang="en-US" altLang="ko-KR" sz="1600" dirty="0" smtClean="0">
                <a:latin typeface="+mn-ea"/>
                <a:ea typeface="+mn-ea"/>
              </a:rPr>
              <a:t>causes a discomfort due to distortion on displayed image and degraded resolution</a:t>
            </a:r>
            <a:endParaRPr lang="en-US" altLang="ko-KR" sz="1600" dirty="0">
              <a:latin typeface="+mn-ea"/>
              <a:ea typeface="+mn-ea"/>
            </a:endParaRPr>
          </a:p>
          <a:p>
            <a:pPr marL="0" indent="0">
              <a:lnSpc>
                <a:spcPct val="110000"/>
              </a:lnSpc>
              <a:buClr>
                <a:srgbClr val="000000"/>
              </a:buClr>
              <a:buNone/>
            </a:pPr>
            <a:r>
              <a:rPr lang="en-US" altLang="ko-KR" sz="1400" dirty="0">
                <a:latin typeface="+mn-ea"/>
                <a:ea typeface="+mn-ea"/>
              </a:rPr>
              <a:t> </a:t>
            </a:r>
            <a:r>
              <a:rPr lang="en-US" altLang="ko-KR" sz="1400" dirty="0" smtClean="0">
                <a:latin typeface="+mn-ea"/>
                <a:ea typeface="+mn-ea"/>
              </a:rPr>
              <a:t> * Human </a:t>
            </a:r>
            <a:r>
              <a:rPr lang="en-US" altLang="ko-KR" sz="1400" dirty="0" err="1" smtClean="0">
                <a:latin typeface="+mn-ea"/>
                <a:ea typeface="+mn-ea"/>
              </a:rPr>
              <a:t>FoV</a:t>
            </a:r>
            <a:r>
              <a:rPr lang="en-US" altLang="ko-KR" sz="1400" dirty="0" smtClean="0">
                <a:latin typeface="+mn-ea"/>
                <a:ea typeface="+mn-ea"/>
              </a:rPr>
              <a:t>: 210°, Military HMD’s </a:t>
            </a:r>
            <a:r>
              <a:rPr lang="en-US" altLang="ko-KR" sz="1400" dirty="0" err="1" smtClean="0">
                <a:latin typeface="+mn-ea"/>
                <a:ea typeface="+mn-ea"/>
              </a:rPr>
              <a:t>FoV</a:t>
            </a:r>
            <a:r>
              <a:rPr lang="en-US" altLang="ko-KR" sz="1400" dirty="0" smtClean="0">
                <a:latin typeface="+mn-ea"/>
                <a:ea typeface="+mn-ea"/>
              </a:rPr>
              <a:t>: 180°~210°</a:t>
            </a:r>
          </a:p>
          <a:p>
            <a:pPr>
              <a:lnSpc>
                <a:spcPct val="110000"/>
              </a:lnSpc>
              <a:buClr>
                <a:srgbClr val="000000"/>
              </a:buClr>
              <a:buFont typeface="맑은 고딕" panose="020B0503020000020004" pitchFamily="50" charset="-127"/>
              <a:buChar char="■"/>
            </a:pPr>
            <a:r>
              <a:rPr lang="en-US" altLang="ko-KR" sz="1600" dirty="0" smtClean="0">
                <a:latin typeface="+mn-ea"/>
                <a:ea typeface="+mn-ea"/>
              </a:rPr>
              <a:t>Some tradeoff between the immersion and VR fatigue w.r.t. large </a:t>
            </a:r>
            <a:r>
              <a:rPr lang="en-US" altLang="ko-KR" sz="1600" dirty="0" err="1" smtClean="0">
                <a:latin typeface="+mn-ea"/>
                <a:ea typeface="+mn-ea"/>
              </a:rPr>
              <a:t>dFoV</a:t>
            </a:r>
            <a:endParaRPr lang="en-US" altLang="ko-KR" sz="1600" dirty="0" smtClean="0">
              <a:latin typeface="+mn-ea"/>
              <a:ea typeface="+mn-ea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79512" y="91232"/>
            <a:ext cx="6912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ln w="3175">
                  <a:solidFill>
                    <a:schemeClr val="tx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2</a:t>
            </a:r>
            <a:r>
              <a:rPr lang="en-US" altLang="ko-KR" sz="2800" b="1" dirty="0" smtClean="0">
                <a:ln w="3175">
                  <a:solidFill>
                    <a:schemeClr val="tx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ea"/>
              </a:rPr>
              <a:t>. </a:t>
            </a:r>
            <a:r>
              <a:rPr lang="en-US" altLang="ko-KR" sz="2800" b="1" dirty="0" smtClean="0">
                <a:ln w="3175">
                  <a:solidFill>
                    <a:schemeClr val="tx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Best Practices for VR</a:t>
            </a:r>
            <a:r>
              <a:rPr lang="ko-KR" altLang="en-US" sz="2800" b="1" dirty="0" smtClean="0">
                <a:ln w="3175">
                  <a:solidFill>
                    <a:schemeClr val="tx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  <a:r>
              <a:rPr lang="en-US" altLang="ko-KR" sz="2800" b="1" dirty="0" smtClean="0">
                <a:ln w="3175">
                  <a:solidFill>
                    <a:schemeClr val="tx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(6)</a:t>
            </a:r>
            <a:endParaRPr lang="ko-KR" altLang="en-US" sz="2800" b="1" dirty="0">
              <a:ln w="3175">
                <a:solidFill>
                  <a:schemeClr val="tx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+mn-ea"/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17080" y="1203541"/>
            <a:ext cx="9144000" cy="425259"/>
          </a:xfrm>
          <a:prstGeom prst="rect">
            <a:avLst/>
          </a:prstGeom>
          <a:solidFill>
            <a:schemeClr val="accent5">
              <a:lumMod val="40000"/>
              <a:lumOff val="60000"/>
              <a:alpha val="48000"/>
            </a:schemeClr>
          </a:solidFill>
          <a:ln w="28575">
            <a:noFill/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just"/>
            <a:r>
              <a:rPr lang="en-US" altLang="ko-KR" b="1" dirty="0" err="1" smtClean="0">
                <a:latin typeface="+mj-ea"/>
              </a:rPr>
              <a:t>cFoV</a:t>
            </a:r>
            <a:r>
              <a:rPr lang="en-US" altLang="ko-KR" b="1" dirty="0" smtClean="0">
                <a:latin typeface="+mj-ea"/>
              </a:rPr>
              <a:t> (Camera’s </a:t>
            </a:r>
            <a:r>
              <a:rPr lang="en-US" altLang="ko-KR" b="1" dirty="0" err="1" smtClean="0">
                <a:latin typeface="+mj-ea"/>
              </a:rPr>
              <a:t>FoV</a:t>
            </a:r>
            <a:r>
              <a:rPr lang="en-US" altLang="ko-KR" b="1" dirty="0" smtClean="0">
                <a:latin typeface="+mj-ea"/>
              </a:rPr>
              <a:t>) must match the fixed </a:t>
            </a:r>
            <a:r>
              <a:rPr lang="en-US" altLang="ko-KR" b="1" dirty="0" err="1" smtClean="0">
                <a:latin typeface="+mj-ea"/>
              </a:rPr>
              <a:t>dFoV</a:t>
            </a:r>
            <a:r>
              <a:rPr lang="en-US" altLang="ko-KR" b="1" dirty="0" smtClean="0">
                <a:latin typeface="+mj-ea"/>
              </a:rPr>
              <a:t> (display </a:t>
            </a:r>
            <a:r>
              <a:rPr lang="en-US" altLang="ko-KR" b="1" dirty="0" err="1" smtClean="0">
                <a:latin typeface="+mj-ea"/>
              </a:rPr>
              <a:t>FoV</a:t>
            </a:r>
            <a:r>
              <a:rPr lang="en-US" altLang="ko-KR" b="1" dirty="0" smtClean="0">
                <a:latin typeface="+mj-ea"/>
              </a:rPr>
              <a:t>)</a:t>
            </a:r>
            <a:endParaRPr lang="en-US" altLang="ko-KR" sz="1600" b="1" dirty="0" smtClean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pic>
        <p:nvPicPr>
          <p:cNvPr id="5121" name="_x471233984" descr="EMB0000056c4e4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32"/>
          <a:stretch>
            <a:fillRect/>
          </a:stretch>
        </p:blipFill>
        <p:spPr bwMode="auto">
          <a:xfrm>
            <a:off x="1144253" y="5240138"/>
            <a:ext cx="2766689" cy="1318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_x471235344" descr="EMB0000056c4e4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36" b="7379"/>
          <a:stretch>
            <a:fillRect/>
          </a:stretch>
        </p:blipFill>
        <p:spPr bwMode="auto">
          <a:xfrm>
            <a:off x="5641736" y="5126802"/>
            <a:ext cx="3381499" cy="1731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_x471233504" descr="EMB0000056c4e4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69" y="1628800"/>
            <a:ext cx="2592288" cy="2225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_x471235344" descr="EMB0000056c4e4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0857" y="1628800"/>
            <a:ext cx="2580698" cy="2178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20072" y="1653487"/>
            <a:ext cx="3829883" cy="2147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93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6" name="AutoShape 4"/>
          <p:cNvSpPr>
            <a:spLocks noChangeArrowheads="1"/>
          </p:cNvSpPr>
          <p:nvPr/>
        </p:nvSpPr>
        <p:spPr bwMode="gray">
          <a:xfrm>
            <a:off x="305112" y="692696"/>
            <a:ext cx="4698936" cy="4318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E3663F"/>
              </a:gs>
              <a:gs pos="100000">
                <a:srgbClr val="E3663F">
                  <a:gamma/>
                  <a:shade val="57255"/>
                  <a:invGamma/>
                </a:srgbClr>
              </a:gs>
            </a:gsLst>
            <a:lin ang="0" scaled="1"/>
          </a:gradFill>
          <a:ln w="25400" algn="ctr">
            <a:solidFill>
              <a:srgbClr val="FFFFFF"/>
            </a:solidFill>
            <a:round/>
            <a:headEnd/>
            <a:tailEnd/>
          </a:ln>
          <a:effectLst>
            <a:outerShdw dist="45791" dir="3378596" algn="ctr" rotWithShape="0">
              <a:srgbClr val="969696"/>
            </a:outerShdw>
          </a:effectLst>
        </p:spPr>
        <p:txBody>
          <a:bodyPr wrap="none" anchor="ctr"/>
          <a:lstStyle/>
          <a:p>
            <a:pPr algn="ctr"/>
            <a:r>
              <a:rPr lang="en-US" altLang="ko-KR" sz="2000" b="1" dirty="0" smtClean="0">
                <a:solidFill>
                  <a:srgbClr val="FFFFFF"/>
                </a:solidFill>
                <a:latin typeface="+mj-ea"/>
                <a:ea typeface="+mj-ea"/>
              </a:rPr>
              <a:t>Synchronization of Sensory Conflicts</a:t>
            </a:r>
            <a:endParaRPr lang="ko-KR" altLang="en-US" sz="2000" b="1" dirty="0">
              <a:solidFill>
                <a:srgbClr val="FFFFFF"/>
              </a:solidFill>
              <a:latin typeface="+mj-ea"/>
              <a:ea typeface="+mj-ea"/>
            </a:endParaRPr>
          </a:p>
        </p:txBody>
      </p:sp>
      <p:sp>
        <p:nvSpPr>
          <p:cNvPr id="161800" name="Rectangle 8"/>
          <p:cNvSpPr>
            <a:spLocks noChangeArrowheads="1"/>
          </p:cNvSpPr>
          <p:nvPr/>
        </p:nvSpPr>
        <p:spPr bwMode="auto">
          <a:xfrm>
            <a:off x="160145" y="4221088"/>
            <a:ext cx="8737276" cy="1696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66700" indent="-2667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400">
                <a:solidFill>
                  <a:srgbClr val="000066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HY헤드라인M" panose="02030600000101010101" pitchFamily="18" charset="-127"/>
              </a:defRPr>
            </a:lvl1pPr>
            <a:lvl2pPr marL="827088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200">
                <a:solidFill>
                  <a:srgbClr val="000066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HY헤드라인M" panose="02030600000101010101" pitchFamily="18" charset="-127"/>
              </a:defRPr>
            </a:lvl2pPr>
            <a:lvl3pPr marL="1235075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rgbClr val="000066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HY헤드라인M" panose="02030600000101010101" pitchFamily="18" charset="-127"/>
              </a:defRPr>
            </a:lvl3pPr>
            <a:lvl4pPr marL="1643063" indent="-228600">
              <a:spcBef>
                <a:spcPct val="20000"/>
              </a:spcBef>
              <a:buChar char="–"/>
              <a:defRPr sz="1600">
                <a:solidFill>
                  <a:srgbClr val="000066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HY헤드라인M" panose="02030600000101010101" pitchFamily="18" charset="-127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HY헤드라인M" panose="02030600000101010101" pitchFamily="18" charset="-127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HY헤드라인M" panose="02030600000101010101" pitchFamily="18" charset="-127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HY헤드라인M" panose="02030600000101010101" pitchFamily="18" charset="-127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HY헤드라인M" panose="02030600000101010101" pitchFamily="18" charset="-127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HY헤드라인M" panose="02030600000101010101" pitchFamily="18" charset="-127"/>
              </a:defRPr>
            </a:lvl9pPr>
          </a:lstStyle>
          <a:p>
            <a:pPr>
              <a:lnSpc>
                <a:spcPct val="110000"/>
              </a:lnSpc>
              <a:buClr>
                <a:srgbClr val="000000"/>
              </a:buClr>
              <a:buFont typeface="맑은 고딕" panose="020B0503020000020004" pitchFamily="50" charset="-127"/>
              <a:buChar char="■"/>
            </a:pPr>
            <a:r>
              <a:rPr lang="en-US" altLang="ko-KR" sz="1600" dirty="0" smtClean="0">
                <a:latin typeface="+mn-ea"/>
                <a:ea typeface="+mn-ea"/>
              </a:rPr>
              <a:t>VR sickness occurs mainly by two reasons:</a:t>
            </a:r>
          </a:p>
          <a:p>
            <a:pPr marL="0" indent="0">
              <a:lnSpc>
                <a:spcPct val="110000"/>
              </a:lnSpc>
              <a:buClr>
                <a:srgbClr val="000000"/>
              </a:buClr>
              <a:buNone/>
            </a:pPr>
            <a:r>
              <a:rPr lang="en-US" altLang="ko-KR" sz="1400" dirty="0" smtClean="0">
                <a:latin typeface="+mn-ea"/>
                <a:ea typeface="+mn-ea"/>
              </a:rPr>
              <a:t>   - User’s visual cues doesn’t match with that of the internal ear’s vestibular sens</a:t>
            </a:r>
            <a:r>
              <a:rPr lang="en-US" altLang="ko-KR" sz="1400" dirty="0">
                <a:latin typeface="+mn-ea"/>
                <a:ea typeface="+mn-ea"/>
              </a:rPr>
              <a:t>e</a:t>
            </a:r>
            <a:endParaRPr lang="en-US" altLang="ko-KR" sz="1400" dirty="0" smtClean="0">
              <a:latin typeface="+mn-ea"/>
              <a:ea typeface="+mn-ea"/>
            </a:endParaRPr>
          </a:p>
          <a:p>
            <a:pPr marL="0" indent="0">
              <a:lnSpc>
                <a:spcPct val="110000"/>
              </a:lnSpc>
              <a:buClr>
                <a:srgbClr val="000000"/>
              </a:buClr>
              <a:buNone/>
            </a:pPr>
            <a:r>
              <a:rPr lang="en-US" altLang="ko-KR" sz="1400" dirty="0">
                <a:latin typeface="+mn-ea"/>
                <a:ea typeface="+mn-ea"/>
              </a:rPr>
              <a:t> </a:t>
            </a:r>
            <a:r>
              <a:rPr lang="en-US" altLang="ko-KR" sz="1400" dirty="0" smtClean="0">
                <a:latin typeface="+mn-ea"/>
                <a:ea typeface="+mn-ea"/>
              </a:rPr>
              <a:t>  - User’s visual cues doesn’t match with that of the proprioceptive sense</a:t>
            </a:r>
          </a:p>
          <a:p>
            <a:pPr>
              <a:lnSpc>
                <a:spcPct val="110000"/>
              </a:lnSpc>
              <a:buClr>
                <a:srgbClr val="000000"/>
              </a:buClr>
              <a:buFont typeface="맑은 고딕" panose="020B0503020000020004" pitchFamily="50" charset="-127"/>
              <a:buChar char="■"/>
            </a:pPr>
            <a:r>
              <a:rPr lang="en-US" altLang="ko-KR" sz="1600" dirty="0" smtClean="0">
                <a:latin typeface="+mn-ea"/>
                <a:ea typeface="+mn-ea"/>
              </a:rPr>
              <a:t>VR sickness could be partially handled by:</a:t>
            </a:r>
          </a:p>
          <a:p>
            <a:pPr marL="0" indent="0">
              <a:lnSpc>
                <a:spcPct val="110000"/>
              </a:lnSpc>
              <a:buClr>
                <a:srgbClr val="000000"/>
              </a:buClr>
              <a:buNone/>
            </a:pPr>
            <a:r>
              <a:rPr lang="en-US" altLang="ko-KR" sz="1600" dirty="0">
                <a:latin typeface="+mn-ea"/>
                <a:ea typeface="+mn-ea"/>
              </a:rPr>
              <a:t> </a:t>
            </a:r>
            <a:r>
              <a:rPr lang="en-US" altLang="ko-KR" sz="1600" dirty="0" smtClean="0">
                <a:latin typeface="+mn-ea"/>
                <a:ea typeface="+mn-ea"/>
              </a:rPr>
              <a:t> - having the user’s VR experience to be expected</a:t>
            </a:r>
          </a:p>
          <a:p>
            <a:pPr marL="0" indent="0">
              <a:lnSpc>
                <a:spcPct val="110000"/>
              </a:lnSpc>
              <a:buClr>
                <a:srgbClr val="000000"/>
              </a:buClr>
              <a:buNone/>
            </a:pPr>
            <a:r>
              <a:rPr lang="en-US" altLang="ko-KR" sz="1600" dirty="0">
                <a:latin typeface="+mn-ea"/>
                <a:ea typeface="+mn-ea"/>
              </a:rPr>
              <a:t> </a:t>
            </a:r>
            <a:r>
              <a:rPr lang="en-US" altLang="ko-KR" sz="1600" dirty="0" smtClean="0">
                <a:latin typeface="+mn-ea"/>
                <a:ea typeface="+mn-ea"/>
              </a:rPr>
              <a:t> - using an avatar reflecting exact behaviors of the users</a:t>
            </a:r>
          </a:p>
          <a:p>
            <a:pPr marL="0" indent="0">
              <a:lnSpc>
                <a:spcPct val="110000"/>
              </a:lnSpc>
              <a:buClr>
                <a:srgbClr val="000000"/>
              </a:buClr>
              <a:buNone/>
            </a:pPr>
            <a:r>
              <a:rPr lang="en-US" altLang="ko-KR" sz="1600" dirty="0">
                <a:latin typeface="+mn-ea"/>
                <a:ea typeface="+mn-ea"/>
              </a:rPr>
              <a:t> </a:t>
            </a:r>
            <a:r>
              <a:rPr lang="en-US" altLang="ko-KR" sz="1600" dirty="0" smtClean="0">
                <a:latin typeface="+mn-ea"/>
                <a:ea typeface="+mn-ea"/>
              </a:rPr>
              <a:t> - artificial stimulation of the human vestibular system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79512" y="91232"/>
            <a:ext cx="6912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ln w="3175">
                  <a:solidFill>
                    <a:schemeClr val="tx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2</a:t>
            </a:r>
            <a:r>
              <a:rPr lang="en-US" altLang="ko-KR" sz="2800" b="1" dirty="0" smtClean="0">
                <a:ln w="3175">
                  <a:solidFill>
                    <a:schemeClr val="tx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ea"/>
              </a:rPr>
              <a:t>. </a:t>
            </a:r>
            <a:r>
              <a:rPr lang="en-US" altLang="ko-KR" sz="2800" b="1" dirty="0" smtClean="0">
                <a:ln w="3175">
                  <a:solidFill>
                    <a:schemeClr val="tx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Best Practices for VR</a:t>
            </a:r>
            <a:r>
              <a:rPr lang="ko-KR" altLang="en-US" sz="2800" b="1" dirty="0" smtClean="0">
                <a:ln w="3175">
                  <a:solidFill>
                    <a:schemeClr val="tx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  <a:r>
              <a:rPr lang="en-US" altLang="ko-KR" sz="2800" b="1" dirty="0" smtClean="0">
                <a:ln w="3175">
                  <a:solidFill>
                    <a:schemeClr val="tx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(7)</a:t>
            </a:r>
            <a:endParaRPr lang="ko-KR" altLang="en-US" sz="2800" b="1" dirty="0">
              <a:ln w="3175">
                <a:solidFill>
                  <a:schemeClr val="tx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+mn-ea"/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17080" y="1203541"/>
            <a:ext cx="9144000" cy="535367"/>
          </a:xfrm>
          <a:prstGeom prst="rect">
            <a:avLst/>
          </a:prstGeom>
          <a:solidFill>
            <a:schemeClr val="accent5">
              <a:lumMod val="40000"/>
              <a:lumOff val="60000"/>
              <a:alpha val="48000"/>
            </a:schemeClr>
          </a:solidFill>
          <a:ln w="28575">
            <a:noFill/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just"/>
            <a:r>
              <a:rPr lang="en-US" altLang="ko-KR" b="1" dirty="0" smtClean="0">
                <a:latin typeface="+mj-ea"/>
              </a:rPr>
              <a:t>Synchronize the user’s visual experience with the bodily sensation in order to reduce the VR sickness </a:t>
            </a:r>
            <a:endParaRPr lang="en-US" altLang="ko-KR" sz="1600" b="1" dirty="0" smtClean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pic>
        <p:nvPicPr>
          <p:cNvPr id="6145" name="_x257584296" descr="EMB0000056c4e5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88840"/>
            <a:ext cx="3288117" cy="1843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_x471233984" descr="EMB0000056c4e5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191" y="1983193"/>
            <a:ext cx="3177431" cy="184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926" y="3832644"/>
            <a:ext cx="54729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Synchronization of vestibular system via GVS (Mayo Clinic, 2016)</a:t>
            </a:r>
            <a:endParaRPr lang="ko-KR" alt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5414609" y="3841303"/>
            <a:ext cx="37659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&lt;Synchronization of proprioceptive sense&gt; 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270145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6" name="AutoShape 4"/>
          <p:cNvSpPr>
            <a:spLocks noChangeArrowheads="1"/>
          </p:cNvSpPr>
          <p:nvPr/>
        </p:nvSpPr>
        <p:spPr bwMode="gray">
          <a:xfrm>
            <a:off x="305112" y="692696"/>
            <a:ext cx="4698936" cy="4318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E3663F"/>
              </a:gs>
              <a:gs pos="100000">
                <a:srgbClr val="E3663F">
                  <a:gamma/>
                  <a:shade val="57255"/>
                  <a:invGamma/>
                </a:srgbClr>
              </a:gs>
            </a:gsLst>
            <a:lin ang="0" scaled="1"/>
          </a:gradFill>
          <a:ln w="25400" algn="ctr">
            <a:solidFill>
              <a:srgbClr val="FFFFFF"/>
            </a:solidFill>
            <a:round/>
            <a:headEnd/>
            <a:tailEnd/>
          </a:ln>
          <a:effectLst>
            <a:outerShdw dist="45791" dir="3378596" algn="ctr" rotWithShape="0">
              <a:srgbClr val="969696"/>
            </a:outerShdw>
          </a:effectLst>
        </p:spPr>
        <p:txBody>
          <a:bodyPr wrap="none" anchor="ctr"/>
          <a:lstStyle/>
          <a:p>
            <a:pPr algn="ctr"/>
            <a:r>
              <a:rPr lang="en-US" altLang="ko-KR" sz="2000" b="1" dirty="0" smtClean="0">
                <a:solidFill>
                  <a:srgbClr val="FFFFFF"/>
                </a:solidFill>
                <a:latin typeface="+mj-ea"/>
                <a:ea typeface="+mj-ea"/>
              </a:rPr>
              <a:t>Synchronization of Motion Platform</a:t>
            </a:r>
            <a:endParaRPr lang="ko-KR" altLang="en-US" sz="2000" b="1" dirty="0">
              <a:solidFill>
                <a:srgbClr val="FFFFFF"/>
              </a:solidFill>
              <a:latin typeface="+mj-ea"/>
              <a:ea typeface="+mj-ea"/>
            </a:endParaRPr>
          </a:p>
        </p:txBody>
      </p:sp>
      <p:sp>
        <p:nvSpPr>
          <p:cNvPr id="161800" name="Rectangle 8"/>
          <p:cNvSpPr>
            <a:spLocks noChangeArrowheads="1"/>
          </p:cNvSpPr>
          <p:nvPr/>
        </p:nvSpPr>
        <p:spPr bwMode="auto">
          <a:xfrm>
            <a:off x="160145" y="4842658"/>
            <a:ext cx="8737276" cy="1754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66700" indent="-2667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400">
                <a:solidFill>
                  <a:srgbClr val="000066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HY헤드라인M" panose="02030600000101010101" pitchFamily="18" charset="-127"/>
              </a:defRPr>
            </a:lvl1pPr>
            <a:lvl2pPr marL="827088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200">
                <a:solidFill>
                  <a:srgbClr val="000066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HY헤드라인M" panose="02030600000101010101" pitchFamily="18" charset="-127"/>
              </a:defRPr>
            </a:lvl2pPr>
            <a:lvl3pPr marL="1235075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rgbClr val="000066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HY헤드라인M" panose="02030600000101010101" pitchFamily="18" charset="-127"/>
              </a:defRPr>
            </a:lvl3pPr>
            <a:lvl4pPr marL="1643063" indent="-228600">
              <a:spcBef>
                <a:spcPct val="20000"/>
              </a:spcBef>
              <a:buChar char="–"/>
              <a:defRPr sz="1600">
                <a:solidFill>
                  <a:srgbClr val="000066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HY헤드라인M" panose="02030600000101010101" pitchFamily="18" charset="-127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HY헤드라인M" panose="02030600000101010101" pitchFamily="18" charset="-127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HY헤드라인M" panose="02030600000101010101" pitchFamily="18" charset="-127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HY헤드라인M" panose="02030600000101010101" pitchFamily="18" charset="-127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HY헤드라인M" panose="02030600000101010101" pitchFamily="18" charset="-127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HY헤드라인M" panose="02030600000101010101" pitchFamily="18" charset="-127"/>
              </a:defRPr>
            </a:lvl9pPr>
          </a:lstStyle>
          <a:p>
            <a:pPr>
              <a:lnSpc>
                <a:spcPct val="110000"/>
              </a:lnSpc>
              <a:buClr>
                <a:srgbClr val="000000"/>
              </a:buClr>
              <a:buFont typeface="맑은 고딕" panose="020B0503020000020004" pitchFamily="50" charset="-127"/>
              <a:buChar char="■"/>
            </a:pPr>
            <a:r>
              <a:rPr lang="en-US" altLang="ko-KR" sz="1600" dirty="0" smtClean="0">
                <a:latin typeface="+mn-ea"/>
                <a:ea typeface="+mn-ea"/>
              </a:rPr>
              <a:t>VR sickness due to riding simulators (motion sickness) is mainly caused by the desynchronization between the user’s visual cues and their sensation of movement</a:t>
            </a:r>
          </a:p>
          <a:p>
            <a:pPr>
              <a:lnSpc>
                <a:spcPct val="110000"/>
              </a:lnSpc>
              <a:buClr>
                <a:srgbClr val="000000"/>
              </a:buClr>
              <a:buFont typeface="맑은 고딕" panose="020B0503020000020004" pitchFamily="50" charset="-127"/>
              <a:buChar char="■"/>
            </a:pPr>
            <a:r>
              <a:rPr lang="en-US" altLang="ko-KR" sz="1600" dirty="0" smtClean="0">
                <a:latin typeface="+mn-ea"/>
                <a:ea typeface="+mn-ea"/>
              </a:rPr>
              <a:t>Currently-recommended VR input-output latencies:</a:t>
            </a:r>
          </a:p>
          <a:p>
            <a:pPr marL="0" indent="0">
              <a:lnSpc>
                <a:spcPct val="110000"/>
              </a:lnSpc>
              <a:buClr>
                <a:srgbClr val="000000"/>
              </a:buClr>
              <a:buNone/>
            </a:pPr>
            <a:r>
              <a:rPr lang="en-US" altLang="ko-KR" sz="1400" dirty="0">
                <a:latin typeface="+mn-ea"/>
                <a:ea typeface="+mn-ea"/>
              </a:rPr>
              <a:t> </a:t>
            </a:r>
            <a:r>
              <a:rPr lang="en-US" altLang="ko-KR" sz="1400" dirty="0" smtClean="0">
                <a:latin typeface="+mn-ea"/>
                <a:ea typeface="+mn-ea"/>
              </a:rPr>
              <a:t>  - MLIT (Korea) : between 100ms~150ms(1</a:t>
            </a:r>
            <a:r>
              <a:rPr lang="en-US" altLang="ko-KR" sz="1400" baseline="30000" dirty="0" smtClean="0">
                <a:latin typeface="+mn-ea"/>
                <a:ea typeface="+mn-ea"/>
              </a:rPr>
              <a:t>st</a:t>
            </a:r>
            <a:r>
              <a:rPr lang="en-US" altLang="ko-KR" sz="1400" dirty="0" smtClean="0">
                <a:latin typeface="+mn-ea"/>
                <a:ea typeface="+mn-ea"/>
              </a:rPr>
              <a:t> grade, 2</a:t>
            </a:r>
            <a:r>
              <a:rPr lang="en-US" altLang="ko-KR" sz="1400" baseline="30000" dirty="0" smtClean="0">
                <a:latin typeface="+mn-ea"/>
                <a:ea typeface="+mn-ea"/>
              </a:rPr>
              <a:t>nd</a:t>
            </a:r>
            <a:r>
              <a:rPr lang="en-US" altLang="ko-KR" sz="1400" dirty="0" smtClean="0">
                <a:latin typeface="+mn-ea"/>
                <a:ea typeface="+mn-ea"/>
              </a:rPr>
              <a:t> grade, 3</a:t>
            </a:r>
            <a:r>
              <a:rPr lang="en-US" altLang="ko-KR" sz="1400" baseline="30000" dirty="0" smtClean="0">
                <a:latin typeface="+mn-ea"/>
                <a:ea typeface="+mn-ea"/>
              </a:rPr>
              <a:t>rd</a:t>
            </a:r>
            <a:r>
              <a:rPr lang="en-US" altLang="ko-KR" sz="1400" dirty="0" smtClean="0">
                <a:latin typeface="+mn-ea"/>
                <a:ea typeface="+mn-ea"/>
              </a:rPr>
              <a:t> grade)</a:t>
            </a:r>
          </a:p>
          <a:p>
            <a:pPr marL="0" indent="0">
              <a:lnSpc>
                <a:spcPct val="110000"/>
              </a:lnSpc>
              <a:buClr>
                <a:srgbClr val="000000"/>
              </a:buClr>
              <a:buNone/>
            </a:pPr>
            <a:r>
              <a:rPr lang="en-US" altLang="ko-KR" sz="1400" dirty="0">
                <a:latin typeface="+mn-ea"/>
                <a:ea typeface="+mn-ea"/>
              </a:rPr>
              <a:t> </a:t>
            </a:r>
            <a:r>
              <a:rPr lang="en-US" altLang="ko-KR" sz="1400" dirty="0" smtClean="0">
                <a:latin typeface="+mn-ea"/>
                <a:ea typeface="+mn-ea"/>
              </a:rPr>
              <a:t>  - FAA (U.S.A.) : under 100ms</a:t>
            </a:r>
          </a:p>
          <a:p>
            <a:pPr>
              <a:lnSpc>
                <a:spcPct val="110000"/>
              </a:lnSpc>
              <a:buClr>
                <a:srgbClr val="000000"/>
              </a:buClr>
              <a:buFont typeface="맑은 고딕" panose="020B0503020000020004" pitchFamily="50" charset="-127"/>
              <a:buChar char="■"/>
            </a:pPr>
            <a:r>
              <a:rPr lang="en-US" altLang="ko-KR" sz="1600" dirty="0" smtClean="0">
                <a:latin typeface="+mn-ea"/>
                <a:ea typeface="+mn-ea"/>
              </a:rPr>
              <a:t>Much more tricky to deal with the accuracy issues for riding simulators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79512" y="91232"/>
            <a:ext cx="6912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ln w="3175">
                  <a:solidFill>
                    <a:schemeClr val="tx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2</a:t>
            </a:r>
            <a:r>
              <a:rPr lang="en-US" altLang="ko-KR" sz="2800" b="1" dirty="0" smtClean="0">
                <a:ln w="3175">
                  <a:solidFill>
                    <a:schemeClr val="tx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ea"/>
              </a:rPr>
              <a:t>. </a:t>
            </a:r>
            <a:r>
              <a:rPr lang="en-US" altLang="ko-KR" sz="2800" b="1" dirty="0" smtClean="0">
                <a:ln w="3175">
                  <a:solidFill>
                    <a:schemeClr val="tx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Best Practices for VR</a:t>
            </a:r>
            <a:r>
              <a:rPr lang="ko-KR" altLang="en-US" sz="2800" b="1" dirty="0" smtClean="0">
                <a:ln w="3175">
                  <a:solidFill>
                    <a:schemeClr val="tx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  <a:r>
              <a:rPr lang="en-US" altLang="ko-KR" sz="2800" b="1" dirty="0" smtClean="0">
                <a:ln w="3175">
                  <a:solidFill>
                    <a:schemeClr val="tx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(8)</a:t>
            </a:r>
            <a:endParaRPr lang="ko-KR" altLang="en-US" sz="2800" b="1" dirty="0">
              <a:ln w="3175">
                <a:solidFill>
                  <a:schemeClr val="tx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+mn-ea"/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17080" y="1203541"/>
            <a:ext cx="9144000" cy="535367"/>
          </a:xfrm>
          <a:prstGeom prst="rect">
            <a:avLst/>
          </a:prstGeom>
          <a:solidFill>
            <a:schemeClr val="accent5">
              <a:lumMod val="40000"/>
              <a:lumOff val="60000"/>
              <a:alpha val="48000"/>
            </a:schemeClr>
          </a:solidFill>
          <a:ln w="28575">
            <a:noFill/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just"/>
            <a:r>
              <a:rPr lang="en-US" altLang="ko-KR" b="1" dirty="0" smtClean="0">
                <a:latin typeface="+mj-ea"/>
              </a:rPr>
              <a:t>To synchronize the user’s visual experience with the sensation of movement, the </a:t>
            </a:r>
            <a:r>
              <a:rPr lang="en-US" altLang="ko-KR" b="1" dirty="0">
                <a:latin typeface="+mj-ea"/>
              </a:rPr>
              <a:t>VR </a:t>
            </a:r>
            <a:r>
              <a:rPr lang="en-US" altLang="ko-KR" b="1" dirty="0" smtClean="0">
                <a:latin typeface="+mj-ea"/>
              </a:rPr>
              <a:t>input-output latency should not exceed 150 </a:t>
            </a:r>
            <a:r>
              <a:rPr lang="en-US" altLang="ko-KR" b="1" dirty="0" err="1" smtClean="0">
                <a:latin typeface="+mj-ea"/>
              </a:rPr>
              <a:t>ms</a:t>
            </a:r>
            <a:r>
              <a:rPr lang="en-US" altLang="ko-KR" b="1" dirty="0" smtClean="0">
                <a:latin typeface="+mj-ea"/>
              </a:rPr>
              <a:t> </a:t>
            </a:r>
            <a:endParaRPr lang="en-US" altLang="ko-KR" sz="1600" b="1" dirty="0" smtClean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3"/>
          <a:srcRect l="1" t="6962" r="-1124"/>
          <a:stretch/>
        </p:blipFill>
        <p:spPr>
          <a:xfrm>
            <a:off x="1043608" y="1789091"/>
            <a:ext cx="6480720" cy="306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74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6" name="AutoShape 4"/>
          <p:cNvSpPr>
            <a:spLocks noChangeArrowheads="1"/>
          </p:cNvSpPr>
          <p:nvPr/>
        </p:nvSpPr>
        <p:spPr bwMode="gray">
          <a:xfrm>
            <a:off x="305112" y="692696"/>
            <a:ext cx="2250664" cy="4318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E3663F"/>
              </a:gs>
              <a:gs pos="100000">
                <a:srgbClr val="E3663F">
                  <a:gamma/>
                  <a:shade val="57255"/>
                  <a:invGamma/>
                </a:srgbClr>
              </a:gs>
            </a:gsLst>
            <a:lin ang="0" scaled="1"/>
          </a:gradFill>
          <a:ln w="25400" algn="ctr">
            <a:solidFill>
              <a:srgbClr val="FFFFFF"/>
            </a:solidFill>
            <a:round/>
            <a:headEnd/>
            <a:tailEnd/>
          </a:ln>
          <a:effectLst>
            <a:outerShdw dist="45791" dir="3378596" algn="ctr" rotWithShape="0">
              <a:srgbClr val="969696"/>
            </a:outerShdw>
          </a:effectLst>
        </p:spPr>
        <p:txBody>
          <a:bodyPr wrap="none" anchor="ctr"/>
          <a:lstStyle/>
          <a:p>
            <a:pPr algn="ctr"/>
            <a:r>
              <a:rPr lang="en-US" altLang="ko-KR" sz="2000" b="1" dirty="0" smtClean="0">
                <a:solidFill>
                  <a:srgbClr val="FFFFFF"/>
                </a:solidFill>
                <a:latin typeface="+mj-ea"/>
                <a:ea typeface="+mj-ea"/>
              </a:rPr>
              <a:t>UI Placement</a:t>
            </a:r>
            <a:endParaRPr lang="ko-KR" altLang="en-US" sz="2000" b="1" dirty="0">
              <a:solidFill>
                <a:srgbClr val="FFFFFF"/>
              </a:solidFill>
              <a:latin typeface="+mj-ea"/>
              <a:ea typeface="+mj-ea"/>
            </a:endParaRPr>
          </a:p>
        </p:txBody>
      </p:sp>
      <p:sp>
        <p:nvSpPr>
          <p:cNvPr id="161800" name="Rectangle 8"/>
          <p:cNvSpPr>
            <a:spLocks noChangeArrowheads="1"/>
          </p:cNvSpPr>
          <p:nvPr/>
        </p:nvSpPr>
        <p:spPr bwMode="auto">
          <a:xfrm>
            <a:off x="160144" y="4077072"/>
            <a:ext cx="8983855" cy="1696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66700" indent="-2667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400">
                <a:solidFill>
                  <a:srgbClr val="000066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HY헤드라인M" panose="02030600000101010101" pitchFamily="18" charset="-127"/>
              </a:defRPr>
            </a:lvl1pPr>
            <a:lvl2pPr marL="827088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200">
                <a:solidFill>
                  <a:srgbClr val="000066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HY헤드라인M" panose="02030600000101010101" pitchFamily="18" charset="-127"/>
              </a:defRPr>
            </a:lvl2pPr>
            <a:lvl3pPr marL="1235075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rgbClr val="000066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HY헤드라인M" panose="02030600000101010101" pitchFamily="18" charset="-127"/>
              </a:defRPr>
            </a:lvl3pPr>
            <a:lvl4pPr marL="1643063" indent="-228600">
              <a:spcBef>
                <a:spcPct val="20000"/>
              </a:spcBef>
              <a:buChar char="–"/>
              <a:defRPr sz="1600">
                <a:solidFill>
                  <a:srgbClr val="000066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HY헤드라인M" panose="02030600000101010101" pitchFamily="18" charset="-127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HY헤드라인M" panose="02030600000101010101" pitchFamily="18" charset="-127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HY헤드라인M" panose="02030600000101010101" pitchFamily="18" charset="-127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HY헤드라인M" panose="02030600000101010101" pitchFamily="18" charset="-127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HY헤드라인M" panose="02030600000101010101" pitchFamily="18" charset="-127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HY헤드라인M" panose="02030600000101010101" pitchFamily="18" charset="-127"/>
              </a:defRPr>
            </a:lvl9pPr>
          </a:lstStyle>
          <a:p>
            <a:pPr>
              <a:lnSpc>
                <a:spcPct val="110000"/>
              </a:lnSpc>
              <a:buClr>
                <a:srgbClr val="000000"/>
              </a:buClr>
              <a:buFont typeface="맑은 고딕" panose="020B0503020000020004" pitchFamily="50" charset="-127"/>
              <a:buChar char="■"/>
            </a:pPr>
            <a:r>
              <a:rPr lang="en-US" altLang="ko-KR" sz="1600" dirty="0" smtClean="0">
                <a:latin typeface="+mn-ea"/>
                <a:ea typeface="+mn-ea"/>
              </a:rPr>
              <a:t>Avoid attaching UI to camera, so called HUD, so as to avoid undesirable movements due to its tight-coupling with the camera’s motion</a:t>
            </a:r>
          </a:p>
          <a:p>
            <a:pPr marL="0" indent="0">
              <a:lnSpc>
                <a:spcPct val="110000"/>
              </a:lnSpc>
              <a:buClr>
                <a:srgbClr val="000000"/>
              </a:buClr>
              <a:buNone/>
            </a:pPr>
            <a:r>
              <a:rPr lang="en-US" altLang="ko-KR" sz="1600" dirty="0">
                <a:latin typeface="+mn-ea"/>
                <a:ea typeface="+mn-ea"/>
              </a:rPr>
              <a:t> </a:t>
            </a:r>
            <a:r>
              <a:rPr lang="en-US" altLang="ko-KR" sz="1600" dirty="0" smtClean="0">
                <a:latin typeface="+mn-ea"/>
                <a:ea typeface="+mn-ea"/>
              </a:rPr>
              <a:t>  - Embed or integrate the information into the environment, forgoing the HUD</a:t>
            </a:r>
          </a:p>
          <a:p>
            <a:pPr>
              <a:lnSpc>
                <a:spcPct val="110000"/>
              </a:lnSpc>
              <a:buClr>
                <a:srgbClr val="000000"/>
              </a:buClr>
              <a:buFont typeface="맑은 고딕" panose="020B0503020000020004" pitchFamily="50" charset="-127"/>
              <a:buChar char="■"/>
            </a:pPr>
            <a:r>
              <a:rPr lang="en-US" altLang="ko-KR" sz="1600" dirty="0" smtClean="0">
                <a:latin typeface="+mn-ea"/>
                <a:ea typeface="+mn-ea"/>
              </a:rPr>
              <a:t>Make UI visible whenever necessary or transparent using alpha value to avoid undesirable obtrusive view (occlusion)</a:t>
            </a:r>
          </a:p>
          <a:p>
            <a:pPr>
              <a:lnSpc>
                <a:spcPct val="110000"/>
              </a:lnSpc>
              <a:buClr>
                <a:srgbClr val="000000"/>
              </a:buClr>
              <a:buFont typeface="맑은 고딕" panose="020B0503020000020004" pitchFamily="50" charset="-127"/>
              <a:buChar char="■"/>
            </a:pPr>
            <a:r>
              <a:rPr lang="en-US" altLang="ko-KR" sz="1600" dirty="0" smtClean="0">
                <a:latin typeface="+mn-ea"/>
                <a:ea typeface="+mn-ea"/>
              </a:rPr>
              <a:t>Place UI within user’s effective Field of View</a:t>
            </a:r>
          </a:p>
          <a:p>
            <a:pPr>
              <a:lnSpc>
                <a:spcPct val="110000"/>
              </a:lnSpc>
              <a:buClr>
                <a:srgbClr val="000000"/>
              </a:buClr>
              <a:buFont typeface="맑은 고딕" panose="020B0503020000020004" pitchFamily="50" charset="-127"/>
              <a:buChar char="■"/>
            </a:pPr>
            <a:r>
              <a:rPr lang="en-US" altLang="ko-KR" sz="1600" dirty="0" smtClean="0">
                <a:latin typeface="+mn-ea"/>
                <a:ea typeface="+mn-ea"/>
              </a:rPr>
              <a:t>Use gaze crosshair or reticle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79512" y="91232"/>
            <a:ext cx="6912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ln w="3175">
                  <a:solidFill>
                    <a:schemeClr val="tx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2</a:t>
            </a:r>
            <a:r>
              <a:rPr lang="en-US" altLang="ko-KR" sz="2800" b="1" dirty="0" smtClean="0">
                <a:ln w="3175">
                  <a:solidFill>
                    <a:schemeClr val="tx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ea"/>
              </a:rPr>
              <a:t>. </a:t>
            </a:r>
            <a:r>
              <a:rPr lang="en-US" altLang="ko-KR" sz="2800" b="1" dirty="0" smtClean="0">
                <a:ln w="3175">
                  <a:solidFill>
                    <a:schemeClr val="tx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Best Practices for VR</a:t>
            </a:r>
            <a:r>
              <a:rPr lang="ko-KR" altLang="en-US" sz="2800" b="1" dirty="0" smtClean="0">
                <a:ln w="3175">
                  <a:solidFill>
                    <a:schemeClr val="tx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  <a:r>
              <a:rPr lang="en-US" altLang="ko-KR" sz="2800" b="1" dirty="0" smtClean="0">
                <a:ln w="3175">
                  <a:solidFill>
                    <a:schemeClr val="tx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(9)</a:t>
            </a:r>
            <a:endParaRPr lang="ko-KR" altLang="en-US" sz="2800" b="1" dirty="0">
              <a:ln w="3175">
                <a:solidFill>
                  <a:schemeClr val="tx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+mn-ea"/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17080" y="1203541"/>
            <a:ext cx="9144000" cy="535367"/>
          </a:xfrm>
          <a:prstGeom prst="rect">
            <a:avLst/>
          </a:prstGeom>
          <a:solidFill>
            <a:schemeClr val="accent5">
              <a:lumMod val="40000"/>
              <a:lumOff val="60000"/>
              <a:alpha val="48000"/>
            </a:schemeClr>
          </a:solidFill>
          <a:ln w="28575">
            <a:noFill/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just"/>
            <a:r>
              <a:rPr lang="en-US" altLang="ko-KR" b="1" dirty="0" smtClean="0">
                <a:latin typeface="+mj-ea"/>
              </a:rPr>
              <a:t>Place UI in the 3D space in VR by making it a 3D object</a:t>
            </a:r>
            <a:endParaRPr lang="en-US" altLang="ko-KR" sz="1600" b="1" dirty="0" smtClean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2423" y="3677852"/>
            <a:ext cx="24202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&lt;UI in the form of a HUD&gt;</a:t>
            </a:r>
            <a:endParaRPr lang="ko-KR" alt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4608864" y="3630891"/>
            <a:ext cx="30386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&lt;UI as an 3D object in VR space&gt; </a:t>
            </a:r>
            <a:endParaRPr lang="ko-KR" altLang="en-US" sz="1400" dirty="0"/>
          </a:p>
        </p:txBody>
      </p:sp>
      <p:pic>
        <p:nvPicPr>
          <p:cNvPr id="7169" name="_x471234064" descr="EMB0000056c4e6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63" y="1817953"/>
            <a:ext cx="2746375" cy="182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_x471234864" descr="EMB0000056c4e6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2" b="15994"/>
          <a:stretch>
            <a:fillRect/>
          </a:stretch>
        </p:blipFill>
        <p:spPr bwMode="auto">
          <a:xfrm>
            <a:off x="4903787" y="1761425"/>
            <a:ext cx="2505075" cy="189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954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6" name="AutoShape 4"/>
          <p:cNvSpPr>
            <a:spLocks noChangeArrowheads="1"/>
          </p:cNvSpPr>
          <p:nvPr/>
        </p:nvSpPr>
        <p:spPr bwMode="gray">
          <a:xfrm>
            <a:off x="305112" y="692696"/>
            <a:ext cx="2250664" cy="4318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E3663F"/>
              </a:gs>
              <a:gs pos="100000">
                <a:srgbClr val="E3663F">
                  <a:gamma/>
                  <a:shade val="57255"/>
                  <a:invGamma/>
                </a:srgbClr>
              </a:gs>
            </a:gsLst>
            <a:lin ang="0" scaled="1"/>
          </a:gradFill>
          <a:ln w="25400" algn="ctr">
            <a:solidFill>
              <a:srgbClr val="FFFFFF"/>
            </a:solidFill>
            <a:round/>
            <a:headEnd/>
            <a:tailEnd/>
          </a:ln>
          <a:effectLst>
            <a:outerShdw dist="45791" dir="3378596" algn="ctr" rotWithShape="0">
              <a:srgbClr val="969696"/>
            </a:outerShdw>
          </a:effectLst>
        </p:spPr>
        <p:txBody>
          <a:bodyPr wrap="none" anchor="ctr"/>
          <a:lstStyle/>
          <a:p>
            <a:pPr algn="ctr"/>
            <a:r>
              <a:rPr lang="en-US" altLang="ko-KR" sz="2000" b="1" dirty="0" smtClean="0">
                <a:solidFill>
                  <a:srgbClr val="FFFFFF"/>
                </a:solidFill>
                <a:latin typeface="+mj-ea"/>
                <a:ea typeface="+mj-ea"/>
              </a:rPr>
              <a:t>Sound</a:t>
            </a:r>
            <a:endParaRPr lang="ko-KR" altLang="en-US" sz="2000" b="1" dirty="0">
              <a:solidFill>
                <a:srgbClr val="FFFFFF"/>
              </a:solidFill>
              <a:latin typeface="+mj-ea"/>
              <a:ea typeface="+mj-ea"/>
            </a:endParaRPr>
          </a:p>
        </p:txBody>
      </p:sp>
      <p:sp>
        <p:nvSpPr>
          <p:cNvPr id="161800" name="Rectangle 8"/>
          <p:cNvSpPr>
            <a:spLocks noChangeArrowheads="1"/>
          </p:cNvSpPr>
          <p:nvPr/>
        </p:nvSpPr>
        <p:spPr bwMode="auto">
          <a:xfrm>
            <a:off x="160144" y="4077072"/>
            <a:ext cx="8983855" cy="1696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66700" indent="-2667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400">
                <a:solidFill>
                  <a:srgbClr val="000066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HY헤드라인M" panose="02030600000101010101" pitchFamily="18" charset="-127"/>
              </a:defRPr>
            </a:lvl1pPr>
            <a:lvl2pPr marL="827088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200">
                <a:solidFill>
                  <a:srgbClr val="000066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HY헤드라인M" panose="02030600000101010101" pitchFamily="18" charset="-127"/>
              </a:defRPr>
            </a:lvl2pPr>
            <a:lvl3pPr marL="1235075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rgbClr val="000066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HY헤드라인M" panose="02030600000101010101" pitchFamily="18" charset="-127"/>
              </a:defRPr>
            </a:lvl3pPr>
            <a:lvl4pPr marL="1643063" indent="-228600">
              <a:spcBef>
                <a:spcPct val="20000"/>
              </a:spcBef>
              <a:buChar char="–"/>
              <a:defRPr sz="1600">
                <a:solidFill>
                  <a:srgbClr val="000066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HY헤드라인M" panose="02030600000101010101" pitchFamily="18" charset="-127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HY헤드라인M" panose="02030600000101010101" pitchFamily="18" charset="-127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HY헤드라인M" panose="02030600000101010101" pitchFamily="18" charset="-127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HY헤드라인M" panose="02030600000101010101" pitchFamily="18" charset="-127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HY헤드라인M" panose="02030600000101010101" pitchFamily="18" charset="-127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HY헤드라인M" panose="02030600000101010101" pitchFamily="18" charset="-127"/>
              </a:defRPr>
            </a:lvl9pPr>
          </a:lstStyle>
          <a:p>
            <a:pPr>
              <a:lnSpc>
                <a:spcPct val="110000"/>
              </a:lnSpc>
              <a:buClr>
                <a:srgbClr val="000000"/>
              </a:buClr>
              <a:buFont typeface="맑은 고딕" panose="020B0503020000020004" pitchFamily="50" charset="-127"/>
              <a:buChar char="■"/>
            </a:pPr>
            <a:r>
              <a:rPr lang="en-US" altLang="ko-KR" sz="1600" dirty="0" smtClean="0">
                <a:latin typeface="+mn-ea"/>
                <a:ea typeface="+mn-ea"/>
              </a:rPr>
              <a:t>Synchronizing the sound direction with the head tracking helps users to be situation-aware</a:t>
            </a:r>
          </a:p>
          <a:p>
            <a:pPr>
              <a:lnSpc>
                <a:spcPct val="110000"/>
              </a:lnSpc>
              <a:buClr>
                <a:srgbClr val="000000"/>
              </a:buClr>
              <a:buFont typeface="맑은 고딕" panose="020B0503020000020004" pitchFamily="50" charset="-127"/>
              <a:buChar char="■"/>
            </a:pPr>
            <a:r>
              <a:rPr lang="en-US" altLang="ko-KR" sz="1600" dirty="0" smtClean="0">
                <a:latin typeface="+mn-ea"/>
                <a:ea typeface="+mn-ea"/>
              </a:rPr>
              <a:t>Binaural rendering* can be used to create immersive sound</a:t>
            </a:r>
          </a:p>
          <a:p>
            <a:pPr marL="0" indent="0">
              <a:buClr>
                <a:srgbClr val="000000"/>
              </a:buClr>
              <a:buNone/>
            </a:pPr>
            <a:r>
              <a:rPr lang="en-US" altLang="ko-KR" sz="1600" dirty="0" smtClean="0">
                <a:latin typeface="+mn-ea"/>
                <a:ea typeface="+mn-ea"/>
              </a:rPr>
              <a:t>  - Synthesize the 3D sound into two-channel output, which is rendered in a way that reflects</a:t>
            </a:r>
          </a:p>
          <a:p>
            <a:pPr marL="0" indent="0">
              <a:buClr>
                <a:srgbClr val="000000"/>
              </a:buClr>
              <a:buNone/>
            </a:pPr>
            <a:r>
              <a:rPr lang="en-US" altLang="ko-KR" sz="1600" dirty="0">
                <a:latin typeface="+mn-ea"/>
                <a:ea typeface="+mn-ea"/>
              </a:rPr>
              <a:t> </a:t>
            </a:r>
            <a:r>
              <a:rPr lang="en-US" altLang="ko-KR" sz="1600" dirty="0" smtClean="0">
                <a:latin typeface="+mn-ea"/>
                <a:ea typeface="+mn-ea"/>
              </a:rPr>
              <a:t>   where the sound is coming from, taking into account the relative direction and distance     </a:t>
            </a:r>
          </a:p>
          <a:p>
            <a:pPr marL="0" indent="0">
              <a:buClr>
                <a:srgbClr val="000000"/>
              </a:buClr>
              <a:buNone/>
            </a:pPr>
            <a:r>
              <a:rPr lang="en-US" altLang="ko-KR" sz="1600" dirty="0">
                <a:latin typeface="+mn-ea"/>
                <a:ea typeface="+mn-ea"/>
              </a:rPr>
              <a:t> </a:t>
            </a:r>
            <a:r>
              <a:rPr lang="en-US" altLang="ko-KR" sz="1600" dirty="0" smtClean="0">
                <a:latin typeface="+mn-ea"/>
                <a:ea typeface="+mn-ea"/>
              </a:rPr>
              <a:t>   between the sound source and the listener(user)</a:t>
            </a:r>
          </a:p>
          <a:p>
            <a:pPr marL="0" indent="0">
              <a:buClr>
                <a:srgbClr val="000000"/>
              </a:buClr>
              <a:buNone/>
            </a:pPr>
            <a:r>
              <a:rPr lang="en-US" altLang="ko-KR" sz="1600" dirty="0" smtClean="0">
                <a:latin typeface="+mn-ea"/>
                <a:ea typeface="+mn-ea"/>
              </a:rPr>
              <a:t>  * when two sound signals of two different frequencies are presented separately,</a:t>
            </a:r>
          </a:p>
          <a:p>
            <a:pPr marL="0" indent="0">
              <a:buClr>
                <a:srgbClr val="000000"/>
              </a:buClr>
              <a:buNone/>
            </a:pPr>
            <a:r>
              <a:rPr lang="en-US" altLang="ko-KR" sz="1600" dirty="0">
                <a:latin typeface="+mn-ea"/>
                <a:ea typeface="+mn-ea"/>
              </a:rPr>
              <a:t> </a:t>
            </a:r>
            <a:r>
              <a:rPr lang="en-US" altLang="ko-KR" sz="1600" dirty="0" smtClean="0">
                <a:latin typeface="+mn-ea"/>
                <a:ea typeface="+mn-ea"/>
              </a:rPr>
              <a:t>   the user’s brain detects the phase variation and recognize it as a third sound signal</a:t>
            </a:r>
          </a:p>
          <a:p>
            <a:pPr marL="0" indent="0">
              <a:buClr>
                <a:srgbClr val="000000"/>
              </a:buClr>
              <a:buNone/>
            </a:pPr>
            <a:endParaRPr lang="en-US" altLang="ko-KR" sz="1600" dirty="0" smtClean="0">
              <a:latin typeface="+mn-ea"/>
              <a:ea typeface="+mn-ea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79512" y="91232"/>
            <a:ext cx="6912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ln w="3175">
                  <a:solidFill>
                    <a:schemeClr val="tx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2</a:t>
            </a:r>
            <a:r>
              <a:rPr lang="en-US" altLang="ko-KR" sz="2800" b="1" dirty="0" smtClean="0">
                <a:ln w="3175">
                  <a:solidFill>
                    <a:schemeClr val="tx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ea"/>
              </a:rPr>
              <a:t>. </a:t>
            </a:r>
            <a:r>
              <a:rPr lang="en-US" altLang="ko-KR" sz="2800" b="1" dirty="0" smtClean="0">
                <a:ln w="3175">
                  <a:solidFill>
                    <a:schemeClr val="tx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Best Practices for VR</a:t>
            </a:r>
            <a:r>
              <a:rPr lang="ko-KR" altLang="en-US" sz="2800" b="1" dirty="0" smtClean="0">
                <a:ln w="3175">
                  <a:solidFill>
                    <a:schemeClr val="tx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  <a:r>
              <a:rPr lang="en-US" altLang="ko-KR" sz="2800" b="1" dirty="0" smtClean="0">
                <a:ln w="3175">
                  <a:solidFill>
                    <a:schemeClr val="tx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(10)</a:t>
            </a:r>
            <a:endParaRPr lang="ko-KR" altLang="en-US" sz="2800" b="1" dirty="0">
              <a:ln w="3175">
                <a:solidFill>
                  <a:schemeClr val="tx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+mn-ea"/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17080" y="1203541"/>
            <a:ext cx="9144000" cy="535367"/>
          </a:xfrm>
          <a:prstGeom prst="rect">
            <a:avLst/>
          </a:prstGeom>
          <a:solidFill>
            <a:schemeClr val="accent5">
              <a:lumMod val="40000"/>
              <a:lumOff val="60000"/>
              <a:alpha val="48000"/>
            </a:schemeClr>
          </a:solidFill>
          <a:ln w="28575">
            <a:noFill/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just"/>
            <a:r>
              <a:rPr lang="en-US" altLang="ko-KR" b="1" dirty="0" smtClean="0">
                <a:latin typeface="+mj-ea"/>
              </a:rPr>
              <a:t>Adjust the incoming direction of the sound in synchronization with the head tracking of the users</a:t>
            </a:r>
            <a:endParaRPr lang="en-US" altLang="ko-KR" sz="1600" b="1" dirty="0" smtClean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3608" y="3573016"/>
            <a:ext cx="12410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&lt;VR Sound&gt;</a:t>
            </a:r>
            <a:endParaRPr lang="ko-KR" alt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4608864" y="3630891"/>
            <a:ext cx="16610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&lt;Binaural Effect&gt; </a:t>
            </a:r>
            <a:endParaRPr lang="ko-KR" altLang="en-US" sz="1400" dirty="0"/>
          </a:p>
        </p:txBody>
      </p:sp>
      <p:pic>
        <p:nvPicPr>
          <p:cNvPr id="4097" name="_x443570824" descr="EMB0000244030f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27" y="1873832"/>
            <a:ext cx="2996791" cy="1683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_x442163024" descr="EMB0000244030f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873832"/>
            <a:ext cx="3652819" cy="1683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34166" y="1976499"/>
            <a:ext cx="2084438" cy="1799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712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79512" y="863600"/>
            <a:ext cx="8964488" cy="5661025"/>
          </a:xfrm>
        </p:spPr>
        <p:txBody>
          <a:bodyPr/>
          <a:lstStyle/>
          <a:p>
            <a:r>
              <a:rPr lang="en-US" altLang="ko-KR" sz="2000" b="1" dirty="0" smtClean="0"/>
              <a:t>Is there rigorous ways of validating the proposed best practices,</a:t>
            </a:r>
          </a:p>
          <a:p>
            <a:pPr marL="0" indent="0">
              <a:buNone/>
            </a:pPr>
            <a:r>
              <a:rPr lang="en-US" altLang="ko-KR" sz="2000" b="1" dirty="0"/>
              <a:t> </a:t>
            </a:r>
            <a:r>
              <a:rPr lang="en-US" altLang="ko-KR" sz="2000" b="1" dirty="0" smtClean="0"/>
              <a:t>   in terms of both by theory and practicality?</a:t>
            </a:r>
          </a:p>
          <a:p>
            <a:r>
              <a:rPr lang="en-US" altLang="ko-KR" sz="2000" b="1" dirty="0"/>
              <a:t>B</a:t>
            </a:r>
            <a:r>
              <a:rPr lang="en-US" altLang="ko-KR" sz="2000" b="1" dirty="0" smtClean="0"/>
              <a:t>est practices as an enforcement or just guidelines?</a:t>
            </a:r>
          </a:p>
          <a:p>
            <a:pPr marL="0" indent="0">
              <a:buNone/>
            </a:pPr>
            <a:r>
              <a:rPr lang="en-US" altLang="ko-KR" sz="2000" dirty="0" smtClean="0"/>
              <a:t>    - best practices shouldn’t be used to regulate the commercial VR</a:t>
            </a:r>
          </a:p>
          <a:p>
            <a:pPr marL="0" indent="0">
              <a:buNone/>
            </a:pPr>
            <a:r>
              <a:rPr lang="en-US" altLang="ko-KR" sz="2000" dirty="0"/>
              <a:t> </a:t>
            </a:r>
            <a:r>
              <a:rPr lang="en-US" altLang="ko-KR" sz="2000" dirty="0" smtClean="0"/>
              <a:t>     application products </a:t>
            </a:r>
          </a:p>
          <a:p>
            <a:r>
              <a:rPr lang="en-US" altLang="ko-KR" sz="2000" b="1" dirty="0" smtClean="0"/>
              <a:t>Do we need categorized best practices depending on application genre?</a:t>
            </a:r>
          </a:p>
          <a:p>
            <a:r>
              <a:rPr lang="en-US" altLang="ko-KR" sz="2000" b="1" dirty="0" smtClean="0"/>
              <a:t>Too much factors to consider for the standardization proposals</a:t>
            </a:r>
            <a:endParaRPr lang="en-US" altLang="ko-KR" sz="2000" b="1" dirty="0"/>
          </a:p>
          <a:p>
            <a:pPr lvl="0"/>
            <a:r>
              <a:rPr lang="en-US" altLang="ko-KR" sz="2000" b="1" dirty="0" smtClean="0">
                <a:solidFill>
                  <a:prstClr val="black"/>
                </a:solidFill>
              </a:rPr>
              <a:t>Deal with the needs for quantifying the degree of VR sickness</a:t>
            </a:r>
          </a:p>
          <a:p>
            <a:pPr marL="0" lvl="0" indent="0">
              <a:buNone/>
            </a:pPr>
            <a:r>
              <a:rPr lang="en-US" altLang="ko-KR" sz="1800" dirty="0" smtClean="0">
                <a:solidFill>
                  <a:prstClr val="black"/>
                </a:solidFill>
              </a:rPr>
              <a:t>   </a:t>
            </a:r>
            <a:r>
              <a:rPr lang="en-US" altLang="ko-KR" sz="1800" dirty="0">
                <a:solidFill>
                  <a:prstClr val="black"/>
                </a:solidFill>
              </a:rPr>
              <a:t>- </a:t>
            </a:r>
            <a:r>
              <a:rPr lang="en-US" altLang="ko-KR" sz="1800" dirty="0" smtClean="0">
                <a:solidFill>
                  <a:prstClr val="black"/>
                </a:solidFill>
              </a:rPr>
              <a:t>rate VR applications according to the severity of VR sickness induced by them</a:t>
            </a:r>
            <a:endParaRPr lang="en-US" altLang="ko-KR" sz="1800" dirty="0">
              <a:solidFill>
                <a:prstClr val="black"/>
              </a:solidFill>
            </a:endParaRPr>
          </a:p>
          <a:p>
            <a:r>
              <a:rPr lang="en-US" altLang="ko-KR" sz="2000" b="1" dirty="0" smtClean="0"/>
              <a:t>How to effectively develop globally-acceptable best practices for VR</a:t>
            </a:r>
            <a:endParaRPr lang="en-US" altLang="ko-KR" sz="2000" b="1" dirty="0"/>
          </a:p>
          <a:p>
            <a:pPr marL="0" indent="0">
              <a:buNone/>
            </a:pPr>
            <a:r>
              <a:rPr lang="en-US" altLang="ko-KR" sz="1800" dirty="0"/>
              <a:t>   - </a:t>
            </a:r>
            <a:r>
              <a:rPr lang="en-US" altLang="ko-KR" sz="1800" dirty="0" smtClean="0"/>
              <a:t>Find a way of participating in the effort by global association (e.g. GVRA)</a:t>
            </a:r>
          </a:p>
          <a:p>
            <a:pPr marL="0" indent="0">
              <a:buNone/>
            </a:pPr>
            <a:r>
              <a:rPr lang="en-US" altLang="ko-KR" sz="1800" dirty="0"/>
              <a:t> </a:t>
            </a:r>
            <a:r>
              <a:rPr lang="en-US" altLang="ko-KR" sz="1800" dirty="0" smtClean="0"/>
              <a:t>  - Contact global companies individually to find out the practices they are using</a:t>
            </a:r>
          </a:p>
          <a:p>
            <a:pPr marL="0" indent="0">
              <a:buNone/>
            </a:pPr>
            <a:r>
              <a:rPr lang="en-US" altLang="ko-KR" sz="1800" dirty="0" smtClean="0"/>
              <a:t>     and/or preparing (other than Oculus)</a:t>
            </a:r>
          </a:p>
          <a:p>
            <a:r>
              <a:rPr lang="en-US" altLang="ko-KR" sz="2000" b="1" dirty="0"/>
              <a:t>Differentiate between real video and pure computer graphics data</a:t>
            </a:r>
          </a:p>
          <a:p>
            <a:pPr marL="0" indent="0">
              <a:buNone/>
            </a:pPr>
            <a:endParaRPr lang="en-US" altLang="ko-KR" sz="24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79512" y="91232"/>
            <a:ext cx="6912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ln w="3175">
                  <a:solidFill>
                    <a:schemeClr val="tx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3</a:t>
            </a:r>
            <a:r>
              <a:rPr lang="en-US" altLang="ko-KR" sz="2800" b="1" dirty="0" smtClean="0">
                <a:ln w="3175">
                  <a:solidFill>
                    <a:schemeClr val="tx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. Discussion</a:t>
            </a:r>
            <a:endParaRPr lang="ko-KR" altLang="en-US" sz="2800" b="1" dirty="0">
              <a:ln w="3175">
                <a:solidFill>
                  <a:schemeClr val="tx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2160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cs typeface="ＭＳ Ｐゴシック" pitchFamily="-84" charset="-128"/>
              </a:rPr>
              <a:t>Compliance with IEEE Standards Policies and Procedures</a:t>
            </a:r>
          </a:p>
        </p:txBody>
      </p:sp>
      <p:sp>
        <p:nvSpPr>
          <p:cNvPr id="17411" name="Text Box 4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45720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altLang="ja-JP" sz="1200" dirty="0">
              <a:cs typeface="ＭＳ Ｐゴシック" pitchFamily="-84" charset="-128"/>
            </a:endParaRPr>
          </a:p>
          <a:p>
            <a:pPr marL="0" indent="0" eaLnBrk="1" hangingPunct="1"/>
            <a:r>
              <a:rPr lang="en-US" sz="1200" b="1" dirty="0" err="1"/>
              <a:t>Subclause</a:t>
            </a:r>
            <a:r>
              <a:rPr lang="en-US" sz="1200" b="1" dirty="0"/>
              <a:t> 5.2.1 of the </a:t>
            </a:r>
            <a:r>
              <a:rPr lang="en-US" sz="1200" b="1" i="1" dirty="0"/>
              <a:t>IEEE-SA Standards Board Bylaws </a:t>
            </a:r>
            <a:r>
              <a:rPr lang="en-US" sz="1200" b="1" dirty="0"/>
              <a:t>states, "While participating in IEEE standards development activities, all participants...shall act in accordance with all applicable laws (nation-based and international), the IEEE Code of Ethics, and with IEEE Standards policies and procedures."</a:t>
            </a:r>
            <a:endParaRPr lang="en-US" altLang="ja-JP" sz="1200" b="1" dirty="0">
              <a:cs typeface="ＭＳ Ｐゴシック" pitchFamily="-84" charset="-128"/>
            </a:endParaRPr>
          </a:p>
          <a:p>
            <a:pPr eaLnBrk="1" hangingPunct="1">
              <a:buFontTx/>
              <a:buChar char="•"/>
            </a:pPr>
            <a:endParaRPr lang="en-US" altLang="ja-JP" sz="1200" dirty="0">
              <a:cs typeface="ＭＳ Ｐゴシック" pitchFamily="-84" charset="-128"/>
            </a:endParaRPr>
          </a:p>
          <a:p>
            <a:pPr marL="0" indent="0" eaLnBrk="1" hangingPunct="1"/>
            <a:r>
              <a:rPr lang="en-US" altLang="ja-JP" sz="1200" dirty="0">
                <a:cs typeface="ＭＳ Ｐゴシック" pitchFamily="-84" charset="-128"/>
              </a:rPr>
              <a:t>The contributor acknowledges and accepts that this contribution is subject to </a:t>
            </a:r>
          </a:p>
          <a:p>
            <a:pPr eaLnBrk="1" hangingPunct="1">
              <a:buFontTx/>
              <a:buChar char="•"/>
            </a:pPr>
            <a:r>
              <a:rPr lang="en-US" altLang="ja-JP" sz="1200" dirty="0">
                <a:cs typeface="ＭＳ Ｐゴシック" pitchFamily="-84" charset="-128"/>
              </a:rPr>
              <a:t>The IEEE Standards copyright policy as stated in the </a:t>
            </a:r>
            <a:r>
              <a:rPr lang="en-US" altLang="ja-JP" sz="1200" i="1" dirty="0">
                <a:cs typeface="ＭＳ Ｐゴシック" pitchFamily="-84" charset="-128"/>
              </a:rPr>
              <a:t>IEEE-SA Standards Board Bylaws</a:t>
            </a:r>
            <a:r>
              <a:rPr lang="en-US" altLang="ja-JP" sz="1200" dirty="0">
                <a:cs typeface="ＭＳ Ｐゴシック" pitchFamily="-84" charset="-128"/>
              </a:rPr>
              <a:t>, section 7, </a:t>
            </a:r>
            <a:r>
              <a:rPr lang="en-US" altLang="ja-JP" sz="1200" dirty="0">
                <a:cs typeface="ＭＳ Ｐゴシック" pitchFamily="-84" charset="-128"/>
                <a:hlinkClick r:id="rId2"/>
              </a:rPr>
              <a:t>http://standards.ieee.org/develop/policies/bylaws/sect6-7.html#7</a:t>
            </a:r>
            <a:r>
              <a:rPr lang="en-US" altLang="ja-JP" sz="1200" dirty="0">
                <a:cs typeface="ＭＳ Ｐゴシック" pitchFamily="-84" charset="-128"/>
              </a:rPr>
              <a:t>, and the </a:t>
            </a:r>
            <a:r>
              <a:rPr lang="en-US" altLang="ja-JP" sz="1200" i="1" dirty="0">
                <a:cs typeface="ＭＳ Ｐゴシック" pitchFamily="-84" charset="-128"/>
              </a:rPr>
              <a:t>IEEE-SA Standards Board Operations Manual</a:t>
            </a:r>
            <a:r>
              <a:rPr lang="en-US" altLang="ja-JP" sz="1200" dirty="0">
                <a:cs typeface="ＭＳ Ｐゴシック" pitchFamily="-84" charset="-128"/>
              </a:rPr>
              <a:t>, section 6.1, http://standards.ieee.org/develop/policies/opman/sect6.html</a:t>
            </a:r>
          </a:p>
          <a:p>
            <a:pPr eaLnBrk="1" hangingPunct="1">
              <a:buFontTx/>
              <a:buChar char="•"/>
            </a:pPr>
            <a:r>
              <a:rPr lang="en-US" altLang="ja-JP" sz="1200" dirty="0">
                <a:cs typeface="ＭＳ Ｐゴシック" pitchFamily="-84" charset="-128"/>
              </a:rPr>
              <a:t>The IEEE Standards patent policy as stated in the </a:t>
            </a:r>
            <a:r>
              <a:rPr lang="en-US" altLang="ja-JP" sz="1200" i="1" dirty="0">
                <a:cs typeface="ＭＳ Ｐゴシック" pitchFamily="-84" charset="-128"/>
              </a:rPr>
              <a:t>IEEE-SA Standards Board Bylaws</a:t>
            </a:r>
            <a:r>
              <a:rPr lang="en-US" altLang="ja-JP" sz="1200" dirty="0">
                <a:cs typeface="ＭＳ Ｐゴシック" pitchFamily="-84" charset="-128"/>
              </a:rPr>
              <a:t>, section 6, </a:t>
            </a:r>
            <a:r>
              <a:rPr lang="en-US" altLang="ja-JP" sz="1200" dirty="0">
                <a:cs typeface="ＭＳ Ｐゴシック" pitchFamily="-84" charset="-128"/>
                <a:hlinkClick r:id="rId3"/>
              </a:rPr>
              <a:t>http://standards.ieee.org/guides/bylaws/sect6-7.html#6</a:t>
            </a:r>
            <a:r>
              <a:rPr lang="en-US" altLang="ja-JP" sz="1200" dirty="0">
                <a:cs typeface="ＭＳ Ｐゴシック" pitchFamily="-84" charset="-128"/>
              </a:rPr>
              <a:t>, and the </a:t>
            </a:r>
            <a:r>
              <a:rPr lang="en-US" altLang="ja-JP" sz="1200" i="1" dirty="0">
                <a:cs typeface="ＭＳ Ｐゴシック" pitchFamily="-84" charset="-128"/>
              </a:rPr>
              <a:t>IEEE-SA Standards Board Operations Manual</a:t>
            </a:r>
            <a:r>
              <a:rPr lang="en-US" altLang="ja-JP" sz="1200" dirty="0">
                <a:cs typeface="ＭＳ Ｐゴシック" pitchFamily="-84" charset="-128"/>
              </a:rPr>
              <a:t>, section 6.3, http://standards.ieee.org/develop/policies/opman/sect6.html</a:t>
            </a:r>
          </a:p>
          <a:p>
            <a:pPr eaLnBrk="1" hangingPunct="1">
              <a:buFontTx/>
              <a:buChar char="•"/>
            </a:pPr>
            <a:endParaRPr lang="en-US" sz="1200" dirty="0">
              <a:cs typeface="ＭＳ Ｐゴシック" pitchFamily="-84" charset="-128"/>
            </a:endParaRPr>
          </a:p>
        </p:txBody>
      </p:sp>
      <p:sp>
        <p:nvSpPr>
          <p:cNvPr id="1741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FBEED3A-6D63-9244-B6A1-DC72C373F3D9}" type="slidenum">
              <a:rPr lang="en-US"/>
              <a:pPr/>
              <a:t>2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803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228600" y="1371600"/>
          <a:ext cx="8686800" cy="3568702"/>
        </p:xfrm>
        <a:graphic>
          <a:graphicData uri="http://schemas.openxmlformats.org/drawingml/2006/table">
            <a:tbl>
              <a:tblPr/>
              <a:tblGrid>
                <a:gridCol w="21924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1335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8194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9908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106488">
                <a:tc gridSpan="4">
                  <a:txBody>
                    <a:bodyPr/>
                    <a:lstStyle/>
                    <a:p>
                      <a:pPr marL="4572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Best Practices for VR Applications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1915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Date:</a:t>
                      </a: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  2017-07-25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7688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Author(s):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7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Name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Affiliation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Phone [optional]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Email [optional]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47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Wookho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 Son</a:t>
                      </a: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ETRI</a:t>
                      </a: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+82-10-8759-3602</a:t>
                      </a: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whson@etri.re.kr</a:t>
                      </a: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18466" name="Rectangle 5"/>
          <p:cNvSpPr>
            <a:spLocks noChangeArrowheads="1"/>
          </p:cNvSpPr>
          <p:nvPr/>
        </p:nvSpPr>
        <p:spPr bwMode="auto">
          <a:xfrm>
            <a:off x="899580" y="352058"/>
            <a:ext cx="730199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en-GB" sz="1600" b="1" dirty="0">
                <a:solidFill>
                  <a:srgbClr val="000000"/>
                </a:solidFill>
              </a:rPr>
              <a:t>IEEE P3333.3</a:t>
            </a:r>
            <a:br>
              <a:rPr lang="en-GB" sz="1600" b="1" dirty="0">
                <a:solidFill>
                  <a:srgbClr val="000000"/>
                </a:solidFill>
              </a:rPr>
            </a:br>
            <a:r>
              <a:rPr lang="en-US" sz="1600" b="1" dirty="0">
                <a:solidFill>
                  <a:srgbClr val="000000"/>
                </a:solidFill>
              </a:rPr>
              <a:t>HMD Based 3D Content Motion Sickness Reducing Technology</a:t>
            </a:r>
          </a:p>
          <a:p>
            <a:pPr algn="ctr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</a:rPr>
              <a:t>[</a:t>
            </a:r>
            <a:r>
              <a:rPr lang="en-US" sz="1600" b="1" dirty="0" err="1">
                <a:solidFill>
                  <a:srgbClr val="000000"/>
                </a:solidFill>
              </a:rPr>
              <a:t>Dongil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Seo</a:t>
            </a:r>
            <a:r>
              <a:rPr lang="en-US" sz="1600" b="1" dirty="0">
                <a:solidFill>
                  <a:srgbClr val="000000"/>
                </a:solidFill>
              </a:rPr>
              <a:t>, Dillon@volercreative.com]</a:t>
            </a:r>
          </a:p>
        </p:txBody>
      </p:sp>
      <p:sp>
        <p:nvSpPr>
          <p:cNvPr id="18467" name="Rectangle 6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41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827584" y="2060848"/>
            <a:ext cx="5328592" cy="576064"/>
            <a:chOff x="789992" y="1700808"/>
            <a:chExt cx="4142048" cy="648072"/>
          </a:xfrm>
        </p:grpSpPr>
        <p:sp>
          <p:nvSpPr>
            <p:cNvPr id="8" name="직사각형 7"/>
            <p:cNvSpPr/>
            <p:nvPr/>
          </p:nvSpPr>
          <p:spPr>
            <a:xfrm flipH="1">
              <a:off x="791580" y="1700808"/>
              <a:ext cx="4140460" cy="648072"/>
            </a:xfrm>
            <a:prstGeom prst="rect">
              <a:avLst/>
            </a:prstGeom>
            <a:solidFill>
              <a:srgbClr val="DBEEF4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       Background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789992" y="1700808"/>
              <a:ext cx="469640" cy="648072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latin typeface="+mn-ea"/>
                </a:rPr>
                <a:t>1</a:t>
              </a:r>
              <a:endParaRPr lang="ko-KR" altLang="en-US" sz="2400" b="1" dirty="0">
                <a:solidFill>
                  <a:schemeClr val="bg1"/>
                </a:solidFill>
                <a:latin typeface="+mn-ea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79512" y="91232"/>
            <a:ext cx="30366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 smtClean="0">
                <a:ln w="3175">
                  <a:solidFill>
                    <a:schemeClr val="tx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Table of Content</a:t>
            </a:r>
            <a:endParaRPr lang="ko-KR" altLang="en-US" sz="2800" b="1" dirty="0">
              <a:ln w="3175">
                <a:solidFill>
                  <a:schemeClr val="tx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30" name="그룹 29"/>
          <p:cNvGrpSpPr/>
          <p:nvPr/>
        </p:nvGrpSpPr>
        <p:grpSpPr>
          <a:xfrm>
            <a:off x="827584" y="2708920"/>
            <a:ext cx="5328592" cy="576064"/>
            <a:chOff x="789992" y="1700808"/>
            <a:chExt cx="4142048" cy="648072"/>
          </a:xfrm>
        </p:grpSpPr>
        <p:sp>
          <p:nvSpPr>
            <p:cNvPr id="31" name="직사각형 30"/>
            <p:cNvSpPr/>
            <p:nvPr/>
          </p:nvSpPr>
          <p:spPr>
            <a:xfrm flipH="1">
              <a:off x="791580" y="1700808"/>
              <a:ext cx="4140460" cy="648072"/>
            </a:xfrm>
            <a:prstGeom prst="rect">
              <a:avLst/>
            </a:prstGeom>
            <a:solidFill>
              <a:srgbClr val="DBEEF4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       Best Practices for VR Applications</a:t>
              </a:r>
            </a:p>
          </p:txBody>
        </p:sp>
        <p:sp>
          <p:nvSpPr>
            <p:cNvPr id="32" name="직사각형 31"/>
            <p:cNvSpPr/>
            <p:nvPr/>
          </p:nvSpPr>
          <p:spPr>
            <a:xfrm>
              <a:off x="789992" y="1700808"/>
              <a:ext cx="469640" cy="648072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400" b="1" dirty="0" smtClean="0">
                  <a:solidFill>
                    <a:schemeClr val="bg1"/>
                  </a:solidFill>
                  <a:latin typeface="+mn-ea"/>
                </a:rPr>
                <a:t>2</a:t>
              </a:r>
              <a:endParaRPr lang="ko-KR" altLang="en-US" sz="2400" b="1" dirty="0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33" name="그룹 32"/>
          <p:cNvGrpSpPr/>
          <p:nvPr/>
        </p:nvGrpSpPr>
        <p:grpSpPr>
          <a:xfrm>
            <a:off x="827584" y="3356992"/>
            <a:ext cx="5328592" cy="576064"/>
            <a:chOff x="789992" y="1700808"/>
            <a:chExt cx="4142048" cy="648072"/>
          </a:xfrm>
        </p:grpSpPr>
        <p:sp>
          <p:nvSpPr>
            <p:cNvPr id="34" name="직사각형 33"/>
            <p:cNvSpPr/>
            <p:nvPr/>
          </p:nvSpPr>
          <p:spPr>
            <a:xfrm flipH="1">
              <a:off x="791580" y="1700808"/>
              <a:ext cx="4140460" cy="648072"/>
            </a:xfrm>
            <a:prstGeom prst="rect">
              <a:avLst/>
            </a:prstGeom>
            <a:solidFill>
              <a:srgbClr val="DBEEF4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       Discussion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sp>
          <p:nvSpPr>
            <p:cNvPr id="35" name="직사각형 34"/>
            <p:cNvSpPr/>
            <p:nvPr/>
          </p:nvSpPr>
          <p:spPr>
            <a:xfrm>
              <a:off x="789992" y="1700808"/>
              <a:ext cx="469640" cy="648072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latin typeface="+mn-ea"/>
                </a:rPr>
                <a:t>3</a:t>
              </a:r>
              <a:endParaRPr lang="ko-KR" altLang="en-US" sz="2400" b="1" dirty="0">
                <a:solidFill>
                  <a:schemeClr val="bg1"/>
                </a:solidFill>
                <a:latin typeface="+mn-ea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6228184" y="2766119"/>
            <a:ext cx="23432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/>
              <a:t>(in preparation)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1242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TextBox 184"/>
          <p:cNvSpPr txBox="1"/>
          <p:nvPr/>
        </p:nvSpPr>
        <p:spPr>
          <a:xfrm>
            <a:off x="179512" y="91232"/>
            <a:ext cx="85525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ln w="3175">
                  <a:solidFill>
                    <a:schemeClr val="tx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1. Background</a:t>
            </a:r>
            <a:endParaRPr lang="ko-KR" altLang="en-US" sz="2800" b="1" dirty="0">
              <a:ln w="3175">
                <a:solidFill>
                  <a:schemeClr val="tx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+mn-ea"/>
            </a:endParaRPr>
          </a:p>
        </p:txBody>
      </p:sp>
      <p:sp>
        <p:nvSpPr>
          <p:cNvPr id="186" name="내용 개체 틀 2"/>
          <p:cNvSpPr>
            <a:spLocks noGrp="1"/>
          </p:cNvSpPr>
          <p:nvPr>
            <p:ph idx="1"/>
          </p:nvPr>
        </p:nvSpPr>
        <p:spPr>
          <a:xfrm>
            <a:off x="33222" y="614452"/>
            <a:ext cx="9117047" cy="4437608"/>
          </a:xfrm>
        </p:spPr>
        <p:txBody>
          <a:bodyPr/>
          <a:lstStyle/>
          <a:p>
            <a:r>
              <a:rPr lang="en-US" altLang="ko-KR" sz="2000" b="1" dirty="0" smtClean="0"/>
              <a:t>Strong needs from Industry for developing sickness-relieved VR applications</a:t>
            </a:r>
          </a:p>
          <a:p>
            <a:pPr marL="0" indent="0">
              <a:lnSpc>
                <a:spcPts val="2000"/>
              </a:lnSpc>
              <a:buNone/>
            </a:pPr>
            <a:r>
              <a:rPr lang="en-US" altLang="ko-KR" sz="1800" dirty="0"/>
              <a:t> </a:t>
            </a:r>
            <a:r>
              <a:rPr lang="en-US" altLang="ko-KR" sz="1800" dirty="0" smtClean="0"/>
              <a:t> - especially for VR computer games</a:t>
            </a:r>
          </a:p>
          <a:p>
            <a:pPr marL="0" indent="0">
              <a:lnSpc>
                <a:spcPts val="2000"/>
              </a:lnSpc>
              <a:buNone/>
            </a:pPr>
            <a:r>
              <a:rPr lang="en-US" altLang="ko-KR" sz="1800" dirty="0" smtClean="0"/>
              <a:t>  - and for various types of training simulators</a:t>
            </a:r>
          </a:p>
          <a:p>
            <a:r>
              <a:rPr lang="en-US" altLang="ko-KR" sz="2000" b="1" dirty="0" smtClean="0"/>
              <a:t>Each </a:t>
            </a:r>
            <a:r>
              <a:rPr lang="en-US" altLang="ko-KR" sz="2000" b="1" smtClean="0"/>
              <a:t>VR application </a:t>
            </a:r>
            <a:r>
              <a:rPr lang="en-US" altLang="ko-KR" sz="2000" b="1" dirty="0" smtClean="0"/>
              <a:t>company relies on its own ad-hoc methods to</a:t>
            </a:r>
          </a:p>
          <a:p>
            <a:pPr marL="0" indent="0">
              <a:buNone/>
            </a:pPr>
            <a:r>
              <a:rPr lang="en-US" altLang="ko-KR" sz="2000" b="1" dirty="0"/>
              <a:t> </a:t>
            </a:r>
            <a:r>
              <a:rPr lang="en-US" altLang="ko-KR" sz="2000" b="1" dirty="0" smtClean="0"/>
              <a:t>   reduce VR sickness/fatigue  </a:t>
            </a:r>
          </a:p>
          <a:p>
            <a:pPr marL="0" indent="0">
              <a:buNone/>
            </a:pPr>
            <a:r>
              <a:rPr lang="en-US" altLang="ko-KR" sz="1800" dirty="0" smtClean="0"/>
              <a:t>  - own ad-hoc methods acquired through experiences</a:t>
            </a:r>
          </a:p>
          <a:p>
            <a:r>
              <a:rPr lang="en-US" altLang="ko-KR" sz="2000" b="1" dirty="0" smtClean="0"/>
              <a:t>Increased investment by global leading companies to resolve VR sickness in terms of improving VR headset device</a:t>
            </a:r>
          </a:p>
          <a:p>
            <a:pPr marL="0" indent="0">
              <a:lnSpc>
                <a:spcPts val="2000"/>
              </a:lnSpc>
              <a:buNone/>
            </a:pPr>
            <a:r>
              <a:rPr lang="en-US" altLang="ko-KR" sz="1800" dirty="0" smtClean="0"/>
              <a:t>   - low-latency headset(head tracking, </a:t>
            </a:r>
            <a:r>
              <a:rPr lang="en-US" altLang="ko-KR" sz="1800" dirty="0" err="1" smtClean="0"/>
              <a:t>foveated</a:t>
            </a:r>
            <a:r>
              <a:rPr lang="en-US" altLang="ko-KR" sz="1800" dirty="0" smtClean="0"/>
              <a:t> rendering, </a:t>
            </a:r>
            <a:r>
              <a:rPr lang="en-US" altLang="ko-KR" sz="1800" dirty="0" err="1" smtClean="0"/>
              <a:t>etc</a:t>
            </a:r>
            <a:r>
              <a:rPr lang="en-US" altLang="ko-KR" sz="1800" dirty="0" smtClean="0"/>
              <a:t>)</a:t>
            </a:r>
          </a:p>
          <a:p>
            <a:pPr marL="0" indent="0">
              <a:lnSpc>
                <a:spcPts val="2000"/>
              </a:lnSpc>
              <a:buNone/>
            </a:pPr>
            <a:r>
              <a:rPr lang="en-US" altLang="ko-KR" sz="1800" dirty="0" smtClean="0"/>
              <a:t>   - </a:t>
            </a:r>
            <a:r>
              <a:rPr lang="en-US" altLang="ko-KR" sz="1800" dirty="0"/>
              <a:t>h</a:t>
            </a:r>
            <a:r>
              <a:rPr lang="en-US" altLang="ko-KR" sz="1800" dirty="0" smtClean="0"/>
              <a:t>igh-end headset: </a:t>
            </a:r>
            <a:r>
              <a:rPr lang="en-US" altLang="ko-KR" sz="1800" dirty="0"/>
              <a:t>High resolution, Wide </a:t>
            </a:r>
            <a:r>
              <a:rPr lang="en-US" altLang="ko-KR" sz="1800" dirty="0" err="1" smtClean="0"/>
              <a:t>FoV</a:t>
            </a:r>
            <a:r>
              <a:rPr lang="en-US" altLang="ko-KR" sz="1800" dirty="0" smtClean="0"/>
              <a:t>(closed to 200°), HDR for colors</a:t>
            </a:r>
          </a:p>
          <a:p>
            <a:pPr marL="0" indent="0">
              <a:lnSpc>
                <a:spcPts val="2000"/>
              </a:lnSpc>
              <a:buNone/>
            </a:pPr>
            <a:r>
              <a:rPr lang="en-US" altLang="ko-KR" sz="1800" dirty="0" smtClean="0"/>
              <a:t>   - Increased </a:t>
            </a:r>
            <a:r>
              <a:rPr lang="en-US" altLang="ko-KR" sz="1800" dirty="0" err="1" smtClean="0"/>
              <a:t>wearability</a:t>
            </a:r>
            <a:endParaRPr lang="en-US" altLang="ko-KR" sz="1800" dirty="0" smtClean="0"/>
          </a:p>
          <a:p>
            <a:r>
              <a:rPr lang="en-US" altLang="ko-KR" sz="1800" b="1" dirty="0"/>
              <a:t>B</a:t>
            </a:r>
            <a:r>
              <a:rPr lang="en-US" altLang="ko-KR" sz="1800" b="1" dirty="0" smtClean="0"/>
              <a:t>est Practices by Oculus, the best one available to date</a:t>
            </a:r>
          </a:p>
          <a:p>
            <a:pPr marL="0" indent="0">
              <a:lnSpc>
                <a:spcPts val="2000"/>
              </a:lnSpc>
              <a:buNone/>
            </a:pPr>
            <a:r>
              <a:rPr lang="en-US" altLang="ko-KR" sz="1600" dirty="0" smtClean="0"/>
              <a:t>   - what others are available?</a:t>
            </a:r>
            <a:endParaRPr lang="en-US" altLang="ko-KR" sz="1800" dirty="0" smtClean="0"/>
          </a:p>
          <a:p>
            <a:r>
              <a:rPr lang="en-US" altLang="ko-KR" sz="1800" b="1" dirty="0" smtClean="0"/>
              <a:t>Foundation </a:t>
            </a:r>
            <a:r>
              <a:rPr lang="en-US" altLang="ko-KR" sz="1800" b="1" dirty="0"/>
              <a:t>of global </a:t>
            </a:r>
            <a:r>
              <a:rPr lang="en-US" altLang="ko-KR" sz="1800" b="1" dirty="0" smtClean="0"/>
              <a:t>association, GVRA(Global Virtual Reality Association) </a:t>
            </a:r>
            <a:r>
              <a:rPr lang="en-US" altLang="ko-KR" sz="1800" b="1" dirty="0"/>
              <a:t>for developing and deploying best practices for </a:t>
            </a:r>
            <a:r>
              <a:rPr lang="en-US" altLang="ko-KR" sz="1800" b="1" dirty="0" smtClean="0"/>
              <a:t>VR</a:t>
            </a:r>
            <a:endParaRPr lang="en-US" altLang="ko-KR" sz="1600" dirty="0" smtClean="0"/>
          </a:p>
          <a:p>
            <a:pPr marL="0" indent="0">
              <a:lnSpc>
                <a:spcPts val="2000"/>
              </a:lnSpc>
              <a:buNone/>
            </a:pPr>
            <a:r>
              <a:rPr lang="en-US" altLang="ko-KR" sz="1600" dirty="0"/>
              <a:t> </a:t>
            </a:r>
            <a:r>
              <a:rPr lang="en-US" altLang="ko-KR" sz="1600" dirty="0" smtClean="0"/>
              <a:t>  </a:t>
            </a:r>
            <a:r>
              <a:rPr lang="en-US" altLang="ko-KR" sz="1800" dirty="0" smtClean="0"/>
              <a:t>- supported by Acer, Google, HTC, Samsung, SONY, etc.</a:t>
            </a:r>
            <a:endParaRPr lang="en-US" altLang="ko-KR" sz="1800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5610240"/>
            <a:ext cx="1764407" cy="927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3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6" name="AutoShape 4"/>
          <p:cNvSpPr>
            <a:spLocks noChangeArrowheads="1"/>
          </p:cNvSpPr>
          <p:nvPr/>
        </p:nvSpPr>
        <p:spPr bwMode="gray">
          <a:xfrm>
            <a:off x="323528" y="692696"/>
            <a:ext cx="2880320" cy="4318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E3663F"/>
              </a:gs>
              <a:gs pos="100000">
                <a:srgbClr val="E3663F">
                  <a:gamma/>
                  <a:shade val="57255"/>
                  <a:invGamma/>
                </a:srgbClr>
              </a:gs>
            </a:gsLst>
            <a:lin ang="0" scaled="1"/>
          </a:gradFill>
          <a:ln w="25400" algn="ctr">
            <a:solidFill>
              <a:srgbClr val="FFFFFF"/>
            </a:solidFill>
            <a:round/>
            <a:headEnd/>
            <a:tailEnd/>
          </a:ln>
          <a:effectLst>
            <a:outerShdw dist="45791" dir="3378596" algn="ctr" rotWithShape="0">
              <a:srgbClr val="969696"/>
            </a:outerShdw>
          </a:effectLst>
        </p:spPr>
        <p:txBody>
          <a:bodyPr wrap="none" anchor="ctr"/>
          <a:lstStyle/>
          <a:p>
            <a:pPr algn="ctr"/>
            <a:r>
              <a:rPr lang="en-US" altLang="ko-KR" sz="2000" b="1" dirty="0" smtClean="0">
                <a:solidFill>
                  <a:srgbClr val="FFFFFF"/>
                </a:solidFill>
                <a:latin typeface="+mj-ea"/>
                <a:ea typeface="+mj-ea"/>
              </a:rPr>
              <a:t>Latency Minimization</a:t>
            </a:r>
            <a:endParaRPr lang="ko-KR" altLang="en-US" sz="2000" b="1" dirty="0">
              <a:solidFill>
                <a:srgbClr val="FFFFFF"/>
              </a:solidFill>
              <a:latin typeface="+mj-ea"/>
              <a:ea typeface="+mj-ea"/>
            </a:endParaRPr>
          </a:p>
        </p:txBody>
      </p:sp>
      <p:sp>
        <p:nvSpPr>
          <p:cNvPr id="161800" name="Rectangle 8"/>
          <p:cNvSpPr>
            <a:spLocks noChangeArrowheads="1"/>
          </p:cNvSpPr>
          <p:nvPr/>
        </p:nvSpPr>
        <p:spPr bwMode="auto">
          <a:xfrm>
            <a:off x="155203" y="4468528"/>
            <a:ext cx="8809285" cy="1696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66700" indent="-2667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400">
                <a:solidFill>
                  <a:srgbClr val="000066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HY헤드라인M" panose="02030600000101010101" pitchFamily="18" charset="-127"/>
              </a:defRPr>
            </a:lvl1pPr>
            <a:lvl2pPr marL="827088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200">
                <a:solidFill>
                  <a:srgbClr val="000066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HY헤드라인M" panose="02030600000101010101" pitchFamily="18" charset="-127"/>
              </a:defRPr>
            </a:lvl2pPr>
            <a:lvl3pPr marL="1235075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rgbClr val="000066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HY헤드라인M" panose="02030600000101010101" pitchFamily="18" charset="-127"/>
              </a:defRPr>
            </a:lvl3pPr>
            <a:lvl4pPr marL="1643063" indent="-228600">
              <a:spcBef>
                <a:spcPct val="20000"/>
              </a:spcBef>
              <a:buChar char="–"/>
              <a:defRPr sz="1600">
                <a:solidFill>
                  <a:srgbClr val="000066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HY헤드라인M" panose="02030600000101010101" pitchFamily="18" charset="-127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HY헤드라인M" panose="02030600000101010101" pitchFamily="18" charset="-127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HY헤드라인M" panose="02030600000101010101" pitchFamily="18" charset="-127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HY헤드라인M" panose="02030600000101010101" pitchFamily="18" charset="-127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HY헤드라인M" panose="02030600000101010101" pitchFamily="18" charset="-127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HY헤드라인M" panose="02030600000101010101" pitchFamily="18" charset="-127"/>
              </a:defRPr>
            </a:lvl9pPr>
          </a:lstStyle>
          <a:p>
            <a:pPr>
              <a:lnSpc>
                <a:spcPct val="110000"/>
              </a:lnSpc>
              <a:buClr>
                <a:srgbClr val="000000"/>
              </a:buClr>
              <a:buFont typeface="맑은 고딕" panose="020B0503020000020004" pitchFamily="50" charset="-127"/>
              <a:buChar char="■"/>
            </a:pPr>
            <a:r>
              <a:rPr lang="en-US" altLang="ko-KR" sz="1600" dirty="0" smtClean="0">
                <a:latin typeface="+mn-ea"/>
                <a:ea typeface="+mn-ea"/>
              </a:rPr>
              <a:t>VR Latency(Motion-to-Photon Latency)</a:t>
            </a:r>
          </a:p>
          <a:p>
            <a:pPr marL="0" indent="0">
              <a:lnSpc>
                <a:spcPct val="110000"/>
              </a:lnSpc>
              <a:buClr>
                <a:srgbClr val="000000"/>
              </a:buClr>
              <a:buNone/>
            </a:pPr>
            <a:r>
              <a:rPr lang="en-US" altLang="ko-KR" sz="1400" dirty="0">
                <a:latin typeface="+mn-ea"/>
              </a:rPr>
              <a:t> </a:t>
            </a:r>
            <a:r>
              <a:rPr lang="en-US" altLang="ko-KR" sz="1400" dirty="0" smtClean="0">
                <a:latin typeface="+mn-ea"/>
              </a:rPr>
              <a:t> - </a:t>
            </a:r>
            <a:r>
              <a:rPr lang="en-US" altLang="ko-KR" sz="1400" dirty="0">
                <a:latin typeface="+mn-ea"/>
              </a:rPr>
              <a:t>Mobile VR latency= Display Response + Head Tracking + Network Transmission + VR </a:t>
            </a:r>
            <a:r>
              <a:rPr lang="en-US" altLang="ko-KR" sz="1400" dirty="0" smtClean="0">
                <a:latin typeface="+mn-ea"/>
              </a:rPr>
              <a:t>Rendering</a:t>
            </a:r>
          </a:p>
          <a:p>
            <a:pPr marL="0" indent="0">
              <a:lnSpc>
                <a:spcPct val="110000"/>
              </a:lnSpc>
              <a:buClr>
                <a:srgbClr val="000000"/>
              </a:buClr>
              <a:buNone/>
            </a:pPr>
            <a:r>
              <a:rPr lang="en-US" altLang="ko-KR" sz="1400" dirty="0">
                <a:latin typeface="+mn-ea"/>
              </a:rPr>
              <a:t> </a:t>
            </a:r>
            <a:r>
              <a:rPr lang="en-US" altLang="ko-KR" sz="1400" dirty="0" smtClean="0">
                <a:latin typeface="+mn-ea"/>
              </a:rPr>
              <a:t> - PC based </a:t>
            </a:r>
            <a:r>
              <a:rPr lang="en-US" altLang="ko-KR" sz="1400" dirty="0">
                <a:latin typeface="+mn-ea"/>
              </a:rPr>
              <a:t>VR latency= Display Response + Head </a:t>
            </a:r>
            <a:r>
              <a:rPr lang="en-US" altLang="ko-KR" sz="1400" dirty="0" smtClean="0">
                <a:latin typeface="+mn-ea"/>
              </a:rPr>
              <a:t>Tracking </a:t>
            </a:r>
            <a:r>
              <a:rPr lang="en-US" altLang="ko-KR" sz="1400" dirty="0">
                <a:latin typeface="+mn-ea"/>
              </a:rPr>
              <a:t>+ VR Rendering</a:t>
            </a:r>
            <a:r>
              <a:rPr lang="en-US" altLang="ko-KR" sz="1400" dirty="0" smtClean="0">
                <a:latin typeface="+mn-ea"/>
                <a:ea typeface="+mn-ea"/>
              </a:rPr>
              <a:t> </a:t>
            </a:r>
            <a:endParaRPr lang="en-US" altLang="ko-KR" sz="1400" dirty="0">
              <a:latin typeface="+mn-ea"/>
              <a:ea typeface="+mn-ea"/>
            </a:endParaRPr>
          </a:p>
          <a:p>
            <a:pPr>
              <a:lnSpc>
                <a:spcPct val="110000"/>
              </a:lnSpc>
              <a:buClr>
                <a:srgbClr val="000000"/>
              </a:buClr>
              <a:buFont typeface="맑은 고딕" panose="020B0503020000020004" pitchFamily="50" charset="-127"/>
              <a:buChar char="■"/>
            </a:pPr>
            <a:r>
              <a:rPr lang="en-US" altLang="ko-KR" sz="1600" dirty="0" smtClean="0">
                <a:latin typeface="+mn-ea"/>
                <a:ea typeface="+mn-ea"/>
              </a:rPr>
              <a:t>Head-tracking performance varies among VR HMDs</a:t>
            </a:r>
            <a:endParaRPr lang="en-US" altLang="ko-KR" sz="1600" dirty="0">
              <a:latin typeface="+mn-ea"/>
              <a:ea typeface="+mn-ea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79512" y="91232"/>
            <a:ext cx="6912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ln w="3175">
                  <a:solidFill>
                    <a:schemeClr val="tx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2</a:t>
            </a:r>
            <a:r>
              <a:rPr lang="en-US" altLang="ko-KR" sz="2800" b="1" dirty="0" smtClean="0">
                <a:ln w="3175">
                  <a:solidFill>
                    <a:schemeClr val="tx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ea"/>
              </a:rPr>
              <a:t>. </a:t>
            </a:r>
            <a:r>
              <a:rPr lang="en-US" altLang="ko-KR" sz="2800" b="1" dirty="0" smtClean="0">
                <a:ln w="3175">
                  <a:solidFill>
                    <a:schemeClr val="tx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Best Practices for VR</a:t>
            </a:r>
            <a:r>
              <a:rPr lang="ko-KR" altLang="en-US" sz="2800" b="1" dirty="0" smtClean="0">
                <a:ln w="3175">
                  <a:solidFill>
                    <a:schemeClr val="tx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  <a:r>
              <a:rPr lang="en-US" altLang="ko-KR" sz="2800" b="1" dirty="0" smtClean="0">
                <a:ln w="3175">
                  <a:solidFill>
                    <a:schemeClr val="tx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(1)</a:t>
            </a:r>
            <a:endParaRPr lang="ko-KR" altLang="en-US" sz="2800" b="1" dirty="0">
              <a:ln w="3175">
                <a:solidFill>
                  <a:schemeClr val="tx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+mn-ea"/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17080" y="1196752"/>
            <a:ext cx="9144000" cy="535367"/>
          </a:xfrm>
          <a:prstGeom prst="rect">
            <a:avLst/>
          </a:prstGeom>
          <a:solidFill>
            <a:schemeClr val="accent5">
              <a:lumMod val="40000"/>
              <a:lumOff val="60000"/>
              <a:alpha val="48000"/>
            </a:schemeClr>
          </a:solidFill>
          <a:ln w="28575">
            <a:noFill/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just"/>
            <a:r>
              <a:rPr lang="en-US" altLang="ko-KR" sz="1600" b="1" dirty="0" smtClean="0">
                <a:latin typeface="+mj-ea"/>
              </a:rPr>
              <a:t>VR </a:t>
            </a:r>
            <a:r>
              <a:rPr lang="en-US" altLang="ko-KR" sz="1600" b="1" dirty="0">
                <a:latin typeface="+mj-ea"/>
              </a:rPr>
              <a:t>latency </a:t>
            </a:r>
            <a:r>
              <a:rPr lang="en-US" altLang="ko-KR" sz="1600" b="1" dirty="0" smtClean="0">
                <a:latin typeface="+mj-ea"/>
              </a:rPr>
              <a:t>should not exceed 20 </a:t>
            </a:r>
            <a:r>
              <a:rPr lang="en-US" altLang="ko-KR" sz="1600" b="1" dirty="0" err="1" smtClean="0">
                <a:latin typeface="+mj-ea"/>
              </a:rPr>
              <a:t>ms</a:t>
            </a:r>
            <a:endParaRPr lang="en-US" altLang="ko-KR" sz="1600" b="1" dirty="0" smtClean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3250742"/>
              </p:ext>
            </p:extLst>
          </p:nvPr>
        </p:nvGraphicFramePr>
        <p:xfrm>
          <a:off x="391920" y="5728198"/>
          <a:ext cx="833585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7170"/>
                <a:gridCol w="1667170"/>
                <a:gridCol w="1667170"/>
                <a:gridCol w="1667170"/>
                <a:gridCol w="1667170"/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Device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Samsung </a:t>
                      </a:r>
                      <a:r>
                        <a:rPr lang="en-US" altLang="ko-KR" sz="1400" dirty="0" err="1" smtClean="0"/>
                        <a:t>GearVR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HTC</a:t>
                      </a:r>
                      <a:r>
                        <a:rPr lang="en-US" altLang="ko-KR" sz="1400" baseline="0" dirty="0" smtClean="0"/>
                        <a:t> Vive VR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Oculus Rift CV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PlayStation VR</a:t>
                      </a:r>
                      <a:endParaRPr lang="ko-KR" alt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Head</a:t>
                      </a:r>
                      <a:r>
                        <a:rPr lang="en-US" altLang="ko-KR" sz="1400" baseline="0" dirty="0" smtClean="0"/>
                        <a:t> tracking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&gt; 20ms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13ms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18ms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18ms</a:t>
                      </a:r>
                      <a:endParaRPr lang="ko-KR" altLang="en-US" sz="1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52" r="-287" b="4324"/>
          <a:stretch/>
        </p:blipFill>
        <p:spPr>
          <a:xfrm>
            <a:off x="179512" y="1782527"/>
            <a:ext cx="3816102" cy="2304256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610" y="1862527"/>
            <a:ext cx="3842862" cy="216024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283968" y="4022767"/>
            <a:ext cx="48398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/>
              <a:t>&lt;Graphics processing requirement for immersive VR(2015, AMD)&gt;</a:t>
            </a:r>
            <a:endParaRPr lang="ko-KR" alt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1448734" y="4050746"/>
            <a:ext cx="14924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/>
              <a:t>&lt;2015, </a:t>
            </a:r>
            <a:r>
              <a:rPr lang="en-US" altLang="ko-KR" sz="1200" dirty="0" err="1" smtClean="0"/>
              <a:t>Kostov</a:t>
            </a:r>
            <a:r>
              <a:rPr lang="en-US" altLang="ko-KR" sz="1200" dirty="0" smtClean="0"/>
              <a:t> G.&gt;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09767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6" name="AutoShape 4"/>
          <p:cNvSpPr>
            <a:spLocks noChangeArrowheads="1"/>
          </p:cNvSpPr>
          <p:nvPr/>
        </p:nvSpPr>
        <p:spPr bwMode="gray">
          <a:xfrm>
            <a:off x="305112" y="692696"/>
            <a:ext cx="3330784" cy="4318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E3663F"/>
              </a:gs>
              <a:gs pos="100000">
                <a:srgbClr val="E3663F">
                  <a:gamma/>
                  <a:shade val="57255"/>
                  <a:invGamma/>
                </a:srgbClr>
              </a:gs>
            </a:gsLst>
            <a:lin ang="0" scaled="1"/>
          </a:gradFill>
          <a:ln w="25400" algn="ctr">
            <a:solidFill>
              <a:srgbClr val="FFFFFF"/>
            </a:solidFill>
            <a:round/>
            <a:headEnd/>
            <a:tailEnd/>
          </a:ln>
          <a:effectLst>
            <a:outerShdw dist="45791" dir="3378596" algn="ctr" rotWithShape="0">
              <a:srgbClr val="969696"/>
            </a:outerShdw>
          </a:effectLst>
        </p:spPr>
        <p:txBody>
          <a:bodyPr wrap="none" anchor="ctr"/>
          <a:lstStyle/>
          <a:p>
            <a:pPr algn="ctr"/>
            <a:r>
              <a:rPr lang="en-US" altLang="ko-KR" sz="2000" b="1" dirty="0" smtClean="0">
                <a:solidFill>
                  <a:srgbClr val="FFFFFF"/>
                </a:solidFill>
                <a:latin typeface="+mj-ea"/>
                <a:ea typeface="+mj-ea"/>
              </a:rPr>
              <a:t>Frame Rate Optimization</a:t>
            </a:r>
            <a:endParaRPr lang="ko-KR" altLang="en-US" sz="2000" b="1" dirty="0">
              <a:solidFill>
                <a:srgbClr val="FFFFFF"/>
              </a:solidFill>
              <a:latin typeface="+mj-ea"/>
              <a:ea typeface="+mj-ea"/>
            </a:endParaRPr>
          </a:p>
        </p:txBody>
      </p:sp>
      <p:sp>
        <p:nvSpPr>
          <p:cNvPr id="161800" name="Rectangle 8"/>
          <p:cNvSpPr>
            <a:spLocks noChangeArrowheads="1"/>
          </p:cNvSpPr>
          <p:nvPr/>
        </p:nvSpPr>
        <p:spPr bwMode="auto">
          <a:xfrm>
            <a:off x="155204" y="4540536"/>
            <a:ext cx="8988796" cy="1696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66700" indent="-2667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400">
                <a:solidFill>
                  <a:srgbClr val="000066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HY헤드라인M" panose="02030600000101010101" pitchFamily="18" charset="-127"/>
              </a:defRPr>
            </a:lvl1pPr>
            <a:lvl2pPr marL="827088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200">
                <a:solidFill>
                  <a:srgbClr val="000066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HY헤드라인M" panose="02030600000101010101" pitchFamily="18" charset="-127"/>
              </a:defRPr>
            </a:lvl2pPr>
            <a:lvl3pPr marL="1235075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rgbClr val="000066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HY헤드라인M" panose="02030600000101010101" pitchFamily="18" charset="-127"/>
              </a:defRPr>
            </a:lvl3pPr>
            <a:lvl4pPr marL="1643063" indent="-228600">
              <a:spcBef>
                <a:spcPct val="20000"/>
              </a:spcBef>
              <a:buChar char="–"/>
              <a:defRPr sz="1600">
                <a:solidFill>
                  <a:srgbClr val="000066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HY헤드라인M" panose="02030600000101010101" pitchFamily="18" charset="-127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HY헤드라인M" panose="02030600000101010101" pitchFamily="18" charset="-127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HY헤드라인M" panose="02030600000101010101" pitchFamily="18" charset="-127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HY헤드라인M" panose="02030600000101010101" pitchFamily="18" charset="-127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HY헤드라인M" panose="02030600000101010101" pitchFamily="18" charset="-127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HY헤드라인M" panose="02030600000101010101" pitchFamily="18" charset="-127"/>
              </a:defRPr>
            </a:lvl9pPr>
          </a:lstStyle>
          <a:p>
            <a:pPr>
              <a:lnSpc>
                <a:spcPct val="110000"/>
              </a:lnSpc>
              <a:buClr>
                <a:srgbClr val="000000"/>
              </a:buClr>
              <a:buFont typeface="맑은 고딕" panose="020B0503020000020004" pitchFamily="50" charset="-127"/>
              <a:buChar char="■"/>
            </a:pPr>
            <a:r>
              <a:rPr lang="en-US" altLang="ko-KR" sz="1600" dirty="0" smtClean="0">
                <a:latin typeface="+mn-ea"/>
                <a:ea typeface="+mn-ea"/>
              </a:rPr>
              <a:t>Low frame rate generates flickering/motion blurring/juddering in the VR image, causing headache, eye strain </a:t>
            </a:r>
            <a:r>
              <a:rPr lang="en-US" altLang="ko-KR" sz="1600" smtClean="0">
                <a:latin typeface="+mn-ea"/>
                <a:ea typeface="+mn-ea"/>
              </a:rPr>
              <a:t>and seizure(ala </a:t>
            </a:r>
            <a:r>
              <a:rPr lang="en-US" altLang="ko-KR" sz="1600" dirty="0" smtClean="0">
                <a:latin typeface="+mn-ea"/>
                <a:ea typeface="+mn-ea"/>
              </a:rPr>
              <a:t>Nintendo epileptic)</a:t>
            </a:r>
          </a:p>
          <a:p>
            <a:pPr>
              <a:lnSpc>
                <a:spcPct val="110000"/>
              </a:lnSpc>
              <a:buClr>
                <a:srgbClr val="000000"/>
              </a:buClr>
              <a:buFont typeface="맑은 고딕" panose="020B0503020000020004" pitchFamily="50" charset="-127"/>
              <a:buChar char="■"/>
            </a:pPr>
            <a:r>
              <a:rPr lang="en-US" altLang="ko-KR" sz="1600" dirty="0" smtClean="0">
                <a:latin typeface="+mn-ea"/>
                <a:ea typeface="+mn-ea"/>
              </a:rPr>
              <a:t>Normal video and interactive video should have frame rate of at least 30 fps and 90 fps, respectively</a:t>
            </a:r>
          </a:p>
          <a:p>
            <a:pPr>
              <a:lnSpc>
                <a:spcPct val="110000"/>
              </a:lnSpc>
              <a:buClr>
                <a:srgbClr val="000000"/>
              </a:buClr>
              <a:buFont typeface="맑은 고딕" panose="020B0503020000020004" pitchFamily="50" charset="-127"/>
              <a:buChar char="■"/>
            </a:pPr>
            <a:r>
              <a:rPr lang="en-US" altLang="ko-KR" sz="1600" dirty="0" smtClean="0">
                <a:latin typeface="+mn-ea"/>
                <a:ea typeface="+mn-ea"/>
              </a:rPr>
              <a:t>Most off-the-shelf VR HMDs have refresh rate of above 90 Hz</a:t>
            </a:r>
            <a:endParaRPr lang="en-US" altLang="ko-KR" sz="1600" dirty="0">
              <a:latin typeface="+mn-ea"/>
              <a:ea typeface="+mn-ea"/>
            </a:endParaRPr>
          </a:p>
          <a:p>
            <a:pPr>
              <a:lnSpc>
                <a:spcPct val="110000"/>
              </a:lnSpc>
              <a:buClr>
                <a:srgbClr val="000000"/>
              </a:buClr>
              <a:buFont typeface="맑은 고딕" panose="020B0503020000020004" pitchFamily="50" charset="-127"/>
              <a:buChar char="■"/>
            </a:pPr>
            <a:r>
              <a:rPr lang="en-US" altLang="ko-KR" sz="1600" dirty="0" smtClean="0">
                <a:latin typeface="+mn-ea"/>
                <a:ea typeface="+mn-ea"/>
              </a:rPr>
              <a:t>Oculus best practice is above 75 fps</a:t>
            </a:r>
          </a:p>
          <a:p>
            <a:pPr>
              <a:lnSpc>
                <a:spcPct val="110000"/>
              </a:lnSpc>
              <a:buClr>
                <a:srgbClr val="000000"/>
              </a:buClr>
              <a:buFont typeface="맑은 고딕" panose="020B0503020000020004" pitchFamily="50" charset="-127"/>
              <a:buChar char="■"/>
            </a:pPr>
            <a:r>
              <a:rPr lang="en-US" altLang="ko-KR" sz="1600" dirty="0" smtClean="0">
                <a:latin typeface="+mn-ea"/>
                <a:ea typeface="+mn-ea"/>
              </a:rPr>
              <a:t>High-contrast or high-sharpness VR content may have flickering even for high frame rates</a:t>
            </a:r>
            <a:endParaRPr lang="en-US" altLang="ko-KR" sz="1600" dirty="0">
              <a:latin typeface="+mn-ea"/>
              <a:ea typeface="+mn-ea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79512" y="91232"/>
            <a:ext cx="6912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ln w="3175">
                  <a:solidFill>
                    <a:schemeClr val="tx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2</a:t>
            </a:r>
            <a:r>
              <a:rPr lang="en-US" altLang="ko-KR" sz="2800" b="1" dirty="0" smtClean="0">
                <a:ln w="3175">
                  <a:solidFill>
                    <a:schemeClr val="tx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ea"/>
              </a:rPr>
              <a:t>. </a:t>
            </a:r>
            <a:r>
              <a:rPr lang="en-US" altLang="ko-KR" sz="2800" b="1" dirty="0" smtClean="0">
                <a:ln w="3175">
                  <a:solidFill>
                    <a:schemeClr val="tx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Best Practices for VR</a:t>
            </a:r>
            <a:r>
              <a:rPr lang="ko-KR" altLang="en-US" sz="2800" b="1" dirty="0" smtClean="0">
                <a:ln w="3175">
                  <a:solidFill>
                    <a:schemeClr val="tx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  <a:r>
              <a:rPr lang="en-US" altLang="ko-KR" sz="2800" b="1" dirty="0" smtClean="0">
                <a:ln w="3175">
                  <a:solidFill>
                    <a:schemeClr val="tx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(2)</a:t>
            </a:r>
            <a:endParaRPr lang="ko-KR" altLang="en-US" sz="2800" b="1" dirty="0">
              <a:ln w="3175">
                <a:solidFill>
                  <a:schemeClr val="tx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+mn-ea"/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17080" y="1196752"/>
            <a:ext cx="9144000" cy="535367"/>
          </a:xfrm>
          <a:prstGeom prst="rect">
            <a:avLst/>
          </a:prstGeom>
          <a:solidFill>
            <a:schemeClr val="accent5">
              <a:lumMod val="40000"/>
              <a:lumOff val="60000"/>
              <a:alpha val="48000"/>
            </a:schemeClr>
          </a:solidFill>
          <a:ln w="28575">
            <a:noFill/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just"/>
            <a:r>
              <a:rPr lang="en-US" altLang="ko-KR" b="1" dirty="0" smtClean="0">
                <a:latin typeface="+mj-ea"/>
              </a:rPr>
              <a:t>Frame rate of</a:t>
            </a:r>
            <a:r>
              <a:rPr lang="en-US" altLang="ko-KR" sz="1600" b="1" dirty="0" smtClean="0">
                <a:latin typeface="+mj-ea"/>
              </a:rPr>
              <a:t> </a:t>
            </a:r>
            <a:r>
              <a:rPr lang="en-US" altLang="ko-KR" sz="1600" b="1" dirty="0">
                <a:latin typeface="+mj-ea"/>
              </a:rPr>
              <a:t>VR </a:t>
            </a:r>
            <a:r>
              <a:rPr lang="en-US" altLang="ko-KR" sz="1600" b="1" dirty="0" smtClean="0">
                <a:latin typeface="+mj-ea"/>
              </a:rPr>
              <a:t>content should be synchronized with the refresh rate of VR HMD, maintaining above 90 FPS for interactive VR applications</a:t>
            </a:r>
            <a:endParaRPr lang="en-US" altLang="ko-KR" sz="1600" b="1" dirty="0" smtClean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pic>
        <p:nvPicPr>
          <p:cNvPr id="1025" name="_x473036784" descr="EMB0000272c5f2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72" y="1768215"/>
            <a:ext cx="2725830" cy="1571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_x473035744" descr="EMB0000272c5f3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889" y="1775901"/>
            <a:ext cx="2672826" cy="1571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971600" y="3349372"/>
            <a:ext cx="8723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/>
              <a:t>&lt;30 FPS&gt;</a:t>
            </a:r>
            <a:endParaRPr lang="ko-KR" alt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3868612" y="3352785"/>
            <a:ext cx="8723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/>
              <a:t>&lt;60 FPS&gt;</a:t>
            </a:r>
            <a:endParaRPr lang="ko-KR" altLang="en-US" sz="1200" dirty="0"/>
          </a:p>
        </p:txBody>
      </p:sp>
      <p:pic>
        <p:nvPicPr>
          <p:cNvPr id="1029" name="_x473037024" descr="EMB0000272c5f3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8942" y="3387614"/>
            <a:ext cx="4083050" cy="118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509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6" name="AutoShape 4"/>
          <p:cNvSpPr>
            <a:spLocks noChangeArrowheads="1"/>
          </p:cNvSpPr>
          <p:nvPr/>
        </p:nvSpPr>
        <p:spPr bwMode="gray">
          <a:xfrm>
            <a:off x="305112" y="692696"/>
            <a:ext cx="3330784" cy="4318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E3663F"/>
              </a:gs>
              <a:gs pos="100000">
                <a:srgbClr val="E3663F">
                  <a:gamma/>
                  <a:shade val="57255"/>
                  <a:invGamma/>
                </a:srgbClr>
              </a:gs>
            </a:gsLst>
            <a:lin ang="0" scaled="1"/>
          </a:gradFill>
          <a:ln w="25400" algn="ctr">
            <a:solidFill>
              <a:srgbClr val="FFFFFF"/>
            </a:solidFill>
            <a:round/>
            <a:headEnd/>
            <a:tailEnd/>
          </a:ln>
          <a:effectLst>
            <a:outerShdw dist="45791" dir="3378596" algn="ctr" rotWithShape="0">
              <a:srgbClr val="969696"/>
            </a:outerShdw>
          </a:effectLst>
        </p:spPr>
        <p:txBody>
          <a:bodyPr wrap="none" anchor="ctr"/>
          <a:lstStyle/>
          <a:p>
            <a:pPr algn="ctr"/>
            <a:r>
              <a:rPr lang="en-US" altLang="ko-KR" sz="2000" b="1" dirty="0" smtClean="0">
                <a:solidFill>
                  <a:srgbClr val="FFFFFF"/>
                </a:solidFill>
                <a:latin typeface="+mj-ea"/>
                <a:ea typeface="+mj-ea"/>
              </a:rPr>
              <a:t>Camera Motion</a:t>
            </a:r>
            <a:endParaRPr lang="ko-KR" altLang="en-US" sz="2000" b="1" dirty="0">
              <a:solidFill>
                <a:srgbClr val="FFFFFF"/>
              </a:solidFill>
              <a:latin typeface="+mj-ea"/>
              <a:ea typeface="+mj-ea"/>
            </a:endParaRPr>
          </a:p>
        </p:txBody>
      </p:sp>
      <p:sp>
        <p:nvSpPr>
          <p:cNvPr id="161800" name="Rectangle 8"/>
          <p:cNvSpPr>
            <a:spLocks noChangeArrowheads="1"/>
          </p:cNvSpPr>
          <p:nvPr/>
        </p:nvSpPr>
        <p:spPr bwMode="auto">
          <a:xfrm>
            <a:off x="160144" y="5157192"/>
            <a:ext cx="8948359" cy="920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66700" indent="-2667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400">
                <a:solidFill>
                  <a:srgbClr val="000066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HY헤드라인M" panose="02030600000101010101" pitchFamily="18" charset="-127"/>
              </a:defRPr>
            </a:lvl1pPr>
            <a:lvl2pPr marL="827088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200">
                <a:solidFill>
                  <a:srgbClr val="000066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HY헤드라인M" panose="02030600000101010101" pitchFamily="18" charset="-127"/>
              </a:defRPr>
            </a:lvl2pPr>
            <a:lvl3pPr marL="1235075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rgbClr val="000066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HY헤드라인M" panose="02030600000101010101" pitchFamily="18" charset="-127"/>
              </a:defRPr>
            </a:lvl3pPr>
            <a:lvl4pPr marL="1643063" indent="-228600">
              <a:spcBef>
                <a:spcPct val="20000"/>
              </a:spcBef>
              <a:buChar char="–"/>
              <a:defRPr sz="1600">
                <a:solidFill>
                  <a:srgbClr val="000066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HY헤드라인M" panose="02030600000101010101" pitchFamily="18" charset="-127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HY헤드라인M" panose="02030600000101010101" pitchFamily="18" charset="-127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HY헤드라인M" panose="02030600000101010101" pitchFamily="18" charset="-127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HY헤드라인M" panose="02030600000101010101" pitchFamily="18" charset="-127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HY헤드라인M" panose="02030600000101010101" pitchFamily="18" charset="-127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HY헤드라인M" panose="02030600000101010101" pitchFamily="18" charset="-127"/>
              </a:defRPr>
            </a:lvl9pPr>
          </a:lstStyle>
          <a:p>
            <a:pPr>
              <a:lnSpc>
                <a:spcPct val="110000"/>
              </a:lnSpc>
              <a:buClr>
                <a:srgbClr val="000000"/>
              </a:buClr>
              <a:buFont typeface="맑은 고딕" panose="020B0503020000020004" pitchFamily="50" charset="-127"/>
              <a:buChar char="■"/>
            </a:pPr>
            <a:r>
              <a:rPr lang="en-US" altLang="ko-KR" sz="1600" dirty="0" smtClean="0">
                <a:latin typeface="+mn-ea"/>
                <a:ea typeface="+mn-ea"/>
              </a:rPr>
              <a:t>Abrupt camera movement causes VR sickness for the users, since it changes the </a:t>
            </a:r>
            <a:r>
              <a:rPr lang="en-US" altLang="ko-KR" sz="1600" dirty="0" err="1" smtClean="0">
                <a:latin typeface="+mn-ea"/>
                <a:ea typeface="+mn-ea"/>
              </a:rPr>
              <a:t>cFoV</a:t>
            </a:r>
            <a:r>
              <a:rPr lang="en-US" altLang="ko-KR" sz="1600" dirty="0" smtClean="0">
                <a:latin typeface="+mn-ea"/>
                <a:ea typeface="+mn-ea"/>
              </a:rPr>
              <a:t>(camera Field of View)</a:t>
            </a:r>
          </a:p>
          <a:p>
            <a:pPr marL="0" indent="0">
              <a:lnSpc>
                <a:spcPct val="110000"/>
              </a:lnSpc>
              <a:buClr>
                <a:srgbClr val="000000"/>
              </a:buClr>
              <a:buNone/>
            </a:pPr>
            <a:r>
              <a:rPr lang="en-US" altLang="ko-KR" sz="1600" dirty="0">
                <a:latin typeface="+mn-ea"/>
                <a:ea typeface="+mn-ea"/>
              </a:rPr>
              <a:t> </a:t>
            </a:r>
            <a:r>
              <a:rPr lang="en-US" altLang="ko-KR" sz="1600" dirty="0" smtClean="0">
                <a:latin typeface="+mn-ea"/>
                <a:ea typeface="+mn-ea"/>
              </a:rPr>
              <a:t>  - </a:t>
            </a:r>
            <a:r>
              <a:rPr lang="en-US" altLang="ko-KR" sz="1600" dirty="0">
                <a:latin typeface="+mn-ea"/>
                <a:ea typeface="+mn-ea"/>
              </a:rPr>
              <a:t>T</a:t>
            </a:r>
            <a:r>
              <a:rPr lang="en-US" altLang="ko-KR" sz="1600" dirty="0" smtClean="0">
                <a:latin typeface="+mn-ea"/>
                <a:ea typeface="+mn-ea"/>
              </a:rPr>
              <a:t>he huge amount of pixel information change at an instant causes discomfort to users</a:t>
            </a:r>
          </a:p>
          <a:p>
            <a:pPr>
              <a:lnSpc>
                <a:spcPct val="110000"/>
              </a:lnSpc>
              <a:buClr>
                <a:srgbClr val="000000"/>
              </a:buClr>
              <a:buFont typeface="맑은 고딕" panose="020B0503020000020004" pitchFamily="50" charset="-127"/>
              <a:buChar char="■"/>
            </a:pPr>
            <a:r>
              <a:rPr lang="en-US" altLang="ko-KR" sz="1600" dirty="0" smtClean="0">
                <a:latin typeface="+mn-ea"/>
                <a:ea typeface="+mn-ea"/>
              </a:rPr>
              <a:t>Human vestibular system is very sensitive to the change of speed of visual objects, either being a camera and an object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79512" y="91232"/>
            <a:ext cx="6912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ln w="3175">
                  <a:solidFill>
                    <a:schemeClr val="tx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2</a:t>
            </a:r>
            <a:r>
              <a:rPr lang="en-US" altLang="ko-KR" sz="2800" b="1" dirty="0" smtClean="0">
                <a:ln w="3175">
                  <a:solidFill>
                    <a:schemeClr val="tx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ea"/>
              </a:rPr>
              <a:t>. </a:t>
            </a:r>
            <a:r>
              <a:rPr lang="en-US" altLang="ko-KR" sz="2800" b="1" dirty="0" smtClean="0">
                <a:ln w="3175">
                  <a:solidFill>
                    <a:schemeClr val="tx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Best Practices for VR</a:t>
            </a:r>
            <a:r>
              <a:rPr lang="ko-KR" altLang="en-US" sz="2800" b="1" dirty="0" smtClean="0">
                <a:ln w="3175">
                  <a:solidFill>
                    <a:schemeClr val="tx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  <a:r>
              <a:rPr lang="en-US" altLang="ko-KR" sz="2800" b="1" dirty="0" smtClean="0">
                <a:ln w="3175">
                  <a:solidFill>
                    <a:schemeClr val="tx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(3)</a:t>
            </a:r>
            <a:endParaRPr lang="ko-KR" altLang="en-US" sz="2800" b="1" dirty="0">
              <a:ln w="3175">
                <a:solidFill>
                  <a:schemeClr val="tx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+mn-ea"/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17080" y="1203541"/>
            <a:ext cx="9144000" cy="857307"/>
          </a:xfrm>
          <a:prstGeom prst="rect">
            <a:avLst/>
          </a:prstGeom>
          <a:solidFill>
            <a:schemeClr val="accent5">
              <a:lumMod val="40000"/>
              <a:lumOff val="60000"/>
              <a:alpha val="48000"/>
            </a:schemeClr>
          </a:solidFill>
          <a:ln w="28575">
            <a:noFill/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just"/>
            <a:r>
              <a:rPr lang="en-US" altLang="ko-KR" b="1" dirty="0" smtClean="0">
                <a:latin typeface="+mj-ea"/>
              </a:rPr>
              <a:t>Frequency and magnitude of the accelerated camera motion(back/forth, left/right, rotation, zoom) should be minimized, and should move at constant speed if possible</a:t>
            </a:r>
            <a:endParaRPr lang="en-US" altLang="ko-KR" sz="1600" b="1" dirty="0" smtClean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1" t="6913" r="3695" b="6913"/>
          <a:stretch/>
        </p:blipFill>
        <p:spPr>
          <a:xfrm>
            <a:off x="1331640" y="2204864"/>
            <a:ext cx="6431497" cy="2917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596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6" name="AutoShape 4"/>
          <p:cNvSpPr>
            <a:spLocks noChangeArrowheads="1"/>
          </p:cNvSpPr>
          <p:nvPr/>
        </p:nvSpPr>
        <p:spPr bwMode="gray">
          <a:xfrm>
            <a:off x="305112" y="692696"/>
            <a:ext cx="3330784" cy="4318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E3663F"/>
              </a:gs>
              <a:gs pos="100000">
                <a:srgbClr val="E3663F">
                  <a:gamma/>
                  <a:shade val="57255"/>
                  <a:invGamma/>
                </a:srgbClr>
              </a:gs>
            </a:gsLst>
            <a:lin ang="0" scaled="1"/>
          </a:gradFill>
          <a:ln w="25400" algn="ctr">
            <a:solidFill>
              <a:srgbClr val="FFFFFF"/>
            </a:solidFill>
            <a:round/>
            <a:headEnd/>
            <a:tailEnd/>
          </a:ln>
          <a:effectLst>
            <a:outerShdw dist="45791" dir="3378596" algn="ctr" rotWithShape="0">
              <a:srgbClr val="969696"/>
            </a:outerShdw>
          </a:effectLst>
        </p:spPr>
        <p:txBody>
          <a:bodyPr wrap="none" anchor="ctr"/>
          <a:lstStyle/>
          <a:p>
            <a:pPr algn="ctr"/>
            <a:r>
              <a:rPr lang="en-US" altLang="ko-KR" sz="2000" b="1" dirty="0" smtClean="0">
                <a:solidFill>
                  <a:srgbClr val="FFFFFF"/>
                </a:solidFill>
                <a:latin typeface="+mj-ea"/>
                <a:ea typeface="+mj-ea"/>
              </a:rPr>
              <a:t>Rig Construction</a:t>
            </a:r>
            <a:endParaRPr lang="ko-KR" altLang="en-US" sz="2000" b="1" dirty="0">
              <a:solidFill>
                <a:srgbClr val="FFFFFF"/>
              </a:solidFill>
              <a:latin typeface="+mj-ea"/>
              <a:ea typeface="+mj-ea"/>
            </a:endParaRPr>
          </a:p>
        </p:txBody>
      </p:sp>
      <p:sp>
        <p:nvSpPr>
          <p:cNvPr id="161800" name="Rectangle 8"/>
          <p:cNvSpPr>
            <a:spLocks noChangeArrowheads="1"/>
          </p:cNvSpPr>
          <p:nvPr/>
        </p:nvSpPr>
        <p:spPr bwMode="auto">
          <a:xfrm>
            <a:off x="151841" y="4741200"/>
            <a:ext cx="8737276" cy="1696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66700" indent="-2667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400">
                <a:solidFill>
                  <a:srgbClr val="000066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HY헤드라인M" panose="02030600000101010101" pitchFamily="18" charset="-127"/>
              </a:defRPr>
            </a:lvl1pPr>
            <a:lvl2pPr marL="827088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200">
                <a:solidFill>
                  <a:srgbClr val="000066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HY헤드라인M" panose="02030600000101010101" pitchFamily="18" charset="-127"/>
              </a:defRPr>
            </a:lvl2pPr>
            <a:lvl3pPr marL="1235075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rgbClr val="000066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HY헤드라인M" panose="02030600000101010101" pitchFamily="18" charset="-127"/>
              </a:defRPr>
            </a:lvl3pPr>
            <a:lvl4pPr marL="1643063" indent="-228600">
              <a:spcBef>
                <a:spcPct val="20000"/>
              </a:spcBef>
              <a:buChar char="–"/>
              <a:defRPr sz="1600">
                <a:solidFill>
                  <a:srgbClr val="000066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HY헤드라인M" panose="02030600000101010101" pitchFamily="18" charset="-127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HY헤드라인M" panose="02030600000101010101" pitchFamily="18" charset="-127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HY헤드라인M" panose="02030600000101010101" pitchFamily="18" charset="-127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HY헤드라인M" panose="02030600000101010101" pitchFamily="18" charset="-127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HY헤드라인M" panose="02030600000101010101" pitchFamily="18" charset="-127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HY헤드라인M" panose="02030600000101010101" pitchFamily="18" charset="-127"/>
              </a:defRPr>
            </a:lvl9pPr>
          </a:lstStyle>
          <a:p>
            <a:pPr>
              <a:lnSpc>
                <a:spcPct val="110000"/>
              </a:lnSpc>
              <a:buClr>
                <a:srgbClr val="000000"/>
              </a:buClr>
              <a:buFont typeface="맑은 고딕" panose="020B0503020000020004" pitchFamily="50" charset="-127"/>
              <a:buChar char="■"/>
            </a:pPr>
            <a:r>
              <a:rPr lang="en-US" altLang="ko-KR" sz="1600" dirty="0">
                <a:latin typeface="+mn-ea"/>
                <a:ea typeface="+mn-ea"/>
              </a:rPr>
              <a:t>T</a:t>
            </a:r>
            <a:r>
              <a:rPr lang="en-US" altLang="ko-KR" sz="1600" dirty="0" smtClean="0">
                <a:latin typeface="+mn-ea"/>
                <a:ea typeface="+mn-ea"/>
              </a:rPr>
              <a:t>here exists some gaps between cameras for 360° VR due to its physical bulkiness</a:t>
            </a:r>
          </a:p>
          <a:p>
            <a:pPr>
              <a:lnSpc>
                <a:spcPct val="110000"/>
              </a:lnSpc>
              <a:buClr>
                <a:srgbClr val="000000"/>
              </a:buClr>
              <a:buFont typeface="맑은 고딕" panose="020B0503020000020004" pitchFamily="50" charset="-127"/>
              <a:buChar char="■"/>
            </a:pPr>
            <a:r>
              <a:rPr lang="en-US" altLang="ko-KR" sz="1600" dirty="0" smtClean="0">
                <a:latin typeface="+mn-ea"/>
                <a:ea typeface="+mn-ea"/>
              </a:rPr>
              <a:t>Proper design of camera-rig system is needed to overcome the problems due to inherent defection caused by the camera-rig structure</a:t>
            </a:r>
          </a:p>
          <a:p>
            <a:pPr>
              <a:lnSpc>
                <a:spcPct val="110000"/>
              </a:lnSpc>
              <a:buClr>
                <a:srgbClr val="000000"/>
              </a:buClr>
              <a:buFont typeface="맑은 고딕" panose="020B0503020000020004" pitchFamily="50" charset="-127"/>
              <a:buChar char="■"/>
            </a:pPr>
            <a:r>
              <a:rPr lang="en-US" altLang="ko-KR" sz="1600" dirty="0" smtClean="0">
                <a:latin typeface="+mn-ea"/>
                <a:ea typeface="+mn-ea"/>
              </a:rPr>
              <a:t>Deviations from the nodal point causes a uncomfortable parallax, which in turn aggravates the stitching errors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79512" y="91232"/>
            <a:ext cx="6912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ln w="3175">
                  <a:solidFill>
                    <a:schemeClr val="tx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2</a:t>
            </a:r>
            <a:r>
              <a:rPr lang="en-US" altLang="ko-KR" sz="2800" b="1" dirty="0" smtClean="0">
                <a:ln w="3175">
                  <a:solidFill>
                    <a:schemeClr val="tx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ea"/>
              </a:rPr>
              <a:t>. </a:t>
            </a:r>
            <a:r>
              <a:rPr lang="en-US" altLang="ko-KR" sz="2800" b="1" dirty="0" smtClean="0">
                <a:ln w="3175">
                  <a:solidFill>
                    <a:schemeClr val="tx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Best Practices for VR</a:t>
            </a:r>
            <a:r>
              <a:rPr lang="ko-KR" altLang="en-US" sz="2800" b="1" dirty="0" smtClean="0">
                <a:ln w="3175">
                  <a:solidFill>
                    <a:schemeClr val="tx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  <a:r>
              <a:rPr lang="en-US" altLang="ko-KR" sz="2800" b="1" dirty="0" smtClean="0">
                <a:ln w="3175">
                  <a:solidFill>
                    <a:schemeClr val="tx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(4)</a:t>
            </a:r>
            <a:endParaRPr lang="ko-KR" altLang="en-US" sz="2800" b="1" dirty="0">
              <a:ln w="3175">
                <a:solidFill>
                  <a:schemeClr val="tx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+mn-ea"/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17080" y="1203541"/>
            <a:ext cx="9144000" cy="535367"/>
          </a:xfrm>
          <a:prstGeom prst="rect">
            <a:avLst/>
          </a:prstGeom>
          <a:solidFill>
            <a:schemeClr val="accent5">
              <a:lumMod val="40000"/>
              <a:lumOff val="60000"/>
              <a:alpha val="48000"/>
            </a:schemeClr>
          </a:solidFill>
          <a:ln w="28575">
            <a:noFill/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just"/>
            <a:r>
              <a:rPr lang="en-US" altLang="ko-KR" b="1" dirty="0" smtClean="0">
                <a:latin typeface="+mj-ea"/>
              </a:rPr>
              <a:t>For 360° VR, rig system should be manufactured in a way that cameras are aligned with the nodal point (a.k.a. no parallax point)</a:t>
            </a:r>
            <a:endParaRPr lang="en-US" altLang="ko-KR" sz="1600" b="1" dirty="0" smtClean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pic>
        <p:nvPicPr>
          <p:cNvPr id="1025" name="_x443570264" descr="EMB0000244030e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518" y="1902061"/>
            <a:ext cx="2075750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_x442162384" descr="EMB0000244030e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2399" y="1897080"/>
            <a:ext cx="1843617" cy="1565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899592" y="3589776"/>
            <a:ext cx="15776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/>
              <a:t>&lt;360° Camera Rig&gt;</a:t>
            </a:r>
            <a:endParaRPr lang="ko-KR" alt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3011404" y="3541914"/>
            <a:ext cx="17740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/>
              <a:t>&lt;Vertical Camera Rig&gt;</a:t>
            </a:r>
            <a:endParaRPr lang="ko-KR" altLang="en-US" sz="1200" dirty="0"/>
          </a:p>
        </p:txBody>
      </p:sp>
      <p:pic>
        <p:nvPicPr>
          <p:cNvPr id="1029" name="_x442163824" descr="EMB0000244030e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747078"/>
            <a:ext cx="2520280" cy="252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5712302" y="4283849"/>
            <a:ext cx="23880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/>
              <a:t>&lt;Various 360° VR Camera Rig&gt;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001006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34925">
          <a:solidFill>
            <a:schemeClr val="bg1">
              <a:lumMod val="50000"/>
            </a:schemeClr>
          </a:solidFill>
          <a:headEnd type="triangle"/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IEEE-SA Powerpoint Template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A6B4AC"/>
      </a:lt2>
      <a:accent1>
        <a:srgbClr val="0066A1"/>
      </a:accent1>
      <a:accent2>
        <a:srgbClr val="009FDA"/>
      </a:accent2>
      <a:accent3>
        <a:srgbClr val="FFFFFF"/>
      </a:accent3>
      <a:accent4>
        <a:srgbClr val="000000"/>
      </a:accent4>
      <a:accent5>
        <a:srgbClr val="AAB8CD"/>
      </a:accent5>
      <a:accent6>
        <a:srgbClr val="0090C5"/>
      </a:accent6>
      <a:hlink>
        <a:srgbClr val="CC1239"/>
      </a:hlink>
      <a:folHlink>
        <a:srgbClr val="FDC82F"/>
      </a:folHlink>
    </a:clrScheme>
    <a:fontScheme name="Blank Presentation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ＭＳ Ｐゴシック" pitchFamily="3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A6B4AC"/>
        </a:lt2>
        <a:accent1>
          <a:srgbClr val="0066A1"/>
        </a:accent1>
        <a:accent2>
          <a:srgbClr val="009FDA"/>
        </a:accent2>
        <a:accent3>
          <a:srgbClr val="FFFFFF"/>
        </a:accent3>
        <a:accent4>
          <a:srgbClr val="000000"/>
        </a:accent4>
        <a:accent5>
          <a:srgbClr val="AAB8CD"/>
        </a:accent5>
        <a:accent6>
          <a:srgbClr val="0090C5"/>
        </a:accent6>
        <a:hlink>
          <a:srgbClr val="CC1239"/>
        </a:hlink>
        <a:folHlink>
          <a:srgbClr val="FDC8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A6B4AC"/>
        </a:dk1>
        <a:lt1>
          <a:srgbClr val="FFFFFF"/>
        </a:lt1>
        <a:dk2>
          <a:srgbClr val="000000"/>
        </a:dk2>
        <a:lt2>
          <a:srgbClr val="FFFFFF"/>
        </a:lt2>
        <a:accent1>
          <a:srgbClr val="0066A1"/>
        </a:accent1>
        <a:accent2>
          <a:srgbClr val="009FDA"/>
        </a:accent2>
        <a:accent3>
          <a:srgbClr val="AAAAAA"/>
        </a:accent3>
        <a:accent4>
          <a:srgbClr val="DADADA"/>
        </a:accent4>
        <a:accent5>
          <a:srgbClr val="AAB8CD"/>
        </a:accent5>
        <a:accent6>
          <a:srgbClr val="0090C5"/>
        </a:accent6>
        <a:hlink>
          <a:srgbClr val="CC1239"/>
        </a:hlink>
        <a:folHlink>
          <a:srgbClr val="FDC82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41058</TotalTime>
  <Words>1642</Words>
  <Application>Microsoft Office PowerPoint</Application>
  <PresentationFormat>화면 슬라이드 쇼(4:3)</PresentationFormat>
  <Paragraphs>185</Paragraphs>
  <Slides>16</Slides>
  <Notes>14</Notes>
  <HiddenSlides>0</HiddenSlides>
  <MMClips>0</MMClips>
  <ScaleCrop>false</ScaleCrop>
  <HeadingPairs>
    <vt:vector size="6" baseType="variant">
      <vt:variant>
        <vt:lpstr>사용한 글꼴</vt:lpstr>
      </vt:variant>
      <vt:variant>
        <vt:i4>13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16</vt:i4>
      </vt:variant>
    </vt:vector>
  </HeadingPairs>
  <TitlesOfParts>
    <vt:vector size="31" baseType="lpstr">
      <vt:lpstr>HY헤드라인M</vt:lpstr>
      <vt:lpstr>Myriad Pro</vt:lpstr>
      <vt:lpstr>맑은 고딕</vt:lpstr>
      <vt:lpstr>HY견고딕</vt:lpstr>
      <vt:lpstr>Arial</vt:lpstr>
      <vt:lpstr>Verdana</vt:lpstr>
      <vt:lpstr>Times New Roman</vt:lpstr>
      <vt:lpstr>Geneva</vt:lpstr>
      <vt:lpstr>Wingdings</vt:lpstr>
      <vt:lpstr>ＭＳ Ｐゴシック</vt:lpstr>
      <vt:lpstr>Wingdings 2</vt:lpstr>
      <vt:lpstr>나눔바른고딕</vt:lpstr>
      <vt:lpstr>굴림</vt:lpstr>
      <vt:lpstr>Office 테마</vt:lpstr>
      <vt:lpstr>IEEE-SA Powerpoint Template</vt:lpstr>
      <vt:lpstr>PowerPoint 프레젠테이션</vt:lpstr>
      <vt:lpstr>Compliance with IEEE Standards Policies and Procedures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콘텐츠저작권보호연구실</dc:creator>
  <cp:lastModifiedBy>user</cp:lastModifiedBy>
  <cp:revision>2343</cp:revision>
  <cp:lastPrinted>2015-03-24T10:50:26Z</cp:lastPrinted>
  <dcterms:created xsi:type="dcterms:W3CDTF">2012-10-26T05:46:18Z</dcterms:created>
  <dcterms:modified xsi:type="dcterms:W3CDTF">2017-07-25T18:45:28Z</dcterms:modified>
</cp:coreProperties>
</file>