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3"/>
  </p:notesMasterIdLst>
  <p:handoutMasterIdLst>
    <p:handoutMasterId r:id="rId24"/>
  </p:handoutMasterIdLst>
  <p:sldIdLst>
    <p:sldId id="325" r:id="rId4"/>
    <p:sldId id="365" r:id="rId5"/>
    <p:sldId id="366" r:id="rId6"/>
    <p:sldId id="375" r:id="rId7"/>
    <p:sldId id="358" r:id="rId8"/>
    <p:sldId id="380" r:id="rId9"/>
    <p:sldId id="373" r:id="rId10"/>
    <p:sldId id="374" r:id="rId11"/>
    <p:sldId id="378" r:id="rId12"/>
    <p:sldId id="381" r:id="rId13"/>
    <p:sldId id="385" r:id="rId14"/>
    <p:sldId id="382" r:id="rId15"/>
    <p:sldId id="384" r:id="rId16"/>
    <p:sldId id="388" r:id="rId17"/>
    <p:sldId id="383" r:id="rId18"/>
    <p:sldId id="386" r:id="rId19"/>
    <p:sldId id="387" r:id="rId20"/>
    <p:sldId id="389" r:id="rId21"/>
    <p:sldId id="35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1" d="100"/>
          <a:sy n="131" d="100"/>
        </p:scale>
        <p:origin x="390"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3.xml"/><Relationship Id="rId4" Type="http://schemas.openxmlformats.org/officeDocument/2006/relationships/image" Target="../media/image2.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3.xml"/><Relationship Id="rId4" Type="http://schemas.openxmlformats.org/officeDocument/2006/relationships/image" Target="../media/image2.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3.xml"/><Relationship Id="rId4" Type="http://schemas.openxmlformats.org/officeDocument/2006/relationships/image" Target="../media/image2.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3.xml"/><Relationship Id="rId4" Type="http://schemas.openxmlformats.org/officeDocument/2006/relationships/image" Target="../media/image2.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r:embed="rId3"/>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4"/>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3-17-0056-00-0000-Session #2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3-17-0056-00-0000-Session #2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7" name="Picture 23" descr="IEEE_SA_Bar_Graphic_long_rgb"/>
          <p:cNvPicPr>
            <a:picLocks noChangeAspect="1" noChangeArrowheads="1"/>
          </p:cNvPicPr>
          <p:nvPr userDrawn="1"/>
        </p:nvPicPr>
        <p:blipFill>
          <a:blip r:embed="rId2"/>
          <a:srcRect/>
          <a:stretch>
            <a:fillRect/>
          </a:stretch>
        </p:blipFill>
        <p:spPr bwMode="auto">
          <a:xfrm>
            <a:off x="0" y="6172200"/>
            <a:ext cx="9144000" cy="438150"/>
          </a:xfrm>
          <a:prstGeom prst="rect">
            <a:avLst/>
          </a:prstGeom>
          <a:noFill/>
          <a:ln w="9525">
            <a:noFill/>
            <a:miter lim="800000"/>
            <a:headEnd/>
            <a:tailEnd/>
          </a:ln>
        </p:spPr>
      </p:pic>
      <p:pic>
        <p:nvPicPr>
          <p:cNvPr id="8" name="Picture 24" descr="IEEE_white"/>
          <p:cNvPicPr>
            <a:picLocks noChangeAspect="1" noChangeArrowheads="1"/>
          </p:cNvPicPr>
          <p:nvPr userDrawn="1"/>
        </p:nvPicPr>
        <p:blipFill>
          <a:blip r:embed="rId3"/>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3-17-0056-00-0000-Session #2 WG Opening Plenary</a:t>
            </a:r>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3-17-0056-00-0000-Session #2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3-17-0056-00-0000-Session #2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3-17-0056-00-0000-Session #2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3-17-0056-00-0000-Session #2 WG Opening Plenary</a:t>
            </a:r>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3-17-0056-00-0000-Session #2 WG Opening Plenary</a:t>
            </a:r>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3-17-0056-00-0000-Session #2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3-17-0056-00-0000-Session #2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3-17-0056-00-0000-Session #2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3-17-0056-00-0000-Session #2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3-17-0056-00-0000-Session #2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1" name="그림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1360" y="76200"/>
            <a:ext cx="940330" cy="702965"/>
          </a:xfrm>
          <a:prstGeom prst="rect">
            <a:avLst/>
          </a:prstGeom>
        </p:spPr>
      </p:pic>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3-17-0056-00-0000-Session #2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r:embed="rId3"/>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4"/>
          <a:srcRect/>
          <a:stretch>
            <a:fillRect/>
          </a:stretch>
        </p:blipFill>
        <p:spPr bwMode="auto">
          <a:xfrm>
            <a:off x="8001000" y="6248400"/>
            <a:ext cx="901700" cy="265113"/>
          </a:xfrm>
          <a:prstGeom prst="rect">
            <a:avLst/>
          </a:prstGeom>
          <a:noFill/>
          <a:ln w="9525">
            <a:noFill/>
            <a:miter lim="800000"/>
            <a:headEnd/>
            <a:tailEnd/>
          </a:ln>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3-17-0056-00-0000-Session #2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3-17-0056-00-0000-Session #2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3-17-0056-00-0000-Session #2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1" name="그림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1360" y="76200"/>
            <a:ext cx="940330" cy="702965"/>
          </a:xfrm>
          <a:prstGeom prst="rect">
            <a:avLst/>
          </a:prstGeom>
        </p:spPr>
      </p:pic>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3-17-0056-00-0000-Session #2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r:embed="rId3"/>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4"/>
          <a:srcRect/>
          <a:stretch>
            <a:fillRect/>
          </a:stretch>
        </p:blipFill>
        <p:spPr bwMode="auto">
          <a:xfrm>
            <a:off x="8001000" y="6248400"/>
            <a:ext cx="901700" cy="265113"/>
          </a:xfrm>
          <a:prstGeom prst="rect">
            <a:avLst/>
          </a:prstGeom>
          <a:noFill/>
          <a:ln w="9525">
            <a:noFill/>
            <a:miter lim="800000"/>
            <a:headEnd/>
            <a:tailEnd/>
          </a:ln>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1" name="그림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1360" y="76200"/>
            <a:ext cx="940330" cy="702965"/>
          </a:xfrm>
          <a:prstGeom prst="rect">
            <a:avLst/>
          </a:prstGeom>
        </p:spPr>
      </p:pic>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3-17-0056-00-0000-Session #2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r:embed="rId3"/>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4"/>
          <a:srcRect/>
          <a:stretch>
            <a:fillRect/>
          </a:stretch>
        </p:blipFill>
        <p:spPr bwMode="auto">
          <a:xfrm>
            <a:off x="8001000" y="6248400"/>
            <a:ext cx="901700" cy="265113"/>
          </a:xfrm>
          <a:prstGeom prst="rect">
            <a:avLst/>
          </a:prstGeom>
          <a:noFill/>
          <a:ln w="9525">
            <a:noFill/>
            <a:miter lim="800000"/>
            <a:headEnd/>
            <a:tailEnd/>
          </a:ln>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pic>
        <p:nvPicPr>
          <p:cNvPr id="9" name="그림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1360" y="76200"/>
            <a:ext cx="940330" cy="702965"/>
          </a:xfrm>
          <a:prstGeom prst="rect">
            <a:avLst/>
          </a:prstGeom>
        </p:spPr>
      </p:pic>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3-17-0056-00-0000-Session #2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r:embed="rId3"/>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4"/>
          <a:srcRect/>
          <a:stretch>
            <a:fillRect/>
          </a:stretch>
        </p:blipFill>
        <p:spPr bwMode="auto">
          <a:xfrm>
            <a:off x="8001000" y="6248400"/>
            <a:ext cx="901700" cy="265113"/>
          </a:xfrm>
          <a:prstGeom prst="rect">
            <a:avLst/>
          </a:prstGeom>
          <a:noFill/>
          <a:ln w="9525">
            <a:noFill/>
            <a:miter lim="800000"/>
            <a:headEnd/>
            <a:tailEnd/>
          </a:ln>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3-17-0056-00-0000-Session #2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3-17-0056-00-0000-Session #2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3-17-0056-00-0000-Session #2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3-17-0056-00-0000-Session #2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3-17-0056-00-0000-Session #2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r:embed="rId14"/>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3-17-0056-00-0000-Session #2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5"/>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3-17-0056-00-0000-Session #2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0" name="Picture 23" descr="IEEE_SA_Bar_Graphic_long_rgb"/>
          <p:cNvPicPr>
            <a:picLocks noChangeAspect="1" noChangeArrowheads="1"/>
          </p:cNvPicPr>
          <p:nvPr userDrawn="1"/>
        </p:nvPicPr>
        <p:blipFill>
          <a:blip r:embed="rId14"/>
          <a:srcRect/>
          <a:stretch>
            <a:fillRect/>
          </a:stretch>
        </p:blipFill>
        <p:spPr bwMode="auto">
          <a:xfrm>
            <a:off x="0" y="6172200"/>
            <a:ext cx="9144000" cy="438150"/>
          </a:xfrm>
          <a:prstGeom prst="rect">
            <a:avLst/>
          </a:prstGeom>
          <a:noFill/>
          <a:ln w="9525">
            <a:noFill/>
            <a:miter lim="800000"/>
            <a:headEnd/>
            <a:tailEnd/>
          </a:ln>
        </p:spPr>
      </p:pic>
      <p:pic>
        <p:nvPicPr>
          <p:cNvPr id="11" name="Picture 24" descr="IEEE_white"/>
          <p:cNvPicPr>
            <a:picLocks noChangeAspect="1" noChangeArrowheads="1"/>
          </p:cNvPicPr>
          <p:nvPr userDrawn="1"/>
        </p:nvPicPr>
        <p:blipFill>
          <a:blip r:embed="rId15"/>
          <a:srcRect/>
          <a:stretch>
            <a:fillRect/>
          </a:stretch>
        </p:blipFill>
        <p:spPr bwMode="auto">
          <a:xfrm>
            <a:off x="8001000" y="6248400"/>
            <a:ext cx="901700" cy="265113"/>
          </a:xfrm>
          <a:prstGeom prst="rect">
            <a:avLst/>
          </a:prstGeom>
          <a:noFill/>
          <a:ln w="9525">
            <a:noFill/>
            <a:miter lim="800000"/>
            <a:headEnd/>
            <a:tailEnd/>
          </a:ln>
        </p:spPr>
      </p:pic>
      <p:pic>
        <p:nvPicPr>
          <p:cNvPr id="12" name="그림 11"/>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921360" y="76200"/>
            <a:ext cx="940330" cy="702965"/>
          </a:xfrm>
          <a:prstGeom prst="rect">
            <a:avLst/>
          </a:prstGeom>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3-17-0056-00-0000-Session #2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hyperlink" Target="https://www.google.co.kr/maps/place/3+Park+Avenue,+New+York,+NY+10016+%EB%AF%B8%EA%B5%AD/@40.7465642,-73.9832633,17z/data=!3m1!4b1!4m5!3m4!1s0x89c25907bbe8d025:0xa38ebe3f7b99faf8!8m2!3d40.7465642!4d-73.9810746"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P3333.3</a:t>
            </a:r>
            <a:r>
              <a:rPr lang="ko-KR" altLang="en-US" dirty="0"/>
              <a:t> </a:t>
            </a:r>
            <a:r>
              <a:rPr lang="en-US" altLang="ko-KR" dirty="0"/>
              <a:t>Session</a:t>
            </a:r>
            <a:r>
              <a:rPr lang="ko-KR" altLang="en-US" dirty="0"/>
              <a:t> </a:t>
            </a:r>
            <a:r>
              <a:rPr lang="en-US" altLang="ko-KR" dirty="0"/>
              <a:t>#2</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[Dillon </a:t>
            </a:r>
            <a:r>
              <a:rPr lang="en-US" dirty="0" err="1"/>
              <a:t>Seo</a:t>
            </a:r>
            <a:r>
              <a:rPr lang="en-US" dirty="0"/>
              <a:t> / </a:t>
            </a:r>
            <a:r>
              <a:rPr lang="en-US" dirty="0" err="1"/>
              <a:t>VoleR</a:t>
            </a:r>
            <a:r>
              <a:rPr lang="en-US" dirty="0"/>
              <a:t> Creative]</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3" name="바닥글 개체 틀 2">
            <a:extLst>
              <a:ext uri="{FF2B5EF4-FFF2-40B4-BE49-F238E27FC236}">
                <a16:creationId xmlns:a16="http://schemas.microsoft.com/office/drawing/2014/main" id="{86B733D5-EE24-4712-811B-D8E304B0B57D}"/>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Tree>
    <p:extLst>
      <p:ext uri="{BB962C8B-B14F-4D97-AF65-F5344CB8AC3E}">
        <p14:creationId xmlns:p14="http://schemas.microsoft.com/office/powerpoint/2010/main" val="2489473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3" name="바닥글 개체 틀 2">
            <a:extLst>
              <a:ext uri="{FF2B5EF4-FFF2-40B4-BE49-F238E27FC236}">
                <a16:creationId xmlns:a16="http://schemas.microsoft.com/office/drawing/2014/main" id="{71C0DD78-02E9-4160-94AE-E69E6F8A15E4}"/>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Tree>
    <p:extLst>
      <p:ext uri="{BB962C8B-B14F-4D97-AF65-F5344CB8AC3E}">
        <p14:creationId xmlns:p14="http://schemas.microsoft.com/office/powerpoint/2010/main" val="3488338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a:t>
            </a:r>
            <a:r>
              <a:rPr lang="en-GB" altLang="en-US"/>
              <a:t>IEEE P3333.3 </a:t>
            </a:r>
            <a:r>
              <a:rPr lang="en-GB" altLang="en-US" dirty="0"/>
              <a:t>Meetings</a:t>
            </a:r>
            <a:endParaRPr lang="ko-KR" altLang="en-US" dirty="0"/>
          </a:p>
        </p:txBody>
      </p:sp>
      <p:sp>
        <p:nvSpPr>
          <p:cNvPr id="3" name="바닥글 개체 틀 2">
            <a:extLst>
              <a:ext uri="{FF2B5EF4-FFF2-40B4-BE49-F238E27FC236}">
                <a16:creationId xmlns:a16="http://schemas.microsoft.com/office/drawing/2014/main" id="{E5A26EFC-3656-4DE8-9A4D-ADD3ECE2519B}"/>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P3333.3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P3333.3 Working Group membership is by individual; “Working Group members shall participate in the consensus process in a manner consistent with their professional expert opinion as individuals, and not as organizational representatives”. (subclause 4.2.1 “Establishment”, of the IEEE P3333.3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P3333.3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P3333.3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P3333.3 meetings, you accept these requirements.  If you do not agree to these policies then you shall not participate.</a:t>
            </a:r>
          </a:p>
        </p:txBody>
      </p:sp>
    </p:spTree>
    <p:extLst>
      <p:ext uri="{BB962C8B-B14F-4D97-AF65-F5344CB8AC3E}">
        <p14:creationId xmlns:p14="http://schemas.microsoft.com/office/powerpoint/2010/main" val="3948919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3" name="바닥글 개체 틀 2">
            <a:extLst>
              <a:ext uri="{FF2B5EF4-FFF2-40B4-BE49-F238E27FC236}">
                <a16:creationId xmlns:a16="http://schemas.microsoft.com/office/drawing/2014/main" id="{8D791E93-71EC-4F2A-AF2E-A94A0C347063}"/>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Tree>
    <p:extLst>
      <p:ext uri="{BB962C8B-B14F-4D97-AF65-F5344CB8AC3E}">
        <p14:creationId xmlns:p14="http://schemas.microsoft.com/office/powerpoint/2010/main" val="3156915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3" name="바닥글 개체 틀 2">
            <a:extLst>
              <a:ext uri="{FF2B5EF4-FFF2-40B4-BE49-F238E27FC236}">
                <a16:creationId xmlns:a16="http://schemas.microsoft.com/office/drawing/2014/main" id="{86C02853-FEF6-4D77-9D79-BE07D2AED37F}"/>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The IEEE Bylaws require </a:t>
            </a:r>
            <a:r>
              <a:rPr kumimoji="0" lang="en-US" sz="2800" b="1" i="1" u="sng" strike="noStrike" kern="0" cap="none" spc="0" normalizeH="0" baseline="0" noProof="0">
                <a:ln>
                  <a:noFill/>
                </a:ln>
                <a:solidFill>
                  <a:srgbClr val="3333CC"/>
                </a:solidFill>
                <a:effectLst/>
                <a:uLnTx/>
                <a:uFillTx/>
                <a:latin typeface="Arial" charset="0"/>
                <a:ea typeface="+mn-ea"/>
                <a:cs typeface="+mn-cs"/>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a:ln>
                  <a:noFill/>
                </a:ln>
                <a:solidFill>
                  <a:srgbClr val="000000"/>
                </a:solidFill>
                <a:effectLst/>
                <a:uLnTx/>
                <a:uFillTx/>
                <a:latin typeface="Arial"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The IEEE Standards accomplishes </a:t>
            </a:r>
            <a:r>
              <a:rPr kumimoji="0" lang="en-US" sz="2800" b="1" i="0" u="sng" strike="noStrike" kern="0" cap="none" spc="0" normalizeH="0" baseline="0" noProof="0">
                <a:ln>
                  <a:noFill/>
                </a:ln>
                <a:solidFill>
                  <a:srgbClr val="3333CC"/>
                </a:solidFill>
                <a:effectLst/>
                <a:uLnTx/>
                <a:uFillTx/>
                <a:latin typeface="Arial" charset="0"/>
                <a:ea typeface="+mn-ea"/>
                <a:cs typeface="+mn-cs"/>
              </a:rPr>
              <a:t>transfer of copyright ownership through the Project Authorization Request (PAR) process</a:t>
            </a:r>
            <a:endParaRPr kumimoji="0" lang="en-US" sz="2800" b="1" i="0" u="sng" strike="noStrike" kern="0" cap="none" spc="0" normalizeH="0" baseline="0" noProof="0" dirty="0">
              <a:ln>
                <a:noFill/>
              </a:ln>
              <a:solidFill>
                <a:srgbClr val="3333CC"/>
              </a:solidFill>
              <a:effectLst/>
              <a:uLnTx/>
              <a:uFillTx/>
              <a:latin typeface="Arial" charset="0"/>
              <a:ea typeface="+mn-ea"/>
              <a:cs typeface="+mn-cs"/>
            </a:endParaRPr>
          </a:p>
        </p:txBody>
      </p:sp>
    </p:spTree>
    <p:extLst>
      <p:ext uri="{BB962C8B-B14F-4D97-AF65-F5344CB8AC3E}">
        <p14:creationId xmlns:p14="http://schemas.microsoft.com/office/powerpoint/2010/main" val="2578054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3" name="바닥글 개체 틀 2">
            <a:extLst>
              <a:ext uri="{FF2B5EF4-FFF2-40B4-BE49-F238E27FC236}">
                <a16:creationId xmlns:a16="http://schemas.microsoft.com/office/drawing/2014/main" id="{5DB0AD81-7329-4943-A7C3-DDFD1C15BFDA}"/>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304800" y="914400"/>
            <a:ext cx="85344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Arial" charset="0"/>
            </a:endParaRPr>
          </a:p>
          <a:p>
            <a:pPr>
              <a:lnSpc>
                <a:spcPct val="80000"/>
              </a:lnSpc>
            </a:pPr>
            <a:r>
              <a:rPr lang="en-US" sz="2800" kern="0" dirty="0">
                <a:latin typeface="Arial" charset="0"/>
              </a:rPr>
              <a:t>Working Group Status</a:t>
            </a:r>
          </a:p>
          <a:p>
            <a:pPr lvl="2">
              <a:lnSpc>
                <a:spcPct val="80000"/>
              </a:lnSpc>
              <a:buFontTx/>
              <a:buNone/>
            </a:pPr>
            <a:endParaRPr lang="en-US" sz="1200" kern="0" dirty="0">
              <a:latin typeface="Arial" charset="0"/>
            </a:endParaRPr>
          </a:p>
          <a:p>
            <a:pPr lvl="1">
              <a:lnSpc>
                <a:spcPct val="80000"/>
              </a:lnSpc>
            </a:pPr>
            <a:r>
              <a:rPr lang="en-US" sz="2400" kern="0" dirty="0">
                <a:latin typeface="Arial" charset="0"/>
              </a:rPr>
              <a:t>IEEE P3333.3 proceeding from Dec. 2016 to Dec. 2020</a:t>
            </a:r>
            <a:endParaRPr lang="en-US" sz="1600" kern="0" dirty="0">
              <a:latin typeface="Arial" charset="0"/>
              <a:cs typeface="Arial" charset="0"/>
            </a:endParaRPr>
          </a:p>
        </p:txBody>
      </p:sp>
    </p:spTree>
    <p:extLst>
      <p:ext uri="{BB962C8B-B14F-4D97-AF65-F5344CB8AC3E}">
        <p14:creationId xmlns:p14="http://schemas.microsoft.com/office/powerpoint/2010/main" val="1875051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July Meeting</a:t>
            </a:r>
            <a:endParaRPr lang="ko-KR" altLang="en-US" dirty="0"/>
          </a:p>
        </p:txBody>
      </p:sp>
      <p:sp>
        <p:nvSpPr>
          <p:cNvPr id="3" name="바닥글 개체 틀 2">
            <a:extLst>
              <a:ext uri="{FF2B5EF4-FFF2-40B4-BE49-F238E27FC236}">
                <a16:creationId xmlns:a16="http://schemas.microsoft.com/office/drawing/2014/main" id="{3661D3D1-7F8F-41B5-8AA1-867881F03EB7}"/>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342900" y="990600"/>
            <a:ext cx="84582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Arial" charset="0"/>
              </a:rPr>
              <a:t>Work/discussion on </a:t>
            </a:r>
          </a:p>
          <a:p>
            <a:pPr lvl="1">
              <a:lnSpc>
                <a:spcPct val="150000"/>
              </a:lnSpc>
            </a:pPr>
            <a:r>
              <a:rPr lang="en-US" sz="2400" kern="0" dirty="0">
                <a:latin typeface="Arial" charset="0"/>
              </a:rPr>
              <a:t>Discuss IEEE 802.21 Liaison response letter</a:t>
            </a:r>
          </a:p>
          <a:p>
            <a:pPr lvl="1">
              <a:lnSpc>
                <a:spcPct val="150000"/>
              </a:lnSpc>
            </a:pPr>
            <a:r>
              <a:rPr lang="en-US" sz="2400" kern="0" dirty="0">
                <a:latin typeface="Arial" charset="0"/>
              </a:rPr>
              <a:t>Presentation on each Task Group</a:t>
            </a:r>
          </a:p>
          <a:p>
            <a:pPr lvl="1">
              <a:lnSpc>
                <a:spcPct val="150000"/>
              </a:lnSpc>
            </a:pPr>
            <a:r>
              <a:rPr lang="en-US" sz="2400" kern="0" dirty="0">
                <a:latin typeface="Arial" charset="0"/>
              </a:rPr>
              <a:t>Next Beijing meeting</a:t>
            </a:r>
          </a:p>
          <a:p>
            <a:pPr lvl="1">
              <a:lnSpc>
                <a:spcPct val="150000"/>
              </a:lnSpc>
            </a:pPr>
            <a:r>
              <a:rPr lang="en-US" sz="2400" kern="0" dirty="0">
                <a:latin typeface="Arial" charset="0"/>
              </a:rPr>
              <a:t>Meeting plan for Next Year</a:t>
            </a:r>
          </a:p>
        </p:txBody>
      </p:sp>
    </p:spTree>
    <p:extLst>
      <p:ext uri="{BB962C8B-B14F-4D97-AF65-F5344CB8AC3E}">
        <p14:creationId xmlns:p14="http://schemas.microsoft.com/office/powerpoint/2010/main" val="2088174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F02D0E0-5017-4091-8578-B4C17275987B}"/>
              </a:ext>
            </a:extLst>
          </p:cNvPr>
          <p:cNvSpPr>
            <a:spLocks noGrp="1"/>
          </p:cNvSpPr>
          <p:nvPr>
            <p:ph type="title"/>
          </p:nvPr>
        </p:nvSpPr>
        <p:spPr/>
        <p:txBody>
          <a:bodyPr/>
          <a:lstStyle/>
          <a:p>
            <a:r>
              <a:rPr lang="en-US" altLang="ko-KR" dirty="0"/>
              <a:t>Future Session – 2017</a:t>
            </a:r>
            <a:endParaRPr lang="ko-KR" altLang="en-US" dirty="0"/>
          </a:p>
        </p:txBody>
      </p:sp>
      <p:sp>
        <p:nvSpPr>
          <p:cNvPr id="3" name="바닥글 개체 틀 2">
            <a:extLst>
              <a:ext uri="{FF2B5EF4-FFF2-40B4-BE49-F238E27FC236}">
                <a16:creationId xmlns:a16="http://schemas.microsoft.com/office/drawing/2014/main" id="{C5582802-5AF0-4D3B-A7FD-C7DAF3725781}"/>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1B3FF352-C0E4-423E-8913-1EF201C0A880}"/>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EB33426E-9871-484C-9628-6E9EB9055C53}"/>
              </a:ext>
            </a:extLst>
          </p:cNvPr>
          <p:cNvSpPr txBox="1">
            <a:spLocks noChangeArrowheads="1"/>
          </p:cNvSpPr>
          <p:nvPr/>
        </p:nvSpPr>
        <p:spPr bwMode="auto">
          <a:xfrm>
            <a:off x="533400" y="1676400"/>
            <a:ext cx="8305800" cy="3581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lnSpc>
                <a:spcPct val="200000"/>
              </a:lnSpc>
            </a:pPr>
            <a:r>
              <a:rPr kumimoji="0" lang="en-US" sz="2400" b="1" i="0" u="none" strike="noStrike" kern="0" cap="none" spc="0" normalizeH="0" baseline="0" noProof="0" dirty="0">
                <a:ln>
                  <a:noFill/>
                </a:ln>
                <a:solidFill>
                  <a:srgbClr val="FF0000"/>
                </a:solidFill>
                <a:effectLst/>
                <a:uLnTx/>
                <a:uFillTx/>
                <a:latin typeface="Times New Roman"/>
                <a:ea typeface="+mn-ea"/>
                <a:cs typeface="+mn-cs"/>
              </a:rPr>
              <a:t>Plenary: October 31- November 4, </a:t>
            </a:r>
            <a:r>
              <a:rPr lang="en-US" sz="2400" b="1" kern="0" dirty="0">
                <a:solidFill>
                  <a:srgbClr val="FF0000"/>
                </a:solidFill>
                <a:latin typeface="Times New Roman"/>
              </a:rPr>
              <a:t>2017 </a:t>
            </a:r>
            <a:br>
              <a:rPr lang="en-US" sz="2400" b="1" kern="0" dirty="0">
                <a:solidFill>
                  <a:srgbClr val="FF0000"/>
                </a:solidFill>
                <a:latin typeface="Times New Roman"/>
              </a:rPr>
            </a:br>
            <a:r>
              <a:rPr lang="en-US" altLang="ko-KR" sz="2400" b="1" kern="0" dirty="0">
                <a:solidFill>
                  <a:srgbClr val="FF0000"/>
                </a:solidFill>
                <a:latin typeface="Times New Roman"/>
              </a:rPr>
              <a:t>No.6 </a:t>
            </a:r>
            <a:r>
              <a:rPr lang="en-US" altLang="ko-KR" sz="2400" b="1" kern="0" dirty="0" err="1">
                <a:solidFill>
                  <a:srgbClr val="FF0000"/>
                </a:solidFill>
                <a:latin typeface="Times New Roman"/>
              </a:rPr>
              <a:t>Rongchang</a:t>
            </a:r>
            <a:r>
              <a:rPr lang="en-US" altLang="ko-KR" sz="2400" b="1" kern="0" dirty="0">
                <a:solidFill>
                  <a:srgbClr val="FF0000"/>
                </a:solidFill>
                <a:latin typeface="Times New Roman"/>
              </a:rPr>
              <a:t> East </a:t>
            </a:r>
            <a:r>
              <a:rPr lang="en-US" altLang="ko-KR" sz="2400" b="1" kern="0" dirty="0" err="1">
                <a:solidFill>
                  <a:srgbClr val="FF0000"/>
                </a:solidFill>
                <a:latin typeface="Times New Roman"/>
              </a:rPr>
              <a:t>Street,BDA</a:t>
            </a:r>
            <a:r>
              <a:rPr lang="en-US" altLang="ko-KR" sz="2400" b="1" kern="0" dirty="0">
                <a:solidFill>
                  <a:srgbClr val="FF0000"/>
                </a:solidFill>
                <a:latin typeface="Times New Roman"/>
              </a:rPr>
              <a:t>, Beijing 100176 China</a:t>
            </a:r>
            <a:endParaRPr lang="it-IT" sz="2400" b="1" kern="0" dirty="0">
              <a:solidFill>
                <a:srgbClr val="FF0000"/>
              </a:solidFill>
              <a:latin typeface="Times New Roman"/>
            </a:endParaRPr>
          </a:p>
        </p:txBody>
      </p:sp>
    </p:spTree>
    <p:extLst>
      <p:ext uri="{BB962C8B-B14F-4D97-AF65-F5344CB8AC3E}">
        <p14:creationId xmlns:p14="http://schemas.microsoft.com/office/powerpoint/2010/main" val="2626796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D31F89-9171-4646-B447-5404334B374F}"/>
              </a:ext>
            </a:extLst>
          </p:cNvPr>
          <p:cNvSpPr>
            <a:spLocks noGrp="1"/>
          </p:cNvSpPr>
          <p:nvPr>
            <p:ph type="title"/>
          </p:nvPr>
        </p:nvSpPr>
        <p:spPr/>
        <p:txBody>
          <a:bodyPr/>
          <a:lstStyle/>
          <a:p>
            <a:r>
              <a:rPr lang="en-US" altLang="ko-KR" dirty="0"/>
              <a:t>Future Sessions – 2018</a:t>
            </a:r>
            <a:endParaRPr lang="ko-KR" altLang="en-US" dirty="0"/>
          </a:p>
        </p:txBody>
      </p:sp>
      <p:sp>
        <p:nvSpPr>
          <p:cNvPr id="3" name="바닥글 개체 틀 2">
            <a:extLst>
              <a:ext uri="{FF2B5EF4-FFF2-40B4-BE49-F238E27FC236}">
                <a16:creationId xmlns:a16="http://schemas.microsoft.com/office/drawing/2014/main" id="{041D9E88-ABBE-4E0F-8CDF-517CBCE8B82B}"/>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F87C2660-401A-4D25-B89E-044ADA4E5F1F}"/>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EF64E470-05AA-4AC4-BC6B-69D3D6688057}"/>
              </a:ext>
            </a:extLst>
          </p:cNvPr>
          <p:cNvSpPr txBox="1">
            <a:spLocks noChangeArrowheads="1"/>
          </p:cNvSpPr>
          <p:nvPr/>
        </p:nvSpPr>
        <p:spPr bwMode="auto">
          <a:xfrm>
            <a:off x="381000" y="1066800"/>
            <a:ext cx="8610600" cy="5334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50000"/>
              </a:lnSpc>
              <a:spcBef>
                <a:spcPct val="20000"/>
              </a:spcBef>
              <a:spcAft>
                <a:spcPct val="0"/>
              </a:spcAft>
              <a:buClrTx/>
              <a:buSzTx/>
              <a:buFontTx/>
              <a:buChar char="•"/>
              <a:tabLst/>
              <a:defRPr/>
            </a:pPr>
            <a:r>
              <a:rPr kumimoji="0" lang="en-US" sz="2400" b="1" i="0" u="none" strike="noStrike" kern="0" cap="none" spc="0" normalizeH="0" baseline="0" noProof="0" dirty="0">
                <a:ln>
                  <a:noFill/>
                </a:ln>
                <a:solidFill>
                  <a:srgbClr val="3333CC"/>
                </a:solidFill>
                <a:effectLst/>
                <a:uLnTx/>
                <a:uFillTx/>
                <a:latin typeface="Times New Roman"/>
                <a:ea typeface="+mn-ea"/>
                <a:cs typeface="+mn-cs"/>
              </a:rPr>
              <a:t>January 00-00, 2018, TDB</a:t>
            </a:r>
            <a:r>
              <a:rPr kumimoji="0" lang="es-ES" sz="2400" b="1" i="0" u="none" strike="noStrike" kern="0" cap="none" spc="0" normalizeH="0" baseline="0" noProof="0" dirty="0">
                <a:ln>
                  <a:noFill/>
                </a:ln>
                <a:solidFill>
                  <a:srgbClr val="3333CC"/>
                </a:solidFill>
                <a:effectLst/>
                <a:uLnTx/>
                <a:uFillTx/>
                <a:latin typeface="Times New Roman"/>
                <a:ea typeface="+mn-ea"/>
                <a:cs typeface="+mn-cs"/>
              </a:rPr>
              <a:t>, SEOUL, Korea</a:t>
            </a:r>
          </a:p>
          <a:p>
            <a:pPr marL="342900" marR="0" lvl="0" indent="-342900" algn="l" defTabSz="914400" rtl="0" eaLnBrk="0" fontAlgn="base" latinLnBrk="0" hangingPunct="0">
              <a:lnSpc>
                <a:spcPct val="15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rgbClr val="FF0000"/>
              </a:solidFill>
              <a:effectLst/>
              <a:uLnTx/>
              <a:uFillTx/>
              <a:latin typeface="Times New Roman"/>
              <a:ea typeface="+mn-ea"/>
              <a:cs typeface="+mn-cs"/>
            </a:endParaRPr>
          </a:p>
          <a:p>
            <a:pPr marL="342900" marR="0" lvl="0" indent="-342900" algn="l" defTabSz="914400" rtl="0" eaLnBrk="0" fontAlgn="base" latinLnBrk="0" hangingPunct="0">
              <a:lnSpc>
                <a:spcPct val="150000"/>
              </a:lnSpc>
              <a:spcBef>
                <a:spcPct val="20000"/>
              </a:spcBef>
              <a:spcAft>
                <a:spcPct val="0"/>
              </a:spcAft>
              <a:buClrTx/>
              <a:buSzTx/>
              <a:buFontTx/>
              <a:buChar char="•"/>
              <a:tabLst/>
              <a:defRPr/>
            </a:pPr>
            <a:r>
              <a:rPr kumimoji="0" lang="en-US" sz="2400" b="1" i="0" u="none" strike="noStrike" kern="0" cap="none" spc="0" normalizeH="0" baseline="0" noProof="0" dirty="0">
                <a:ln>
                  <a:noFill/>
                </a:ln>
                <a:solidFill>
                  <a:srgbClr val="FF0000"/>
                </a:solidFill>
                <a:effectLst/>
                <a:uLnTx/>
                <a:uFillTx/>
                <a:latin typeface="Times New Roman"/>
                <a:ea typeface="+mn-ea"/>
                <a:cs typeface="+mn-cs"/>
              </a:rPr>
              <a:t>April 00-00, 2018, TDB, Tokyo, Japan (considered Panasonic)</a:t>
            </a:r>
          </a:p>
          <a:p>
            <a:pPr marL="342900" marR="0" lvl="0" indent="-342900" algn="l" defTabSz="914400" rtl="0" eaLnBrk="0" fontAlgn="base" latinLnBrk="0" hangingPunct="0">
              <a:lnSpc>
                <a:spcPct val="15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rgbClr val="0000FF"/>
              </a:solidFill>
              <a:effectLst/>
              <a:uLnTx/>
              <a:uFillTx/>
              <a:latin typeface="Times New Roman"/>
              <a:ea typeface="+mn-ea"/>
              <a:cs typeface="+mn-cs"/>
            </a:endParaRPr>
          </a:p>
          <a:p>
            <a:pPr marL="342900" marR="0" lvl="0" indent="-342900" algn="l" defTabSz="914400" rtl="0" eaLnBrk="0" fontAlgn="base" latinLnBrk="0" hangingPunct="0">
              <a:lnSpc>
                <a:spcPct val="150000"/>
              </a:lnSpc>
              <a:spcBef>
                <a:spcPct val="20000"/>
              </a:spcBef>
              <a:spcAft>
                <a:spcPct val="0"/>
              </a:spcAft>
              <a:buClrTx/>
              <a:buSzTx/>
              <a:buFontTx/>
              <a:buChar char="•"/>
              <a:tabLst/>
              <a:defRPr/>
            </a:pPr>
            <a:r>
              <a:rPr kumimoji="0" lang="en-US" sz="2400" b="1" i="0" u="none" strike="noStrike" kern="0" cap="none" spc="0" normalizeH="0" baseline="0" noProof="0" dirty="0">
                <a:ln>
                  <a:noFill/>
                </a:ln>
                <a:solidFill>
                  <a:srgbClr val="0000FF"/>
                </a:solidFill>
                <a:effectLst/>
                <a:uLnTx/>
                <a:uFillTx/>
                <a:latin typeface="Times New Roman"/>
                <a:ea typeface="+mn-ea"/>
                <a:cs typeface="+mn-cs"/>
              </a:rPr>
              <a:t>July 00-00, 2018, IEEE-SA Office, Vienna, Austria</a:t>
            </a:r>
          </a:p>
          <a:p>
            <a:pPr marL="342900" marR="0" lvl="0" indent="-342900" algn="l" defTabSz="914400" rtl="0" eaLnBrk="0" fontAlgn="base" latinLnBrk="0" hangingPunct="0">
              <a:lnSpc>
                <a:spcPct val="15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rgbClr val="FF0000"/>
              </a:solidFill>
              <a:effectLst/>
              <a:uLnTx/>
              <a:uFillTx/>
              <a:latin typeface="Times New Roman"/>
              <a:ea typeface="+mn-ea"/>
              <a:cs typeface="+mn-cs"/>
            </a:endParaRPr>
          </a:p>
          <a:p>
            <a:pPr lvl="0">
              <a:lnSpc>
                <a:spcPct val="150000"/>
              </a:lnSpc>
            </a:pPr>
            <a:r>
              <a:rPr kumimoji="0" lang="en-US" sz="2400" b="1" i="0" u="none" strike="noStrike" kern="0" cap="none" spc="0" normalizeH="0" baseline="0" noProof="0" dirty="0">
                <a:ln>
                  <a:noFill/>
                </a:ln>
                <a:solidFill>
                  <a:srgbClr val="FF0000"/>
                </a:solidFill>
                <a:effectLst/>
                <a:uLnTx/>
                <a:uFillTx/>
                <a:latin typeface="Times New Roman"/>
                <a:ea typeface="+mn-ea"/>
                <a:cs typeface="+mn-cs"/>
              </a:rPr>
              <a:t>October 00-00, 2018, IEEE-SA, Singapore, </a:t>
            </a:r>
            <a:r>
              <a:rPr lang="en-US" altLang="ko-KR" sz="2400" b="1" kern="0" dirty="0">
                <a:solidFill>
                  <a:srgbClr val="FF0000"/>
                </a:solidFill>
                <a:latin typeface="Times New Roman"/>
              </a:rPr>
              <a:t>Singapore</a:t>
            </a:r>
            <a:endParaRPr kumimoji="0" lang="en-US" sz="1600" b="0" i="0" u="none" strike="noStrike" kern="0" cap="none" spc="0" normalizeH="0" baseline="0" noProof="0" dirty="0">
              <a:ln>
                <a:noFill/>
              </a:ln>
              <a:solidFill>
                <a:srgbClr val="FF0000"/>
              </a:solidFill>
              <a:effectLst/>
              <a:uLnTx/>
              <a:uFillTx/>
              <a:latin typeface="Times New Roman"/>
            </a:endParaRPr>
          </a:p>
        </p:txBody>
      </p:sp>
    </p:spTree>
    <p:extLst>
      <p:ext uri="{BB962C8B-B14F-4D97-AF65-F5344CB8AC3E}">
        <p14:creationId xmlns:p14="http://schemas.microsoft.com/office/powerpoint/2010/main" val="2993616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3-17-0056-00-0000-Session #2 WG Opening Plenary</a:t>
            </a:r>
          </a:p>
        </p:txBody>
      </p:sp>
    </p:spTree>
    <p:extLst>
      <p:ext uri="{BB962C8B-B14F-4D97-AF65-F5344CB8AC3E}">
        <p14:creationId xmlns:p14="http://schemas.microsoft.com/office/powerpoint/2010/main" val="127361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85315206"/>
              </p:ext>
            </p:extLst>
          </p:nvPr>
        </p:nvGraphicFramePr>
        <p:xfrm>
          <a:off x="228600" y="1371600"/>
          <a:ext cx="8686800" cy="4116390"/>
        </p:xfrm>
        <a:graphic>
          <a:graphicData uri="http://schemas.openxmlformats.org/drawingml/2006/table">
            <a:tbl>
              <a:tblPr/>
              <a:tblGrid>
                <a:gridCol w="18288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VR Display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2017-07-23</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VoleR</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Creative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dillon@volercreative.com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P3333.3</a:t>
            </a:r>
            <a:br>
              <a:rPr lang="en-GB" altLang="ko-KR" sz="1800" dirty="0"/>
            </a:br>
            <a:r>
              <a:rPr lang="en-US" altLang="ko-KR" sz="1800" dirty="0"/>
              <a:t>HMD Based 3D Content Motion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a:t>
            </a:r>
            <a:r>
              <a:rPr lang="en-US" altLang="ko-KR" sz="1800" dirty="0" err="1"/>
              <a:t>dillon@volercreative</a:t>
            </a:r>
            <a:endParaRPr lang="ko-KR" altLang="en-US" sz="1800" dirty="0"/>
          </a:p>
        </p:txBody>
      </p:sp>
      <p:sp>
        <p:nvSpPr>
          <p:cNvPr id="5" name="바닥글 개체 틀 4"/>
          <p:cNvSpPr>
            <a:spLocks noGrp="1"/>
          </p:cNvSpPr>
          <p:nvPr>
            <p:ph type="ftr" sz="quarter" idx="11"/>
          </p:nvPr>
        </p:nvSpPr>
        <p:spPr/>
        <p:txBody>
          <a:bodyPr/>
          <a:lstStyle/>
          <a:p>
            <a:pPr>
              <a:defRPr/>
            </a:pPr>
            <a:r>
              <a:rPr lang="en-US"/>
              <a:t>3-17-0056-00-0000-Session #2 WG Opening Plenary</a:t>
            </a:r>
            <a:endParaRPr lang="en-US"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3" name="바닥글 개체 틀 2"/>
          <p:cNvSpPr>
            <a:spLocks noGrp="1"/>
          </p:cNvSpPr>
          <p:nvPr>
            <p:ph type="ftr" sz="quarter" idx="11"/>
          </p:nvPr>
        </p:nvSpPr>
        <p:spPr/>
        <p:txBody>
          <a:bodyPr/>
          <a:lstStyle/>
          <a:p>
            <a:pPr>
              <a:defRPr/>
            </a:pPr>
            <a:r>
              <a:rPr lang="en-US"/>
              <a:t>3-17-0056-00-0000-Session #2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graphicFrame>
        <p:nvGraphicFramePr>
          <p:cNvPr id="7" name="Table 5">
            <a:extLst>
              <a:ext uri="{FF2B5EF4-FFF2-40B4-BE49-F238E27FC236}">
                <a16:creationId xmlns:a16="http://schemas.microsoft.com/office/drawing/2014/main" id="{3CB9A774-5D41-4147-8D96-F20638122687}"/>
              </a:ext>
            </a:extLst>
          </p:cNvPr>
          <p:cNvGraphicFramePr>
            <a:graphicFrameLocks noGrp="1"/>
          </p:cNvGraphicFramePr>
          <p:nvPr>
            <p:extLst>
              <p:ext uri="{D42A27DB-BD31-4B8C-83A1-F6EECF244321}">
                <p14:modId xmlns:p14="http://schemas.microsoft.com/office/powerpoint/2010/main" val="3542048535"/>
              </p:ext>
            </p:extLst>
          </p:nvPr>
        </p:nvGraphicFramePr>
        <p:xfrm>
          <a:off x="647700" y="1219200"/>
          <a:ext cx="7848600" cy="3352802"/>
        </p:xfrm>
        <a:graphic>
          <a:graphicData uri="http://schemas.openxmlformats.org/drawingml/2006/table">
            <a:tbl>
              <a:tblPr firstRow="1" firstCol="1" bandRow="1">
                <a:tableStyleId>{5C22544A-7EE6-4342-B048-85BDC9FD1C3A}</a:tableStyleId>
              </a:tblPr>
              <a:tblGrid>
                <a:gridCol w="1066800">
                  <a:extLst>
                    <a:ext uri="{9D8B030D-6E8A-4147-A177-3AD203B41FA5}">
                      <a16:colId xmlns:a16="http://schemas.microsoft.com/office/drawing/2014/main" val="3085124355"/>
                    </a:ext>
                  </a:extLst>
                </a:gridCol>
                <a:gridCol w="1695450">
                  <a:extLst>
                    <a:ext uri="{9D8B030D-6E8A-4147-A177-3AD203B41FA5}">
                      <a16:colId xmlns:a16="http://schemas.microsoft.com/office/drawing/2014/main" val="777188936"/>
                    </a:ext>
                  </a:extLst>
                </a:gridCol>
                <a:gridCol w="1695450">
                  <a:extLst>
                    <a:ext uri="{9D8B030D-6E8A-4147-A177-3AD203B41FA5}">
                      <a16:colId xmlns:a16="http://schemas.microsoft.com/office/drawing/2014/main" val="542095598"/>
                    </a:ext>
                  </a:extLst>
                </a:gridCol>
                <a:gridCol w="1695450">
                  <a:extLst>
                    <a:ext uri="{9D8B030D-6E8A-4147-A177-3AD203B41FA5}">
                      <a16:colId xmlns:a16="http://schemas.microsoft.com/office/drawing/2014/main" val="2668073323"/>
                    </a:ext>
                  </a:extLst>
                </a:gridCol>
                <a:gridCol w="1695450">
                  <a:extLst>
                    <a:ext uri="{9D8B030D-6E8A-4147-A177-3AD203B41FA5}">
                      <a16:colId xmlns:a16="http://schemas.microsoft.com/office/drawing/2014/main" val="1862170171"/>
                    </a:ext>
                  </a:extLst>
                </a:gridCol>
              </a:tblGrid>
              <a:tr h="693410">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Monday </a:t>
                      </a:r>
                    </a:p>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(July 24, 2017)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Tuesday </a:t>
                      </a:r>
                    </a:p>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(July 25, 2017)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Wednesday </a:t>
                      </a:r>
                    </a:p>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(July 26, 2017)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0" anchor="ctr"/>
                </a:tc>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Thursday </a:t>
                      </a:r>
                    </a:p>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(July 27, 2017)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316530201"/>
                  </a:ext>
                </a:extLst>
              </a:tr>
              <a:tr h="664848">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AM-1 </a:t>
                      </a:r>
                    </a:p>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8:00-10:00a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Registration</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Open Discussion</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(HF &amp; Med)</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Open Discussion</a:t>
                      </a:r>
                      <a:endParaRPr lang="ko-KR" sz="120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(Sensors)</a:t>
                      </a:r>
                      <a:endParaRPr lang="ko-KR" sz="12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Discussing</a:t>
                      </a:r>
                      <a:b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Future Roadmap</a:t>
                      </a:r>
                      <a:endParaRPr lang="ko-KR" sz="12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extLst>
                  <a:ext uri="{0D108BD9-81ED-4DB2-BD59-A6C34878D82A}">
                    <a16:rowId xmlns:a16="http://schemas.microsoft.com/office/drawing/2014/main" val="3956707350"/>
                  </a:ext>
                </a:extLst>
              </a:tr>
              <a:tr h="664848">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AM-2 </a:t>
                      </a:r>
                    </a:p>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10:30-12:30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Open Discussion</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(Tools &amp; Content)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Open Discussion</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(Lens)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Closing Plenary</a:t>
                      </a:r>
                      <a:endParaRPr lang="ko-KR" sz="12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extLst>
                  <a:ext uri="{0D108BD9-81ED-4DB2-BD59-A6C34878D82A}">
                    <a16:rowId xmlns:a16="http://schemas.microsoft.com/office/drawing/2014/main" val="2452681391"/>
                  </a:ext>
                </a:extLst>
              </a:tr>
              <a:tr h="664848">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PM-1 </a:t>
                      </a:r>
                    </a:p>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1:30 – 3:30p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Introducing P3333.3</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Introducing TG</a:t>
                      </a:r>
                      <a:b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(3 TGs first)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Open Discussion</a:t>
                      </a:r>
                      <a:endParaRPr lang="ko-KR" sz="120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(Display)</a:t>
                      </a:r>
                      <a:endParaRPr lang="ko-KR" sz="12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Summarizing standard </a:t>
                      </a:r>
                      <a:b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requirements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 </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extLst>
                  <a:ext uri="{0D108BD9-81ED-4DB2-BD59-A6C34878D82A}">
                    <a16:rowId xmlns:a16="http://schemas.microsoft.com/office/drawing/2014/main" val="2563526128"/>
                  </a:ext>
                </a:extLst>
              </a:tr>
              <a:tr h="664848">
                <a:tc>
                  <a:txBody>
                    <a:bodyPr/>
                    <a:lstStyle/>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PM-2 </a:t>
                      </a:r>
                    </a:p>
                    <a:p>
                      <a:pPr marL="0" marR="0" algn="ctr">
                        <a:spcBef>
                          <a:spcPts val="0"/>
                        </a:spcBef>
                        <a:spcAft>
                          <a:spcPts val="0"/>
                        </a:spcAft>
                      </a:pPr>
                      <a:r>
                        <a:rPr lang="en-US" sz="1200" dirty="0">
                          <a:effectLst/>
                          <a:latin typeface="Times New Roman" panose="02020603050405020304" pitchFamily="18" charset="0"/>
                          <a:cs typeface="Times New Roman" panose="02020603050405020304" pitchFamily="18" charset="0"/>
                        </a:rPr>
                        <a:t>4:00 – 6:00p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0" anchor="ctr"/>
                </a:tc>
                <a:tc>
                  <a:txBody>
                    <a:bodyPr/>
                    <a:lstStyle/>
                    <a:p>
                      <a:pPr algn="ctr">
                        <a:spcAft>
                          <a:spcPts val="0"/>
                        </a:spcAft>
                      </a:pP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Discussing rest of TGs</a:t>
                      </a:r>
                      <a:endParaRPr lang="ko-KR" sz="12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Open Discussion</a:t>
                      </a:r>
                      <a:endParaRPr lang="ko-KR" sz="120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(Network)</a:t>
                      </a:r>
                      <a:endParaRPr lang="ko-KR" sz="120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Electing TG Chairs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(3 Remaining)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tc>
                  <a:txBody>
                    <a:bodyPr/>
                    <a:lstStyle/>
                    <a:p>
                      <a:pPr algn="ctr">
                        <a:spcAft>
                          <a:spcPts val="0"/>
                        </a:spcAft>
                      </a:pPr>
                      <a:r>
                        <a:rPr lang="en-US" sz="1200" dirty="0">
                          <a:solidFill>
                            <a:srgbClr val="222222"/>
                          </a:solidFill>
                          <a:effectLst/>
                          <a:latin typeface="Times New Roman" panose="02020603050405020304" pitchFamily="18" charset="0"/>
                          <a:ea typeface="맑은 고딕" panose="020B0503020000020004" pitchFamily="50" charset="-127"/>
                          <a:cs typeface="Times New Roman" panose="02020603050405020304" pitchFamily="18" charset="0"/>
                        </a:rPr>
                        <a:t> </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tc>
                <a:extLst>
                  <a:ext uri="{0D108BD9-81ED-4DB2-BD59-A6C34878D82A}">
                    <a16:rowId xmlns:a16="http://schemas.microsoft.com/office/drawing/2014/main" val="2099643855"/>
                  </a:ext>
                </a:extLst>
              </a:tr>
            </a:tbl>
          </a:graphicData>
        </a:graphic>
      </p:graphicFrame>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2609056" y="5283398"/>
            <a:ext cx="3925888" cy="307777"/>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Location</a:t>
            </a:r>
            <a:r>
              <a:rPr lang="en-US" sz="1400" dirty="0">
                <a:solidFill>
                  <a:srgbClr val="000000"/>
                </a:solidFill>
                <a:latin typeface="Times New Roman" pitchFamily="18" charset="0"/>
                <a:ea typeface="+mn-ea"/>
                <a:cs typeface="+mn-cs"/>
              </a:rPr>
              <a:t>: IEEE-SA NY Office (3 Park) – Latimer B</a:t>
            </a:r>
          </a:p>
        </p:txBody>
      </p:sp>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4" name="바닥글 개체 틀 3"/>
          <p:cNvSpPr>
            <a:spLocks noGrp="1"/>
          </p:cNvSpPr>
          <p:nvPr>
            <p:ph type="ftr" sz="quarter" idx="11"/>
          </p:nvPr>
        </p:nvSpPr>
        <p:spPr/>
        <p:txBody>
          <a:bodyPr/>
          <a:lstStyle/>
          <a:p>
            <a:pPr>
              <a:defRPr/>
            </a:pPr>
            <a:r>
              <a:rPr lang="en-US"/>
              <a:t>3-17-0056-00-0000-Session #2 WG Opening Plenary</a:t>
            </a:r>
            <a:endParaRPr lang="en-US" dirty="0"/>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8229600" cy="4619726"/>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https://imat.ieee.org/attendance</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Total number of IEEE P3333.3 WG sessions: 14</a:t>
            </a:r>
          </a:p>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07 sessions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Arial" charset="0"/>
              </a:rPr>
              <a:t>Please check the attendance records for any errors</a:t>
            </a:r>
          </a:p>
        </p:txBody>
      </p:sp>
    </p:spTree>
    <p:extLst>
      <p:ext uri="{BB962C8B-B14F-4D97-AF65-F5344CB8AC3E}">
        <p14:creationId xmlns:p14="http://schemas.microsoft.com/office/powerpoint/2010/main" val="350248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3" name="바닥글 개체 틀 2">
            <a:extLst>
              <a:ext uri="{FF2B5EF4-FFF2-40B4-BE49-F238E27FC236}">
                <a16:creationId xmlns:a16="http://schemas.microsoft.com/office/drawing/2014/main" id="{DF50E9E7-EA9E-42FA-98F6-7103FBC12AA2}"/>
              </a:ext>
            </a:extLst>
          </p:cNvPr>
          <p:cNvSpPr>
            <a:spLocks noGrp="1"/>
          </p:cNvSpPr>
          <p:nvPr>
            <p:ph type="ftr" sz="quarter" idx="11"/>
          </p:nvPr>
        </p:nvSpPr>
        <p:spPr/>
        <p:txBody>
          <a:bodyPr/>
          <a:lstStyle/>
          <a:p>
            <a:pPr>
              <a:defRPr/>
            </a:pPr>
            <a:r>
              <a:rPr lang="en-US"/>
              <a:t>3-17-0056-00-0000-Session #2 WG Opening Plenary</a:t>
            </a:r>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228600" y="783945"/>
            <a:ext cx="86868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Arial" charset="0"/>
              </a:rPr>
              <a:t>WG Documents: https://mentor.ieee.org/3333.3/documents</a:t>
            </a:r>
          </a:p>
          <a:p>
            <a:pPr>
              <a:lnSpc>
                <a:spcPct val="150000"/>
              </a:lnSpc>
            </a:pPr>
            <a:r>
              <a:rPr lang="en-US" sz="2000" kern="0" dirty="0">
                <a:latin typeface="Arial" charset="0"/>
              </a:rPr>
              <a:t>Meeting Map: </a:t>
            </a:r>
            <a:r>
              <a:rPr lang="en-US" sz="2000" kern="0" dirty="0">
                <a:latin typeface="Arial" charset="0"/>
                <a:hlinkClick r:id="rId2"/>
              </a:rPr>
              <a:t>https://www.google.co.kr/maps/place/3+Park+Avenue,+New+York,+NY+10016+%EB%AF%B8%EA%B5%AD/@40.7465642,-73.9832633,17z/data=!3m1!4b1!4m5!3m4!1s0x89c25907bbe8d025:0xa38ebe3f7b99faf8!8m2!3d40.7465642!4d-73.9810746</a:t>
            </a:r>
            <a:endParaRPr lang="en-US" sz="2000" kern="0" dirty="0">
              <a:latin typeface="Arial" charset="0"/>
            </a:endParaRPr>
          </a:p>
          <a:p>
            <a:pPr>
              <a:lnSpc>
                <a:spcPct val="150000"/>
              </a:lnSpc>
            </a:pPr>
            <a:r>
              <a:rPr lang="en-US" sz="2000" kern="0" dirty="0">
                <a:latin typeface="Arial" pitchFamily="34" charset="0"/>
                <a:cs typeface="Arial" pitchFamily="34" charset="0"/>
              </a:rPr>
              <a:t>Meeting Place Network: </a:t>
            </a:r>
            <a:r>
              <a:rPr lang="en-US" sz="2000" kern="0" dirty="0">
                <a:solidFill>
                  <a:srgbClr val="FF0000"/>
                </a:solidFill>
                <a:latin typeface="Arial" pitchFamily="34" charset="0"/>
                <a:cs typeface="Arial" pitchFamily="34" charset="0"/>
              </a:rPr>
              <a:t>blank</a:t>
            </a:r>
            <a:r>
              <a:rPr lang="en-US" sz="2000" kern="0" dirty="0">
                <a:latin typeface="Arial" pitchFamily="34" charset="0"/>
                <a:cs typeface="Arial" pitchFamily="34" charset="0"/>
              </a:rPr>
              <a:t> ;  Access code: </a:t>
            </a:r>
            <a:r>
              <a:rPr lang="en-US" altLang="ko-KR" sz="2000" kern="0" dirty="0">
                <a:solidFill>
                  <a:srgbClr val="FF0000"/>
                </a:solidFill>
                <a:latin typeface="Arial" pitchFamily="34" charset="0"/>
                <a:cs typeface="Arial" pitchFamily="34" charset="0"/>
              </a:rPr>
              <a:t>blank</a:t>
            </a:r>
            <a:endParaRPr lang="en-US" sz="2000" kern="0" dirty="0">
              <a:latin typeface="Arial" pitchFamily="34" charset="0"/>
              <a:cs typeface="Arial" pitchFamily="34" charset="0"/>
            </a:endParaRPr>
          </a:p>
          <a:p>
            <a:pPr>
              <a:lnSpc>
                <a:spcPct val="150000"/>
              </a:lnSpc>
            </a:pPr>
            <a:r>
              <a:rPr lang="en-US" sz="2000" kern="0" dirty="0">
                <a:latin typeface="Arial" charset="0"/>
              </a:rPr>
              <a:t>Food and Beverages Service:</a:t>
            </a:r>
          </a:p>
          <a:p>
            <a:pPr lvl="1">
              <a:lnSpc>
                <a:spcPct val="150000"/>
              </a:lnSpc>
            </a:pPr>
            <a:r>
              <a:rPr lang="en-US" sz="1800" kern="0" dirty="0">
                <a:latin typeface="Arial" charset="0"/>
              </a:rPr>
              <a:t>Light Breakfast serve at front of this conference room</a:t>
            </a:r>
          </a:p>
          <a:p>
            <a:pPr lvl="1">
              <a:lnSpc>
                <a:spcPct val="150000"/>
              </a:lnSpc>
            </a:pPr>
            <a:r>
              <a:rPr lang="en-US" sz="1800" kern="0" dirty="0">
                <a:latin typeface="Arial" charset="0"/>
              </a:rPr>
              <a:t>Lunch Time: 12:30AM –1:30PM</a:t>
            </a:r>
          </a:p>
          <a:p>
            <a:pPr lvl="1">
              <a:lnSpc>
                <a:spcPct val="150000"/>
              </a:lnSpc>
            </a:pPr>
            <a:r>
              <a:rPr lang="en-US" sz="1800" kern="0" dirty="0">
                <a:latin typeface="Arial" charset="0"/>
              </a:rPr>
              <a:t>Afternoon Coffee break: 3:00PM-4:00PM</a:t>
            </a:r>
          </a:p>
        </p:txBody>
      </p:sp>
    </p:spTree>
    <p:extLst>
      <p:ext uri="{BB962C8B-B14F-4D97-AF65-F5344CB8AC3E}">
        <p14:creationId xmlns:p14="http://schemas.microsoft.com/office/powerpoint/2010/main" val="2911839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3" name="바닥글 개체 틀 2"/>
          <p:cNvSpPr>
            <a:spLocks noGrp="1"/>
          </p:cNvSpPr>
          <p:nvPr>
            <p:ph type="ftr" sz="quarter" idx="11"/>
          </p:nvPr>
        </p:nvSpPr>
        <p:spPr/>
        <p:txBody>
          <a:bodyPr/>
          <a:lstStyle/>
          <a:p>
            <a:pPr>
              <a:defRPr/>
            </a:pPr>
            <a:r>
              <a:rPr lang="en-US"/>
              <a:t>3-17-0056-00-0000-Session #2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5" name="직사각형 4"/>
          <p:cNvSpPr/>
          <p:nvPr/>
        </p:nvSpPr>
        <p:spPr>
          <a:xfrm>
            <a:off x="457200" y="889844"/>
            <a:ext cx="8229600" cy="5139869"/>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Arial" charset="0"/>
                <a:ea typeface="+mn-ea"/>
                <a:cs typeface="+mn-cs"/>
              </a:rPr>
              <a:t>Conference fee</a:t>
            </a:r>
            <a:r>
              <a:rPr lang="en-US" altLang="ko-KR" sz="2400" kern="0" dirty="0">
                <a:solidFill>
                  <a:srgbClr val="000000"/>
                </a:solidFill>
                <a:latin typeface="Arial" charset="0"/>
                <a:ea typeface="+mn-ea"/>
                <a:cs typeface="+mn-cs"/>
              </a:rPr>
              <a:t> has to be </a:t>
            </a:r>
            <a:r>
              <a:rPr lang="en-US" altLang="ko-KR" sz="2400" kern="0" dirty="0">
                <a:solidFill>
                  <a:srgbClr val="3333CC"/>
                </a:solidFill>
                <a:latin typeface="Arial" charset="0"/>
                <a:ea typeface="+mn-ea"/>
                <a:cs typeface="+mn-cs"/>
              </a:rPr>
              <a:t>paid through</a:t>
            </a:r>
            <a:r>
              <a:rPr lang="en-US" altLang="ko-KR" sz="2400" kern="0" dirty="0">
                <a:solidFill>
                  <a:srgbClr val="000000"/>
                </a:solidFill>
                <a:latin typeface="Arial" charset="0"/>
                <a:ea typeface="+mn-ea"/>
                <a:cs typeface="+mn-cs"/>
              </a:rPr>
              <a:t> the </a:t>
            </a:r>
            <a:r>
              <a:rPr lang="en-US" altLang="ko-KR" sz="2400" kern="0" dirty="0">
                <a:solidFill>
                  <a:srgbClr val="3333CC"/>
                </a:solidFill>
                <a:latin typeface="Arial" charset="0"/>
                <a:ea typeface="+mn-ea"/>
                <a:cs typeface="+mn-cs"/>
              </a:rPr>
              <a:t>registration desk at the </a:t>
            </a:r>
            <a:r>
              <a:rPr lang="en-US" altLang="ko-KR" sz="2400" kern="0" dirty="0">
                <a:solidFill>
                  <a:srgbClr val="000000"/>
                </a:solidFill>
                <a:latin typeface="Arial" charset="0"/>
                <a:ea typeface="+mn-ea"/>
                <a:cs typeface="+mn-cs"/>
              </a:rPr>
              <a:t>hotel or </a:t>
            </a:r>
            <a:r>
              <a:rPr lang="en-US" altLang="ko-KR" sz="2400" kern="0" dirty="0">
                <a:solidFill>
                  <a:srgbClr val="3333CC"/>
                </a:solidFill>
                <a:latin typeface="Arial" charset="0"/>
                <a:ea typeface="+mn-ea"/>
                <a:cs typeface="+mn-cs"/>
              </a:rPr>
              <a:t>through sponsor</a:t>
            </a:r>
          </a:p>
          <a:p>
            <a:pPr marL="342900" lvl="0" indent="-342900" eaLnBrk="0" hangingPunct="0">
              <a:spcBef>
                <a:spcPct val="20000"/>
              </a:spcBef>
              <a:buFontTx/>
              <a:buChar char="•"/>
            </a:pPr>
            <a:r>
              <a:rPr lang="en-US" altLang="ko-KR" sz="2400" kern="0" dirty="0">
                <a:solidFill>
                  <a:srgbClr val="3333CC"/>
                </a:solidFill>
                <a:latin typeface="Arial" charset="0"/>
                <a:ea typeface="+mn-ea"/>
                <a:cs typeface="+mn-cs"/>
              </a:rPr>
              <a:t>Failure to pay conference fee</a:t>
            </a:r>
            <a:r>
              <a:rPr lang="en-US" altLang="ko-KR" sz="2400" kern="0" dirty="0">
                <a:solidFill>
                  <a:srgbClr val="000000"/>
                </a:solidFill>
                <a:latin typeface="Arial" charset="0"/>
                <a:ea typeface="+mn-ea"/>
                <a:cs typeface="+mn-cs"/>
              </a:rPr>
              <a:t> results in </a:t>
            </a:r>
            <a:r>
              <a:rPr lang="en-US" altLang="ko-KR" sz="2400" kern="0" dirty="0">
                <a:solidFill>
                  <a:srgbClr val="3333CC"/>
                </a:solidFill>
                <a:latin typeface="Arial" charset="0"/>
                <a:ea typeface="+mn-ea"/>
                <a:cs typeface="+mn-cs"/>
              </a:rPr>
              <a:t>loss </a:t>
            </a:r>
            <a:r>
              <a:rPr lang="en-US" altLang="ko-KR" sz="2400" kern="0" dirty="0">
                <a:solidFill>
                  <a:srgbClr val="000000"/>
                </a:solidFill>
                <a:latin typeface="Arial" charset="0"/>
                <a:ea typeface="+mn-ea"/>
                <a:cs typeface="+mn-cs"/>
              </a:rPr>
              <a:t>of credit for </a:t>
            </a:r>
            <a:r>
              <a:rPr lang="en-US" altLang="ko-KR" sz="2400" kern="0" dirty="0">
                <a:solidFill>
                  <a:srgbClr val="3333CC"/>
                </a:solidFill>
                <a:latin typeface="Arial" charset="0"/>
                <a:ea typeface="+mn-ea"/>
                <a:cs typeface="+mn-cs"/>
              </a:rPr>
              <a:t>voting rights</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Audio taping of IEEE P3333.3 meetings is NOT allowed</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Media – Press and Analyst briefings</a:t>
            </a:r>
          </a:p>
          <a:p>
            <a:pPr marL="742950" lvl="1" indent="-285750" eaLnBrk="0" hangingPunct="0">
              <a:spcBef>
                <a:spcPct val="20000"/>
              </a:spcBef>
              <a:buFontTx/>
              <a:buChar char="–"/>
            </a:pPr>
            <a:r>
              <a:rPr lang="en-US" altLang="ko-KR" sz="2000" kern="0" dirty="0">
                <a:solidFill>
                  <a:srgbClr val="000000"/>
                </a:solidFill>
                <a:latin typeface="Arial" charset="0"/>
              </a:rPr>
              <a:t>Only the P3333.3 WG Chair is allowed to give verbal statements/interviews to the media on behalf of the IEEE P3333.3 working group</a:t>
            </a:r>
            <a:endParaRPr lang="en-US" altLang="ko-KR" sz="2000" kern="0" dirty="0">
              <a:solidFill>
                <a:srgbClr val="3333CC"/>
              </a:solidFill>
              <a:latin typeface="Arial" charset="0"/>
            </a:endParaRPr>
          </a:p>
        </p:txBody>
      </p:sp>
    </p:spTree>
    <p:extLst>
      <p:ext uri="{BB962C8B-B14F-4D97-AF65-F5344CB8AC3E}">
        <p14:creationId xmlns:p14="http://schemas.microsoft.com/office/powerpoint/2010/main" val="1884021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3" name="바닥글 개체 틀 2"/>
          <p:cNvSpPr>
            <a:spLocks noGrp="1"/>
          </p:cNvSpPr>
          <p:nvPr>
            <p:ph type="ftr" sz="quarter" idx="11"/>
          </p:nvPr>
        </p:nvSpPr>
        <p:spPr/>
        <p:txBody>
          <a:bodyPr/>
          <a:lstStyle/>
          <a:p>
            <a:pPr>
              <a:defRPr/>
            </a:pPr>
            <a:r>
              <a:rPr lang="en-US"/>
              <a:t>3-17-0056-00-0000-Session #2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Arial" charset="0"/>
                <a:ea typeface="+mn-ea"/>
                <a:cs typeface="+mn-cs"/>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Arial" charset="0"/>
              </a:rPr>
              <a:t>In all IEEE standards meetings, </a:t>
            </a:r>
            <a:r>
              <a:rPr lang="en-US" altLang="ko-KR" sz="2400" b="1" i="1" u="sng" kern="0" dirty="0">
                <a:solidFill>
                  <a:srgbClr val="3333CC"/>
                </a:solidFill>
                <a:latin typeface="Arial" charset="0"/>
              </a:rPr>
              <a:t>membership is by individual</a:t>
            </a:r>
            <a:r>
              <a:rPr lang="en-US" altLang="ko-KR" sz="2400" kern="0" dirty="0">
                <a:solidFill>
                  <a:srgbClr val="000000"/>
                </a:solidFill>
                <a:latin typeface="Arial" charset="0"/>
              </a:rPr>
              <a:t>, hence you do </a:t>
            </a:r>
            <a:r>
              <a:rPr lang="en-US" altLang="ko-KR" sz="2400" b="1" kern="0" dirty="0">
                <a:solidFill>
                  <a:srgbClr val="3333CC"/>
                </a:solidFill>
                <a:latin typeface="Arial" charset="0"/>
              </a:rPr>
              <a:t>not</a:t>
            </a:r>
            <a:r>
              <a:rPr lang="en-US" altLang="ko-KR" sz="2400" kern="0" dirty="0">
                <a:solidFill>
                  <a:srgbClr val="000000"/>
                </a:solidFill>
                <a:latin typeface="Arial" charset="0"/>
              </a:rPr>
              <a:t> represent a </a:t>
            </a:r>
            <a:r>
              <a:rPr lang="en-US" altLang="ko-KR" sz="2400" b="1" kern="0" dirty="0">
                <a:solidFill>
                  <a:srgbClr val="3333CC"/>
                </a:solidFill>
                <a:latin typeface="Arial" charset="0"/>
              </a:rPr>
              <a:t>company or organization</a:t>
            </a:r>
            <a:r>
              <a:rPr lang="en-US" altLang="ko-KR" sz="2400" kern="0" dirty="0">
                <a:solidFill>
                  <a:srgbClr val="000000"/>
                </a:solidFill>
                <a:latin typeface="Arial"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Arial" charset="0"/>
                <a:ea typeface="+mn-ea"/>
                <a:cs typeface="+mn-cs"/>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Arial" charset="0"/>
              </a:rPr>
              <a:t>The Anti-Trust laws forbid the </a:t>
            </a:r>
            <a:r>
              <a:rPr lang="en-US" altLang="ko-KR" sz="2400" b="1" i="1" u="sng" kern="0" dirty="0">
                <a:solidFill>
                  <a:srgbClr val="3333CC"/>
                </a:solidFill>
                <a:latin typeface="Arial" charset="0"/>
              </a:rPr>
              <a:t>discussion of prices</a:t>
            </a:r>
            <a:r>
              <a:rPr lang="en-US" altLang="ko-KR" sz="2400" kern="0" dirty="0">
                <a:solidFill>
                  <a:srgbClr val="000000"/>
                </a:solidFill>
                <a:latin typeface="Arial" charset="0"/>
              </a:rPr>
              <a:t> within our meetings.</a:t>
            </a:r>
          </a:p>
        </p:txBody>
      </p:sp>
    </p:spTree>
    <p:extLst>
      <p:ext uri="{BB962C8B-B14F-4D97-AF65-F5344CB8AC3E}">
        <p14:creationId xmlns:p14="http://schemas.microsoft.com/office/powerpoint/2010/main" val="261024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p:txBody>
          <a:bodyPr/>
          <a:lstStyle/>
          <a:p>
            <a:pPr>
              <a:defRPr/>
            </a:pPr>
            <a:r>
              <a:rPr lang="en-US"/>
              <a:t>3-17-0056-00-0000-Session #2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#1 through #4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340885767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3954</TotalTime>
  <Words>1220</Words>
  <Application>Microsoft Office PowerPoint</Application>
  <PresentationFormat>화면 슬라이드 쇼(4:3)</PresentationFormat>
  <Paragraphs>207</Paragraphs>
  <Slides>19</Slides>
  <Notes>1</Notes>
  <HiddenSlides>0</HiddenSlides>
  <MMClips>0</MMClips>
  <ScaleCrop>false</ScaleCrop>
  <HeadingPairs>
    <vt:vector size="6" baseType="variant">
      <vt:variant>
        <vt:lpstr>사용한 글꼴</vt:lpstr>
      </vt:variant>
      <vt:variant>
        <vt:i4>11</vt:i4>
      </vt:variant>
      <vt:variant>
        <vt:lpstr>테마</vt:lpstr>
      </vt:variant>
      <vt:variant>
        <vt:i4>3</vt:i4>
      </vt:variant>
      <vt:variant>
        <vt:lpstr>슬라이드 제목</vt:lpstr>
      </vt:variant>
      <vt:variant>
        <vt:i4>19</vt:i4>
      </vt:variant>
    </vt:vector>
  </HeadingPairs>
  <TitlesOfParts>
    <vt:vector size="33" baseType="lpstr">
      <vt:lpstr>Geneva</vt:lpstr>
      <vt:lpstr>MS Gothic</vt:lpstr>
      <vt:lpstr>ＭＳ Ｐゴシック</vt:lpstr>
      <vt:lpstr>游ゴシック</vt:lpstr>
      <vt:lpstr>굴림</vt:lpstr>
      <vt:lpstr>맑은 고딕</vt:lpstr>
      <vt:lpstr>Arial</vt:lpstr>
      <vt:lpstr>Calibri</vt:lpstr>
      <vt:lpstr>Myriad Pro</vt:lpstr>
      <vt:lpstr>Times New Roman</vt:lpstr>
      <vt:lpstr>Verdana</vt:lpstr>
      <vt:lpstr>IEEE-SA Powerpoint Template</vt:lpstr>
      <vt:lpstr>Office 테마</vt:lpstr>
      <vt:lpstr>1_Office 테마</vt:lpstr>
      <vt:lpstr>PowerPoint 프레젠테이션</vt:lpstr>
      <vt:lpstr>Compliance with  IEEE Standards Policies and Procedures</vt:lpstr>
      <vt:lpstr>IEEE P3333.3 HMD Based 3D Content Motion Sickness Reducing Technology Dongil Dillon Seo, dillon@volercreative</vt:lpstr>
      <vt:lpstr>Session Time and Location</vt:lpstr>
      <vt:lpstr>Attendance</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P3333.3 Meetings</vt:lpstr>
      <vt:lpstr>Other Guidelines for IEEE WG Meetings</vt:lpstr>
      <vt:lpstr>Copyright</vt:lpstr>
      <vt:lpstr>Work Status</vt:lpstr>
      <vt:lpstr>Objectives for the July Meeting</vt:lpstr>
      <vt:lpstr>Future Session – 2017</vt:lpstr>
      <vt:lpstr>Future Sessions – 2018</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Sangkwon Jeong</cp:lastModifiedBy>
  <cp:revision>130</cp:revision>
  <dcterms:created xsi:type="dcterms:W3CDTF">2014-10-13T13:02:20Z</dcterms:created>
  <dcterms:modified xsi:type="dcterms:W3CDTF">2017-07-22T17:20:32Z</dcterms:modified>
</cp:coreProperties>
</file>