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435" r:id="rId3"/>
    <p:sldId id="436" r:id="rId4"/>
    <p:sldId id="465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459" r:id="rId13"/>
    <p:sldId id="460" r:id="rId14"/>
    <p:sldId id="444" r:id="rId15"/>
    <p:sldId id="464" r:id="rId16"/>
    <p:sldId id="461" r:id="rId17"/>
    <p:sldId id="463" r:id="rId18"/>
    <p:sldId id="447" r:id="rId19"/>
    <p:sldId id="422" r:id="rId20"/>
    <p:sldId id="383" r:id="rId21"/>
    <p:sldId id="423" r:id="rId22"/>
    <p:sldId id="448" r:id="rId23"/>
    <p:sldId id="424" r:id="rId24"/>
    <p:sldId id="425" r:id="rId25"/>
    <p:sldId id="449" r:id="rId26"/>
    <p:sldId id="450" r:id="rId27"/>
    <p:sldId id="451" r:id="rId28"/>
    <p:sldId id="452" r:id="rId29"/>
    <p:sldId id="457" r:id="rId30"/>
    <p:sldId id="458" r:id="rId31"/>
    <p:sldId id="455" r:id="rId32"/>
    <p:sldId id="456" r:id="rId33"/>
    <p:sldId id="297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4" autoAdjust="0"/>
    <p:restoredTop sz="99855" autoAdjust="0"/>
  </p:normalViewPr>
  <p:slideViewPr>
    <p:cSldViewPr>
      <p:cViewPr varScale="1">
        <p:scale>
          <a:sx n="91" d="100"/>
          <a:sy n="91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6BE11-D763-4D28-92BD-14030FD14CF1}" type="datetimeFigureOut">
              <a:rPr lang="ko-KR" altLang="en-US" smtClean="0"/>
              <a:pPr/>
              <a:t>2017-07-25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E563C-67FC-4780-8F7A-A5E5F075E0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51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563C-67FC-4780-8F7A-A5E5F075E064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34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563C-67FC-4780-8F7A-A5E5F075E06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390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563C-67FC-4780-8F7A-A5E5F075E06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680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563C-67FC-4780-8F7A-A5E5F075E06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681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443241"/>
            <a:ext cx="2676049" cy="196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601785"/>
            <a:ext cx="7772400" cy="1470025"/>
          </a:xfrm>
        </p:spPr>
        <p:txBody>
          <a:bodyPr/>
          <a:lstStyle>
            <a:lvl1pPr>
              <a:defRPr b="1">
                <a:effectLst/>
                <a:latin typeface="휴먼모음T" pitchFamily="18" charset="-127"/>
                <a:ea typeface="휴먼모음T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672018"/>
            <a:ext cx="6400800" cy="97156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467544" y="900000"/>
            <a:ext cx="824400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http://www.jumphackers.com/v2/upload/M_1_15/editor/edit_20120113175342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3" y="5805264"/>
            <a:ext cx="1008112" cy="1008112"/>
          </a:xfrm>
          <a:prstGeom prst="rect">
            <a:avLst/>
          </a:prstGeom>
          <a:noFill/>
        </p:spPr>
      </p:pic>
      <p:sp>
        <p:nvSpPr>
          <p:cNvPr id="12" name="제목 11"/>
          <p:cNvSpPr txBox="1">
            <a:spLocks/>
          </p:cNvSpPr>
          <p:nvPr userDrawn="1"/>
        </p:nvSpPr>
        <p:spPr>
          <a:xfrm>
            <a:off x="395536" y="6453336"/>
            <a:ext cx="5976664" cy="368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j-cs"/>
              </a:rPr>
              <a:t>CGaC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j-cs"/>
              </a:rPr>
              <a:t> 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orte" pitchFamily="66" charset="0"/>
                <a:ea typeface="나눔고딕 ExtraBold" pitchFamily="50" charset="-127"/>
                <a:cs typeface="+mj-cs"/>
              </a:rPr>
              <a:t>Computer Graphics And Contents lab 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Forte" pitchFamily="66" charset="0"/>
              <a:ea typeface="나눔고딕 ExtraBold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830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 userDrawn="1"/>
        </p:nvSpPr>
        <p:spPr>
          <a:xfrm>
            <a:off x="428596" y="285728"/>
            <a:ext cx="8286808" cy="50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1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>
            <a:noAutofit/>
          </a:bodyPr>
          <a:lstStyle>
            <a:lvl1pPr algn="l">
              <a:defRPr sz="3000" b="1">
                <a:latin typeface="Gulim" panose="020B0600000101010101" pitchFamily="34" charset="-127"/>
                <a:ea typeface="Gulim" panose="020B0600000101010101" pitchFamily="34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7"/>
          </p:nvPr>
        </p:nvSpPr>
        <p:spPr>
          <a:xfrm>
            <a:off x="463806" y="1071546"/>
            <a:ext cx="8215313" cy="5237774"/>
          </a:xfrm>
        </p:spPr>
        <p:txBody>
          <a:bodyPr/>
          <a:lstStyle>
            <a:lvl1pPr marL="252000" indent="-252000" defTabSz="180000">
              <a:buFont typeface="Wingdings" pitchFamily="2" charset="2"/>
              <a:buChar char="ü"/>
              <a:defRPr sz="2600" b="1" baseline="0">
                <a:latin typeface="휴먼모음T" pitchFamily="18" charset="-127"/>
                <a:ea typeface="휴먼모음T" pitchFamily="18" charset="-127"/>
              </a:defRPr>
            </a:lvl1pPr>
            <a:lvl2pPr marL="468000" indent="-180000">
              <a:buSzPct val="100000"/>
              <a:buFont typeface="맑은 고딕" pitchFamily="50" charset="-127"/>
              <a:buChar char="-"/>
              <a:defRPr sz="2200" b="0" baseline="0"/>
            </a:lvl2pPr>
            <a:lvl3pPr marL="720000" indent="-180000">
              <a:buSzPct val="80000"/>
              <a:defRPr sz="1800"/>
            </a:lvl3pPr>
            <a:lvl4pPr marL="900000" indent="-180000">
              <a:buSzPct val="80000"/>
              <a:buFont typeface="맑은 고딕" pitchFamily="50" charset="-127"/>
              <a:buChar char="-"/>
              <a:defRPr sz="1400"/>
            </a:lvl4pPr>
            <a:lvl5pPr marL="828000" indent="180000">
              <a:buSzPct val="80000"/>
              <a:defRPr sz="10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341" y="4714884"/>
            <a:ext cx="223613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직선 연결선 13"/>
          <p:cNvCxnSpPr/>
          <p:nvPr userDrawn="1"/>
        </p:nvCxnSpPr>
        <p:spPr>
          <a:xfrm>
            <a:off x="467544" y="900000"/>
            <a:ext cx="824400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 userDrawn="1"/>
        </p:nvCxnSpPr>
        <p:spPr>
          <a:xfrm>
            <a:off x="467544" y="6453336"/>
            <a:ext cx="824400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 userDrawn="1"/>
        </p:nvSpPr>
        <p:spPr>
          <a:xfrm>
            <a:off x="428596" y="285728"/>
            <a:ext cx="8286808" cy="50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1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>
            <a:noAutofit/>
          </a:bodyPr>
          <a:lstStyle>
            <a:lvl1pPr algn="l">
              <a:defRPr sz="3000" b="1"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341" y="4714884"/>
            <a:ext cx="223613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직선 연결선 13"/>
          <p:cNvCxnSpPr/>
          <p:nvPr userDrawn="1"/>
        </p:nvCxnSpPr>
        <p:spPr>
          <a:xfrm>
            <a:off x="467544" y="900000"/>
            <a:ext cx="824400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 userDrawn="1"/>
        </p:nvCxnSpPr>
        <p:spPr>
          <a:xfrm>
            <a:off x="467544" y="6453336"/>
            <a:ext cx="824400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3"/>
          <p:cNvGrpSpPr/>
          <p:nvPr userDrawn="1"/>
        </p:nvGrpSpPr>
        <p:grpSpPr>
          <a:xfrm>
            <a:off x="356340" y="1059299"/>
            <a:ext cx="8431319" cy="5184576"/>
            <a:chOff x="533168" y="1991180"/>
            <a:chExt cx="8431319" cy="4174123"/>
          </a:xfrm>
        </p:grpSpPr>
        <p:grpSp>
          <p:nvGrpSpPr>
            <p:cNvPr id="9" name="그룹 16"/>
            <p:cNvGrpSpPr/>
            <p:nvPr/>
          </p:nvGrpSpPr>
          <p:grpSpPr>
            <a:xfrm>
              <a:off x="572630" y="1991180"/>
              <a:ext cx="8391857" cy="4174123"/>
              <a:chOff x="853500" y="712458"/>
              <a:chExt cx="8125674" cy="5565866"/>
            </a:xfrm>
          </p:grpSpPr>
          <p:grpSp>
            <p:nvGrpSpPr>
              <p:cNvPr id="11" name="그룹 129"/>
              <p:cNvGrpSpPr/>
              <p:nvPr/>
            </p:nvGrpSpPr>
            <p:grpSpPr>
              <a:xfrm>
                <a:off x="853500" y="712458"/>
                <a:ext cx="8125674" cy="5560366"/>
                <a:chOff x="401216" y="676790"/>
                <a:chExt cx="9116055" cy="5560366"/>
              </a:xfrm>
            </p:grpSpPr>
            <p:sp>
              <p:nvSpPr>
                <p:cNvPr id="23" name="모서리가 둥근 직사각형 27"/>
                <p:cNvSpPr/>
                <p:nvPr/>
              </p:nvSpPr>
              <p:spPr>
                <a:xfrm>
                  <a:off x="401216" y="676792"/>
                  <a:ext cx="9103568" cy="556036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 w="15875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8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effectLst>
                  <a:outerShdw blurRad="76200" dist="25400" dir="5400000" algn="t" rotWithShape="0">
                    <a:prstClr val="black">
                      <a:alpha val="66000"/>
                    </a:prstClr>
                  </a:out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0" rIns="0" rtlCol="0" anchor="b"/>
                <a:lstStyle/>
                <a:p>
                  <a:pPr algn="ctr"/>
                  <a:endParaRPr kumimoji="1" lang="ko-KR" altLang="en-US" sz="800" spc="-60" dirty="0">
                    <a:gradFill>
                      <a:gsLst>
                        <a:gs pos="56667">
                          <a:srgbClr val="29B17D">
                            <a:lumMod val="64000"/>
                          </a:srgbClr>
                        </a:gs>
                        <a:gs pos="69000">
                          <a:srgbClr val="29B17D">
                            <a:lumMod val="64000"/>
                          </a:srgbClr>
                        </a:gs>
                      </a:gsLst>
                      <a:lin ang="16200000" scaled="1"/>
                    </a:gradFill>
                    <a:latin typeface="Noto Sans CJK KR Medium" pitchFamily="34" charset="-127"/>
                    <a:ea typeface="Noto Sans CJK KR Medium" pitchFamily="34" charset="-127"/>
                  </a:endParaRPr>
                </a:p>
              </p:txBody>
            </p:sp>
            <p:sp>
              <p:nvSpPr>
                <p:cNvPr id="24" name="모서리가 둥근 직사각형 28"/>
                <p:cNvSpPr/>
                <p:nvPr/>
              </p:nvSpPr>
              <p:spPr>
                <a:xfrm>
                  <a:off x="401216" y="676790"/>
                  <a:ext cx="9116055" cy="623060"/>
                </a:xfrm>
                <a:prstGeom prst="roundRect">
                  <a:avLst>
                    <a:gd name="adj" fmla="val 0"/>
                  </a:avLst>
                </a:prstGeom>
                <a:pattFill prst="wdUpDiag">
                  <a:fgClr>
                    <a:srgbClr val="EAEAEA"/>
                  </a:fgClr>
                  <a:bgClr>
                    <a:srgbClr val="DEDEDE"/>
                  </a:bgClr>
                </a:patt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200" dirty="0">
                    <a:solidFill>
                      <a:prstClr val="white"/>
                    </a:solidFill>
                    <a:latin typeface="Noto Sans CJK KR Medium" pitchFamily="34" charset="-127"/>
                    <a:ea typeface="Noto Sans CJK KR Medium" pitchFamily="34" charset="-127"/>
                  </a:endParaRPr>
                </a:p>
              </p:txBody>
            </p:sp>
          </p:grpSp>
          <p:grpSp>
            <p:nvGrpSpPr>
              <p:cNvPr id="15" name="그룹 133"/>
              <p:cNvGrpSpPr/>
              <p:nvPr/>
            </p:nvGrpSpPr>
            <p:grpSpPr>
              <a:xfrm>
                <a:off x="4918838" y="1850484"/>
                <a:ext cx="3157595" cy="4427840"/>
                <a:chOff x="4961745" y="1814816"/>
                <a:chExt cx="3157595" cy="4427840"/>
              </a:xfrm>
            </p:grpSpPr>
            <p:cxnSp>
              <p:nvCxnSpPr>
                <p:cNvPr id="19" name="직선 연결선 21"/>
                <p:cNvCxnSpPr/>
                <p:nvPr/>
              </p:nvCxnSpPr>
              <p:spPr>
                <a:xfrm>
                  <a:off x="6407814" y="1814816"/>
                  <a:ext cx="24404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직선 연결선 22"/>
                <p:cNvCxnSpPr/>
                <p:nvPr/>
              </p:nvCxnSpPr>
              <p:spPr>
                <a:xfrm>
                  <a:off x="4961745" y="3187171"/>
                  <a:ext cx="24404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직선 연결선 23"/>
                <p:cNvCxnSpPr/>
                <p:nvPr/>
              </p:nvCxnSpPr>
              <p:spPr>
                <a:xfrm>
                  <a:off x="7875291" y="3168391"/>
                  <a:ext cx="24404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직선 연결선 24"/>
                <p:cNvCxnSpPr/>
                <p:nvPr/>
              </p:nvCxnSpPr>
              <p:spPr>
                <a:xfrm>
                  <a:off x="5945099" y="6242656"/>
                  <a:ext cx="1214768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직사각형 2"/>
            <p:cNvSpPr/>
            <p:nvPr/>
          </p:nvSpPr>
          <p:spPr>
            <a:xfrm>
              <a:off x="533168" y="2475702"/>
              <a:ext cx="8419824" cy="327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92088">
                <a:lnSpc>
                  <a:spcPct val="170000"/>
                </a:lnSpc>
              </a:pPr>
              <a:endParaRPr lang="en-US" altLang="ko-K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645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17"/>
          <p:cNvCxnSpPr/>
          <p:nvPr userDrawn="1"/>
        </p:nvCxnSpPr>
        <p:spPr>
          <a:xfrm>
            <a:off x="467544" y="6453336"/>
            <a:ext cx="824400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1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>
            <a:noAutofit/>
          </a:bodyPr>
          <a:lstStyle>
            <a:lvl1pPr algn="l">
              <a:defRPr sz="3000" b="1"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8" name="텍스트 개체 틀 15"/>
          <p:cNvSpPr>
            <a:spLocks noGrp="1"/>
          </p:cNvSpPr>
          <p:nvPr>
            <p:ph type="body" sz="quarter" idx="17"/>
          </p:nvPr>
        </p:nvSpPr>
        <p:spPr>
          <a:xfrm>
            <a:off x="463806" y="1071546"/>
            <a:ext cx="8215313" cy="5237774"/>
          </a:xfrm>
        </p:spPr>
        <p:txBody>
          <a:bodyPr/>
          <a:lstStyle>
            <a:lvl1pPr marL="252000" indent="-252000" defTabSz="180000">
              <a:buFont typeface="Wingdings" pitchFamily="2" charset="2"/>
              <a:buChar char="ü"/>
              <a:defRPr sz="2600" b="1" baseline="0">
                <a:latin typeface="휴먼모음T" pitchFamily="18" charset="-127"/>
                <a:ea typeface="휴먼모음T" pitchFamily="18" charset="-127"/>
              </a:defRPr>
            </a:lvl1pPr>
            <a:lvl2pPr marL="468000" indent="-180000">
              <a:buSzPct val="100000"/>
              <a:buFont typeface="맑은 고딕" pitchFamily="50" charset="-127"/>
              <a:buChar char="-"/>
              <a:defRPr sz="2200" b="0" baseline="0"/>
            </a:lvl2pPr>
            <a:lvl3pPr marL="720000" indent="-180000">
              <a:buSzPct val="80000"/>
              <a:defRPr sz="1800"/>
            </a:lvl3pPr>
            <a:lvl4pPr marL="900000" indent="-180000">
              <a:buSzPct val="80000"/>
              <a:buFont typeface="맑은 고딕" pitchFamily="50" charset="-127"/>
              <a:buChar char="-"/>
              <a:defRPr sz="1400"/>
            </a:lvl4pPr>
            <a:lvl5pPr marL="828000" indent="180000">
              <a:buSzPct val="80000"/>
              <a:defRPr sz="10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439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dirty="0"/>
              <a:t>2011-01-27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4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</p:sldLayoutIdLst>
  <p:hf hdr="0" ftr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gac.cbnu.ac.kr/vr/pano/cubemap.html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gac.cbnu.ac.kr/vr/pano/equirectangular.htm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8029604" cy="1470025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HMD </a:t>
            </a:r>
            <a:r>
              <a:rPr lang="en-US" altLang="ko-KR" sz="3600" b="0" dirty="0" smtClean="0"/>
              <a:t>360</a:t>
            </a:r>
            <a:r>
              <a:rPr lang="en-US" altLang="ko-KR" sz="3600" b="0" baseline="30000" dirty="0" smtClean="0"/>
              <a:t>o</a:t>
            </a:r>
            <a:r>
              <a:rPr lang="en-US" altLang="ko-KR" sz="3200" dirty="0" smtClean="0"/>
              <a:t> Images </a:t>
            </a:r>
            <a:r>
              <a:rPr lang="en-US" altLang="ko-KR" sz="3600" dirty="0" smtClean="0"/>
              <a:t>VR Service</a:t>
            </a:r>
            <a:endParaRPr lang="en-US" altLang="ko-KR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5393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2017. 07. </a:t>
            </a:r>
            <a:r>
              <a:rPr lang="en-US" altLang="ko-KR" dirty="0" smtClean="0"/>
              <a:t>26</a:t>
            </a:r>
            <a:endParaRPr lang="ko-KR" alt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Kwan-</a:t>
            </a:r>
            <a:r>
              <a:rPr lang="en-US" dirty="0" err="1" smtClean="0"/>
              <a:t>Hee</a:t>
            </a:r>
            <a:r>
              <a:rPr lang="en-US" dirty="0" smtClean="0"/>
              <a:t> </a:t>
            </a:r>
            <a:r>
              <a:rPr lang="en-US" dirty="0" err="1" smtClean="0"/>
              <a:t>Yoo</a:t>
            </a:r>
            <a:endParaRPr lang="en-US" dirty="0" smtClean="0"/>
          </a:p>
          <a:p>
            <a:r>
              <a:rPr lang="en-US" dirty="0" err="1" smtClean="0"/>
              <a:t>Chungbuk</a:t>
            </a:r>
            <a:r>
              <a:rPr lang="en-US" dirty="0" smtClean="0"/>
              <a:t> </a:t>
            </a:r>
            <a:r>
              <a:rPr lang="en-US" dirty="0"/>
              <a:t>National University</a:t>
            </a:r>
          </a:p>
        </p:txBody>
      </p:sp>
    </p:spTree>
    <p:extLst>
      <p:ext uri="{BB962C8B-B14F-4D97-AF65-F5344CB8AC3E}">
        <p14:creationId xmlns:p14="http://schemas.microsoft.com/office/powerpoint/2010/main" val="33017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95536" y="4338464"/>
            <a:ext cx="5134264" cy="1914119"/>
          </a:xfrm>
        </p:spPr>
        <p:txBody>
          <a:bodyPr>
            <a:normAutofit/>
          </a:bodyPr>
          <a:lstStyle/>
          <a:p>
            <a:pPr marL="0" indent="0" algn="just" eaLnBrk="0" latinLnBrk="0" hangingPunct="0">
              <a:lnSpc>
                <a:spcPct val="150000"/>
              </a:lnSpc>
              <a:buNone/>
            </a:pPr>
            <a:r>
              <a:rPr lang="en-US" sz="1500" dirty="0"/>
              <a:t>Manipulation &amp; Control Devices : </a:t>
            </a:r>
            <a:r>
              <a:rPr lang="en-US" sz="1500" b="0" dirty="0"/>
              <a:t>One key element for interaction to the virtual world that is tracking the position of real world objects such as head tracking, side-by-side stereo rendering, spatial audio rendering, detecting user inputs such as the trigger.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5536" y="476672"/>
            <a:ext cx="3744416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2000" indent="-252000" algn="l" defTabSz="1800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600" b="1" kern="1200" baseline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68000" indent="-180000" algn="l" defTabSz="914400" rtl="0" eaLnBrk="1" latinLnBrk="1" hangingPunct="1">
              <a:spcBef>
                <a:spcPct val="20000"/>
              </a:spcBef>
              <a:buSzPct val="100000"/>
              <a:buFont typeface="맑은 고딕" pitchFamily="50" charset="-127"/>
              <a:buChar char="-"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1" hangingPunct="1">
              <a:spcBef>
                <a:spcPct val="20000"/>
              </a:spcBef>
              <a:buSzPct val="80000"/>
              <a:buFont typeface="맑은 고딕" pitchFamily="50" charset="-127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latinLnBrk="0" hangingPunct="0">
              <a:lnSpc>
                <a:spcPct val="150000"/>
              </a:lnSpc>
              <a:buFont typeface="Wingdings" pitchFamily="2" charset="2"/>
              <a:buNone/>
            </a:pPr>
            <a:r>
              <a:rPr lang="en-US" sz="1600" dirty="0"/>
              <a:t>Image generating : </a:t>
            </a:r>
            <a:r>
              <a:rPr lang="en-US" sz="1600" b="0" dirty="0"/>
              <a:t>One of the most time consuming task in Virtual Reality is generation of 360</a:t>
            </a:r>
            <a:r>
              <a:rPr lang="en-US" sz="1600" b="0" baseline="30000" dirty="0"/>
              <a:t>o</a:t>
            </a:r>
            <a:r>
              <a:rPr lang="en-US" sz="1600" b="0" dirty="0"/>
              <a:t> images, 3D Objects and 3D world.</a:t>
            </a:r>
          </a:p>
          <a:p>
            <a:pPr marL="0" indent="0" algn="just" eaLnBrk="0" latinLnBrk="0" hangingPunct="0">
              <a:lnSpc>
                <a:spcPct val="150000"/>
              </a:lnSpc>
              <a:buFont typeface="Wingdings" pitchFamily="2" charset="2"/>
              <a:buNone/>
            </a:pPr>
            <a:endParaRPr lang="en-US" sz="1600" b="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0" y="476672"/>
            <a:ext cx="432048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1800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600" b="1" kern="1200" baseline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68000" indent="-180000" algn="l" defTabSz="914400" rtl="0" eaLnBrk="1" latinLnBrk="1" hangingPunct="1">
              <a:spcBef>
                <a:spcPct val="20000"/>
              </a:spcBef>
              <a:buSzPct val="100000"/>
              <a:buFont typeface="맑은 고딕" pitchFamily="50" charset="-127"/>
              <a:buChar char="-"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1" hangingPunct="1">
              <a:spcBef>
                <a:spcPct val="20000"/>
              </a:spcBef>
              <a:buSzPct val="80000"/>
              <a:buFont typeface="맑은 고딕" pitchFamily="50" charset="-127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500" dirty="0"/>
              <a:t>Stereo Vision: </a:t>
            </a:r>
            <a:r>
              <a:rPr lang="en-US" sz="1500" b="0" dirty="0"/>
              <a:t>Accomplished by creating two different images of the world once for each eye.</a:t>
            </a:r>
          </a:p>
        </p:txBody>
      </p:sp>
      <p:pic>
        <p:nvPicPr>
          <p:cNvPr id="10" name="Picture 2" descr="https://developer.oculus.com/images/documentation/landing/best-practic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00" y="4324713"/>
            <a:ext cx="3268937" cy="198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68" y="1737309"/>
            <a:ext cx="3995173" cy="224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9" y="1796455"/>
            <a:ext cx="4081356" cy="22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Stereoscopic Vision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136815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sz="1600" b="0" dirty="0"/>
              <a:t>Stereoscopic vision is the normal vision humans and (most) animals have — the perception of two slightly differing images (one from each eye) as a single image. This results in depth perception, helping us to see the world in glorious 3D. </a:t>
            </a:r>
          </a:p>
        </p:txBody>
      </p:sp>
      <p:pic>
        <p:nvPicPr>
          <p:cNvPr id="7" name="Picture 2" descr="How to create stereoscopic 3D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6" y="2708920"/>
            <a:ext cx="792664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2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POSITION AND ORIENTATION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15313" cy="7732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b="0" dirty="0"/>
              <a:t>The position sensor detects information concerning the HMD and constantly outputs it.</a:t>
            </a:r>
          </a:p>
          <a:p>
            <a:pPr marL="0" indent="0" algn="just">
              <a:buNone/>
            </a:pPr>
            <a:endParaRPr lang="en-US" sz="2000" b="0" dirty="0"/>
          </a:p>
        </p:txBody>
      </p:sp>
      <p:pic>
        <p:nvPicPr>
          <p:cNvPr id="4" name="Picture 2" descr="Position and Orientation VR 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90" y="1628800"/>
            <a:ext cx="8094002" cy="31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515256" y="4615056"/>
            <a:ext cx="8207991" cy="1838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1800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600" b="1" kern="1200" baseline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68000" indent="-180000" algn="l" defTabSz="914400" rtl="0" eaLnBrk="1" latinLnBrk="1" hangingPunct="1">
              <a:spcBef>
                <a:spcPct val="20000"/>
              </a:spcBef>
              <a:buSzPct val="100000"/>
              <a:buFont typeface="맑은 고딕" pitchFamily="50" charset="-127"/>
              <a:buChar char="-"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1" hangingPunct="1">
              <a:spcBef>
                <a:spcPct val="20000"/>
              </a:spcBef>
              <a:buSzPct val="80000"/>
              <a:buFont typeface="맑은 고딕" pitchFamily="50" charset="-127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/>
              <a:t>Position :</a:t>
            </a:r>
            <a:r>
              <a:rPr lang="en-US" sz="1600" b="0" dirty="0"/>
              <a:t>The position of the HMD along three axes in a 3D coordinate space. x is to the left and right, y is up and down, and z is towards and away from the position sensor.</a:t>
            </a:r>
          </a:p>
          <a:p>
            <a:pPr marL="0" indent="0" algn="just">
              <a:buNone/>
            </a:pPr>
            <a:r>
              <a:rPr lang="en-US" sz="1600" dirty="0"/>
              <a:t>Orientation :</a:t>
            </a:r>
            <a:r>
              <a:rPr lang="en-US" sz="1600" b="0" dirty="0"/>
              <a:t>The rotation of the HMD around three axes in a 3D coordinate space. Pitch is rotation around the x axis, yaw is rotation around the y axis, and roll is rotation around the z axis.</a:t>
            </a:r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99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FIELD OF VIEW ( FOV 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773278"/>
          </a:xfrm>
        </p:spPr>
        <p:txBody>
          <a:bodyPr>
            <a:normAutofit/>
          </a:bodyPr>
          <a:lstStyle/>
          <a:p>
            <a:pPr marL="0" indent="0" algn="just" eaLnBrk="0" latinLnBrk="0" hangingPunct="0">
              <a:buNone/>
            </a:pPr>
            <a:r>
              <a:rPr lang="en-US" sz="1800" b="0" dirty="0"/>
              <a:t>The field of view (FOV) is the area that each of the user's eyes can reasonably be expected to see.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95536" y="4077072"/>
            <a:ext cx="8496944" cy="1622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1800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600" b="1" kern="1200" baseline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68000" indent="-180000" algn="l" defTabSz="914400" rtl="0" eaLnBrk="1" latinLnBrk="1" hangingPunct="1">
              <a:spcBef>
                <a:spcPct val="20000"/>
              </a:spcBef>
              <a:buSzPct val="100000"/>
              <a:buFont typeface="맑은 고딕" pitchFamily="50" charset="-127"/>
              <a:buChar char="-"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1" hangingPunct="1">
              <a:spcBef>
                <a:spcPct val="20000"/>
              </a:spcBef>
              <a:buSzPct val="80000"/>
              <a:buFont typeface="맑은 고딕" pitchFamily="50" charset="-127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500" b="0" dirty="0" err="1"/>
              <a:t>upDegrees</a:t>
            </a:r>
            <a:r>
              <a:rPr lang="en-US" sz="1500" b="0" dirty="0"/>
              <a:t>: The number of degrees upwards that the field of view extends in.</a:t>
            </a:r>
          </a:p>
          <a:p>
            <a:pPr algn="just">
              <a:lnSpc>
                <a:spcPct val="150000"/>
              </a:lnSpc>
            </a:pPr>
            <a:r>
              <a:rPr lang="en-US" sz="1500" b="0" dirty="0" err="1"/>
              <a:t>rightDegrees</a:t>
            </a:r>
            <a:r>
              <a:rPr lang="en-US" sz="1500" b="0" dirty="0"/>
              <a:t>: The number of degrees to the right that the field of view extends in.</a:t>
            </a:r>
          </a:p>
          <a:p>
            <a:pPr algn="just">
              <a:lnSpc>
                <a:spcPct val="150000"/>
              </a:lnSpc>
            </a:pPr>
            <a:r>
              <a:rPr lang="en-US" sz="1500" b="0" dirty="0" err="1"/>
              <a:t>downDegrees</a:t>
            </a:r>
            <a:r>
              <a:rPr lang="en-US" sz="1500" b="0" dirty="0"/>
              <a:t>: The number of degrees downwards that the field of view extends in.</a:t>
            </a:r>
          </a:p>
          <a:p>
            <a:pPr algn="just">
              <a:lnSpc>
                <a:spcPct val="150000"/>
              </a:lnSpc>
            </a:pPr>
            <a:r>
              <a:rPr lang="en-US" sz="1500" b="0" dirty="0" err="1"/>
              <a:t>leftDegrees</a:t>
            </a:r>
            <a:r>
              <a:rPr lang="en-US" sz="1500" b="0" dirty="0"/>
              <a:t>: The number of degrees to the left that the field of view extends in.</a:t>
            </a:r>
          </a:p>
          <a:p>
            <a:pPr algn="just">
              <a:lnSpc>
                <a:spcPct val="150000"/>
              </a:lnSpc>
            </a:pPr>
            <a:r>
              <a:rPr lang="en-US" sz="1500" b="0" dirty="0" err="1"/>
              <a:t>zNear</a:t>
            </a:r>
            <a:r>
              <a:rPr lang="en-US" sz="1500" b="0" dirty="0"/>
              <a:t>: The distance from the middle of the user's head to the start of the visible FOV.  </a:t>
            </a:r>
          </a:p>
          <a:p>
            <a:pPr algn="just">
              <a:lnSpc>
                <a:spcPct val="150000"/>
              </a:lnSpc>
            </a:pPr>
            <a:r>
              <a:rPr lang="en-US" sz="1500" b="0" dirty="0" err="1"/>
              <a:t>zFar</a:t>
            </a:r>
            <a:r>
              <a:rPr lang="en-US" sz="1500" b="0" dirty="0"/>
              <a:t>: The distance from the middle of the user's head to the end of the visible FOV.</a:t>
            </a:r>
          </a:p>
        </p:txBody>
      </p:sp>
      <p:pic>
        <p:nvPicPr>
          <p:cNvPr id="6" name="Picture 2" descr="FOV related proper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17" y="1730014"/>
            <a:ext cx="6228692" cy="24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4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360</a:t>
            </a:r>
            <a:r>
              <a:rPr lang="en-US" sz="2400" b="0" baseline="30000" dirty="0"/>
              <a:t>o</a:t>
            </a:r>
            <a:r>
              <a:rPr lang="en-US" sz="2400" b="0" dirty="0"/>
              <a:t> VR Tour Development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759"/>
            <a:ext cx="9144000" cy="48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1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Panorama images for visualizing 360 scene</a:t>
            </a:r>
            <a:endParaRPr lang="en-US" sz="24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2160240"/>
          </a:xfrm>
        </p:spPr>
        <p:txBody>
          <a:bodyPr>
            <a:noAutofit/>
          </a:bodyPr>
          <a:lstStyle/>
          <a:p>
            <a:pPr algn="just" eaLnBrk="0" latinLnBrk="0" hangingPunct="0">
              <a:lnSpc>
                <a:spcPct val="170000"/>
              </a:lnSpc>
              <a:buFontTx/>
              <a:buChar char="-"/>
            </a:pPr>
            <a:r>
              <a:rPr lang="en-US" sz="1600" b="0" dirty="0"/>
              <a:t>360</a:t>
            </a:r>
            <a:r>
              <a:rPr lang="en-US" sz="1600" b="0" baseline="30000" dirty="0"/>
              <a:t>o</a:t>
            </a:r>
            <a:r>
              <a:rPr lang="en-US" sz="1600" b="0" dirty="0"/>
              <a:t> VR Tour app is composed by a panorama (</a:t>
            </a:r>
            <a:r>
              <a:rPr lang="en-US" sz="1600" b="0" dirty="0" err="1"/>
              <a:t>pano</a:t>
            </a:r>
            <a:r>
              <a:rPr lang="en-US" sz="1600" b="0" dirty="0"/>
              <a:t>) image</a:t>
            </a:r>
            <a:r>
              <a:rPr lang="en-US" sz="1600" b="0" dirty="0" smtClean="0"/>
              <a:t>, cubic and spherical  </a:t>
            </a:r>
          </a:p>
          <a:p>
            <a:pPr algn="just" eaLnBrk="0" latinLnBrk="0" hangingPunct="0">
              <a:lnSpc>
                <a:spcPct val="170000"/>
              </a:lnSpc>
              <a:buFontTx/>
              <a:buChar char="-"/>
            </a:pPr>
            <a:r>
              <a:rPr lang="en-US" sz="1600" b="0" dirty="0" smtClean="0"/>
              <a:t>A panorama </a:t>
            </a:r>
            <a:r>
              <a:rPr lang="en-US" sz="1600" b="0" dirty="0"/>
              <a:t>image allows you to see the image from every angle including above, below, behind and next to you, that's the reason they are also called 360 images or spherical panoramas.</a:t>
            </a:r>
          </a:p>
        </p:txBody>
      </p:sp>
      <p:pic>
        <p:nvPicPr>
          <p:cNvPr id="4098" name="Picture 2" descr="Image result for spherical panoram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58" y="3573016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pher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64" y="3465165"/>
            <a:ext cx="20859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27688"/>
            <a:ext cx="1801821" cy="176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14962"/>
            <a:ext cx="2244962" cy="167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8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X3D </a:t>
            </a:r>
            <a:r>
              <a:rPr lang="en-US" sz="2400" dirty="0" smtClean="0"/>
              <a:t>Panorama image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87608"/>
            <a:ext cx="744112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dirty="0"/>
              <a:t>Cubic : Skybox mapping (Background</a:t>
            </a:r>
            <a:r>
              <a:rPr lang="en-US" altLang="ko-KR" dirty="0" smtClean="0"/>
              <a:t>) (6 images)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   : 3D provides panoramic background node for Universal media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/>
              <a:t>Equirectangular</a:t>
            </a:r>
            <a:r>
              <a:rPr lang="en-US" dirty="0" smtClean="0"/>
              <a:t>: </a:t>
            </a:r>
            <a:r>
              <a:rPr lang="en-US" altLang="ko-KR" dirty="0"/>
              <a:t>Spherical </a:t>
            </a:r>
            <a:r>
              <a:rPr lang="en-US" altLang="ko-KR" dirty="0" smtClean="0"/>
              <a:t>mapping (360 image) 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 : Sphere and Image Texture</a:t>
            </a:r>
            <a:endParaRPr lang="en-US" altLang="ko-KR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 smtClean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581127"/>
            <a:ext cx="5472608" cy="172122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726830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9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X3D Cubic panoramas</a:t>
            </a:r>
            <a:endParaRPr lang="en-US" sz="24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1224136"/>
          </a:xfrm>
        </p:spPr>
        <p:txBody>
          <a:bodyPr>
            <a:noAutofit/>
          </a:bodyPr>
          <a:lstStyle/>
          <a:p>
            <a:pPr algn="just" eaLnBrk="0" latinLnBrk="0" hangingPunct="0">
              <a:lnSpc>
                <a:spcPct val="170000"/>
              </a:lnSpc>
              <a:buFontTx/>
              <a:buChar char="-"/>
            </a:pPr>
            <a:r>
              <a:rPr lang="en-US" sz="1600" b="0" dirty="0"/>
              <a:t>Cubemaps are the other format of 360 panoramas. This format uses six images for the six faces of a cube that will fill the sphere around us. It's also known as a skybox.</a:t>
            </a:r>
          </a:p>
        </p:txBody>
      </p:sp>
      <p:pic>
        <p:nvPicPr>
          <p:cNvPr id="5122" name="Picture 2" descr="cub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5616624" cy="422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X3D Cubic </a:t>
            </a:r>
            <a:r>
              <a:rPr lang="en-US" sz="2400" dirty="0" err="1"/>
              <a:t>panos</a:t>
            </a:r>
            <a:endParaRPr lang="en-US" sz="24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1224136"/>
          </a:xfrm>
        </p:spPr>
        <p:txBody>
          <a:bodyPr>
            <a:noAutofit/>
          </a:bodyPr>
          <a:lstStyle/>
          <a:p>
            <a:pPr algn="just" eaLnBrk="0" latinLnBrk="0" hangingPunct="0">
              <a:lnSpc>
                <a:spcPct val="170000"/>
              </a:lnSpc>
              <a:buFontTx/>
              <a:buChar char="-"/>
            </a:pPr>
            <a:r>
              <a:rPr lang="en-US" sz="1600" b="0" dirty="0"/>
              <a:t>In 2D layouts, the X-axis points to the right and the Y-axis points down, which means that the top left is (0, 0) and the bottom right will be the width and the height of the element at (width, height).</a:t>
            </a:r>
          </a:p>
        </p:txBody>
      </p:sp>
      <p:pic>
        <p:nvPicPr>
          <p:cNvPr id="6" name="Picture 4" descr="3D coordinate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76872"/>
            <a:ext cx="2448272" cy="24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ubemap samp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60113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6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X3D 360</a:t>
            </a:r>
            <a:r>
              <a:rPr lang="en-US" sz="2400" baseline="30000" dirty="0"/>
              <a:t>o</a:t>
            </a:r>
            <a:r>
              <a:rPr lang="en-US" sz="2400" dirty="0"/>
              <a:t> image - cubic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256" y="870712"/>
            <a:ext cx="7441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X3D provides panoramic background node for Universal media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25004"/>
            <a:ext cx="7524529" cy="54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/>
          <a:lstStyle/>
          <a:p>
            <a:r>
              <a:rPr lang="en-US" altLang="ko-KR" sz="2400" dirty="0"/>
              <a:t>What is Virtual Reality?</a:t>
            </a:r>
            <a:endParaRPr lang="ko-KR" altLang="en-US" sz="2400" dirty="0"/>
          </a:p>
        </p:txBody>
      </p:sp>
      <p:sp>
        <p:nvSpPr>
          <p:cNvPr id="8" name="텍스트 개체 틀 2"/>
          <p:cNvSpPr>
            <a:spLocks noGrp="1"/>
          </p:cNvSpPr>
          <p:nvPr>
            <p:ph type="body" sz="quarter" idx="17"/>
          </p:nvPr>
        </p:nvSpPr>
        <p:spPr>
          <a:xfrm>
            <a:off x="505000" y="1844824"/>
            <a:ext cx="4540242" cy="1728192"/>
          </a:xfrm>
          <a:ln>
            <a:noFill/>
          </a:ln>
        </p:spPr>
        <p:txBody>
          <a:bodyPr>
            <a:normAutofit/>
          </a:bodyPr>
          <a:lstStyle/>
          <a:p>
            <a:pPr marL="289728" indent="-289728">
              <a:buFont typeface="Arial" panose="020B0604020202020204" pitchFamily="34" charset="0"/>
              <a:buChar char="•"/>
            </a:pPr>
            <a:r>
              <a:rPr lang="en-US" altLang="ko-KR" sz="1600" b="0" dirty="0"/>
              <a:t>Not static 3D image</a:t>
            </a:r>
          </a:p>
          <a:p>
            <a:pPr marL="289728" indent="-289728">
              <a:buFont typeface="Arial" panose="020B0604020202020204" pitchFamily="34" charset="0"/>
              <a:buChar char="•"/>
            </a:pPr>
            <a:r>
              <a:rPr lang="en-US" altLang="ko-KR" sz="1600" b="0" dirty="0"/>
              <a:t>Not movies</a:t>
            </a:r>
          </a:p>
          <a:p>
            <a:pPr marL="289728" indent="-289728">
              <a:buFont typeface="Arial" panose="020B0604020202020204" pitchFamily="34" charset="0"/>
              <a:buChar char="•"/>
            </a:pPr>
            <a:r>
              <a:rPr lang="en-US" altLang="ko-KR" sz="1600" b="0" dirty="0"/>
              <a:t>Moving within the 3D world</a:t>
            </a:r>
          </a:p>
          <a:p>
            <a:pPr marL="289728" indent="-289728">
              <a:buFont typeface="Arial" panose="020B0604020202020204" pitchFamily="34" charset="0"/>
              <a:buChar char="•"/>
            </a:pPr>
            <a:r>
              <a:rPr lang="en-US" altLang="ko-KR" sz="1600" b="0" dirty="0"/>
              <a:t>Manipulating objects in the 3D world</a:t>
            </a:r>
          </a:p>
        </p:txBody>
      </p:sp>
      <p:sp>
        <p:nvSpPr>
          <p:cNvPr id="10" name="텍스트 개체 틀 2"/>
          <p:cNvSpPr txBox="1">
            <a:spLocks/>
          </p:cNvSpPr>
          <p:nvPr/>
        </p:nvSpPr>
        <p:spPr>
          <a:xfrm>
            <a:off x="515256" y="1227057"/>
            <a:ext cx="7056784" cy="5012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1800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600" b="1" kern="1200" baseline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  <a:cs typeface="+mn-cs"/>
              </a:defRPr>
            </a:lvl1pPr>
            <a:lvl2pPr marL="468000" indent="-180000" algn="l" defTabSz="914400" rtl="0" eaLnBrk="1" latinLnBrk="1" hangingPunct="1">
              <a:spcBef>
                <a:spcPct val="20000"/>
              </a:spcBef>
              <a:buSzPct val="100000"/>
              <a:buFont typeface="맑은 고딕" pitchFamily="50" charset="-127"/>
              <a:buChar char="-"/>
              <a:defRPr sz="2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00" rtl="0" eaLnBrk="1" latinLnBrk="1" hangingPunct="1">
              <a:spcBef>
                <a:spcPct val="20000"/>
              </a:spcBef>
              <a:buSzPct val="80000"/>
              <a:buFont typeface="맑은 고딕" pitchFamily="50" charset="-127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180000" algn="l" defTabSz="914400" rtl="0" eaLnBrk="1" latinLnBrk="1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ea typeface="MoeumT R"/>
              </a:rPr>
              <a:t>Making an electronic world seem real and interactive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75656" y="3723034"/>
            <a:ext cx="6120680" cy="2508276"/>
          </a:xfrm>
          <a:prstGeom prst="rect">
            <a:avLst/>
          </a:prstGeom>
          <a:noFill/>
          <a:ln w="19050" cap="flat" cmpd="sng" algn="ctr">
            <a:noFill/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virtual reali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r="27669"/>
          <a:stretch/>
        </p:blipFill>
        <p:spPr bwMode="auto">
          <a:xfrm>
            <a:off x="6876256" y="1113189"/>
            <a:ext cx="1656185" cy="19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virtual reality in educ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32" y="3507884"/>
            <a:ext cx="4058584" cy="23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736955"/>
            <a:ext cx="3928210" cy="21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6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5" y="1052736"/>
            <a:ext cx="8077049" cy="4895887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/>
          <a:lstStyle/>
          <a:p>
            <a:r>
              <a:rPr lang="en-US" sz="2400" dirty="0"/>
              <a:t>X3D 360</a:t>
            </a:r>
            <a:r>
              <a:rPr lang="en-US" sz="2400" baseline="30000" dirty="0"/>
              <a:t>o</a:t>
            </a:r>
            <a:r>
              <a:rPr lang="en-US" sz="2400" dirty="0"/>
              <a:t> image - cubic</a:t>
            </a:r>
          </a:p>
        </p:txBody>
      </p:sp>
    </p:spTree>
    <p:extLst>
      <p:ext uri="{BB962C8B-B14F-4D97-AF65-F5344CB8AC3E}">
        <p14:creationId xmlns:p14="http://schemas.microsoft.com/office/powerpoint/2010/main" val="368672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/>
          <a:lstStyle/>
          <a:p>
            <a:r>
              <a:rPr lang="en-US" sz="2400" dirty="0"/>
              <a:t>X3D 360</a:t>
            </a:r>
            <a:r>
              <a:rPr lang="en-US" sz="2400" baseline="30000" dirty="0"/>
              <a:t>o</a:t>
            </a:r>
            <a:r>
              <a:rPr lang="en-US" sz="2400" dirty="0"/>
              <a:t> image - cubic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6" y="1268760"/>
            <a:ext cx="8171107" cy="4049209"/>
          </a:xfrm>
          <a:prstGeom prst="rect">
            <a:avLst/>
          </a:prstGeom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899592" y="56612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http://cgac.cbnu.ac.kr/vr/pano/cubemap.html</a:t>
            </a:r>
          </a:p>
        </p:txBody>
      </p:sp>
    </p:spTree>
    <p:extLst>
      <p:ext uri="{BB962C8B-B14F-4D97-AF65-F5344CB8AC3E}">
        <p14:creationId xmlns:p14="http://schemas.microsoft.com/office/powerpoint/2010/main" val="8234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X3D </a:t>
            </a:r>
            <a:r>
              <a:rPr lang="en-US" sz="2400" dirty="0" err="1" smtClean="0"/>
              <a:t>Equirectangular</a:t>
            </a:r>
            <a:r>
              <a:rPr lang="en-US" sz="2400" dirty="0" smtClean="0"/>
              <a:t> panoramas</a:t>
            </a:r>
            <a:endParaRPr lang="en-US" sz="24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7279" y="980728"/>
            <a:ext cx="8275968" cy="1224136"/>
          </a:xfrm>
        </p:spPr>
        <p:txBody>
          <a:bodyPr>
            <a:noAutofit/>
          </a:bodyPr>
          <a:lstStyle/>
          <a:p>
            <a:pPr algn="just" eaLnBrk="0" latinLnBrk="0" hangingPunct="0">
              <a:lnSpc>
                <a:spcPct val="170000"/>
              </a:lnSpc>
              <a:buFontTx/>
              <a:buChar char="-"/>
            </a:pPr>
            <a:r>
              <a:rPr lang="en-US" sz="1600" b="0" dirty="0"/>
              <a:t>An equirectangular </a:t>
            </a:r>
            <a:r>
              <a:rPr lang="en-US" sz="1600" b="0" dirty="0" err="1"/>
              <a:t>pano</a:t>
            </a:r>
            <a:r>
              <a:rPr lang="en-US" sz="1600" b="0" dirty="0"/>
              <a:t> consists of a single image with an aspect ratio of 2:1, meaning that the width must be twice the height.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6732240" cy="33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/>
          <a:lstStyle/>
          <a:p>
            <a:r>
              <a:rPr lang="en-US" sz="2400" dirty="0"/>
              <a:t>X3D 360</a:t>
            </a:r>
            <a:r>
              <a:rPr lang="en-US" sz="2400" baseline="30000" dirty="0"/>
              <a:t>o</a:t>
            </a:r>
            <a:r>
              <a:rPr lang="en-US" sz="2400" dirty="0"/>
              <a:t> image - equirectangular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08" y="1916832"/>
            <a:ext cx="8388424" cy="3495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256" y="1100503"/>
            <a:ext cx="8251876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sz="1600" dirty="0"/>
              <a:t>Creating a sphere and using </a:t>
            </a:r>
            <a:r>
              <a:rPr lang="en-US" sz="1600" dirty="0" err="1"/>
              <a:t>imageTexture</a:t>
            </a:r>
            <a:r>
              <a:rPr lang="en-US" sz="1600" dirty="0"/>
              <a:t> to texture equirectangular image</a:t>
            </a:r>
          </a:p>
        </p:txBody>
      </p:sp>
    </p:spTree>
    <p:extLst>
      <p:ext uri="{BB962C8B-B14F-4D97-AF65-F5344CB8AC3E}">
        <p14:creationId xmlns:p14="http://schemas.microsoft.com/office/powerpoint/2010/main" val="21498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15256" y="342652"/>
            <a:ext cx="8115328" cy="368280"/>
          </a:xfrm>
        </p:spPr>
        <p:txBody>
          <a:bodyPr/>
          <a:lstStyle/>
          <a:p>
            <a:r>
              <a:rPr lang="en-US" sz="2400" dirty="0"/>
              <a:t>X3D 360</a:t>
            </a:r>
            <a:r>
              <a:rPr lang="en-US" sz="2400" baseline="30000" dirty="0"/>
              <a:t>o</a:t>
            </a:r>
            <a:r>
              <a:rPr lang="en-US" sz="2400" dirty="0"/>
              <a:t> image - equirectangular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49" y="1196752"/>
            <a:ext cx="7940342" cy="4320480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1475656" y="566124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http://cgac.cbnu.ac.kr/vr/pano/equirectangular.html</a:t>
            </a:r>
          </a:p>
        </p:txBody>
      </p:sp>
    </p:spTree>
    <p:extLst>
      <p:ext uri="{BB962C8B-B14F-4D97-AF65-F5344CB8AC3E}">
        <p14:creationId xmlns:p14="http://schemas.microsoft.com/office/powerpoint/2010/main" val="23063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8" y="2060848"/>
            <a:ext cx="8198964" cy="4248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360 VR Tour - Navigation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7545" y="980728"/>
            <a:ext cx="8255702" cy="1080120"/>
          </a:xfrm>
        </p:spPr>
        <p:txBody>
          <a:bodyPr>
            <a:noAutofit/>
          </a:bodyPr>
          <a:lstStyle/>
          <a:p>
            <a:pPr algn="just" eaLnBrk="0" latinLnBrk="0" hangingPunct="0">
              <a:buFontTx/>
              <a:buChar char="-"/>
            </a:pPr>
            <a:r>
              <a:rPr lang="en-US" sz="1800" dirty="0"/>
              <a:t>Move to the next scene</a:t>
            </a:r>
          </a:p>
          <a:p>
            <a:pPr algn="just" eaLnBrk="0" latinLnBrk="0" hangingPunct="0">
              <a:buFontTx/>
              <a:buChar char="-"/>
            </a:pPr>
            <a:r>
              <a:rPr lang="en-US" sz="1800" dirty="0"/>
              <a:t>Focus on the icon or click</a:t>
            </a:r>
          </a:p>
          <a:p>
            <a:pPr algn="just" eaLnBrk="0" latinLnBrk="0" hangingPunct="0">
              <a:buFontTx/>
              <a:buChar char="-"/>
            </a:pPr>
            <a:r>
              <a:rPr lang="en-US" sz="1800" dirty="0"/>
              <a:t>Show the next place’s name</a:t>
            </a:r>
          </a:p>
        </p:txBody>
      </p:sp>
    </p:spTree>
    <p:extLst>
      <p:ext uri="{BB962C8B-B14F-4D97-AF65-F5344CB8AC3E}">
        <p14:creationId xmlns:p14="http://schemas.microsoft.com/office/powerpoint/2010/main" val="253778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4" y="1844824"/>
            <a:ext cx="8207991" cy="4525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360 VR Tour - Tooltips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7545" y="980728"/>
            <a:ext cx="8255702" cy="1080120"/>
          </a:xfrm>
        </p:spPr>
        <p:txBody>
          <a:bodyPr>
            <a:noAutofit/>
          </a:bodyPr>
          <a:lstStyle/>
          <a:p>
            <a:pPr algn="just" eaLnBrk="0" latinLnBrk="0" hangingPunct="0">
              <a:buFontTx/>
              <a:buChar char="-"/>
            </a:pPr>
            <a:r>
              <a:rPr lang="en-US" sz="1800" dirty="0"/>
              <a:t>Information icon</a:t>
            </a:r>
          </a:p>
          <a:p>
            <a:pPr algn="just" eaLnBrk="0" latinLnBrk="0" hangingPunct="0">
              <a:buFontTx/>
              <a:buChar char="-"/>
            </a:pPr>
            <a:r>
              <a:rPr lang="en-US" sz="1800" dirty="0"/>
              <a:t>Image tooltip type (attribution, </a:t>
            </a:r>
            <a:r>
              <a:rPr lang="en-US" sz="1800" dirty="0" err="1"/>
              <a:t>attributionUri</a:t>
            </a:r>
            <a:r>
              <a:rPr lang="en-US" sz="1800" dirty="0"/>
              <a:t>, width, height)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4128" y="4653136"/>
            <a:ext cx="2304256" cy="432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Image tooltip type</a:t>
            </a:r>
          </a:p>
        </p:txBody>
      </p:sp>
    </p:spTree>
    <p:extLst>
      <p:ext uri="{BB962C8B-B14F-4D97-AF65-F5344CB8AC3E}">
        <p14:creationId xmlns:p14="http://schemas.microsoft.com/office/powerpoint/2010/main" val="206314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28800"/>
            <a:ext cx="7347153" cy="4772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360 VR Tour - Tooltips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7545" y="980728"/>
            <a:ext cx="8255702" cy="1080120"/>
          </a:xfrm>
        </p:spPr>
        <p:txBody>
          <a:bodyPr>
            <a:noAutofit/>
          </a:bodyPr>
          <a:lstStyle/>
          <a:p>
            <a:pPr algn="just" eaLnBrk="0" latinLnBrk="0" hangingPunct="0">
              <a:buFontTx/>
              <a:buChar char="-"/>
            </a:pPr>
            <a:r>
              <a:rPr lang="en-US" sz="1800" dirty="0" err="1"/>
              <a:t>Textblock</a:t>
            </a:r>
            <a:r>
              <a:rPr lang="en-US" sz="1800" dirty="0"/>
              <a:t> tooltip type (text, width, height)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6464" y="2492896"/>
            <a:ext cx="2520279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Textblock</a:t>
            </a:r>
            <a:r>
              <a:rPr lang="en-US" dirty="0"/>
              <a:t> tooltip type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300192" y="2924944"/>
            <a:ext cx="576064" cy="11521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9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84" y="1628800"/>
            <a:ext cx="8144400" cy="4608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360 VR Tour - Tooltips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7545" y="980728"/>
            <a:ext cx="8255702" cy="1080120"/>
          </a:xfrm>
        </p:spPr>
        <p:txBody>
          <a:bodyPr>
            <a:noAutofit/>
          </a:bodyPr>
          <a:lstStyle/>
          <a:p>
            <a:pPr algn="just" eaLnBrk="0" latinLnBrk="0" hangingPunct="0">
              <a:buFontTx/>
              <a:buChar char="-"/>
            </a:pPr>
            <a:r>
              <a:rPr lang="en-US" sz="1800" dirty="0"/>
              <a:t>Video tooltip type (source, width, height)</a:t>
            </a:r>
          </a:p>
        </p:txBody>
      </p:sp>
      <p:sp>
        <p:nvSpPr>
          <p:cNvPr id="7" name="Rectangle 6"/>
          <p:cNvSpPr/>
          <p:nvPr/>
        </p:nvSpPr>
        <p:spPr>
          <a:xfrm>
            <a:off x="4569756" y="3284984"/>
            <a:ext cx="2520279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tooltip type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143484" y="3717032"/>
            <a:ext cx="576064" cy="11521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13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Issues in </a:t>
            </a:r>
            <a:r>
              <a:rPr lang="en-US" sz="2000" dirty="0" smtClean="0"/>
              <a:t>HMD 360 VR services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lvl="1" eaLnBrk="0" latinLnBrk="0" hangingPunct="0">
              <a:lnSpc>
                <a:spcPct val="150000"/>
              </a:lnSpc>
            </a:pPr>
            <a:r>
              <a:rPr lang="en-US" sz="1800" dirty="0" smtClean="0">
                <a:ea typeface="MoeumT R"/>
              </a:rPr>
              <a:t>Attach AR Marker to </a:t>
            </a:r>
            <a:r>
              <a:rPr lang="en-US" altLang="ko-KR" sz="1800" dirty="0">
                <a:ea typeface="MoeumT R"/>
              </a:rPr>
              <a:t>360</a:t>
            </a:r>
            <a:r>
              <a:rPr lang="en-US" altLang="ko-KR" sz="1800" baseline="30000" dirty="0">
                <a:ea typeface="MoeumT R"/>
              </a:rPr>
              <a:t>o</a:t>
            </a:r>
            <a:r>
              <a:rPr lang="en-US" altLang="ko-KR" sz="1800" dirty="0">
                <a:ea typeface="MoeumT R"/>
              </a:rPr>
              <a:t> walking tour </a:t>
            </a:r>
            <a:r>
              <a:rPr lang="en-US" altLang="ko-KR" sz="1800" dirty="0" smtClean="0">
                <a:ea typeface="MoeumT R"/>
              </a:rPr>
              <a:t>scene</a:t>
            </a:r>
            <a:endParaRPr lang="en-US" sz="1800" dirty="0">
              <a:ea typeface="MoeumT R"/>
            </a:endParaRP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How to attach 2D/3D model to 360</a:t>
            </a:r>
            <a:r>
              <a:rPr lang="en-US" sz="1800" baseline="30000" dirty="0">
                <a:ea typeface="MoeumT R"/>
              </a:rPr>
              <a:t>o</a:t>
            </a:r>
            <a:r>
              <a:rPr lang="en-US" sz="1800" dirty="0">
                <a:ea typeface="MoeumT R"/>
              </a:rPr>
              <a:t> walking tour </a:t>
            </a:r>
            <a:r>
              <a:rPr lang="en-US" sz="1800" dirty="0" smtClean="0">
                <a:ea typeface="MoeumT R"/>
              </a:rPr>
              <a:t>scene naturally</a:t>
            </a:r>
            <a:endParaRPr lang="en-US" sz="1800" dirty="0">
              <a:ea typeface="MoeumT R"/>
            </a:endParaRP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smtClean="0">
                <a:ea typeface="MoeumT R"/>
              </a:rPr>
              <a:t>Use a captured </a:t>
            </a:r>
            <a:r>
              <a:rPr lang="en-US" sz="1800" dirty="0" smtClean="0">
                <a:ea typeface="MoeumT R"/>
              </a:rPr>
              <a:t>video as a </a:t>
            </a:r>
            <a:r>
              <a:rPr lang="en-US" sz="1800" dirty="0">
                <a:ea typeface="MoeumT R"/>
              </a:rPr>
              <a:t>b</a:t>
            </a:r>
            <a:r>
              <a:rPr lang="en-US" sz="1800" dirty="0" smtClean="0">
                <a:ea typeface="MoeumT R"/>
              </a:rPr>
              <a:t>ackground video in order that users can avoid collision of real objects</a:t>
            </a:r>
            <a:endParaRPr lang="en-US" sz="1800" dirty="0">
              <a:ea typeface="MoeumT R"/>
            </a:endParaRP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HMD VR Service </a:t>
            </a:r>
            <a:r>
              <a:rPr lang="en-US" sz="1800" dirty="0" smtClean="0">
                <a:ea typeface="MoeumT R"/>
              </a:rPr>
              <a:t>Framework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 smtClean="0">
                <a:ea typeface="MoeumT R"/>
              </a:rPr>
              <a:t>Send/Receive/See an message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 smtClean="0">
                <a:ea typeface="MoeumT R"/>
              </a:rPr>
              <a:t>Send/Receive/See a received video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 smtClean="0">
                <a:ea typeface="MoeumT R"/>
              </a:rPr>
              <a:t>Phone Call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 smtClean="0">
                <a:ea typeface="MoeumT R"/>
              </a:rPr>
              <a:t>Text Typing</a:t>
            </a:r>
            <a:endParaRPr lang="en-US" dirty="0">
              <a:ea typeface="MoeumT R"/>
            </a:endParaRPr>
          </a:p>
          <a:p>
            <a:pPr lvl="1" eaLnBrk="0" latinLnBrk="0" hangingPunct="0">
              <a:lnSpc>
                <a:spcPct val="150000"/>
              </a:lnSpc>
            </a:pPr>
            <a:endParaRPr lang="en-US" sz="1800" dirty="0">
              <a:ea typeface="MoeumT R"/>
            </a:endParaRPr>
          </a:p>
        </p:txBody>
      </p:sp>
    </p:spTree>
    <p:extLst>
      <p:ext uri="{BB962C8B-B14F-4D97-AF65-F5344CB8AC3E}">
        <p14:creationId xmlns:p14="http://schemas.microsoft.com/office/powerpoint/2010/main" val="194315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Type of VR Experiences</a:t>
            </a:r>
          </a:p>
        </p:txBody>
      </p:sp>
      <p:sp>
        <p:nvSpPr>
          <p:cNvPr id="109" name="텍스트 개체 틀 2"/>
          <p:cNvSpPr>
            <a:spLocks noGrp="1"/>
          </p:cNvSpPr>
          <p:nvPr>
            <p:ph type="body" sz="quarter" idx="17"/>
          </p:nvPr>
        </p:nvSpPr>
        <p:spPr>
          <a:xfrm>
            <a:off x="463806" y="1052736"/>
            <a:ext cx="8215313" cy="5040560"/>
          </a:xfrm>
          <a:ln>
            <a:noFill/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1800" dirty="0"/>
              <a:t>Immersive Spaces</a:t>
            </a:r>
          </a:p>
          <a:p>
            <a:pPr marL="0" indent="0">
              <a:buNone/>
            </a:pPr>
            <a:r>
              <a:rPr lang="en-US" altLang="ko-KR" sz="1800" dirty="0"/>
              <a:t>	</a:t>
            </a:r>
            <a:r>
              <a:rPr lang="en-US" altLang="ko-KR" sz="1800" b="0" dirty="0"/>
              <a:t>- 360</a:t>
            </a:r>
            <a:r>
              <a:rPr lang="en-US" altLang="ko-KR" sz="1800" b="0" baseline="30000" dirty="0"/>
              <a:t>o</a:t>
            </a:r>
            <a:r>
              <a:rPr lang="en-US" altLang="ko-KR" sz="1800" b="0" dirty="0"/>
              <a:t> Panorama image/Video</a:t>
            </a:r>
          </a:p>
          <a:p>
            <a:pPr marL="0" indent="0">
              <a:buNone/>
            </a:pPr>
            <a:r>
              <a:rPr lang="en-US" altLang="ko-KR" sz="1800" b="0" dirty="0"/>
              <a:t> 	- High visual quality</a:t>
            </a:r>
          </a:p>
          <a:p>
            <a:pPr marL="0" indent="0">
              <a:buNone/>
            </a:pPr>
            <a:r>
              <a:rPr lang="en-US" altLang="ko-KR" sz="1800" b="0" dirty="0"/>
              <a:t>	- Limited interactivity</a:t>
            </a:r>
          </a:p>
          <a:p>
            <a:pPr marL="0" indent="0">
              <a:buNone/>
            </a:pPr>
            <a:r>
              <a:rPr lang="en-US" altLang="ko-KR" sz="1800" b="0" dirty="0"/>
              <a:t>		- Changing viewpoint orientation</a:t>
            </a:r>
          </a:p>
          <a:p>
            <a:pPr marL="0" indent="0">
              <a:buNone/>
            </a:pPr>
            <a:r>
              <a:rPr lang="en-US" altLang="ko-KR" sz="1800" b="0" dirty="0"/>
              <a:t>	-User can turn head to see different </a:t>
            </a:r>
          </a:p>
          <a:p>
            <a:pPr marL="0" indent="0">
              <a:buNone/>
            </a:pPr>
            <a:r>
              <a:rPr lang="en-US" altLang="ko-KR" sz="1800" b="0" dirty="0"/>
              <a:t>		views</a:t>
            </a:r>
          </a:p>
          <a:p>
            <a:pPr marL="0" indent="0">
              <a:buNone/>
            </a:pPr>
            <a:r>
              <a:rPr lang="en-US" altLang="ko-KR" sz="1800" b="0" dirty="0"/>
              <a:t>	- Fixed Position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1800" dirty="0"/>
              <a:t>Immersive Experiences</a:t>
            </a:r>
          </a:p>
          <a:p>
            <a:pPr marL="0" indent="0">
              <a:buNone/>
            </a:pPr>
            <a:r>
              <a:rPr lang="en-US" altLang="ko-KR" sz="1800" dirty="0"/>
              <a:t>	</a:t>
            </a:r>
            <a:r>
              <a:rPr lang="en-US" altLang="ko-KR" sz="1800" b="0" dirty="0"/>
              <a:t>- 3D graphics</a:t>
            </a:r>
          </a:p>
          <a:p>
            <a:pPr marL="0" indent="0">
              <a:buNone/>
            </a:pPr>
            <a:r>
              <a:rPr lang="en-US" altLang="ko-KR" sz="1800" b="0" dirty="0"/>
              <a:t>		- Lower visual quality</a:t>
            </a:r>
          </a:p>
          <a:p>
            <a:pPr marL="0" indent="0">
              <a:buNone/>
            </a:pPr>
            <a:r>
              <a:rPr lang="en-US" altLang="ko-KR" sz="1800" b="0" dirty="0"/>
              <a:t>	- High interactivity</a:t>
            </a:r>
          </a:p>
          <a:p>
            <a:pPr marL="0" indent="0">
              <a:buNone/>
            </a:pPr>
            <a:r>
              <a:rPr lang="en-US" altLang="ko-KR" sz="1800" b="0" dirty="0"/>
              <a:t>		- Movement in space</a:t>
            </a:r>
          </a:p>
          <a:p>
            <a:pPr marL="0" indent="0">
              <a:buNone/>
            </a:pPr>
            <a:r>
              <a:rPr lang="en-US" altLang="ko-KR" sz="1800" b="0" dirty="0"/>
              <a:t>		- Interact with virtual objects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10" y="1340768"/>
            <a:ext cx="3600400" cy="1800200"/>
          </a:xfrm>
          <a:prstGeom prst="rect">
            <a:avLst/>
          </a:prstGeom>
        </p:spPr>
      </p:pic>
      <p:pic>
        <p:nvPicPr>
          <p:cNvPr id="15" name="Picture 2" descr="F:\fallout3_screen1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5610" y="3933056"/>
            <a:ext cx="3663509" cy="206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Issues in X3D VR walking tour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81494"/>
            <a:ext cx="7968163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Many Areas for VR Research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Display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Wide field of view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New display technologies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Tracking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Precise tracking, wide area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Interaction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Natural gesture interaction, human factors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Applications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Collaboration, large scale VR </a:t>
            </a:r>
            <a:endParaRPr lang="en-US" sz="1600" dirty="0">
              <a:ea typeface="MoeumT R"/>
            </a:endParaRPr>
          </a:p>
          <a:p>
            <a:pPr lvl="1"/>
            <a:endParaRPr lang="en-US" sz="1600" dirty="0">
              <a:ea typeface="MoeumT R"/>
            </a:endParaRPr>
          </a:p>
        </p:txBody>
      </p:sp>
    </p:spTree>
    <p:extLst>
      <p:ext uri="{BB962C8B-B14F-4D97-AF65-F5344CB8AC3E}">
        <p14:creationId xmlns:p14="http://schemas.microsoft.com/office/powerpoint/2010/main" val="9604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Conclusion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Virtual Reality is a growing industry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PC and specialized hardware are getting better, faster and cheaper because of   development in VR.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Maybe 3D user interfaces will replace the windows based ones?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Huge demand for VRML programmers in near future.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Revolution in gaming industries</a:t>
            </a:r>
          </a:p>
        </p:txBody>
      </p:sp>
    </p:spTree>
    <p:extLst>
      <p:ext uri="{BB962C8B-B14F-4D97-AF65-F5344CB8AC3E}">
        <p14:creationId xmlns:p14="http://schemas.microsoft.com/office/powerpoint/2010/main" val="192668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altLang="ko-KR" dirty="0"/>
              <a:t>Thank you.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Where 360</a:t>
            </a:r>
            <a:r>
              <a:rPr lang="en-US" sz="2000" baseline="30000" dirty="0"/>
              <a:t>o </a:t>
            </a:r>
            <a:r>
              <a:rPr lang="en-US" sz="2000" dirty="0"/>
              <a:t>VR Walking Tour can apply?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Virtual Map (University Campus, Hospital, Company, Factory…)</a:t>
            </a: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Visiting Place (Park, Resort, Mountain, Temple…)</a:t>
            </a: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Business Place (Hotel, Restaurant, bars,…)</a:t>
            </a:r>
          </a:p>
          <a:p>
            <a:pPr lvl="1" eaLnBrk="0" latinLnBrk="0" hangingPunct="0">
              <a:lnSpc>
                <a:spcPct val="150000"/>
              </a:lnSpc>
            </a:pPr>
            <a:r>
              <a:rPr lang="en-US" sz="1800" dirty="0">
                <a:ea typeface="MoeumT R"/>
              </a:rPr>
              <a:t>More effective than </a:t>
            </a:r>
            <a:r>
              <a:rPr lang="en-US" sz="1800" dirty="0" err="1">
                <a:ea typeface="MoeumT R"/>
              </a:rPr>
              <a:t>Streetview</a:t>
            </a:r>
            <a:r>
              <a:rPr lang="en-US" sz="1800" dirty="0">
                <a:ea typeface="MoeumT R"/>
              </a:rPr>
              <a:t> 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>
                <a:ea typeface="MoeumT R"/>
              </a:rPr>
              <a:t>Add more information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>
                <a:ea typeface="MoeumT R"/>
              </a:rPr>
              <a:t>Custom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>
                <a:ea typeface="MoeumT R"/>
              </a:rPr>
              <a:t>Own system</a:t>
            </a:r>
          </a:p>
          <a:p>
            <a:pPr lvl="2" eaLnBrk="0" latinLnBrk="0" hangingPunct="0">
              <a:lnSpc>
                <a:spcPct val="150000"/>
              </a:lnSpc>
            </a:pPr>
            <a:r>
              <a:rPr lang="en-US" dirty="0">
                <a:ea typeface="MoeumT R"/>
              </a:rPr>
              <a:t>Own website</a:t>
            </a:r>
          </a:p>
          <a:p>
            <a:pPr lvl="1" eaLnBrk="0" latinLnBrk="0" hangingPunct="0">
              <a:lnSpc>
                <a:spcPct val="150000"/>
              </a:lnSpc>
            </a:pPr>
            <a:endParaRPr lang="en-US" sz="1800" dirty="0">
              <a:ea typeface="MoeumT R"/>
            </a:endParaRPr>
          </a:p>
        </p:txBody>
      </p:sp>
    </p:spTree>
    <p:extLst>
      <p:ext uri="{BB962C8B-B14F-4D97-AF65-F5344CB8AC3E}">
        <p14:creationId xmlns:p14="http://schemas.microsoft.com/office/powerpoint/2010/main" val="363393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Computer based Vs. Mobile VR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6" y="3933056"/>
            <a:ext cx="8550963" cy="2672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3" y="980728"/>
            <a:ext cx="8136905" cy="310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VR hardware explosion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61784" y="2874219"/>
            <a:ext cx="4368800" cy="3150144"/>
            <a:chOff x="544236" y="1393779"/>
            <a:chExt cx="4368800" cy="31501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7836" y="2308723"/>
              <a:ext cx="2235200" cy="2235200"/>
            </a:xfrm>
            <a:prstGeom prst="rect">
              <a:avLst/>
            </a:prstGeom>
          </p:spPr>
        </p:pic>
        <p:pic>
          <p:nvPicPr>
            <p:cNvPr id="8" name="Shape 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45763" y="1393779"/>
              <a:ext cx="2367273" cy="1457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7686" y="1677894"/>
              <a:ext cx="2135187" cy="1224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236" y="2851545"/>
              <a:ext cx="2133600" cy="10471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227" y="3645024"/>
            <a:ext cx="2144713" cy="16085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1560" y="1124744"/>
            <a:ext cx="7776864" cy="2116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Increasing of Virtual reality hardware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Affordable stereoscopic displays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Head Mounted Display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Motion tracking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Head tracking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576" y="55172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VR input devices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2189" y="547599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VR HMD devices</a:t>
            </a:r>
          </a:p>
        </p:txBody>
      </p:sp>
    </p:spTree>
    <p:extLst>
      <p:ext uri="{BB962C8B-B14F-4D97-AF65-F5344CB8AC3E}">
        <p14:creationId xmlns:p14="http://schemas.microsoft.com/office/powerpoint/2010/main" val="382429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PC HMDs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60" y="1124744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PC HMDs refer to Desktop peripheral acts as external monitor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Provide deepest, most immersive VR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Position and orientation tracking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Tethered – one or more cables connect to computer such as camera for position tracking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/>
          </a:p>
        </p:txBody>
      </p:sp>
      <p:pic>
        <p:nvPicPr>
          <p:cNvPr id="1026" name="Picture 2" descr="Image result for oculus ri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408313" cy="231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82" y="3544383"/>
            <a:ext cx="3959052" cy="22260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95736" y="583503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Oculus Rift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6176" y="583503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HTC VIVE</a:t>
            </a:r>
          </a:p>
        </p:txBody>
      </p:sp>
    </p:spTree>
    <p:extLst>
      <p:ext uri="{BB962C8B-B14F-4D97-AF65-F5344CB8AC3E}">
        <p14:creationId xmlns:p14="http://schemas.microsoft.com/office/powerpoint/2010/main" val="202893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Mobile HMDs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60" y="1124744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Custom Android build/ Oculus mobile SDK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Orientation tracking only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Support for S6 coming – Samsung Gear VR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Support for LG G5 – LG VR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110 diagonal FOV – Gear VR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1000hz refresh rate – Gear VR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7664" y="57314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Samsung Gear VR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1" y="3888141"/>
            <a:ext cx="3251211" cy="2144416"/>
          </a:xfrm>
          <a:prstGeom prst="rect">
            <a:avLst/>
          </a:prstGeom>
        </p:spPr>
      </p:pic>
      <p:pic>
        <p:nvPicPr>
          <p:cNvPr id="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632" y="3918020"/>
            <a:ext cx="2802260" cy="198407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6089593" y="57174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LG VR</a:t>
            </a:r>
          </a:p>
        </p:txBody>
      </p:sp>
    </p:spTree>
    <p:extLst>
      <p:ext uri="{BB962C8B-B14F-4D97-AF65-F5344CB8AC3E}">
        <p14:creationId xmlns:p14="http://schemas.microsoft.com/office/powerpoint/2010/main" val="41187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/>
              <a:t>Drop-in phone viewers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60" y="1124744"/>
            <a:ext cx="777686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Open specification for mobile VR</a:t>
            </a:r>
          </a:p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Orientation tracking only</a:t>
            </a:r>
          </a:p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Standard Android, iOS support, using simple stereo rendering and accelerometer tracking</a:t>
            </a:r>
          </a:p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Just add </a:t>
            </a:r>
            <a:r>
              <a:rPr lang="en-US" dirty="0" err="1"/>
              <a:t>SmartPhone</a:t>
            </a:r>
            <a:endParaRPr lang="en-US" dirty="0"/>
          </a:p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90 degree FOV – Cardboard</a:t>
            </a:r>
          </a:p>
          <a:p>
            <a:pPr marL="285750" indent="-285750" eaLnBrk="0" latinLnBrk="0" hangingPunct="0">
              <a:lnSpc>
                <a:spcPct val="150000"/>
              </a:lnSpc>
              <a:buFontTx/>
              <a:buChar char="-"/>
            </a:pPr>
            <a:r>
              <a:rPr lang="en-US" dirty="0"/>
              <a:t>200hz refresh rate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6581" y="59399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Google Cardboard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4128" y="58545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VR BOX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959847"/>
            <a:ext cx="3030202" cy="1876121"/>
          </a:xfrm>
          <a:prstGeom prst="rect">
            <a:avLst/>
          </a:prstGeom>
        </p:spPr>
      </p:pic>
      <p:pic>
        <p:nvPicPr>
          <p:cNvPr id="2050" name="Picture 2" descr="Image result for vr b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73378"/>
            <a:ext cx="3130127" cy="196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6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34710</TotalTime>
  <Words>1120</Words>
  <Application>Microsoft Office PowerPoint</Application>
  <PresentationFormat>화면 슬라이드 쇼(4:3)</PresentationFormat>
  <Paragraphs>158</Paragraphs>
  <Slides>33</Slides>
  <Notes>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4" baseType="lpstr">
      <vt:lpstr>1_Office 테마</vt:lpstr>
      <vt:lpstr>HMD 360o Images VR Service</vt:lpstr>
      <vt:lpstr>What is Virtual Reality?</vt:lpstr>
      <vt:lpstr>Type of VR Experiences</vt:lpstr>
      <vt:lpstr>Where 360o VR Walking Tour can apply?</vt:lpstr>
      <vt:lpstr>Computer based Vs. Mobile VR</vt:lpstr>
      <vt:lpstr>VR hardware explosion</vt:lpstr>
      <vt:lpstr>PC HMDs</vt:lpstr>
      <vt:lpstr>Mobile HMDs</vt:lpstr>
      <vt:lpstr>Drop-in phone viewers</vt:lpstr>
      <vt:lpstr>PowerPoint 프레젠테이션</vt:lpstr>
      <vt:lpstr>Stereoscopic Vision</vt:lpstr>
      <vt:lpstr>POSITION AND ORIENTATION</vt:lpstr>
      <vt:lpstr>FIELD OF VIEW ( FOV )</vt:lpstr>
      <vt:lpstr>360o VR Tour Development</vt:lpstr>
      <vt:lpstr>Panorama images for visualizing 360 scene</vt:lpstr>
      <vt:lpstr>X3D Panorama image</vt:lpstr>
      <vt:lpstr>X3D Cubic panoramas</vt:lpstr>
      <vt:lpstr>X3D Cubic panos</vt:lpstr>
      <vt:lpstr>X3D 360o image - cubic</vt:lpstr>
      <vt:lpstr>X3D 360o image - cubic</vt:lpstr>
      <vt:lpstr>X3D 360o image - cubic</vt:lpstr>
      <vt:lpstr>X3D Equirectangular panoramas</vt:lpstr>
      <vt:lpstr>X3D 360o image - equirectangular</vt:lpstr>
      <vt:lpstr>X3D 360o image - equirectangular</vt:lpstr>
      <vt:lpstr>360 VR Tour - Navigation</vt:lpstr>
      <vt:lpstr>360 VR Tour - Tooltips</vt:lpstr>
      <vt:lpstr>360 VR Tour - Tooltips</vt:lpstr>
      <vt:lpstr>360 VR Tour - Tooltips</vt:lpstr>
      <vt:lpstr>Issues in HMD 360 VR services</vt:lpstr>
      <vt:lpstr>Issues in X3D VR walking tour</vt:lpstr>
      <vt:lpstr>Many Areas for VR Research</vt:lpstr>
      <vt:lpstr>Conclusion</vt:lpstr>
      <vt:lpstr>Thank you.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MinHo</dc:creator>
  <cp:lastModifiedBy>Windows 사용자</cp:lastModifiedBy>
  <cp:revision>572</cp:revision>
  <dcterms:created xsi:type="dcterms:W3CDTF">2013-04-22T06:40:26Z</dcterms:created>
  <dcterms:modified xsi:type="dcterms:W3CDTF">2017-07-24T18:25:58Z</dcterms:modified>
</cp:coreProperties>
</file>