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25" r:id="rId2"/>
    <p:sldId id="323" r:id="rId3"/>
    <p:sldId id="322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DC82F"/>
    <a:srgbClr val="009FDA"/>
    <a:srgbClr val="001FA1"/>
    <a:srgbClr val="0066A1"/>
    <a:srgbClr val="E37222"/>
    <a:srgbClr val="69BE28"/>
    <a:srgbClr val="6B1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86315" autoAdjust="0"/>
  </p:normalViewPr>
  <p:slideViewPr>
    <p:cSldViewPr>
      <p:cViewPr>
        <p:scale>
          <a:sx n="80" d="100"/>
          <a:sy n="80" d="100"/>
        </p:scale>
        <p:origin x="-1626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B6451FB5-4252-AA4F-BE74-2C59450FA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9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7FCCA5F2-1146-D048-AEE3-411CEBD21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50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656C4-EB93-4304-8A14-93735C71600A}" type="slidenum">
              <a:rPr lang="en-US"/>
              <a:pPr/>
              <a:t>1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smtClean="0">
              <a:ea typeface="Geneva" pitchFamily="34" charset="0"/>
              <a:cs typeface="Gene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6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563C-67FC-4780-8F7A-A5E5F075E06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347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563C-67FC-4780-8F7A-A5E5F075E06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39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563C-67FC-4780-8F7A-A5E5F075E06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680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563C-67FC-4780-8F7A-A5E5F075E06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681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1652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1" y="577874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" y="6313432"/>
            <a:ext cx="48006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501653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6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74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 userDrawn="1"/>
        </p:nvSpPr>
        <p:spPr>
          <a:xfrm>
            <a:off x="428596" y="285728"/>
            <a:ext cx="8286808" cy="50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제목 1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>
            <a:noAutofit/>
          </a:bodyPr>
          <a:lstStyle>
            <a:lvl1pPr algn="l">
              <a:defRPr sz="3000" b="1">
                <a:latin typeface="Gulim" panose="020B0600000101010101" pitchFamily="34" charset="-127"/>
                <a:ea typeface="Gulim" panose="020B0600000101010101" pitchFamily="34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7"/>
          </p:nvPr>
        </p:nvSpPr>
        <p:spPr>
          <a:xfrm>
            <a:off x="463806" y="1071546"/>
            <a:ext cx="8215313" cy="5024454"/>
          </a:xfrm>
        </p:spPr>
        <p:txBody>
          <a:bodyPr/>
          <a:lstStyle>
            <a:lvl1pPr marL="252000" indent="-252000" defTabSz="180000">
              <a:buFont typeface="Wingdings" pitchFamily="2" charset="2"/>
              <a:buChar char="ü"/>
              <a:defRPr sz="2600" b="1" baseline="0">
                <a:latin typeface="휴먼모음T" pitchFamily="18" charset="-127"/>
                <a:ea typeface="휴먼모음T" pitchFamily="18" charset="-127"/>
              </a:defRPr>
            </a:lvl1pPr>
            <a:lvl2pPr marL="468000" indent="-180000">
              <a:buSzPct val="100000"/>
              <a:buFont typeface="맑은 고딕" pitchFamily="50" charset="-127"/>
              <a:buChar char="-"/>
              <a:defRPr sz="2200" b="0" baseline="0"/>
            </a:lvl2pPr>
            <a:lvl3pPr marL="720000" indent="-180000">
              <a:buSzPct val="80000"/>
              <a:defRPr sz="1800"/>
            </a:lvl3pPr>
            <a:lvl4pPr marL="900000" indent="-180000">
              <a:buSzPct val="80000"/>
              <a:buFont typeface="맑은 고딕" pitchFamily="50" charset="-127"/>
              <a:buChar char="-"/>
              <a:defRPr sz="1400"/>
            </a:lvl4pPr>
            <a:lvl5pPr marL="828000" indent="180000">
              <a:buSzPct val="80000"/>
              <a:defRPr sz="10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5486" y="4343400"/>
            <a:ext cx="223613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직선 연결선 13"/>
          <p:cNvCxnSpPr/>
          <p:nvPr userDrawn="1"/>
        </p:nvCxnSpPr>
        <p:spPr>
          <a:xfrm>
            <a:off x="467544" y="900000"/>
            <a:ext cx="824400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86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>
            <a:noAutofit/>
          </a:bodyPr>
          <a:lstStyle>
            <a:lvl1pPr algn="l">
              <a:defRPr sz="3000" b="1"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8" name="텍스트 개체 틀 15"/>
          <p:cNvSpPr>
            <a:spLocks noGrp="1"/>
          </p:cNvSpPr>
          <p:nvPr>
            <p:ph type="body" sz="quarter" idx="17"/>
          </p:nvPr>
        </p:nvSpPr>
        <p:spPr>
          <a:xfrm>
            <a:off x="463806" y="1071546"/>
            <a:ext cx="8215313" cy="4948254"/>
          </a:xfrm>
        </p:spPr>
        <p:txBody>
          <a:bodyPr/>
          <a:lstStyle>
            <a:lvl1pPr marL="252000" indent="-252000" defTabSz="180000">
              <a:buFont typeface="Wingdings" pitchFamily="2" charset="2"/>
              <a:buChar char="ü"/>
              <a:defRPr sz="2600" b="1" baseline="0">
                <a:latin typeface="휴먼모음T" pitchFamily="18" charset="-127"/>
                <a:ea typeface="휴먼모음T" pitchFamily="18" charset="-127"/>
              </a:defRPr>
            </a:lvl1pPr>
            <a:lvl2pPr marL="468000" indent="-180000">
              <a:buSzPct val="100000"/>
              <a:buFont typeface="맑은 고딕" pitchFamily="50" charset="-127"/>
              <a:buChar char="-"/>
              <a:defRPr sz="2200" b="0" baseline="0"/>
            </a:lvl2pPr>
            <a:lvl3pPr marL="720000" indent="-180000">
              <a:buSzPct val="80000"/>
              <a:defRPr sz="1800"/>
            </a:lvl3pPr>
            <a:lvl4pPr marL="900000" indent="-180000">
              <a:buSzPct val="80000"/>
              <a:buFont typeface="맑은 고딕" pitchFamily="50" charset="-127"/>
              <a:buChar char="-"/>
              <a:defRPr sz="1400"/>
            </a:lvl4pPr>
            <a:lvl5pPr marL="828000" indent="180000">
              <a:buSzPct val="80000"/>
              <a:defRPr sz="10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15546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250699"/>
            <a:ext cx="2325853" cy="354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250699"/>
            <a:ext cx="2325853" cy="354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250699"/>
            <a:ext cx="2325853" cy="354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7D910-186D-B944-A59B-CFB2E82D193D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250699"/>
            <a:ext cx="2325853" cy="354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BF26B-5BF7-A441-824D-2B58A1CEF3A6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172200"/>
            <a:ext cx="919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 b="1">
                <a:solidFill>
                  <a:srgbClr val="000000"/>
                </a:solidFill>
                <a:latin typeface="Arial" pitchFamily="-84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001001" y="6248424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8" r:id="rId12"/>
    <p:sldLayoutId id="2147483899" r:id="rId13"/>
    <p:sldLayoutId id="2147483900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gac.cbnu.ac.kr/vr/pano/cubemap.html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gac.cbnu.ac.kr/vr/pano/equirectangular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590800" y="4495800"/>
            <a:ext cx="3886200" cy="1285875"/>
          </a:xfrm>
        </p:spPr>
        <p:txBody>
          <a:bodyPr/>
          <a:lstStyle/>
          <a:p>
            <a:pPr algn="ctr"/>
            <a:r>
              <a:rPr lang="en-US" altLang="ko-KR" b="1" spc="-80" dirty="0" smtClean="0">
                <a:solidFill>
                  <a:schemeClr val="tx1"/>
                </a:solidFill>
                <a:latin typeface="Corbel" panose="020B0503020204020204" pitchFamily="34" charset="0"/>
              </a:rPr>
              <a:t>Kwan-</a:t>
            </a:r>
            <a:r>
              <a:rPr lang="en-US" altLang="ko-KR" b="1" spc="-80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Hee</a:t>
            </a:r>
            <a:r>
              <a:rPr lang="en-US" altLang="ko-KR" b="1" spc="-80" dirty="0" smtClean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altLang="ko-KR" b="1" spc="-80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Yoo</a:t>
            </a:r>
            <a:endParaRPr lang="en-US" altLang="ko-KR" b="1" spc="-8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altLang="ko-KR" b="1" spc="-80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Chungbuk</a:t>
            </a:r>
            <a:r>
              <a:rPr lang="en-US" altLang="ko-KR" b="1" spc="-80" dirty="0" smtClean="0">
                <a:solidFill>
                  <a:schemeClr val="tx1"/>
                </a:solidFill>
                <a:latin typeface="Corbel" panose="020B0503020204020204" pitchFamily="34" charset="0"/>
              </a:rPr>
              <a:t> National University</a:t>
            </a:r>
            <a:endParaRPr lang="en-US" altLang="ko-KR" b="1" spc="-8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altLang="ko-KR" b="1" spc="-80" dirty="0" smtClean="0">
                <a:solidFill>
                  <a:schemeClr val="tx1"/>
                </a:solidFill>
                <a:latin typeface="Corbel" panose="020B0503020204020204" pitchFamily="34" charset="0"/>
              </a:rPr>
              <a:t>khyoo@chungbuk.ac.kr</a:t>
            </a:r>
            <a:endParaRPr lang="ko-KR" altLang="en-US" b="1" spc="-8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8600" y="1981200"/>
            <a:ext cx="8915400" cy="533400"/>
          </a:xfrm>
        </p:spPr>
        <p:txBody>
          <a:bodyPr/>
          <a:lstStyle/>
          <a:p>
            <a:pPr algn="ctr"/>
            <a:r>
              <a:rPr lang="en-US" altLang="ko-KR" sz="2800" dirty="0"/>
              <a:t>HMD 360</a:t>
            </a:r>
            <a:r>
              <a:rPr lang="en-US" altLang="ko-KR" sz="2800" baseline="30000" dirty="0"/>
              <a:t>o</a:t>
            </a:r>
            <a:r>
              <a:rPr lang="en-US" altLang="ko-KR" sz="2800" dirty="0"/>
              <a:t> Images VR Service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19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Mobile HMDs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560" y="1124744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Custom Android build/ Oculus mobile SDK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Orientation tracking only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Support for S6 coming – Samsung Gear VR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Support for LG G5 – LG VR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110 diagonal FOV – Gear VR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1000hz refresh rate – Gear VR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7664" y="57314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Samsung Gear VR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1" y="3888141"/>
            <a:ext cx="3251211" cy="2144416"/>
          </a:xfrm>
          <a:prstGeom prst="rect">
            <a:avLst/>
          </a:prstGeom>
        </p:spPr>
      </p:pic>
      <p:pic>
        <p:nvPicPr>
          <p:cNvPr id="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632" y="3918020"/>
            <a:ext cx="2802260" cy="198407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6089593" y="57174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LG VR</a:t>
            </a:r>
          </a:p>
        </p:txBody>
      </p:sp>
    </p:spTree>
    <p:extLst>
      <p:ext uri="{BB962C8B-B14F-4D97-AF65-F5344CB8AC3E}">
        <p14:creationId xmlns:p14="http://schemas.microsoft.com/office/powerpoint/2010/main" val="90351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Drop-in phone viewers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560" y="1124744"/>
            <a:ext cx="777686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Open specification for mobile VR</a:t>
            </a:r>
          </a:p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Orientation tracking only</a:t>
            </a:r>
          </a:p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Standard Android, iOS support, using simple stereo rendering and accelerometer tracking</a:t>
            </a:r>
          </a:p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Just add </a:t>
            </a:r>
            <a:r>
              <a:rPr lang="en-US" dirty="0" err="1"/>
              <a:t>SmartPhone</a:t>
            </a:r>
            <a:endParaRPr lang="en-US" dirty="0"/>
          </a:p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90 degree FOV – Cardboard</a:t>
            </a:r>
          </a:p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200hz refresh rate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6581" y="59399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Google Cardboard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24128" y="58545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VR BOX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959847"/>
            <a:ext cx="3030202" cy="1876121"/>
          </a:xfrm>
          <a:prstGeom prst="rect">
            <a:avLst/>
          </a:prstGeom>
        </p:spPr>
      </p:pic>
      <p:pic>
        <p:nvPicPr>
          <p:cNvPr id="2050" name="Picture 2" descr="Image result for vr b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73378"/>
            <a:ext cx="3130127" cy="196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8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95536" y="4338464"/>
            <a:ext cx="5134264" cy="1914119"/>
          </a:xfrm>
        </p:spPr>
        <p:txBody>
          <a:bodyPr>
            <a:normAutofit/>
          </a:bodyPr>
          <a:lstStyle/>
          <a:p>
            <a:pPr marL="0" indent="0" algn="just" eaLnBrk="0" latinLnBrk="0" hangingPunct="0">
              <a:lnSpc>
                <a:spcPct val="150000"/>
              </a:lnSpc>
              <a:buNone/>
            </a:pPr>
            <a:r>
              <a:rPr lang="en-US" sz="1500" dirty="0"/>
              <a:t>Manipulation &amp; Control Devices : </a:t>
            </a:r>
            <a:r>
              <a:rPr lang="en-US" sz="1500" b="0" dirty="0"/>
              <a:t>One key element for interaction to the virtual world that is tracking the position of real world objects such as head tracking, side-by-side stereo rendering, spatial audio rendering, detecting user inputs such as the trigger.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95536" y="476672"/>
            <a:ext cx="3744416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2000" indent="-252000" algn="l" defTabSz="1800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600" b="1" kern="1200" baseline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68000" indent="-180000" algn="l" defTabSz="914400" rtl="0" eaLnBrk="1" latinLnBrk="1" hangingPunct="1">
              <a:spcBef>
                <a:spcPct val="20000"/>
              </a:spcBef>
              <a:buSzPct val="100000"/>
              <a:buFont typeface="맑은 고딕" pitchFamily="50" charset="-127"/>
              <a:buChar char="-"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1" hangingPunct="1">
              <a:spcBef>
                <a:spcPct val="20000"/>
              </a:spcBef>
              <a:buSzPct val="80000"/>
              <a:buFont typeface="맑은 고딕" pitchFamily="50" charset="-127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0" latin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en-US" sz="1600" dirty="0"/>
              <a:t>Image generating : </a:t>
            </a:r>
            <a:r>
              <a:rPr lang="en-US" sz="1600" b="0" dirty="0"/>
              <a:t>One of the most time consuming task in Virtual Reality is generation of 360</a:t>
            </a:r>
            <a:r>
              <a:rPr lang="en-US" sz="1600" b="0" baseline="30000" dirty="0"/>
              <a:t>o</a:t>
            </a:r>
            <a:r>
              <a:rPr lang="en-US" sz="1600" b="0" dirty="0"/>
              <a:t> images, 3D Objects and 3D world.</a:t>
            </a:r>
          </a:p>
          <a:p>
            <a:pPr marL="0" indent="0" algn="just" eaLnBrk="0" latinLnBrk="0" hangingPunct="0">
              <a:lnSpc>
                <a:spcPct val="150000"/>
              </a:lnSpc>
              <a:buFont typeface="Wingdings" pitchFamily="2" charset="2"/>
              <a:buNone/>
            </a:pPr>
            <a:endParaRPr lang="en-US" sz="1600" b="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0" y="476672"/>
            <a:ext cx="432048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1800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600" b="1" kern="1200" baseline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68000" indent="-180000" algn="l" defTabSz="914400" rtl="0" eaLnBrk="1" latinLnBrk="1" hangingPunct="1">
              <a:spcBef>
                <a:spcPct val="20000"/>
              </a:spcBef>
              <a:buSzPct val="100000"/>
              <a:buFont typeface="맑은 고딕" pitchFamily="50" charset="-127"/>
              <a:buChar char="-"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1" hangingPunct="1">
              <a:spcBef>
                <a:spcPct val="20000"/>
              </a:spcBef>
              <a:buSzPct val="80000"/>
              <a:buFont typeface="맑은 고딕" pitchFamily="50" charset="-127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500" dirty="0"/>
              <a:t>Stereo Vision: </a:t>
            </a:r>
            <a:r>
              <a:rPr lang="en-US" sz="1500" b="0" dirty="0"/>
              <a:t>Accomplished by creating two different images of the world once for each eye.</a:t>
            </a:r>
          </a:p>
        </p:txBody>
      </p:sp>
      <p:pic>
        <p:nvPicPr>
          <p:cNvPr id="10" name="Picture 2" descr="https://developer.oculus.com/images/documentation/landing/best-practic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00" y="4324713"/>
            <a:ext cx="3268937" cy="198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68" y="1737309"/>
            <a:ext cx="3995173" cy="224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9" y="1796455"/>
            <a:ext cx="4081356" cy="220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6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Stereoscopic Vision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136815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sz="1600" b="0" dirty="0"/>
              <a:t>Stereoscopic vision is the normal vision humans and (most) animals have — the perception of two slightly differing images (one from each eye) as a single image. This results in depth perception, helping us to see the world in glorious 3D. </a:t>
            </a:r>
          </a:p>
        </p:txBody>
      </p:sp>
      <p:pic>
        <p:nvPicPr>
          <p:cNvPr id="7" name="Picture 2" descr="How to create stereoscopic 3D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6" y="2708920"/>
            <a:ext cx="792664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7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POSITION AND ORIENTATION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15313" cy="7732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b="0" dirty="0"/>
              <a:t>The position sensor detects information concerning the HMD and constantly outputs it.</a:t>
            </a:r>
          </a:p>
          <a:p>
            <a:pPr marL="0" indent="0" algn="just">
              <a:buNone/>
            </a:pPr>
            <a:endParaRPr lang="en-US" sz="2000" b="0" dirty="0"/>
          </a:p>
        </p:txBody>
      </p:sp>
      <p:pic>
        <p:nvPicPr>
          <p:cNvPr id="4" name="Picture 2" descr="Position and Orientation VR 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90" y="1628800"/>
            <a:ext cx="8094002" cy="31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515256" y="4615056"/>
            <a:ext cx="8207991" cy="1838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1800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600" b="1" kern="1200" baseline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68000" indent="-180000" algn="l" defTabSz="914400" rtl="0" eaLnBrk="1" latinLnBrk="1" hangingPunct="1">
              <a:spcBef>
                <a:spcPct val="20000"/>
              </a:spcBef>
              <a:buSzPct val="100000"/>
              <a:buFont typeface="맑은 고딕" pitchFamily="50" charset="-127"/>
              <a:buChar char="-"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1" hangingPunct="1">
              <a:spcBef>
                <a:spcPct val="20000"/>
              </a:spcBef>
              <a:buSzPct val="80000"/>
              <a:buFont typeface="맑은 고딕" pitchFamily="50" charset="-127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/>
              <a:t>Position :</a:t>
            </a:r>
            <a:r>
              <a:rPr lang="en-US" sz="1600" b="0" dirty="0"/>
              <a:t>The position of the HMD along three axes in a 3D coordinate space. x is to the left and right, y is up and down, and z is towards and away from the position sensor.</a:t>
            </a:r>
          </a:p>
          <a:p>
            <a:pPr marL="0" indent="0" algn="just">
              <a:buNone/>
            </a:pPr>
            <a:r>
              <a:rPr lang="en-US" sz="1600" dirty="0"/>
              <a:t>Orientation :</a:t>
            </a:r>
            <a:r>
              <a:rPr lang="en-US" sz="1600" b="0" dirty="0"/>
              <a:t>The rotation of the HMD around three axes in a 3D coordinate space. Pitch is rotation around the x axis, yaw is rotation around the y axis, and roll is rotation around the z axis.</a:t>
            </a:r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401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FIELD OF VIEW ( FOV 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773278"/>
          </a:xfrm>
        </p:spPr>
        <p:txBody>
          <a:bodyPr>
            <a:normAutofit/>
          </a:bodyPr>
          <a:lstStyle/>
          <a:p>
            <a:pPr marL="0" indent="0" algn="just" eaLnBrk="0" latinLnBrk="0" hangingPunct="0">
              <a:buNone/>
            </a:pPr>
            <a:r>
              <a:rPr lang="en-US" sz="1800" b="0" dirty="0"/>
              <a:t>The field of view (FOV) is the area that each of the user's eyes can reasonably be expected to see.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95536" y="4077072"/>
            <a:ext cx="8496944" cy="1622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1800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600" b="1" kern="1200" baseline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68000" indent="-180000" algn="l" defTabSz="914400" rtl="0" eaLnBrk="1" latinLnBrk="1" hangingPunct="1">
              <a:spcBef>
                <a:spcPct val="20000"/>
              </a:spcBef>
              <a:buSzPct val="100000"/>
              <a:buFont typeface="맑은 고딕" pitchFamily="50" charset="-127"/>
              <a:buChar char="-"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1" hangingPunct="1">
              <a:spcBef>
                <a:spcPct val="20000"/>
              </a:spcBef>
              <a:buSzPct val="80000"/>
              <a:buFont typeface="맑은 고딕" pitchFamily="50" charset="-127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500" b="0" dirty="0" err="1"/>
              <a:t>upDegrees</a:t>
            </a:r>
            <a:r>
              <a:rPr lang="en-US" sz="1500" b="0" dirty="0"/>
              <a:t>: The number of degrees upwards that the field of view extends in.</a:t>
            </a:r>
          </a:p>
          <a:p>
            <a:pPr algn="just">
              <a:lnSpc>
                <a:spcPct val="150000"/>
              </a:lnSpc>
            </a:pPr>
            <a:r>
              <a:rPr lang="en-US" sz="1500" b="0" dirty="0" err="1"/>
              <a:t>rightDegrees</a:t>
            </a:r>
            <a:r>
              <a:rPr lang="en-US" sz="1500" b="0" dirty="0"/>
              <a:t>: The number of degrees to the right that the field of view extends in.</a:t>
            </a:r>
          </a:p>
          <a:p>
            <a:pPr algn="just">
              <a:lnSpc>
                <a:spcPct val="150000"/>
              </a:lnSpc>
            </a:pPr>
            <a:r>
              <a:rPr lang="en-US" sz="1500" b="0" dirty="0" err="1"/>
              <a:t>downDegrees</a:t>
            </a:r>
            <a:r>
              <a:rPr lang="en-US" sz="1500" b="0" dirty="0"/>
              <a:t>: The number of degrees downwards that the field of view extends in.</a:t>
            </a:r>
          </a:p>
          <a:p>
            <a:pPr algn="just">
              <a:lnSpc>
                <a:spcPct val="150000"/>
              </a:lnSpc>
            </a:pPr>
            <a:r>
              <a:rPr lang="en-US" sz="1500" b="0" dirty="0" err="1"/>
              <a:t>leftDegrees</a:t>
            </a:r>
            <a:r>
              <a:rPr lang="en-US" sz="1500" b="0" dirty="0"/>
              <a:t>: The number of degrees to the left that the field of view extends in.</a:t>
            </a:r>
          </a:p>
          <a:p>
            <a:pPr algn="just">
              <a:lnSpc>
                <a:spcPct val="150000"/>
              </a:lnSpc>
            </a:pPr>
            <a:r>
              <a:rPr lang="en-US" sz="1500" b="0" dirty="0" err="1"/>
              <a:t>zNear</a:t>
            </a:r>
            <a:r>
              <a:rPr lang="en-US" sz="1500" b="0" dirty="0"/>
              <a:t>: The distance from the middle of the user's head to the start of the visible FOV.  </a:t>
            </a:r>
          </a:p>
          <a:p>
            <a:pPr algn="just">
              <a:lnSpc>
                <a:spcPct val="150000"/>
              </a:lnSpc>
            </a:pPr>
            <a:r>
              <a:rPr lang="en-US" sz="1500" b="0" dirty="0" err="1"/>
              <a:t>zFar</a:t>
            </a:r>
            <a:r>
              <a:rPr lang="en-US" sz="1500" b="0" dirty="0"/>
              <a:t>: The distance from the middle of the user's head to the end of the visible FOV.</a:t>
            </a:r>
          </a:p>
        </p:txBody>
      </p:sp>
      <p:pic>
        <p:nvPicPr>
          <p:cNvPr id="6" name="Picture 2" descr="FOV related proper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17" y="1730014"/>
            <a:ext cx="6228692" cy="243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360</a:t>
            </a:r>
            <a:r>
              <a:rPr lang="en-US" sz="2400" b="0" baseline="30000" dirty="0"/>
              <a:t>o</a:t>
            </a:r>
            <a:r>
              <a:rPr lang="en-US" sz="2400" b="0" dirty="0"/>
              <a:t> VR Tour Development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759"/>
            <a:ext cx="9144000" cy="48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5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Panorama images for visualizing 360 scene</a:t>
            </a:r>
            <a:endParaRPr lang="en-US" sz="24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2160240"/>
          </a:xfrm>
        </p:spPr>
        <p:txBody>
          <a:bodyPr>
            <a:noAutofit/>
          </a:bodyPr>
          <a:lstStyle/>
          <a:p>
            <a:pPr algn="just" eaLnBrk="0" latinLnBrk="0" hangingPunct="0">
              <a:lnSpc>
                <a:spcPct val="170000"/>
              </a:lnSpc>
              <a:buFontTx/>
              <a:buChar char="-"/>
            </a:pPr>
            <a:r>
              <a:rPr lang="en-US" sz="1600" b="0" dirty="0"/>
              <a:t>360</a:t>
            </a:r>
            <a:r>
              <a:rPr lang="en-US" sz="1600" b="0" baseline="30000" dirty="0"/>
              <a:t>o</a:t>
            </a:r>
            <a:r>
              <a:rPr lang="en-US" sz="1600" b="0" dirty="0"/>
              <a:t> VR Tour app is composed by a panorama (</a:t>
            </a:r>
            <a:r>
              <a:rPr lang="en-US" sz="1600" b="0" dirty="0" err="1"/>
              <a:t>pano</a:t>
            </a:r>
            <a:r>
              <a:rPr lang="en-US" sz="1600" b="0" dirty="0"/>
              <a:t>) image</a:t>
            </a:r>
            <a:r>
              <a:rPr lang="en-US" sz="1600" b="0" dirty="0" smtClean="0"/>
              <a:t>, cubic and spherical  </a:t>
            </a:r>
          </a:p>
          <a:p>
            <a:pPr algn="just" eaLnBrk="0" latinLnBrk="0" hangingPunct="0">
              <a:lnSpc>
                <a:spcPct val="170000"/>
              </a:lnSpc>
              <a:buFontTx/>
              <a:buChar char="-"/>
            </a:pPr>
            <a:r>
              <a:rPr lang="en-US" sz="1600" b="0" dirty="0" smtClean="0"/>
              <a:t>A panorama </a:t>
            </a:r>
            <a:r>
              <a:rPr lang="en-US" sz="1600" b="0" dirty="0"/>
              <a:t>image allows you to see the image from every angle including above, below, behind and next to you, that's the reason they are also called 360 images or spherical panoramas.</a:t>
            </a:r>
          </a:p>
        </p:txBody>
      </p:sp>
      <p:pic>
        <p:nvPicPr>
          <p:cNvPr id="4098" name="Picture 2" descr="Image result for spherical panoram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58" y="3573016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spher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164" y="3465165"/>
            <a:ext cx="20859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27688"/>
            <a:ext cx="1801821" cy="176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14962"/>
            <a:ext cx="2244962" cy="167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X3D </a:t>
            </a:r>
            <a:r>
              <a:rPr lang="en-US" sz="2400" dirty="0" smtClean="0"/>
              <a:t>Panorama image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87608"/>
            <a:ext cx="838004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dirty="0"/>
              <a:t>Cubic : Skybox mapping (Background</a:t>
            </a:r>
            <a:r>
              <a:rPr lang="en-US" altLang="ko-KR" dirty="0" smtClean="0"/>
              <a:t>) (6 images)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   : 3D provides panoramic background node for Universal media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/>
              <a:t>Equirectangular</a:t>
            </a:r>
            <a:r>
              <a:rPr lang="en-US" dirty="0" smtClean="0"/>
              <a:t>: </a:t>
            </a:r>
            <a:r>
              <a:rPr lang="en-US" altLang="ko-KR" dirty="0"/>
              <a:t>Spherical </a:t>
            </a:r>
            <a:r>
              <a:rPr lang="en-US" altLang="ko-KR" dirty="0" smtClean="0"/>
              <a:t>mapping (360 image) 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 : Sphere and Image Texture</a:t>
            </a:r>
            <a:endParaRPr lang="en-US" altLang="ko-KR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 smtClean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419600"/>
            <a:ext cx="5472608" cy="172122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9" y="1981200"/>
            <a:ext cx="726830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50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X3D Cubic panoramas</a:t>
            </a:r>
            <a:endParaRPr lang="en-US" sz="24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1224136"/>
          </a:xfrm>
        </p:spPr>
        <p:txBody>
          <a:bodyPr>
            <a:noAutofit/>
          </a:bodyPr>
          <a:lstStyle/>
          <a:p>
            <a:pPr algn="just" eaLnBrk="0" latinLnBrk="0" hangingPunct="0">
              <a:lnSpc>
                <a:spcPct val="170000"/>
              </a:lnSpc>
              <a:buFontTx/>
              <a:buChar char="-"/>
            </a:pPr>
            <a:r>
              <a:rPr lang="en-US" sz="1600" b="0" dirty="0"/>
              <a:t>Cubemaps are the other format of 360 panoramas. This format uses six images for the six faces of a cube that will fill the sphere around us. It's also known as a skybox.</a:t>
            </a:r>
          </a:p>
        </p:txBody>
      </p:sp>
      <p:pic>
        <p:nvPicPr>
          <p:cNvPr id="5122" name="Picture 2" descr="cub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5616624" cy="422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Compliance with IEEE Standards Policies and Procedures</a:t>
            </a:r>
          </a:p>
        </p:txBody>
      </p:sp>
      <p:sp>
        <p:nvSpPr>
          <p:cNvPr id="17411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572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1200" dirty="0" smtClean="0">
              <a:cs typeface="ＭＳ Ｐゴシック" pitchFamily="-84" charset="-128"/>
            </a:endParaRPr>
          </a:p>
          <a:p>
            <a:pPr marL="0" indent="0" eaLnBrk="1" hangingPunct="1"/>
            <a:r>
              <a:rPr lang="en-US" sz="1200" b="1" dirty="0" err="1"/>
              <a:t>Subclause</a:t>
            </a:r>
            <a:r>
              <a:rPr lang="en-US" sz="1200" b="1" dirty="0"/>
              <a:t> 5.2.1 of the </a:t>
            </a:r>
            <a:r>
              <a:rPr lang="en-US" sz="1200" b="1" i="1" dirty="0"/>
              <a:t>IEEE-SA Standards Board Bylaws </a:t>
            </a:r>
            <a:r>
              <a:rPr lang="en-US" sz="1200" b="1" dirty="0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200" b="1" dirty="0" smtClean="0">
              <a:cs typeface="ＭＳ Ｐゴシック" pitchFamily="-84" charset="-128"/>
            </a:endParaRPr>
          </a:p>
          <a:p>
            <a:pPr eaLnBrk="1" hangingPunct="1">
              <a:buFontTx/>
              <a:buChar char="•"/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altLang="ja-JP" sz="1200" dirty="0" smtClean="0">
                <a:cs typeface="ＭＳ Ｐゴシック" pitchFamily="-84" charset="-128"/>
              </a:rPr>
              <a:t>The contributor acknowledges and accepts that this contribution is subject to: 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 smtClean="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200" i="1" dirty="0" smtClean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 smtClean="0">
                <a:cs typeface="ＭＳ Ｐゴシック" pitchFamily="-84" charset="-128"/>
              </a:rPr>
              <a:t>, section 7, </a:t>
            </a:r>
            <a:r>
              <a:rPr lang="en-US" altLang="ja-JP" sz="1200" dirty="0" smtClean="0"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lang="en-US" altLang="ja-JP" sz="1200" dirty="0" smtClean="0">
                <a:cs typeface="ＭＳ Ｐゴシック" pitchFamily="-84" charset="-128"/>
              </a:rPr>
              <a:t>, and the </a:t>
            </a:r>
            <a:r>
              <a:rPr lang="en-US" altLang="ja-JP" sz="1200" i="1" dirty="0" smtClean="0">
                <a:cs typeface="ＭＳ Ｐゴシック" pitchFamily="-84" charset="-128"/>
              </a:rPr>
              <a:t>IEEE-SA Standards </a:t>
            </a:r>
            <a:r>
              <a:rPr lang="en-US" altLang="ja-JP" sz="1200" i="1" dirty="0">
                <a:cs typeface="ＭＳ Ｐゴシック" pitchFamily="-84" charset="-128"/>
              </a:rPr>
              <a:t>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6.1, http://standards.ieee.org/develop/policies/opman/sect6.html</a:t>
            </a:r>
            <a:endParaRPr lang="en-US" altLang="ja-JP" sz="1200" dirty="0" smtClean="0">
              <a:cs typeface="ＭＳ Ｐゴシック" pitchFamily="-84" charset="-128"/>
            </a:endParaRPr>
          </a:p>
          <a:p>
            <a:pPr eaLnBrk="1" hangingPunct="1">
              <a:buFontTx/>
              <a:buChar char="•"/>
            </a:pPr>
            <a:r>
              <a:rPr lang="en-US" altLang="ja-JP" sz="1200" dirty="0" smtClean="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200" i="1" dirty="0" smtClean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 smtClean="0">
                <a:cs typeface="ＭＳ Ｐゴシック" pitchFamily="-84" charset="-128"/>
              </a:rPr>
              <a:t>, section 6, </a:t>
            </a:r>
            <a:r>
              <a:rPr lang="en-US" altLang="ja-JP" sz="1200" dirty="0" smtClean="0"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lang="en-US" altLang="ja-JP" sz="1200" dirty="0" smtClean="0">
                <a:cs typeface="ＭＳ Ｐゴシック" pitchFamily="-84" charset="-128"/>
              </a:rPr>
              <a:t>, </a:t>
            </a:r>
            <a:r>
              <a:rPr lang="en-US" altLang="ja-JP" sz="1200" dirty="0">
                <a:cs typeface="ＭＳ Ｐゴシック" pitchFamily="-84" charset="-128"/>
              </a:rPr>
              <a:t>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</a:t>
            </a:r>
            <a:r>
              <a:rPr lang="en-US" altLang="ja-JP" sz="1200" dirty="0" smtClean="0">
                <a:cs typeface="ＭＳ Ｐゴシック" pitchFamily="-84" charset="-128"/>
              </a:rPr>
              <a:t>6.3, </a:t>
            </a:r>
            <a:r>
              <a:rPr lang="en-US" altLang="ja-JP" sz="1200" dirty="0">
                <a:cs typeface="ＭＳ Ｐゴシック" pitchFamily="-84" charset="-128"/>
              </a:rPr>
              <a:t>http://standards.ieee.org/develop/policies/opman/sect6.html</a:t>
            </a:r>
          </a:p>
          <a:p>
            <a:pPr eaLnBrk="1" hangingPunct="1">
              <a:buFontTx/>
              <a:buChar char="•"/>
            </a:pPr>
            <a:endParaRPr lang="en-US" sz="1200" dirty="0" smtClean="0">
              <a:cs typeface="ＭＳ Ｐゴシック" pitchFamily="-84" charset="-128"/>
            </a:endParaRP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2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X3D Cubic </a:t>
            </a:r>
            <a:r>
              <a:rPr lang="en-US" sz="2400" dirty="0" err="1"/>
              <a:t>panos</a:t>
            </a:r>
            <a:endParaRPr lang="en-US" sz="24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1224136"/>
          </a:xfrm>
        </p:spPr>
        <p:txBody>
          <a:bodyPr>
            <a:noAutofit/>
          </a:bodyPr>
          <a:lstStyle/>
          <a:p>
            <a:pPr algn="just" eaLnBrk="0" latinLnBrk="0" hangingPunct="0">
              <a:lnSpc>
                <a:spcPct val="170000"/>
              </a:lnSpc>
              <a:buFontTx/>
              <a:buChar char="-"/>
            </a:pPr>
            <a:r>
              <a:rPr lang="en-US" sz="1600" b="0" dirty="0"/>
              <a:t>In 2D layouts, the X-axis points to the right and the Y-axis points down, which means that the top left is (0, 0) and the bottom right will be the width and the height of the element at (width, height).</a:t>
            </a:r>
          </a:p>
        </p:txBody>
      </p:sp>
      <p:pic>
        <p:nvPicPr>
          <p:cNvPr id="6" name="Picture 4" descr="3D coordinate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76872"/>
            <a:ext cx="2448272" cy="24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ubemap samp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60113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X3D 360</a:t>
            </a:r>
            <a:r>
              <a:rPr lang="en-US" sz="2400" baseline="30000" dirty="0"/>
              <a:t>o</a:t>
            </a:r>
            <a:r>
              <a:rPr lang="en-US" sz="2400" dirty="0"/>
              <a:t> image - cubic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256" y="870712"/>
            <a:ext cx="7441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X3D provides panoramic background node for Universal media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25004"/>
            <a:ext cx="7524529" cy="54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5" y="1052736"/>
            <a:ext cx="8077049" cy="4895887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/>
          <a:lstStyle/>
          <a:p>
            <a:r>
              <a:rPr lang="en-US" sz="2400" dirty="0"/>
              <a:t>X3D 360</a:t>
            </a:r>
            <a:r>
              <a:rPr lang="en-US" sz="2400" baseline="30000" dirty="0"/>
              <a:t>o</a:t>
            </a:r>
            <a:r>
              <a:rPr lang="en-US" sz="2400" dirty="0"/>
              <a:t> image - cubic</a:t>
            </a:r>
          </a:p>
        </p:txBody>
      </p:sp>
    </p:spTree>
    <p:extLst>
      <p:ext uri="{BB962C8B-B14F-4D97-AF65-F5344CB8AC3E}">
        <p14:creationId xmlns:p14="http://schemas.microsoft.com/office/powerpoint/2010/main" val="34419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/>
          <a:lstStyle/>
          <a:p>
            <a:r>
              <a:rPr lang="en-US" sz="2400" dirty="0"/>
              <a:t>X3D 360</a:t>
            </a:r>
            <a:r>
              <a:rPr lang="en-US" sz="2400" baseline="30000" dirty="0"/>
              <a:t>o</a:t>
            </a:r>
            <a:r>
              <a:rPr lang="en-US" sz="2400" dirty="0"/>
              <a:t> image - cubic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6" y="1268760"/>
            <a:ext cx="8171107" cy="4049209"/>
          </a:xfrm>
          <a:prstGeom prst="rect">
            <a:avLst/>
          </a:prstGeom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899592" y="56612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http://cgac.cbnu.ac.kr/vr/pano/cubemap.html</a:t>
            </a:r>
          </a:p>
        </p:txBody>
      </p:sp>
    </p:spTree>
    <p:extLst>
      <p:ext uri="{BB962C8B-B14F-4D97-AF65-F5344CB8AC3E}">
        <p14:creationId xmlns:p14="http://schemas.microsoft.com/office/powerpoint/2010/main" val="7890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X3D </a:t>
            </a:r>
            <a:r>
              <a:rPr lang="en-US" sz="2400" dirty="0" err="1" smtClean="0"/>
              <a:t>Equirectangular</a:t>
            </a:r>
            <a:r>
              <a:rPr lang="en-US" sz="2400" dirty="0" smtClean="0"/>
              <a:t> panoramas</a:t>
            </a:r>
            <a:endParaRPr lang="en-US" sz="24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1224136"/>
          </a:xfrm>
        </p:spPr>
        <p:txBody>
          <a:bodyPr>
            <a:noAutofit/>
          </a:bodyPr>
          <a:lstStyle/>
          <a:p>
            <a:pPr algn="just" eaLnBrk="0" latinLnBrk="0" hangingPunct="0">
              <a:lnSpc>
                <a:spcPct val="170000"/>
              </a:lnSpc>
              <a:buFontTx/>
              <a:buChar char="-"/>
            </a:pPr>
            <a:r>
              <a:rPr lang="en-US" sz="1600" b="0" dirty="0"/>
              <a:t>An equirectangular </a:t>
            </a:r>
            <a:r>
              <a:rPr lang="en-US" sz="1600" b="0" dirty="0" err="1"/>
              <a:t>pano</a:t>
            </a:r>
            <a:r>
              <a:rPr lang="en-US" sz="1600" b="0" dirty="0"/>
              <a:t> consists of a single image with an aspect ratio of 2:1, meaning that the width must be twice the height.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6732240" cy="33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/>
          <a:lstStyle/>
          <a:p>
            <a:r>
              <a:rPr lang="en-US" sz="2400" dirty="0"/>
              <a:t>X3D 360</a:t>
            </a:r>
            <a:r>
              <a:rPr lang="en-US" sz="2400" baseline="30000" dirty="0"/>
              <a:t>o</a:t>
            </a:r>
            <a:r>
              <a:rPr lang="en-US" sz="2400" dirty="0"/>
              <a:t> image - equirectangular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08" y="1916832"/>
            <a:ext cx="8388424" cy="3495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256" y="1100503"/>
            <a:ext cx="8251876" cy="4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sz="1600" dirty="0"/>
              <a:t>Creating a sphere and using </a:t>
            </a:r>
            <a:r>
              <a:rPr lang="en-US" sz="1600" dirty="0" err="1"/>
              <a:t>imageTexture</a:t>
            </a:r>
            <a:r>
              <a:rPr lang="en-US" sz="1600" dirty="0"/>
              <a:t> to texture equirectangular image</a:t>
            </a:r>
          </a:p>
        </p:txBody>
      </p:sp>
    </p:spTree>
    <p:extLst>
      <p:ext uri="{BB962C8B-B14F-4D97-AF65-F5344CB8AC3E}">
        <p14:creationId xmlns:p14="http://schemas.microsoft.com/office/powerpoint/2010/main" val="207685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/>
          <a:lstStyle/>
          <a:p>
            <a:r>
              <a:rPr lang="en-US" sz="2400" dirty="0"/>
              <a:t>X3D 360</a:t>
            </a:r>
            <a:r>
              <a:rPr lang="en-US" sz="2400" baseline="30000" dirty="0"/>
              <a:t>o</a:t>
            </a:r>
            <a:r>
              <a:rPr lang="en-US" sz="2400" dirty="0"/>
              <a:t> image - equirectangular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49" y="1196752"/>
            <a:ext cx="7940342" cy="4320480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1475656" y="566124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http://cgac.cbnu.ac.kr/vr/pano/equirectangular.html</a:t>
            </a:r>
          </a:p>
        </p:txBody>
      </p:sp>
    </p:spTree>
    <p:extLst>
      <p:ext uri="{BB962C8B-B14F-4D97-AF65-F5344CB8AC3E}">
        <p14:creationId xmlns:p14="http://schemas.microsoft.com/office/powerpoint/2010/main" val="5760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8" y="2060848"/>
            <a:ext cx="8198964" cy="4248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360 VR Tour - Navigation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7545" y="980728"/>
            <a:ext cx="8255702" cy="1080120"/>
          </a:xfrm>
        </p:spPr>
        <p:txBody>
          <a:bodyPr>
            <a:noAutofit/>
          </a:bodyPr>
          <a:lstStyle/>
          <a:p>
            <a:pPr algn="just" eaLnBrk="0" latinLnBrk="0" hangingPunct="0">
              <a:buFontTx/>
              <a:buChar char="-"/>
            </a:pPr>
            <a:r>
              <a:rPr lang="en-US" sz="1800" dirty="0"/>
              <a:t>Move to the next scene</a:t>
            </a:r>
          </a:p>
          <a:p>
            <a:pPr algn="just" eaLnBrk="0" latinLnBrk="0" hangingPunct="0">
              <a:buFontTx/>
              <a:buChar char="-"/>
            </a:pPr>
            <a:r>
              <a:rPr lang="en-US" sz="1800" dirty="0"/>
              <a:t>Focus on the icon or click</a:t>
            </a:r>
          </a:p>
          <a:p>
            <a:pPr algn="just" eaLnBrk="0" latinLnBrk="0" hangingPunct="0">
              <a:buFontTx/>
              <a:buChar char="-"/>
            </a:pPr>
            <a:r>
              <a:rPr lang="en-US" sz="1800" dirty="0"/>
              <a:t>Show the next place’s name</a:t>
            </a:r>
          </a:p>
        </p:txBody>
      </p:sp>
    </p:spTree>
    <p:extLst>
      <p:ext uri="{BB962C8B-B14F-4D97-AF65-F5344CB8AC3E}">
        <p14:creationId xmlns:p14="http://schemas.microsoft.com/office/powerpoint/2010/main" val="3766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4" y="1844824"/>
            <a:ext cx="8207991" cy="4525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360 VR Tour - Tooltips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7545" y="980728"/>
            <a:ext cx="8255702" cy="1080120"/>
          </a:xfrm>
        </p:spPr>
        <p:txBody>
          <a:bodyPr>
            <a:noAutofit/>
          </a:bodyPr>
          <a:lstStyle/>
          <a:p>
            <a:pPr algn="just" eaLnBrk="0" latinLnBrk="0" hangingPunct="0">
              <a:buFontTx/>
              <a:buChar char="-"/>
            </a:pPr>
            <a:r>
              <a:rPr lang="en-US" sz="1800" dirty="0"/>
              <a:t>Information icon</a:t>
            </a:r>
          </a:p>
          <a:p>
            <a:pPr algn="just" eaLnBrk="0" latinLnBrk="0" hangingPunct="0">
              <a:buFontTx/>
              <a:buChar char="-"/>
            </a:pPr>
            <a:r>
              <a:rPr lang="en-US" sz="1800" dirty="0"/>
              <a:t>Image tooltip type (attribution, </a:t>
            </a:r>
            <a:r>
              <a:rPr lang="en-US" sz="1800" dirty="0" err="1"/>
              <a:t>attributionUri</a:t>
            </a:r>
            <a:r>
              <a:rPr lang="en-US" sz="1800" dirty="0"/>
              <a:t>, width, height)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4128" y="4653136"/>
            <a:ext cx="2304256" cy="432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Image tooltip type</a:t>
            </a:r>
          </a:p>
        </p:txBody>
      </p:sp>
    </p:spTree>
    <p:extLst>
      <p:ext uri="{BB962C8B-B14F-4D97-AF65-F5344CB8AC3E}">
        <p14:creationId xmlns:p14="http://schemas.microsoft.com/office/powerpoint/2010/main" val="370434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28800"/>
            <a:ext cx="7347153" cy="4772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360 VR Tour - Tooltips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7545" y="980728"/>
            <a:ext cx="8255702" cy="1080120"/>
          </a:xfrm>
        </p:spPr>
        <p:txBody>
          <a:bodyPr>
            <a:noAutofit/>
          </a:bodyPr>
          <a:lstStyle/>
          <a:p>
            <a:pPr algn="just" eaLnBrk="0" latinLnBrk="0" hangingPunct="0">
              <a:buFontTx/>
              <a:buChar char="-"/>
            </a:pPr>
            <a:r>
              <a:rPr lang="en-US" sz="1800" dirty="0" err="1"/>
              <a:t>Textblock</a:t>
            </a:r>
            <a:r>
              <a:rPr lang="en-US" sz="1800" dirty="0"/>
              <a:t> tooltip type (text, width, height)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6464" y="2492896"/>
            <a:ext cx="2520279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Textblock</a:t>
            </a:r>
            <a:r>
              <a:rPr lang="en-US" dirty="0"/>
              <a:t> tooltip type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300192" y="2924944"/>
            <a:ext cx="576064" cy="11521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68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97478"/>
              </p:ext>
            </p:extLst>
          </p:nvPr>
        </p:nvGraphicFramePr>
        <p:xfrm>
          <a:off x="228600" y="1371600"/>
          <a:ext cx="8686800" cy="4116390"/>
        </p:xfrm>
        <a:graphic>
          <a:graphicData uri="http://schemas.openxmlformats.org/drawingml/2006/table">
            <a:tbl>
              <a:tblPr/>
              <a:tblGrid>
                <a:gridCol w="2192414"/>
                <a:gridCol w="2413354"/>
                <a:gridCol w="2081943"/>
                <a:gridCol w="1999089"/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600" dirty="0" smtClean="0"/>
                        <a:t>HMD </a:t>
                      </a:r>
                      <a:r>
                        <a:rPr lang="en-US" altLang="ko-KR" sz="1600" b="0" dirty="0" smtClean="0"/>
                        <a:t>360</a:t>
                      </a:r>
                      <a:r>
                        <a:rPr lang="en-US" altLang="ko-KR" sz="1600" b="0" baseline="30000" dirty="0" smtClean="0"/>
                        <a:t>o</a:t>
                      </a:r>
                      <a:r>
                        <a:rPr lang="en-US" altLang="ko-KR" sz="1400" dirty="0" smtClean="0"/>
                        <a:t> Images </a:t>
                      </a:r>
                      <a:r>
                        <a:rPr lang="en-US" altLang="ko-KR" sz="1600" dirty="0" smtClean="0"/>
                        <a:t>VR Service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2017-07-25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):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Kwan-</a:t>
                      </a: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Hee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</a:t>
                      </a: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Yoo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Kwan-</a:t>
                      </a: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Hee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</a:t>
                      </a:r>
                      <a:r>
                        <a:rPr kumimoji="0" lang="en-US" altLang="ko-K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Yoo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Chungbuk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National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University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+(82)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43-261-2788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khyoo@chungbuk.ac.kr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66" name="Rectangle 5"/>
          <p:cNvSpPr>
            <a:spLocks noChangeArrowheads="1"/>
          </p:cNvSpPr>
          <p:nvPr/>
        </p:nvSpPr>
        <p:spPr bwMode="auto">
          <a:xfrm>
            <a:off x="2840019" y="352059"/>
            <a:ext cx="34211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600" b="1" dirty="0"/>
              <a:t>IEEE</a:t>
            </a:r>
            <a:r>
              <a:rPr lang="en-GB" sz="1600" b="1" dirty="0" smtClean="0"/>
              <a:t> [WG Project #]</a:t>
            </a:r>
            <a:br>
              <a:rPr lang="en-GB" sz="1600" b="1" dirty="0" smtClean="0"/>
            </a:br>
            <a:r>
              <a:rPr lang="en-GB" sz="1600" b="1" dirty="0" smtClean="0"/>
              <a:t>[</a:t>
            </a:r>
            <a:r>
              <a:rPr lang="en-US" sz="1600" b="1" dirty="0" smtClean="0"/>
              <a:t>WG Name]</a:t>
            </a:r>
          </a:p>
          <a:p>
            <a:pPr algn="ctr" eaLnBrk="0" hangingPunct="0"/>
            <a:r>
              <a:rPr lang="en-US" sz="1600" b="1" dirty="0" smtClean="0"/>
              <a:t>[WG Chair Name and Email]</a:t>
            </a:r>
            <a:endParaRPr lang="en-US" sz="1600" b="1" dirty="0"/>
          </a:p>
        </p:txBody>
      </p:sp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11" y="272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84" y="1628800"/>
            <a:ext cx="8144400" cy="4608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360 VR Tour - Tooltips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7545" y="980728"/>
            <a:ext cx="8255702" cy="1080120"/>
          </a:xfrm>
        </p:spPr>
        <p:txBody>
          <a:bodyPr>
            <a:noAutofit/>
          </a:bodyPr>
          <a:lstStyle/>
          <a:p>
            <a:pPr algn="just" eaLnBrk="0" latinLnBrk="0" hangingPunct="0">
              <a:buFontTx/>
              <a:buChar char="-"/>
            </a:pPr>
            <a:r>
              <a:rPr lang="en-US" sz="1800" dirty="0"/>
              <a:t>Video tooltip type (source, width, height)</a:t>
            </a:r>
          </a:p>
        </p:txBody>
      </p:sp>
      <p:sp>
        <p:nvSpPr>
          <p:cNvPr id="7" name="Rectangle 6"/>
          <p:cNvSpPr/>
          <p:nvPr/>
        </p:nvSpPr>
        <p:spPr>
          <a:xfrm>
            <a:off x="4569756" y="3284984"/>
            <a:ext cx="2520279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tooltip type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143484" y="3717032"/>
            <a:ext cx="576064" cy="11521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78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Issues in </a:t>
            </a:r>
            <a:r>
              <a:rPr lang="en-US" sz="2000" dirty="0" smtClean="0"/>
              <a:t>HMD 360 VR services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lvl="1" eaLnBrk="0" latinLnBrk="0" hangingPunct="0">
              <a:lnSpc>
                <a:spcPct val="150000"/>
              </a:lnSpc>
            </a:pPr>
            <a:r>
              <a:rPr lang="en-US" sz="1800" dirty="0" smtClean="0">
                <a:ea typeface="MoeumT R"/>
              </a:rPr>
              <a:t>Attach AR Marker to </a:t>
            </a:r>
            <a:r>
              <a:rPr lang="en-US" altLang="ko-KR" sz="1800" dirty="0">
                <a:ea typeface="MoeumT R"/>
              </a:rPr>
              <a:t>360</a:t>
            </a:r>
            <a:r>
              <a:rPr lang="en-US" altLang="ko-KR" sz="1800" baseline="30000" dirty="0">
                <a:ea typeface="MoeumT R"/>
              </a:rPr>
              <a:t>o</a:t>
            </a:r>
            <a:r>
              <a:rPr lang="en-US" altLang="ko-KR" sz="1800" dirty="0">
                <a:ea typeface="MoeumT R"/>
              </a:rPr>
              <a:t> walking tour </a:t>
            </a:r>
            <a:r>
              <a:rPr lang="en-US" altLang="ko-KR" sz="1800" dirty="0" smtClean="0">
                <a:ea typeface="MoeumT R"/>
              </a:rPr>
              <a:t>scene</a:t>
            </a:r>
            <a:endParaRPr lang="en-US" sz="1800" dirty="0">
              <a:ea typeface="MoeumT R"/>
            </a:endParaRP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How to attach 2D/3D model to 360</a:t>
            </a:r>
            <a:r>
              <a:rPr lang="en-US" sz="1800" baseline="30000" dirty="0">
                <a:ea typeface="MoeumT R"/>
              </a:rPr>
              <a:t>o</a:t>
            </a:r>
            <a:r>
              <a:rPr lang="en-US" sz="1800" dirty="0">
                <a:ea typeface="MoeumT R"/>
              </a:rPr>
              <a:t> walking tour </a:t>
            </a:r>
            <a:r>
              <a:rPr lang="en-US" sz="1800" dirty="0" smtClean="0">
                <a:ea typeface="MoeumT R"/>
              </a:rPr>
              <a:t>scene naturally</a:t>
            </a:r>
            <a:endParaRPr lang="en-US" sz="1800" dirty="0">
              <a:ea typeface="MoeumT R"/>
            </a:endParaRP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smtClean="0">
                <a:ea typeface="MoeumT R"/>
              </a:rPr>
              <a:t>Use a captured </a:t>
            </a:r>
            <a:r>
              <a:rPr lang="en-US" sz="1800" dirty="0" smtClean="0">
                <a:ea typeface="MoeumT R"/>
              </a:rPr>
              <a:t>video as a </a:t>
            </a:r>
            <a:r>
              <a:rPr lang="en-US" sz="1800" dirty="0">
                <a:ea typeface="MoeumT R"/>
              </a:rPr>
              <a:t>b</a:t>
            </a:r>
            <a:r>
              <a:rPr lang="en-US" sz="1800" dirty="0" smtClean="0">
                <a:ea typeface="MoeumT R"/>
              </a:rPr>
              <a:t>ackground video in order that users can avoid collision of real objects</a:t>
            </a:r>
            <a:endParaRPr lang="en-US" sz="1800" dirty="0">
              <a:ea typeface="MoeumT R"/>
            </a:endParaRP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HMD VR Service </a:t>
            </a:r>
            <a:r>
              <a:rPr lang="en-US" sz="1800" dirty="0" smtClean="0">
                <a:ea typeface="MoeumT R"/>
              </a:rPr>
              <a:t>Framework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 smtClean="0">
                <a:ea typeface="MoeumT R"/>
              </a:rPr>
              <a:t>Send/Receive/See an message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 smtClean="0">
                <a:ea typeface="MoeumT R"/>
              </a:rPr>
              <a:t>Send/Receive/See a received video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 smtClean="0">
                <a:ea typeface="MoeumT R"/>
              </a:rPr>
              <a:t>Phone Call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 smtClean="0">
                <a:ea typeface="MoeumT R"/>
              </a:rPr>
              <a:t>Text Typing</a:t>
            </a:r>
            <a:endParaRPr lang="en-US" dirty="0">
              <a:ea typeface="MoeumT R"/>
            </a:endParaRPr>
          </a:p>
          <a:p>
            <a:pPr lvl="1" eaLnBrk="0" latinLnBrk="0" hangingPunct="0">
              <a:lnSpc>
                <a:spcPct val="150000"/>
              </a:lnSpc>
            </a:pPr>
            <a:endParaRPr lang="en-US" sz="1800" dirty="0">
              <a:ea typeface="MoeumT R"/>
            </a:endParaRPr>
          </a:p>
        </p:txBody>
      </p:sp>
    </p:spTree>
    <p:extLst>
      <p:ext uri="{BB962C8B-B14F-4D97-AF65-F5344CB8AC3E}">
        <p14:creationId xmlns:p14="http://schemas.microsoft.com/office/powerpoint/2010/main" val="7599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Issues in X3D VR walking tour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81494"/>
            <a:ext cx="7968163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Many Areas for VR Research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Display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Wide field of view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New display technologies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Tracking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Precise tracking, wide area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Interaction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Natural gesture interaction, human factors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Applications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Collaboration, large scale VR </a:t>
            </a:r>
            <a:endParaRPr lang="en-US" sz="1600" dirty="0">
              <a:ea typeface="MoeumT R"/>
            </a:endParaRPr>
          </a:p>
          <a:p>
            <a:pPr lvl="1"/>
            <a:endParaRPr lang="en-US" sz="1600" dirty="0">
              <a:ea typeface="MoeumT R"/>
            </a:endParaRPr>
          </a:p>
        </p:txBody>
      </p:sp>
    </p:spTree>
    <p:extLst>
      <p:ext uri="{BB962C8B-B14F-4D97-AF65-F5344CB8AC3E}">
        <p14:creationId xmlns:p14="http://schemas.microsoft.com/office/powerpoint/2010/main" val="128457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Conclusion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Virtual Reality is a growing industry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PC and specialized hardware are getting better, faster and cheaper because of   development in VR.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Maybe 3D user interfaces will replace the windows based ones?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Huge demand for VRML programmers in near future.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Revolution in gaming industries</a:t>
            </a:r>
          </a:p>
        </p:txBody>
      </p:sp>
    </p:spTree>
    <p:extLst>
      <p:ext uri="{BB962C8B-B14F-4D97-AF65-F5344CB8AC3E}">
        <p14:creationId xmlns:p14="http://schemas.microsoft.com/office/powerpoint/2010/main" val="8442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altLang="ko-KR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74800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/>
          <a:lstStyle/>
          <a:p>
            <a:r>
              <a:rPr lang="en-US" altLang="ko-KR" sz="2400" dirty="0"/>
              <a:t>What is Virtual Reality?</a:t>
            </a:r>
            <a:endParaRPr lang="ko-KR" altLang="en-US" sz="2400" dirty="0"/>
          </a:p>
        </p:txBody>
      </p:sp>
      <p:sp>
        <p:nvSpPr>
          <p:cNvPr id="8" name="텍스트 개체 틀 2"/>
          <p:cNvSpPr>
            <a:spLocks noGrp="1"/>
          </p:cNvSpPr>
          <p:nvPr>
            <p:ph type="body" sz="quarter" idx="17"/>
          </p:nvPr>
        </p:nvSpPr>
        <p:spPr>
          <a:xfrm>
            <a:off x="505000" y="1844824"/>
            <a:ext cx="4540242" cy="1728192"/>
          </a:xfrm>
          <a:ln>
            <a:noFill/>
          </a:ln>
        </p:spPr>
        <p:txBody>
          <a:bodyPr>
            <a:normAutofit/>
          </a:bodyPr>
          <a:lstStyle/>
          <a:p>
            <a:pPr marL="289728" indent="-289728">
              <a:buFont typeface="Arial" panose="020B0604020202020204" pitchFamily="34" charset="0"/>
              <a:buChar char="•"/>
            </a:pPr>
            <a:r>
              <a:rPr lang="en-US" altLang="ko-KR" sz="1600" b="0" dirty="0"/>
              <a:t>Not static 3D image</a:t>
            </a:r>
          </a:p>
          <a:p>
            <a:pPr marL="289728" indent="-289728">
              <a:buFont typeface="Arial" panose="020B0604020202020204" pitchFamily="34" charset="0"/>
              <a:buChar char="•"/>
            </a:pPr>
            <a:r>
              <a:rPr lang="en-US" altLang="ko-KR" sz="1600" b="0" dirty="0"/>
              <a:t>Not movies</a:t>
            </a:r>
          </a:p>
          <a:p>
            <a:pPr marL="289728" indent="-289728">
              <a:buFont typeface="Arial" panose="020B0604020202020204" pitchFamily="34" charset="0"/>
              <a:buChar char="•"/>
            </a:pPr>
            <a:r>
              <a:rPr lang="en-US" altLang="ko-KR" sz="1600" b="0" dirty="0"/>
              <a:t>Moving within the 3D world</a:t>
            </a:r>
          </a:p>
          <a:p>
            <a:pPr marL="289728" indent="-289728">
              <a:buFont typeface="Arial" panose="020B0604020202020204" pitchFamily="34" charset="0"/>
              <a:buChar char="•"/>
            </a:pPr>
            <a:r>
              <a:rPr lang="en-US" altLang="ko-KR" sz="1600" b="0" dirty="0"/>
              <a:t>Manipulating objects in the 3D world</a:t>
            </a:r>
          </a:p>
        </p:txBody>
      </p:sp>
      <p:sp>
        <p:nvSpPr>
          <p:cNvPr id="10" name="텍스트 개체 틀 2"/>
          <p:cNvSpPr txBox="1">
            <a:spLocks/>
          </p:cNvSpPr>
          <p:nvPr/>
        </p:nvSpPr>
        <p:spPr>
          <a:xfrm>
            <a:off x="515256" y="1227057"/>
            <a:ext cx="7056784" cy="5012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1800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600" b="1" kern="1200" baseline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68000" indent="-180000" algn="l" defTabSz="914400" rtl="0" eaLnBrk="1" latinLnBrk="1" hangingPunct="1">
              <a:spcBef>
                <a:spcPct val="20000"/>
              </a:spcBef>
              <a:buSzPct val="100000"/>
              <a:buFont typeface="맑은 고딕" pitchFamily="50" charset="-127"/>
              <a:buChar char="-"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1" hangingPunct="1">
              <a:spcBef>
                <a:spcPct val="20000"/>
              </a:spcBef>
              <a:buSzPct val="80000"/>
              <a:buFont typeface="맑은 고딕" pitchFamily="50" charset="-127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ea typeface="MoeumT R"/>
              </a:rPr>
              <a:t>Making an electronic world seem real and interactive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75656" y="3723034"/>
            <a:ext cx="6120680" cy="2508276"/>
          </a:xfrm>
          <a:prstGeom prst="rect">
            <a:avLst/>
          </a:prstGeom>
          <a:noFill/>
          <a:ln w="19050" cap="flat" cmpd="sng" algn="ctr">
            <a:noFill/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virtual reali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r="27669"/>
          <a:stretch/>
        </p:blipFill>
        <p:spPr bwMode="auto">
          <a:xfrm>
            <a:off x="6876256" y="1113189"/>
            <a:ext cx="1656185" cy="19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virtual reality in educ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32" y="3507884"/>
            <a:ext cx="4058584" cy="23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736955"/>
            <a:ext cx="3928210" cy="21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Type of VR Experiences</a:t>
            </a:r>
          </a:p>
        </p:txBody>
      </p:sp>
      <p:sp>
        <p:nvSpPr>
          <p:cNvPr id="109" name="텍스트 개체 틀 2"/>
          <p:cNvSpPr>
            <a:spLocks noGrp="1"/>
          </p:cNvSpPr>
          <p:nvPr>
            <p:ph type="body" sz="quarter" idx="17"/>
          </p:nvPr>
        </p:nvSpPr>
        <p:spPr>
          <a:xfrm>
            <a:off x="463806" y="1052736"/>
            <a:ext cx="8215313" cy="504056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1800" dirty="0"/>
              <a:t>Immersive Spaces</a:t>
            </a:r>
          </a:p>
          <a:p>
            <a:pPr marL="0" indent="0">
              <a:buNone/>
            </a:pPr>
            <a:r>
              <a:rPr lang="en-US" altLang="ko-KR" sz="1800" dirty="0"/>
              <a:t>	</a:t>
            </a:r>
            <a:r>
              <a:rPr lang="en-US" altLang="ko-KR" sz="1800" b="0" dirty="0"/>
              <a:t>- 360</a:t>
            </a:r>
            <a:r>
              <a:rPr lang="en-US" altLang="ko-KR" sz="1800" b="0" baseline="30000" dirty="0"/>
              <a:t>o</a:t>
            </a:r>
            <a:r>
              <a:rPr lang="en-US" altLang="ko-KR" sz="1800" b="0" dirty="0"/>
              <a:t> Panorama image/Video</a:t>
            </a:r>
          </a:p>
          <a:p>
            <a:pPr marL="0" indent="0">
              <a:buNone/>
            </a:pPr>
            <a:r>
              <a:rPr lang="en-US" altLang="ko-KR" sz="1800" b="0" dirty="0"/>
              <a:t> 	- High visual quality</a:t>
            </a:r>
          </a:p>
          <a:p>
            <a:pPr marL="0" indent="0">
              <a:buNone/>
            </a:pPr>
            <a:r>
              <a:rPr lang="en-US" altLang="ko-KR" sz="1800" b="0" dirty="0"/>
              <a:t>	- Limited interactivity</a:t>
            </a:r>
          </a:p>
          <a:p>
            <a:pPr marL="0" indent="0">
              <a:buNone/>
            </a:pPr>
            <a:r>
              <a:rPr lang="en-US" altLang="ko-KR" sz="1800" b="0" dirty="0"/>
              <a:t>		- Changing viewpoint orientation</a:t>
            </a:r>
          </a:p>
          <a:p>
            <a:pPr marL="0" indent="0">
              <a:buNone/>
            </a:pPr>
            <a:r>
              <a:rPr lang="en-US" altLang="ko-KR" sz="1800" b="0" dirty="0"/>
              <a:t>	-User can turn head to see different </a:t>
            </a:r>
          </a:p>
          <a:p>
            <a:pPr marL="0" indent="0">
              <a:buNone/>
            </a:pPr>
            <a:r>
              <a:rPr lang="en-US" altLang="ko-KR" sz="1800" b="0" dirty="0"/>
              <a:t>		views</a:t>
            </a:r>
          </a:p>
          <a:p>
            <a:pPr marL="0" indent="0">
              <a:buNone/>
            </a:pPr>
            <a:r>
              <a:rPr lang="en-US" altLang="ko-KR" sz="1800" b="0" dirty="0"/>
              <a:t>	- Fixed Position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1800" dirty="0"/>
              <a:t>Immersive Experiences</a:t>
            </a:r>
          </a:p>
          <a:p>
            <a:pPr marL="0" indent="0">
              <a:buNone/>
            </a:pPr>
            <a:r>
              <a:rPr lang="en-US" altLang="ko-KR" sz="1800" dirty="0"/>
              <a:t>	</a:t>
            </a:r>
            <a:r>
              <a:rPr lang="en-US" altLang="ko-KR" sz="1800" b="0" dirty="0"/>
              <a:t>- 3D graphics</a:t>
            </a:r>
          </a:p>
          <a:p>
            <a:pPr marL="0" indent="0">
              <a:buNone/>
            </a:pPr>
            <a:r>
              <a:rPr lang="en-US" altLang="ko-KR" sz="1800" b="0" dirty="0"/>
              <a:t>		- Lower visual quality</a:t>
            </a:r>
          </a:p>
          <a:p>
            <a:pPr marL="0" indent="0">
              <a:buNone/>
            </a:pPr>
            <a:r>
              <a:rPr lang="en-US" altLang="ko-KR" sz="1800" b="0" dirty="0"/>
              <a:t>	- High interactivity</a:t>
            </a:r>
          </a:p>
          <a:p>
            <a:pPr marL="0" indent="0">
              <a:buNone/>
            </a:pPr>
            <a:r>
              <a:rPr lang="en-US" altLang="ko-KR" sz="1800" b="0" dirty="0"/>
              <a:t>		- Movement in space</a:t>
            </a:r>
          </a:p>
          <a:p>
            <a:pPr marL="0" indent="0">
              <a:buNone/>
            </a:pPr>
            <a:r>
              <a:rPr lang="en-US" altLang="ko-KR" sz="1800" b="0" dirty="0"/>
              <a:t>		- Interact with virtual objects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10" y="1340768"/>
            <a:ext cx="3600400" cy="1800200"/>
          </a:xfrm>
          <a:prstGeom prst="rect">
            <a:avLst/>
          </a:prstGeom>
        </p:spPr>
      </p:pic>
      <p:pic>
        <p:nvPicPr>
          <p:cNvPr id="15" name="Picture 2" descr="F:\fallout3_screen1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5610" y="3933056"/>
            <a:ext cx="3663509" cy="206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04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Where 360</a:t>
            </a:r>
            <a:r>
              <a:rPr lang="en-US" sz="2000" baseline="30000" dirty="0"/>
              <a:t>o </a:t>
            </a:r>
            <a:r>
              <a:rPr lang="en-US" sz="2000" dirty="0"/>
              <a:t>VR Walking Tour can apply?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Virtual Map (University Campus, Hospital, Company, Factory…)</a:t>
            </a: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Visiting Place (Park, Resort, Mountain, Temple…)</a:t>
            </a: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Business Place (Hotel, Restaurant, bars,…)</a:t>
            </a: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More effective than </a:t>
            </a:r>
            <a:r>
              <a:rPr lang="en-US" sz="1800" dirty="0" err="1">
                <a:ea typeface="MoeumT R"/>
              </a:rPr>
              <a:t>Streetview</a:t>
            </a:r>
            <a:r>
              <a:rPr lang="en-US" sz="1800" dirty="0">
                <a:ea typeface="MoeumT R"/>
              </a:rPr>
              <a:t> 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>
                <a:ea typeface="MoeumT R"/>
              </a:rPr>
              <a:t>Add more information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>
                <a:ea typeface="MoeumT R"/>
              </a:rPr>
              <a:t>Custom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>
                <a:ea typeface="MoeumT R"/>
              </a:rPr>
              <a:t>Own system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>
                <a:ea typeface="MoeumT R"/>
              </a:rPr>
              <a:t>Own website</a:t>
            </a:r>
          </a:p>
          <a:p>
            <a:pPr lvl="1" eaLnBrk="0" latinLnBrk="0" hangingPunct="0">
              <a:lnSpc>
                <a:spcPct val="150000"/>
              </a:lnSpc>
            </a:pPr>
            <a:endParaRPr lang="en-US" sz="1800" dirty="0">
              <a:ea typeface="MoeumT R"/>
            </a:endParaRPr>
          </a:p>
        </p:txBody>
      </p:sp>
    </p:spTree>
    <p:extLst>
      <p:ext uri="{BB962C8B-B14F-4D97-AF65-F5344CB8AC3E}">
        <p14:creationId xmlns:p14="http://schemas.microsoft.com/office/powerpoint/2010/main" val="179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Computer based Vs. Mobile VR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52" y="3352800"/>
            <a:ext cx="8550963" cy="2672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3" y="980728"/>
            <a:ext cx="8136905" cy="260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VR hardware explosion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61784" y="2874219"/>
            <a:ext cx="4368800" cy="3150144"/>
            <a:chOff x="544236" y="1393779"/>
            <a:chExt cx="4368800" cy="31501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7836" y="2308723"/>
              <a:ext cx="2235200" cy="2235200"/>
            </a:xfrm>
            <a:prstGeom prst="rect">
              <a:avLst/>
            </a:prstGeom>
          </p:spPr>
        </p:pic>
        <p:pic>
          <p:nvPicPr>
            <p:cNvPr id="8" name="Shape 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45763" y="1393779"/>
              <a:ext cx="2367273" cy="1457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7686" y="1677894"/>
              <a:ext cx="2135187" cy="1224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236" y="2851545"/>
              <a:ext cx="2133600" cy="10471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227" y="3645024"/>
            <a:ext cx="2144713" cy="16085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1560" y="1124744"/>
            <a:ext cx="7776864" cy="2116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Increasing of Virtual reality hardware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Affordable stereoscopic displays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Head Mounted Display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Motion tracking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Head tracking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576" y="55172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VR input devices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2189" y="547599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VR HMD devices</a:t>
            </a:r>
          </a:p>
        </p:txBody>
      </p:sp>
    </p:spTree>
    <p:extLst>
      <p:ext uri="{BB962C8B-B14F-4D97-AF65-F5344CB8AC3E}">
        <p14:creationId xmlns:p14="http://schemas.microsoft.com/office/powerpoint/2010/main" val="27152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PC HMDs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560" y="1124744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PC HMDs refer to Desktop peripheral acts as external monitor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Provide deepest, most immersive VR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Position and orientation tracking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Tethered – one or more cables connect to computer such as camera for position tracking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/>
          </a:p>
        </p:txBody>
      </p:sp>
      <p:pic>
        <p:nvPicPr>
          <p:cNvPr id="1026" name="Picture 2" descr="Image result for oculus ri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3408313" cy="231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82" y="3544383"/>
            <a:ext cx="3959052" cy="22260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95736" y="583503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Oculus Rift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6176" y="583503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HTC VIVE</a:t>
            </a:r>
          </a:p>
        </p:txBody>
      </p:sp>
    </p:spTree>
    <p:extLst>
      <p:ext uri="{BB962C8B-B14F-4D97-AF65-F5344CB8AC3E}">
        <p14:creationId xmlns:p14="http://schemas.microsoft.com/office/powerpoint/2010/main" val="3212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IEEE-SA Powerpoint Template</Template>
  <TotalTime>4421</TotalTime>
  <Words>1293</Words>
  <Application>Microsoft Office PowerPoint</Application>
  <PresentationFormat>화면 슬라이드 쇼(4:3)</PresentationFormat>
  <Paragraphs>180</Paragraphs>
  <Slides>35</Slides>
  <Notes>5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6" baseType="lpstr">
      <vt:lpstr>IEEE-SA Powerpoint Template</vt:lpstr>
      <vt:lpstr>PowerPoint 프레젠테이션</vt:lpstr>
      <vt:lpstr>Compliance with IEEE Standards Policies and Procedures</vt:lpstr>
      <vt:lpstr>PowerPoint 프레젠테이션</vt:lpstr>
      <vt:lpstr>What is Virtual Reality?</vt:lpstr>
      <vt:lpstr>Type of VR Experiences</vt:lpstr>
      <vt:lpstr>Where 360o VR Walking Tour can apply?</vt:lpstr>
      <vt:lpstr>Computer based Vs. Mobile VR</vt:lpstr>
      <vt:lpstr>VR hardware explosion</vt:lpstr>
      <vt:lpstr>PC HMDs</vt:lpstr>
      <vt:lpstr>Mobile HMDs</vt:lpstr>
      <vt:lpstr>Drop-in phone viewers</vt:lpstr>
      <vt:lpstr>PowerPoint 프레젠테이션</vt:lpstr>
      <vt:lpstr>Stereoscopic Vision</vt:lpstr>
      <vt:lpstr>POSITION AND ORIENTATION</vt:lpstr>
      <vt:lpstr>FIELD OF VIEW ( FOV )</vt:lpstr>
      <vt:lpstr>360o VR Tour Development</vt:lpstr>
      <vt:lpstr>Panorama images for visualizing 360 scene</vt:lpstr>
      <vt:lpstr>X3D Panorama image</vt:lpstr>
      <vt:lpstr>X3D Cubic panoramas</vt:lpstr>
      <vt:lpstr>X3D Cubic panos</vt:lpstr>
      <vt:lpstr>X3D 360o image - cubic</vt:lpstr>
      <vt:lpstr>X3D 360o image - cubic</vt:lpstr>
      <vt:lpstr>X3D 360o image - cubic</vt:lpstr>
      <vt:lpstr>X3D Equirectangular panoramas</vt:lpstr>
      <vt:lpstr>X3D 360o image - equirectangular</vt:lpstr>
      <vt:lpstr>X3D 360o image - equirectangular</vt:lpstr>
      <vt:lpstr>360 VR Tour - Navigation</vt:lpstr>
      <vt:lpstr>360 VR Tour - Tooltips</vt:lpstr>
      <vt:lpstr>360 VR Tour - Tooltips</vt:lpstr>
      <vt:lpstr>360 VR Tour - Tooltips</vt:lpstr>
      <vt:lpstr>Issues in HMD 360 VR services</vt:lpstr>
      <vt:lpstr>Issues in X3D VR walking tour</vt:lpstr>
      <vt:lpstr>Many Areas for VR Research</vt:lpstr>
      <vt:lpstr>Conclusion</vt:lpstr>
      <vt:lpstr>Thank you.</vt:lpstr>
    </vt:vector>
  </TitlesOfParts>
  <Company>IEEE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 Using a Light Image</dc:title>
  <dc:creator>jkenny</dc:creator>
  <cp:lastModifiedBy>Windows 사용자</cp:lastModifiedBy>
  <cp:revision>197</cp:revision>
  <dcterms:created xsi:type="dcterms:W3CDTF">2014-10-13T13:02:20Z</dcterms:created>
  <dcterms:modified xsi:type="dcterms:W3CDTF">2017-07-25T15:03:51Z</dcterms:modified>
</cp:coreProperties>
</file>