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2"/>
  </p:notesMasterIdLst>
  <p:handoutMasterIdLst>
    <p:handoutMasterId r:id="rId13"/>
  </p:handoutMasterIdLst>
  <p:sldIdLst>
    <p:sldId id="325" r:id="rId4"/>
    <p:sldId id="365" r:id="rId5"/>
    <p:sldId id="366" r:id="rId6"/>
    <p:sldId id="375" r:id="rId7"/>
    <p:sldId id="393" r:id="rId8"/>
    <p:sldId id="390" r:id="rId9"/>
    <p:sldId id="394" r:id="rId10"/>
    <p:sldId id="35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A1"/>
    <a:srgbClr val="E8E8E8"/>
    <a:srgbClr val="FDC82F"/>
    <a:srgbClr val="009FDA"/>
    <a:srgbClr val="001F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1" d="100"/>
          <a:sy n="141" d="100"/>
        </p:scale>
        <p:origin x="216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2.png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3-17-0060-00-0000-Session #2 WG Closing Plenary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3-17-0060-00-0000-Session #2 WG Closing 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3-17-0060-00-0000-Session #2 WG Closing 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3-17-0060-00-0000-Session #2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3-17-0060-00-0000-Session #2 WG Closing Plenary</a:t>
            </a:r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3-17-0060-00-0000-Session #2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3-17-0060-00-0000-Session #2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3-17-0060-00-0000-Session #2 WG Closing Plenary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3-17-0060-00-0000-Session #2 WG Closing Plenary</a:t>
            </a:r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3-17-0060-00-0000-Session #2 WG Closing Plenary</a:t>
            </a:r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3-17-0060-00-0000-Session #2 WG Closing Plenary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3-17-0060-00-0000-Session #2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3-17-0060-00-0000-Session #2 WG Closing Plenary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3-17-0060-00-0000-Session #2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3-17-0060-00-0000-Session #2 WG Closing Plenary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3-17-0060-00-0000-Session #2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3-17-0060-00-0000-Session #2 WG Closing 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3-17-0060-00-0000-Session #2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3-17-0060-00-0000-Session #2 WG Closing 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3-17-0060-00-0000-Session #2 WG Closing Plenary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3-17-0060-00-0000-Session #2 WG Closing Plenary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3-17-0060-00-0000-Session #2 WG Closing Plenary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림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3-17-0060-00-0000-Session #2 WG Closing 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3-17-0060-00-0000-Session #2 WG Closing Plenary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3-17-0060-00-0000-Session #2 WG Closing 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3-17-0060-00-0000-Session #2 WG Closing Plenary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3-17-0060-00-0000-Session #2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3-17-0060-00-0000-Session #2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3-17-0060-00-0000-Session #2 WG Closing 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3-17-0060-00-0000-Session #2 WG Closing Plenary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3-17-0060-00-0000-Session #2 WG Closing Plenary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3-17-0060-00-0000-Session #2 WG Closing Plenary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3-17-0060-00-0000-Session #2 WG Closing 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3-17-0060-00-0000-Session #2 WG Closing Plenary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3-17-0060-00-0000-Session #2 WG Closing Plenary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3-17-0060-00-0000-Session #2 WG Closing Plenary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0" name="Picture 23" descr="IEEE_SA_Bar_Graphic_long_rgb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그림 11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1360" y="76200"/>
            <a:ext cx="940330" cy="702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3-17-0060-00-0000-Session #2 WG Closing Plenary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[IEEE</a:t>
            </a:r>
            <a:r>
              <a:rPr lang="ko-KR" altLang="en-US" dirty="0"/>
              <a:t> </a:t>
            </a:r>
            <a:r>
              <a:rPr lang="en-US" altLang="ko-KR" dirty="0"/>
              <a:t>P3333.3</a:t>
            </a:r>
            <a:r>
              <a:rPr lang="ko-KR" altLang="en-US" dirty="0"/>
              <a:t> </a:t>
            </a:r>
            <a:r>
              <a:rPr lang="en-US" altLang="ko-KR" dirty="0"/>
              <a:t>Session</a:t>
            </a:r>
            <a:r>
              <a:rPr lang="ko-KR" altLang="en-US" dirty="0"/>
              <a:t> </a:t>
            </a:r>
            <a:r>
              <a:rPr lang="en-US" altLang="ko-KR" dirty="0"/>
              <a:t>#2</a:t>
            </a:r>
            <a:r>
              <a:rPr lang="ko-KR" altLang="en-US" dirty="0"/>
              <a:t> </a:t>
            </a:r>
            <a:r>
              <a:rPr lang="en-US" altLang="ko-KR" dirty="0"/>
              <a:t>WG</a:t>
            </a:r>
            <a:r>
              <a:rPr lang="ko-KR" altLang="en-US" dirty="0"/>
              <a:t> </a:t>
            </a:r>
            <a:r>
              <a:rPr lang="en-US" altLang="ko-KR" dirty="0"/>
              <a:t>Closing</a:t>
            </a:r>
            <a:r>
              <a:rPr lang="ko-KR" altLang="en-US" dirty="0"/>
              <a:t> </a:t>
            </a:r>
            <a:r>
              <a:rPr lang="en-US" altLang="ko-KR" dirty="0"/>
              <a:t>Plenary</a:t>
            </a:r>
            <a:r>
              <a:rPr lang="en-US" dirty="0"/>
              <a:t>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4343400" cy="828675"/>
          </a:xfrm>
        </p:spPr>
        <p:txBody>
          <a:bodyPr/>
          <a:lstStyle/>
          <a:p>
            <a:r>
              <a:rPr lang="en-US" dirty="0"/>
              <a:t>[Dillon </a:t>
            </a:r>
            <a:r>
              <a:rPr lang="en-US" dirty="0" err="1"/>
              <a:t>Seo</a:t>
            </a:r>
            <a:r>
              <a:rPr lang="en-US" dirty="0"/>
              <a:t> / </a:t>
            </a:r>
            <a:r>
              <a:rPr lang="en-US" dirty="0" err="1"/>
              <a:t>VoleR</a:t>
            </a:r>
            <a:r>
              <a:rPr lang="en-US" dirty="0"/>
              <a:t> Creative]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3-17-0060-00-0000-Session #2 WG Closing Plenary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1110599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itchFamily="-84" charset="0"/>
                          <a:cs typeface="Times New Roman" panose="02020603050405020304" pitchFamily="18" charset="0"/>
                        </a:rPr>
                        <a:t>IEEE P3333.3 Session #2 WG Closing Plenary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2017-07-27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 [optional]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Dongil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</a:t>
                      </a: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Seo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VoleR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Creative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+82 10 3135 3194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dillon@volercreative.com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P3333.3</a:t>
            </a:r>
            <a:br>
              <a:rPr lang="en-GB" altLang="ko-KR" sz="1800" dirty="0"/>
            </a:br>
            <a:r>
              <a:rPr lang="en-US" altLang="ko-KR" sz="1800" dirty="0"/>
              <a:t>HMD Based 3D Content Motion Sickness Reducing Technology</a:t>
            </a:r>
            <a:br>
              <a:rPr lang="en-US" altLang="ko-KR" sz="1800" dirty="0"/>
            </a:br>
            <a:r>
              <a:rPr lang="en-US" altLang="ko-KR" sz="1800" dirty="0" err="1"/>
              <a:t>Dongil</a:t>
            </a:r>
            <a:r>
              <a:rPr lang="en-US" altLang="ko-KR" sz="1800" dirty="0"/>
              <a:t> Dillon </a:t>
            </a:r>
            <a:r>
              <a:rPr lang="en-US" altLang="ko-KR" sz="1800" dirty="0" err="1"/>
              <a:t>Seo</a:t>
            </a:r>
            <a:r>
              <a:rPr lang="en-US" altLang="ko-KR" sz="1800" dirty="0"/>
              <a:t>, </a:t>
            </a:r>
            <a:r>
              <a:rPr lang="en-US" altLang="ko-KR" sz="1800" dirty="0" err="1"/>
              <a:t>dillon@volercreative</a:t>
            </a:r>
            <a:endParaRPr lang="ko-KR" altLang="en-US" sz="1800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3-17-0060-00-0000-Session #2 WG Closing Plenary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3-17-0060-00-0000-Session #2 WG Closing Plenary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graphicFrame>
        <p:nvGraphicFramePr>
          <p:cNvPr id="7" name="Table 5">
            <a:extLst>
              <a:ext uri="{FF2B5EF4-FFF2-40B4-BE49-F238E27FC236}">
                <a16:creationId xmlns:a16="http://schemas.microsoft.com/office/drawing/2014/main" id="{3CB9A774-5D41-4147-8D96-F206381226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382951"/>
              </p:ext>
            </p:extLst>
          </p:nvPr>
        </p:nvGraphicFramePr>
        <p:xfrm>
          <a:off x="647700" y="1219200"/>
          <a:ext cx="7848600" cy="33528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3085124355"/>
                    </a:ext>
                  </a:extLst>
                </a:gridCol>
                <a:gridCol w="1695450">
                  <a:extLst>
                    <a:ext uri="{9D8B030D-6E8A-4147-A177-3AD203B41FA5}">
                      <a16:colId xmlns:a16="http://schemas.microsoft.com/office/drawing/2014/main" val="777188936"/>
                    </a:ext>
                  </a:extLst>
                </a:gridCol>
                <a:gridCol w="1695450">
                  <a:extLst>
                    <a:ext uri="{9D8B030D-6E8A-4147-A177-3AD203B41FA5}">
                      <a16:colId xmlns:a16="http://schemas.microsoft.com/office/drawing/2014/main" val="542095598"/>
                    </a:ext>
                  </a:extLst>
                </a:gridCol>
                <a:gridCol w="1695450">
                  <a:extLst>
                    <a:ext uri="{9D8B030D-6E8A-4147-A177-3AD203B41FA5}">
                      <a16:colId xmlns:a16="http://schemas.microsoft.com/office/drawing/2014/main" val="2668073323"/>
                    </a:ext>
                  </a:extLst>
                </a:gridCol>
                <a:gridCol w="1695450">
                  <a:extLst>
                    <a:ext uri="{9D8B030D-6E8A-4147-A177-3AD203B41FA5}">
                      <a16:colId xmlns:a16="http://schemas.microsoft.com/office/drawing/2014/main" val="1862170171"/>
                    </a:ext>
                  </a:extLst>
                </a:gridCol>
              </a:tblGrid>
              <a:tr h="69341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Monday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(July 24, 2017)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Tuesday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(July 25, 2017)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Wednesday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(July 26, 2017)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Thursday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(July 27, 2017)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16530201"/>
                  </a:ext>
                </a:extLst>
              </a:tr>
              <a:tr h="6648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AM-1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9:00a-10:00a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Registration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Discussion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(Content &amp; Bandwidth)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Discussion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(Cybersickness &amp; HF)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Discussion 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2018 Sessions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56707350"/>
                  </a:ext>
                </a:extLst>
              </a:tr>
              <a:tr h="6648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AM-2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10:30a-12:30p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Discussion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(Display)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Discussion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(Lens &amp; Network)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Closing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52681391"/>
                  </a:ext>
                </a:extLst>
              </a:tr>
              <a:tr h="6648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PM-1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1:30p – 3:30p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Introducing P3333.3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Discussion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(Tools &amp; Content)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Discussion 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Next Session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63526128"/>
                  </a:ext>
                </a:extLst>
              </a:tr>
              <a:tr h="6648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PM-2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4:00p – 6:00p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Open Discussion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(Network &amp; Content)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-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-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222222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 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99643855"/>
                  </a:ext>
                </a:extLst>
              </a:tr>
            </a:tbl>
          </a:graphicData>
        </a:graphic>
      </p:graphicFrame>
      <p:sp>
        <p:nvSpPr>
          <p:cNvPr id="9" name="Text Box 47">
            <a:extLst>
              <a:ext uri="{FF2B5EF4-FFF2-40B4-BE49-F238E27FC236}">
                <a16:creationId xmlns:a16="http://schemas.microsoft.com/office/drawing/2014/main" id="{E74C5C7C-D2D4-48A0-B3FE-9A44A1183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9056" y="5283398"/>
            <a:ext cx="39258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Location</a:t>
            </a:r>
            <a:r>
              <a:rPr lang="en-US" sz="1400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: IEEE-SA NY Office (3 Park) – Latimer B</a:t>
            </a:r>
          </a:p>
        </p:txBody>
      </p:sp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D31F89-9171-4646-B447-5404334B3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Future Sessions – 2018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41D9E88-ABBE-4E0F-8CDF-517CBCE8B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3-17-0060-00-0000-Session #2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87C2660-401A-4D25-B89E-044ADA4E5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F64E470-05AA-4AC4-BC6B-69D3D6688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033549"/>
            <a:ext cx="8610600" cy="5367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lvl="0">
              <a:lnSpc>
                <a:spcPct val="200000"/>
              </a:lnSpc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January </a:t>
            </a:r>
            <a:r>
              <a:rPr lang="en-US" sz="2400" b="1" kern="0" dirty="0">
                <a:solidFill>
                  <a:srgbClr val="3333CC"/>
                </a:solidFill>
                <a:latin typeface="Times New Roman"/>
              </a:rPr>
              <a:t>29- </a:t>
            </a:r>
            <a:r>
              <a:rPr lang="en-US" altLang="ko-KR" sz="2400" b="1" kern="0" dirty="0">
                <a:solidFill>
                  <a:srgbClr val="3333CC"/>
                </a:solidFill>
                <a:latin typeface="Times New Roman"/>
              </a:rPr>
              <a:t>February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01, 2018, </a:t>
            </a:r>
            <a:r>
              <a:rPr lang="en-US" sz="2400" b="1" kern="0" dirty="0">
                <a:solidFill>
                  <a:srgbClr val="3333CC"/>
                </a:solidFill>
                <a:latin typeface="Times New Roman"/>
              </a:rPr>
              <a:t>TBD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, Seoul, Korea</a:t>
            </a:r>
          </a:p>
          <a:p>
            <a:pPr lvl="0">
              <a:lnSpc>
                <a:spcPct val="200000"/>
              </a:lnSpc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April 23-26, 2018, </a:t>
            </a:r>
            <a:r>
              <a:rPr lang="en-US" sz="2400" b="1" kern="0" dirty="0">
                <a:solidFill>
                  <a:srgbClr val="FF0000"/>
                </a:solidFill>
                <a:latin typeface="Times New Roman"/>
              </a:rPr>
              <a:t>TBD,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Tokyo, Japan</a:t>
            </a:r>
          </a:p>
          <a:p>
            <a:pPr lvl="0">
              <a:lnSpc>
                <a:spcPct val="200000"/>
              </a:lnSpc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July 16-19, 2018, </a:t>
            </a:r>
            <a:r>
              <a:rPr lang="es-ES" sz="2400" b="1" kern="0" dirty="0">
                <a:solidFill>
                  <a:srgbClr val="0000FF"/>
                </a:solidFill>
                <a:latin typeface="Times New Roman"/>
              </a:rPr>
              <a:t>10662 Los Vaqueros Circle, Los Alamitos, California 90720 (​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IEEE-SA Office), LA, USA</a:t>
            </a:r>
            <a:endParaRPr lang="en-US" sz="2000" b="1" kern="0" dirty="0">
              <a:solidFill>
                <a:srgbClr val="0066A1"/>
              </a:solidFill>
              <a:latin typeface="Times New Roman"/>
            </a:endParaRPr>
          </a:p>
          <a:p>
            <a:pPr lvl="0">
              <a:lnSpc>
                <a:spcPct val="200000"/>
              </a:lnSpc>
            </a:pPr>
            <a:r>
              <a:rPr lang="en-US" sz="2400" b="1" kern="0" dirty="0">
                <a:solidFill>
                  <a:srgbClr val="FF0000"/>
                </a:solidFill>
                <a:latin typeface="Times New Roman"/>
              </a:rPr>
              <a:t>October 08-11, 2018, 1 </a:t>
            </a:r>
            <a:r>
              <a:rPr lang="en-US" sz="2400" b="1" kern="0" dirty="0" err="1">
                <a:solidFill>
                  <a:srgbClr val="FF0000"/>
                </a:solidFill>
                <a:latin typeface="Times New Roman"/>
              </a:rPr>
              <a:t>Fusionopolis</a:t>
            </a:r>
            <a:r>
              <a:rPr lang="en-US" sz="2400" b="1" kern="0" dirty="0">
                <a:solidFill>
                  <a:srgbClr val="FF0000"/>
                </a:solidFill>
                <a:latin typeface="Times New Roman"/>
              </a:rPr>
              <a:t> Walk #04-07 South Tower, Solaris, IEEE-SA Office, Singapore, </a:t>
            </a:r>
            <a:r>
              <a:rPr lang="en-US" altLang="ko-KR" sz="2400" b="1" kern="0" dirty="0">
                <a:solidFill>
                  <a:srgbClr val="FF0000"/>
                </a:solidFill>
                <a:latin typeface="Times New Roman"/>
              </a:rPr>
              <a:t>Singapore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85123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CF8C324-024B-4102-A2B9-7FB7B8F6B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Change number of WG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613BEEC-64CB-46FD-9AEA-18B0135B6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3-17-0060-00-0000-Session #2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E6189B5-9426-4F0B-AF7B-BA2AB52A4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DE710FA-A78E-487F-84C7-6A2543657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402377"/>
            <a:ext cx="8686800" cy="354007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algn="l">
              <a:tabLst>
                <a:tab pos="1271588" algn="l"/>
              </a:tabLst>
              <a:defRPr/>
            </a:pPr>
            <a:r>
              <a:rPr lang="en-GB" sz="2400" dirty="0">
                <a:ea typeface="PMingLiU" charset="-120"/>
              </a:rPr>
              <a:t>Motion to WG number change from P3333.3 to P3079</a:t>
            </a:r>
          </a:p>
          <a:p>
            <a:pPr>
              <a:tabLst>
                <a:tab pos="1271588" algn="l"/>
              </a:tabLst>
              <a:defRPr/>
            </a:pPr>
            <a:r>
              <a:rPr lang="en-GB" dirty="0">
                <a:ea typeface="PMingLiU" charset="-120"/>
              </a:rPr>
              <a:t>(DCN: </a:t>
            </a:r>
            <a:r>
              <a:rPr lang="en-US" dirty="0">
                <a:ea typeface="PMingLiU" charset="-120"/>
              </a:rPr>
              <a:t>3-17-0056-00-0000-Session #2 WG Opening Plenary)</a:t>
            </a:r>
            <a:endParaRPr lang="en-GB" dirty="0">
              <a:ea typeface="PMingLiU" charset="-120"/>
            </a:endParaRPr>
          </a:p>
          <a:p>
            <a:pPr>
              <a:tabLst>
                <a:tab pos="1271588" algn="l"/>
              </a:tabLst>
              <a:defRPr/>
            </a:pPr>
            <a:endParaRPr lang="en-US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Move: Sangkwon Peter Jeong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sz="2000" dirty="0">
                <a:ea typeface="PMingLiU" charset="-120"/>
              </a:rPr>
              <a:t>Second: </a:t>
            </a:r>
            <a:r>
              <a:rPr lang="en-US" sz="2000" dirty="0" err="1">
                <a:ea typeface="PMingLiU" charset="-120"/>
              </a:rPr>
              <a:t>Beom-Ryeol</a:t>
            </a:r>
            <a:r>
              <a:rPr lang="en-US" sz="2000" dirty="0">
                <a:ea typeface="PMingLiU" charset="-120"/>
              </a:rPr>
              <a:t> Lee</a:t>
            </a:r>
            <a:endParaRPr lang="en-US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For:   06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Against:  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Abstain:  00</a:t>
            </a:r>
            <a:endParaRPr lang="en-US" altLang="zh-HK" sz="1050" dirty="0"/>
          </a:p>
          <a:p>
            <a:pPr algn="l">
              <a:tabLst>
                <a:tab pos="1271588" algn="l"/>
              </a:tabLst>
              <a:defRPr/>
            </a:pPr>
            <a:endParaRPr lang="en-US" altLang="zh-HK" sz="2000" dirty="0"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dirty="0">
                <a:ea typeface="PMingLiU" charset="-120"/>
              </a:rPr>
              <a:t>Motion  passes</a:t>
            </a:r>
            <a:endParaRPr lang="en-US" altLang="zh-HK" sz="4000" dirty="0"/>
          </a:p>
        </p:txBody>
      </p:sp>
    </p:spTree>
    <p:extLst>
      <p:ext uri="{BB962C8B-B14F-4D97-AF65-F5344CB8AC3E}">
        <p14:creationId xmlns:p14="http://schemas.microsoft.com/office/powerpoint/2010/main" val="948031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D00976C-832B-4306-BA75-AF12551B7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Development Timeline</a:t>
            </a:r>
            <a:endParaRPr lang="ko-KR" alt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49AB365-8E80-4D86-83A2-2E25083D3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3-17-0060-00-0000-Session #2 WG Closing Plenary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3ADA7E6-3CE7-426B-921E-66FE1A8E8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64A6578-27F9-40F9-A010-320C421FF893}"/>
              </a:ext>
            </a:extLst>
          </p:cNvPr>
          <p:cNvSpPr txBox="1">
            <a:spLocks/>
          </p:cNvSpPr>
          <p:nvPr/>
        </p:nvSpPr>
        <p:spPr>
          <a:xfrm>
            <a:off x="609600" y="838200"/>
            <a:ext cx="8077200" cy="4648200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dirty="0"/>
              <a:t>PAR approved: 12/2016</a:t>
            </a:r>
          </a:p>
          <a:p>
            <a:pPr fontAlgn="auto">
              <a:spcAft>
                <a:spcPts val="0"/>
              </a:spcAft>
            </a:pPr>
            <a:r>
              <a:rPr lang="en-US" dirty="0"/>
              <a:t>Draft 1.0: 07/2019</a:t>
            </a:r>
          </a:p>
          <a:p>
            <a:pPr fontAlgn="auto">
              <a:spcAft>
                <a:spcPts val="0"/>
              </a:spcAft>
            </a:pPr>
            <a:r>
              <a:rPr lang="en-US" dirty="0"/>
              <a:t>Draft 2.0: 10/2019</a:t>
            </a:r>
          </a:p>
          <a:p>
            <a:pPr fontAlgn="auto">
              <a:spcAft>
                <a:spcPts val="0"/>
              </a:spcAft>
            </a:pPr>
            <a:r>
              <a:rPr lang="en-US" dirty="0"/>
              <a:t>Letter ballot: 07/2018 – 07/2019</a:t>
            </a:r>
          </a:p>
          <a:p>
            <a:pPr fontAlgn="auto">
              <a:spcAft>
                <a:spcPts val="0"/>
              </a:spcAft>
            </a:pPr>
            <a:r>
              <a:rPr lang="en-US" dirty="0"/>
              <a:t>WG approval: 10/2019</a:t>
            </a:r>
          </a:p>
          <a:p>
            <a:pPr fontAlgn="auto">
              <a:spcAft>
                <a:spcPts val="0"/>
              </a:spcAft>
            </a:pPr>
            <a:r>
              <a:rPr lang="en-US" dirty="0"/>
              <a:t>Sponsor ballot: 10/2019 – 07/2020</a:t>
            </a:r>
          </a:p>
          <a:p>
            <a:pPr fontAlgn="auto">
              <a:spcAft>
                <a:spcPts val="0"/>
              </a:spcAft>
            </a:pPr>
            <a:r>
              <a:rPr lang="en-US" dirty="0"/>
              <a:t>Sponsor approval: 08/2020</a:t>
            </a:r>
          </a:p>
          <a:p>
            <a:pPr fontAlgn="auto">
              <a:spcAft>
                <a:spcPts val="0"/>
              </a:spcAft>
            </a:pPr>
            <a:r>
              <a:rPr lang="en-US" dirty="0" err="1"/>
              <a:t>RevCom</a:t>
            </a:r>
            <a:r>
              <a:rPr lang="en-US" dirty="0"/>
              <a:t> approval: 11/2020</a:t>
            </a:r>
          </a:p>
        </p:txBody>
      </p:sp>
    </p:spTree>
    <p:extLst>
      <p:ext uri="{BB962C8B-B14F-4D97-AF65-F5344CB8AC3E}">
        <p14:creationId xmlns:p14="http://schemas.microsoft.com/office/powerpoint/2010/main" val="2604363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4076</TotalTime>
  <Words>561</Words>
  <Application>Microsoft Office PowerPoint</Application>
  <PresentationFormat>화면 슬라이드 쇼(4:3)</PresentationFormat>
  <Paragraphs>105</Paragraphs>
  <Slides>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8</vt:i4>
      </vt:variant>
    </vt:vector>
  </HeadingPairs>
  <TitlesOfParts>
    <vt:vector size="22" baseType="lpstr">
      <vt:lpstr>Geneva</vt:lpstr>
      <vt:lpstr>ＭＳ Ｐゴシック</vt:lpstr>
      <vt:lpstr>PMingLiU</vt:lpstr>
      <vt:lpstr>游ゴシック</vt:lpstr>
      <vt:lpstr>굴림</vt:lpstr>
      <vt:lpstr>맑은 고딕</vt:lpstr>
      <vt:lpstr>Arial</vt:lpstr>
      <vt:lpstr>Calibri</vt:lpstr>
      <vt:lpstr>Myriad Pro</vt:lpstr>
      <vt:lpstr>Times New Roman</vt:lpstr>
      <vt:lpstr>Verdana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P3333.3 HMD Based 3D Content Motion Sickness Reducing Technology Dongil Dillon Seo, dillon@volercreative</vt:lpstr>
      <vt:lpstr>Session Time and Location</vt:lpstr>
      <vt:lpstr>Future Sessions – 2018</vt:lpstr>
      <vt:lpstr>Change number of WG</vt:lpstr>
      <vt:lpstr>Development Timeline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Sangkwon Jeong</cp:lastModifiedBy>
  <cp:revision>143</cp:revision>
  <dcterms:created xsi:type="dcterms:W3CDTF">2014-10-13T13:02:20Z</dcterms:created>
  <dcterms:modified xsi:type="dcterms:W3CDTF">2017-12-08T02:03:09Z</dcterms:modified>
</cp:coreProperties>
</file>