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25" r:id="rId2"/>
    <p:sldId id="323" r:id="rId3"/>
    <p:sldId id="326" r:id="rId4"/>
    <p:sldId id="327" r:id="rId5"/>
    <p:sldId id="356" r:id="rId6"/>
    <p:sldId id="357" r:id="rId7"/>
    <p:sldId id="358" r:id="rId8"/>
    <p:sldId id="359" r:id="rId9"/>
    <p:sldId id="360" r:id="rId10"/>
    <p:sldId id="343" r:id="rId11"/>
    <p:sldId id="364" r:id="rId12"/>
    <p:sldId id="344" r:id="rId13"/>
    <p:sldId id="345" r:id="rId14"/>
    <p:sldId id="350" r:id="rId15"/>
    <p:sldId id="334" r:id="rId16"/>
    <p:sldId id="340" r:id="rId17"/>
    <p:sldId id="342" r:id="rId18"/>
    <p:sldId id="361" r:id="rId19"/>
    <p:sldId id="362" r:id="rId20"/>
    <p:sldId id="363" r:id="rId21"/>
    <p:sldId id="365" r:id="rId22"/>
    <p:sldId id="33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71" autoAdjust="0"/>
    <p:restoredTop sz="94682"/>
  </p:normalViewPr>
  <p:slideViewPr>
    <p:cSldViewPr>
      <p:cViewPr varScale="1">
        <p:scale>
          <a:sx n="106" d="100"/>
          <a:sy n="106" d="100"/>
        </p:scale>
        <p:origin x="12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34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ndards.ieee.org/develop/policies/bylaws/sect6-7.html#7" TargetMode="External"/><Relationship Id="rId3" Type="http://schemas.openxmlformats.org/officeDocument/2006/relationships/hyperlink" Target="http://standards.ieee.org/guides/bylaws/sect6-7.html#6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Minseok OH, Namgi KIM</a:t>
            </a:r>
          </a:p>
          <a:p>
            <a:r>
              <a:rPr lang="en-US" dirty="0" err="1"/>
              <a:t>Kyonggi</a:t>
            </a:r>
            <a:r>
              <a:rPr lang="en-US" dirty="0"/>
              <a:t> University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1113" indent="-11113"/>
            <a:r>
              <a:rPr lang="en-US" dirty="0"/>
              <a:t>T</a:t>
            </a:r>
            <a:r>
              <a:rPr lang="en-US" dirty="0" smtClean="0"/>
              <a:t>ransmission </a:t>
            </a:r>
            <a:r>
              <a:rPr lang="en-US" dirty="0" smtClean="0"/>
              <a:t>Technologies </a:t>
            </a:r>
            <a:r>
              <a:rPr lang="en-US" smtClean="0"/>
              <a:t>and </a:t>
            </a:r>
            <a:r>
              <a:rPr lang="en-US" dirty="0" smtClean="0"/>
              <a:t>R</a:t>
            </a:r>
            <a:r>
              <a:rPr lang="en-US" smtClean="0"/>
              <a:t>equirements </a:t>
            </a:r>
            <a:r>
              <a:rPr lang="en-US" dirty="0" smtClean="0"/>
              <a:t>for </a:t>
            </a:r>
            <a:r>
              <a:rPr lang="en-US" dirty="0"/>
              <a:t>Wireless VR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88E7B0-0BFC-4291-A174-1FF0C92D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IMT-2020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D7EF76-C86E-412D-8217-E07C8D07D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dirty="0" smtClean="0"/>
              <a:t>Based on ITU-R M.2083-0, IMT-2020 and beyond [3]</a:t>
            </a:r>
            <a:endParaRPr lang="en-US" b="1" dirty="0"/>
          </a:p>
          <a:p>
            <a:pPr marL="0" indent="0"/>
            <a:r>
              <a:rPr lang="en-US" dirty="0"/>
              <a:t>(Framework and overall objectives of the future development of IMT for 2020 and beyond)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E3D3D1-FD94-4C01-8F3F-60190716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555A1B-9642-4114-B710-1D95A8616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D399E6-0EB7-44C4-B537-675D66E9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10</a:t>
            </a:fld>
            <a:endParaRPr lang="en-US" sz="1400">
              <a:latin typeface="Myriad Pro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D0CA660-1D91-4E0C-A91F-FBC858CED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33" y="2590800"/>
            <a:ext cx="5293843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3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66F4E1-B6E6-4136-8C59-8791D5971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IMT-2020 – cont’d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07138D-4B15-4413-9C9C-7F9F273D8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FE6C1D-BE00-4299-81C7-4B150A65F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E1D91F-D57C-4852-95E9-78456B814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11</a:t>
            </a:fld>
            <a:endParaRPr lang="en-US" sz="1400">
              <a:latin typeface="Myriad Pro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E6326E4-2F73-4031-B913-13F58F75F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022" y="1270309"/>
            <a:ext cx="5134978" cy="467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0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70C341-49BB-4310-A9E8-E0AB07B90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IMT-2020 – cont’d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21AF08-DB61-4A69-8FF7-152DFCD1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92A3EB-9BA9-456B-AFEC-F2E426DC9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704713-CEBE-4C8A-AA3D-7A18A654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42233"/>
              </p:ext>
            </p:extLst>
          </p:nvPr>
        </p:nvGraphicFramePr>
        <p:xfrm>
          <a:off x="609600" y="1676400"/>
          <a:ext cx="7924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4495800"/>
                <a:gridCol w="1752600"/>
              </a:tblGrid>
              <a:tr h="1371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Key capabilities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Values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Peak data 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400" dirty="0" smtClean="0"/>
                        <a:t>Maximum achievable data rate under ideal conditions per user/device (in </a:t>
                      </a:r>
                      <a:r>
                        <a:rPr lang="en-US" sz="1400" dirty="0" err="1" smtClean="0"/>
                        <a:t>Gbps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 </a:t>
                      </a:r>
                      <a:r>
                        <a:rPr lang="en-US" sz="1400" dirty="0" err="1" smtClean="0"/>
                        <a:t>Gbps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User experienced</a:t>
                      </a:r>
                      <a:r>
                        <a:rPr lang="en-US" sz="1400" baseline="0" dirty="0" smtClean="0"/>
                        <a:t> data 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400" dirty="0" smtClean="0"/>
                        <a:t>Achievable data rate that is available ubiquitously across the coverage area to a mobile user/device (in Mbit/s or </a:t>
                      </a:r>
                      <a:r>
                        <a:rPr lang="en-US" sz="1400" dirty="0" err="1" smtClean="0"/>
                        <a:t>Gbit</a:t>
                      </a:r>
                      <a:r>
                        <a:rPr lang="en-US" sz="1400" dirty="0" smtClean="0"/>
                        <a:t>/s).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Mbps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Latency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400" dirty="0" smtClean="0"/>
                        <a:t>The contribution by the radio network to the time from when the source sends a packet to when the destination receives it (in </a:t>
                      </a:r>
                      <a:r>
                        <a:rPr lang="en-US" sz="1400" dirty="0" err="1" smtClean="0"/>
                        <a:t>ms</a:t>
                      </a:r>
                      <a:r>
                        <a:rPr lang="en-US" sz="1400" dirty="0" smtClean="0"/>
                        <a:t>).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</a:t>
                      </a:r>
                      <a:r>
                        <a:rPr lang="en-US" sz="1400" dirty="0" err="1" smtClean="0"/>
                        <a:t>ms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Mobility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sz="1400" dirty="0" smtClean="0"/>
                        <a:t>Maximum speed at which a defined </a:t>
                      </a:r>
                      <a:r>
                        <a:rPr lang="en-US" sz="1400" dirty="0" err="1" smtClean="0"/>
                        <a:t>QoS</a:t>
                      </a:r>
                      <a:r>
                        <a:rPr lang="en-US" sz="1400" dirty="0" smtClean="0"/>
                        <a:t> and seamless transfer between radio nodes which may belong to different layers and/or radio access technologies (multi-layer/-RAT) can be achieved (in km/h).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500</a:t>
                      </a:r>
                      <a:r>
                        <a:rPr lang="en-US" sz="1400" baseline="0" dirty="0" smtClean="0"/>
                        <a:t> km/h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73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6C05A-A908-4EF0-BC77-D3AB29905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IMT-2020 – cont’d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2B8F46-6D73-4381-80C1-D3FD234A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401B06-9463-49A1-BB67-CB7A5C30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17A839-E559-4E30-8F7C-8D48B3C3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13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559317"/>
              </p:ext>
            </p:extLst>
          </p:nvPr>
        </p:nvGraphicFramePr>
        <p:xfrm>
          <a:off x="609600" y="1600200"/>
          <a:ext cx="79248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4495800"/>
                <a:gridCol w="1752600"/>
              </a:tblGrid>
              <a:tr h="1371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Key capabilities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Values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</a:t>
                      </a:r>
                      <a:r>
                        <a:rPr lang="en-US" sz="1400" baseline="0" dirty="0" smtClean="0"/>
                        <a:t> efficiency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3" indent="-11113"/>
                      <a:r>
                        <a:rPr lang="en-US" sz="1400" dirty="0" smtClean="0"/>
                        <a:t>Energy efficiency has two aspects:</a:t>
                      </a:r>
                    </a:p>
                    <a:p>
                      <a:pPr marL="11113" indent="-11113"/>
                      <a:r>
                        <a:rPr lang="en-US" sz="1400" dirty="0" smtClean="0"/>
                        <a:t>– on the network side, energy efficiency refers to the quantity of information bits transmitted to/ received from users, per unit of energy consumption of the radio access network (RAN) (in bit/Joule);</a:t>
                      </a:r>
                    </a:p>
                    <a:p>
                      <a:pPr marL="11113" indent="-11113"/>
                      <a:r>
                        <a:rPr lang="en-US" sz="1400" dirty="0" smtClean="0"/>
                        <a:t>– on the device side, energy efficiency refers to quantity of information bits per unit of energy consumption of the communication module (in bit/Joule).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time</a:t>
                      </a:r>
                      <a:r>
                        <a:rPr lang="en-US" sz="1400" baseline="0" dirty="0" smtClean="0"/>
                        <a:t>s more efficient than</a:t>
                      </a:r>
                      <a:r>
                        <a:rPr lang="en-US" sz="1400" dirty="0" smtClean="0"/>
                        <a:t> IMT-advanced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Spectrum efficiency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Average data throughput per unit of spectrum resource and per cell (bit/s/Hz)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time</a:t>
                      </a:r>
                      <a:r>
                        <a:rPr lang="en-US" sz="1400" baseline="0" dirty="0" smtClean="0"/>
                        <a:t>s more efficient than</a:t>
                      </a:r>
                      <a:r>
                        <a:rPr lang="en-US" sz="1400" dirty="0" smtClean="0"/>
                        <a:t> IMT-advanced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Area</a:t>
                      </a:r>
                      <a:r>
                        <a:rPr lang="en-US" sz="1400" baseline="0" dirty="0" smtClean="0"/>
                        <a:t> traffic capacity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 traffic throughput served per geographic area (in Mbit/s/m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dirty="0" smtClean="0"/>
                        <a:t>).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</a:t>
                      </a:r>
                      <a:r>
                        <a:rPr lang="en-US" sz="1400" dirty="0" err="1" smtClean="0"/>
                        <a:t>Mbits</a:t>
                      </a:r>
                      <a:r>
                        <a:rPr lang="en-US" sz="1400" dirty="0" smtClean="0"/>
                        <a:t>/m</a:t>
                      </a:r>
                      <a:r>
                        <a:rPr lang="en-US" sz="1400" baseline="30000" dirty="0" smtClean="0"/>
                        <a:t>2</a:t>
                      </a:r>
                      <a:endParaRPr lang="en-US" sz="1400" baseline="30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8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</a:t>
            </a:r>
            <a:r>
              <a:rPr lang="en-US" dirty="0" smtClean="0"/>
              <a:t>Requirements of 802.11ay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113" indent="-11113"/>
            <a:r>
              <a:rPr lang="en-US" b="1" dirty="0"/>
              <a:t>IEEE </a:t>
            </a:r>
            <a:r>
              <a:rPr lang="en-US" b="1" dirty="0" smtClean="0"/>
              <a:t>802.11ay usage scenarios provides key functional requirements for AR/VR </a:t>
            </a:r>
            <a:r>
              <a:rPr lang="en-US" b="1" dirty="0"/>
              <a:t>[3] </a:t>
            </a:r>
            <a:endParaRPr lang="en-US" b="1" dirty="0" smtClean="0"/>
          </a:p>
          <a:p>
            <a:pPr marL="11113" indent="-11113"/>
            <a:endParaRPr lang="en-US" b="1" dirty="0" smtClean="0"/>
          </a:p>
          <a:p>
            <a:pPr marL="11113" indent="-11113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Date here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Title here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7D910-186D-B944-A59B-CFB2E82D193D}" type="slidenum">
              <a:rPr lang="en-US" smtClean="0"/>
              <a:pPr>
                <a:defRPr/>
              </a:pPr>
              <a:t>14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6" name="Shape 156">
            <a:extLst>
              <a:ext uri="{FF2B5EF4-FFF2-40B4-BE49-F238E27FC236}">
                <a16:creationId xmlns:a16="http://schemas.microsoft.com/office/drawing/2014/main" xmlns="" id="{012D771F-F4E8-48FE-A12F-4CDE160F1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4006575"/>
              </p:ext>
            </p:extLst>
          </p:nvPr>
        </p:nvGraphicFramePr>
        <p:xfrm>
          <a:off x="1295400" y="2514600"/>
          <a:ext cx="6477000" cy="336804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994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4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Requirements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Notes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4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rate</a:t>
                      </a:r>
                      <a:endParaRPr lang="en-US" sz="140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cs typeface="Arial" panose="020B0604020202020204" pitchFamily="34" charset="0"/>
                        </a:rPr>
                        <a:t>~20 </a:t>
                      </a:r>
                      <a:r>
                        <a:rPr lang="en-US" altLang="zh-CN" sz="1400" dirty="0" err="1" smtClean="0">
                          <a:cs typeface="Arial" panose="020B0604020202020204" pitchFamily="34" charset="0"/>
                        </a:rPr>
                        <a:t>Gbps</a:t>
                      </a:r>
                      <a:endParaRPr lang="en-US" sz="140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40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cs typeface="Arial" panose="020B0604020202020204" pitchFamily="34" charset="0"/>
                        </a:rPr>
                        <a:t>Latency</a:t>
                      </a:r>
                      <a:r>
                        <a:rPr lang="en-US" altLang="zh-CN" sz="1400" baseline="0" dirty="0" smtClean="0">
                          <a:cs typeface="Arial" panose="020B0604020202020204" pitchFamily="34" charset="0"/>
                        </a:rPr>
                        <a:t> </a:t>
                      </a:r>
                      <a:endParaRPr lang="en-US" sz="14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cs typeface="Arial" panose="020B0604020202020204" pitchFamily="34" charset="0"/>
                        </a:rPr>
                        <a:t>&lt; 5 </a:t>
                      </a:r>
                      <a:r>
                        <a:rPr lang="en-US" altLang="zh-CN" sz="1400" dirty="0" err="1" smtClean="0">
                          <a:cs typeface="Arial" panose="020B0604020202020204" pitchFamily="34" charset="0"/>
                        </a:rPr>
                        <a:t>ms</a:t>
                      </a:r>
                      <a:endParaRPr lang="en-US" sz="14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400" u="none" strike="noStrike" cap="none" baseline="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Jitter</a:t>
                      </a:r>
                      <a:endParaRPr lang="en-US" sz="14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5 </a:t>
                      </a:r>
                      <a:r>
                        <a:rPr lang="en-US" sz="1400" dirty="0" err="1" smtClean="0"/>
                        <a:t>ms</a:t>
                      </a:r>
                      <a:endParaRPr lang="en-US" sz="14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400" u="none" strike="noStrike" cap="none" baseline="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 (packet error rate)</a:t>
                      </a:r>
                      <a:endParaRPr lang="en-US" sz="14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altLang="zh-CN" sz="1400" baseline="30000" dirty="0" smtClean="0">
                          <a:cs typeface="Arial" panose="020B0604020202020204" pitchFamily="34" charset="0"/>
                        </a:rPr>
                        <a:t>-2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400" u="none" strike="noStrike" cap="none" baseline="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dk1"/>
                          </a:solidFill>
                        </a:rPr>
                        <a:t>Distance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5 </a:t>
                      </a:r>
                      <a:r>
                        <a:rPr lang="en-US" sz="1400" u="none" strike="noStrike" cap="none" baseline="0" dirty="0" smtClean="0"/>
                        <a:t>m (indoor)</a:t>
                      </a:r>
                      <a:endParaRPr lang="en-US" sz="14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400" u="none" strike="noStrike" cap="none" baseline="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Video Quality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3D 4K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HDMI 2.0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875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Range of Motion for head-worn wearable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Neck Roll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0.17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Neck Pitch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 smtClean="0"/>
                        <a:t>0.14 (</a:t>
                      </a:r>
                      <a:r>
                        <a:rPr lang="en-US" sz="1400" u="none" strike="noStrike" cap="none" baseline="0" dirty="0"/>
                        <a:t>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Neck Yaw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0.13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tx1"/>
                          </a:solidFill>
                        </a:rPr>
                        <a:t>Device mobility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>
                          <a:solidFill>
                            <a:schemeClr val="tx1"/>
                          </a:solidFill>
                        </a:rPr>
                        <a:t>Pedestrian speeds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400" u="none" strike="noStrike" cap="none" baseline="0" dirty="0"/>
                        <a:t>&lt; 4 km/hr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3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59D118-9028-4016-B426-BCC89CB9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Requirements for </a:t>
            </a:r>
            <a:r>
              <a:rPr lang="en-US" dirty="0" smtClean="0"/>
              <a:t>VR of MPEG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6AA805-92BF-4F12-AD6A-D333385FF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dirty="0"/>
              <a:t>Based on MPEG m39532 (October 2016) [4]</a:t>
            </a:r>
          </a:p>
          <a:p>
            <a:pPr marL="0" indent="0"/>
            <a:r>
              <a:rPr lang="en-US" dirty="0"/>
              <a:t>Defines quality requirements for high quality VR services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1" dirty="0"/>
              <a:t>Requirement 1 (video), Resolution:</a:t>
            </a:r>
          </a:p>
          <a:p>
            <a:pPr marL="0" indent="0"/>
            <a:r>
              <a:rPr lang="en-US" dirty="0"/>
              <a:t>40 pixels/degree or 12K (11520 x 6480)</a:t>
            </a:r>
          </a:p>
          <a:p>
            <a:pPr marL="0" indent="0"/>
            <a:r>
              <a:rPr lang="en-US" b="1" dirty="0"/>
              <a:t>Requirement 2 (video), Frame rate:</a:t>
            </a:r>
          </a:p>
          <a:p>
            <a:pPr marL="0" indent="0"/>
            <a:r>
              <a:rPr lang="en-US" dirty="0"/>
              <a:t>90 fps</a:t>
            </a:r>
          </a:p>
          <a:p>
            <a:pPr marL="0" indent="0"/>
            <a:r>
              <a:rPr lang="en-US" b="1" dirty="0"/>
              <a:t>Requirement 3 (video), Stitching errors</a:t>
            </a:r>
            <a:endParaRPr lang="en-US" dirty="0"/>
          </a:p>
          <a:p>
            <a:pPr marL="0" indent="0"/>
            <a:r>
              <a:rPr lang="en-US" dirty="0"/>
              <a:t>Rendering processes shall not introduce additional stitching errors</a:t>
            </a:r>
          </a:p>
          <a:p>
            <a:pPr marL="0" indent="0"/>
            <a:r>
              <a:rPr lang="en-US" b="1" dirty="0"/>
              <a:t>Requirement 4 (audio), 3D Audio:</a:t>
            </a:r>
          </a:p>
          <a:p>
            <a:pPr marL="0" indent="0"/>
            <a:r>
              <a:rPr lang="en-US" dirty="0"/>
              <a:t>Support of scene-based and/or environment audio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465110-6008-49D1-8ABA-333794D16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644827-EC7E-4216-812F-E7B77ECA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15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02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30CA8E-6378-41FF-A458-52477D03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Requirements for VR </a:t>
            </a:r>
            <a:r>
              <a:rPr lang="mr-IN" dirty="0"/>
              <a:t>–</a:t>
            </a:r>
            <a:r>
              <a:rPr lang="en-US" dirty="0"/>
              <a:t>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1BC749-6B38-4AC6-848A-D2637FB97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dirty="0"/>
              <a:t>Requirement 5 (immersion), Motion-to-photon and motion-to-audio latency:</a:t>
            </a:r>
          </a:p>
          <a:p>
            <a:pPr marL="0" indent="0"/>
            <a:r>
              <a:rPr lang="en-US" dirty="0"/>
              <a:t>Maximum 20 </a:t>
            </a:r>
            <a:r>
              <a:rPr lang="en-US" dirty="0" err="1"/>
              <a:t>ms</a:t>
            </a:r>
            <a:endParaRPr lang="en-US" dirty="0"/>
          </a:p>
          <a:p>
            <a:pPr marL="0" indent="0"/>
            <a:r>
              <a:rPr lang="en-US" b="1" dirty="0"/>
              <a:t>Requirement 6 (immersion), Foreground &amp; parallax:</a:t>
            </a:r>
          </a:p>
          <a:p>
            <a:pPr marL="0" indent="0"/>
            <a:r>
              <a:rPr lang="en-US" dirty="0"/>
              <a:t>Objects in the foreground shall be far enough to prevent </a:t>
            </a:r>
            <a:r>
              <a:rPr lang="en-US" dirty="0" smtClean="0"/>
              <a:t>nausea</a:t>
            </a:r>
          </a:p>
          <a:p>
            <a:pPr marL="0" indent="0"/>
            <a:r>
              <a:rPr lang="en-US" dirty="0" smtClean="0"/>
              <a:t>Interactive </a:t>
            </a:r>
            <a:r>
              <a:rPr lang="en-US" dirty="0"/>
              <a:t>parallax with background shall be present for such objects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6CDF0A-9893-4515-8AF4-34D46E27C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756F0B-2F24-4FBC-A14E-8971C8AEC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16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49940-5881-4289-BFCA-6BEDC3F8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Handover Requirements for VR [6]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1BCAEA-92FD-4E91-B6BE-2D9E38372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Handover from a high-speed network to a low-speed network should not degrade severely the VR contents delivery service quality</a:t>
            </a:r>
          </a:p>
          <a:p>
            <a:pPr marL="0" indent="0"/>
            <a:r>
              <a:rPr lang="en-US" dirty="0"/>
              <a:t>The result can be devastating especially when destroying the portion containing the important information about the VR contents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DC2939-5DCF-4EB8-953B-FCAD4357C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0A2A20-3E14-44C4-8839-6BA99291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C2FF65-944E-465C-9971-44AD68F4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17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35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113" indent="-11113"/>
            <a:r>
              <a:rPr lang="en-US" b="1" dirty="0" smtClean="0"/>
              <a:t>Discrepancies between HMD requirements and what the candidate technologies can offer</a:t>
            </a:r>
          </a:p>
          <a:p>
            <a:pPr marL="11113" indent="-11113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Title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18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7" name="Shape 156">
            <a:extLst>
              <a:ext uri="{FF2B5EF4-FFF2-40B4-BE49-F238E27FC236}">
                <a16:creationId xmlns:a16="http://schemas.microsoft.com/office/drawing/2014/main" xmlns="" id="{012D771F-F4E8-48FE-A12F-4CDE160F1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973695"/>
              </p:ext>
            </p:extLst>
          </p:nvPr>
        </p:nvGraphicFramePr>
        <p:xfrm>
          <a:off x="771525" y="2209800"/>
          <a:ext cx="7753350" cy="38405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33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0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8384"/>
                <a:gridCol w="609600"/>
                <a:gridCol w="18192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2600"/>
              </a:tblGrid>
              <a:tr h="238857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HMD Requirements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Capabilities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8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802.11ay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MPEG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802.21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802.1ay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IMT-2020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88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 rate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cs typeface="Arial" panose="020B0604020202020204" pitchFamily="34" charset="0"/>
                        </a:rPr>
                        <a:t>~ 20 </a:t>
                      </a:r>
                      <a:r>
                        <a:rPr lang="en-US" altLang="zh-CN" sz="1200" dirty="0" err="1" smtClean="0">
                          <a:cs typeface="Arial" panose="020B0604020202020204" pitchFamily="34" charset="0"/>
                        </a:rPr>
                        <a:t>Gbps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&lt;= 20 </a:t>
                      </a:r>
                      <a:r>
                        <a:rPr lang="en-US" sz="1200" u="none" strike="noStrike" cap="none" baseline="0" dirty="0" err="1" smtClean="0"/>
                        <a:t>Gbps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/>
                        <a:t>&lt;= 20 </a:t>
                      </a:r>
                      <a:r>
                        <a:rPr lang="en-US" sz="1200" u="none" strike="noStrike" cap="none" baseline="0" dirty="0" err="1" smtClean="0"/>
                        <a:t>Gbps</a:t>
                      </a:r>
                      <a:r>
                        <a:rPr lang="en-US" sz="1200" u="none" strike="noStrike" cap="none" baseline="0" dirty="0" smtClean="0"/>
                        <a:t> (user-experienced data rate &lt;= 100 Mbps)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8857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cs typeface="Arial" panose="020B0604020202020204" pitchFamily="34" charset="0"/>
                        </a:rPr>
                        <a:t>Latency</a:t>
                      </a:r>
                      <a:r>
                        <a:rPr lang="en-US" altLang="zh-CN" sz="1200" baseline="0" dirty="0" smtClean="0">
                          <a:cs typeface="Arial" panose="020B0604020202020204" pitchFamily="34" charset="0"/>
                        </a:rPr>
                        <a:t> 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US" altLang="zh-CN" sz="1200" dirty="0" err="1" smtClean="0">
                          <a:cs typeface="Arial" panose="020B0604020202020204" pitchFamily="34" charset="0"/>
                        </a:rPr>
                        <a:t>ms</a:t>
                      </a:r>
                      <a:r>
                        <a:rPr lang="en-US" altLang="zh-CN" sz="1200" dirty="0" smtClean="0">
                          <a:cs typeface="Arial" panose="020B0604020202020204" pitchFamily="34" charset="0"/>
                        </a:rPr>
                        <a:t> (motion-to-photon)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&lt;= 20 </a:t>
                      </a:r>
                      <a:r>
                        <a:rPr lang="en-US" sz="1200" dirty="0" err="1" smtClean="0"/>
                        <a:t>ms</a:t>
                      </a:r>
                      <a:r>
                        <a:rPr lang="en-US" sz="1200" dirty="0" smtClean="0"/>
                        <a:t> (motion-to-audio latency as well)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5 or 10 </a:t>
                      </a:r>
                      <a:r>
                        <a:rPr lang="en-US" sz="1200" u="none" strike="noStrike" cap="none" baseline="0" dirty="0" err="1" smtClean="0"/>
                        <a:t>ms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1 </a:t>
                      </a:r>
                      <a:r>
                        <a:rPr lang="en-US" sz="1200" u="none" strike="noStrike" cap="none" baseline="0" dirty="0" err="1" smtClean="0"/>
                        <a:t>ms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Jitter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 5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 (packet error rate)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altLang="zh-CN" sz="1200" baseline="30000" dirty="0" smtClean="0">
                          <a:cs typeface="Arial" panose="020B0604020202020204" pitchFamily="34" charset="0"/>
                        </a:rPr>
                        <a:t>-2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n/a</a:t>
                      </a:r>
                      <a:endParaRPr lang="en-US" altLang="zh-CN" sz="1200" baseline="30000" dirty="0" smtClean="0"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altLang="zh-CN" sz="1200" baseline="30000" dirty="0" smtClean="0"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cs typeface="Arial" panose="020B0604020202020204" pitchFamily="34" charset="0"/>
                        </a:rPr>
                        <a:t>~ 10</a:t>
                      </a:r>
                      <a:r>
                        <a:rPr lang="en-US" altLang="zh-CN" sz="1200" baseline="30000" dirty="0" smtClean="0">
                          <a:cs typeface="Arial" panose="020B0604020202020204" pitchFamily="34" charset="0"/>
                        </a:rPr>
                        <a:t>-8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>
                          <a:solidFill>
                            <a:schemeClr val="dk1"/>
                          </a:solidFill>
                        </a:rPr>
                        <a:t>Distance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/>
                        <a:t>5 m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&gt;= 10 m indoor,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&gt;= 100 m outdoor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9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Resolution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/>
                        <a:t>3D </a:t>
                      </a:r>
                      <a:r>
                        <a:rPr lang="en-US" sz="1200" u="none" strike="noStrike" cap="none" baseline="0" dirty="0" smtClean="0"/>
                        <a:t>4K (2 x </a:t>
                      </a:r>
                      <a:r>
                        <a:rPr lang="en-US" sz="1200" dirty="0" smtClean="0">
                          <a:latin typeface="+mn-lt"/>
                        </a:rPr>
                        <a:t>3840x2160)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is-IS" sz="1200" u="none" strike="noStrike" cap="none" baseline="0" dirty="0" smtClean="0"/>
                        <a:t>12K (11520 x 6480)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78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</a:t>
            </a:r>
            <a:r>
              <a:rPr lang="en-US" dirty="0" smtClean="0"/>
              <a:t>Facts </a:t>
            </a:r>
            <a:r>
              <a:rPr lang="mr-IN" dirty="0" smtClean="0"/>
              <a:t>–</a:t>
            </a:r>
            <a:r>
              <a:rPr lang="en-US" dirty="0" smtClean="0"/>
              <a:t> cont’d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Title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19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8" name="Shape 156">
            <a:extLst>
              <a:ext uri="{FF2B5EF4-FFF2-40B4-BE49-F238E27FC236}">
                <a16:creationId xmlns:a16="http://schemas.microsoft.com/office/drawing/2014/main" xmlns="" id="{012D771F-F4E8-48FE-A12F-4CDE160F1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7621496"/>
              </p:ext>
            </p:extLst>
          </p:nvPr>
        </p:nvGraphicFramePr>
        <p:xfrm>
          <a:off x="800099" y="1447800"/>
          <a:ext cx="7696201" cy="30175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/>
                <a:gridCol w="11470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7024"/>
                <a:gridCol w="876576"/>
                <a:gridCol w="12532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9700"/>
              </a:tblGrid>
              <a:tr h="238857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VR Requirements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Capabilities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885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802.11ay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MPEG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802.21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802.1ay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IMT-2020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8090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/>
                        <a:t>Range of Motion for head-worn wearable</a:t>
                      </a: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/>
                        <a:t>Neck Roll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/>
                        <a:t>0.17 (s/60deg)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/>
                        <a:t>Neck Pitch</a:t>
                      </a: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/>
                        <a:t>0.14(s/60deg)</a:t>
                      </a: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99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/>
                        <a:t>Neck Yaw</a:t>
                      </a:r>
                    </a:p>
                  </a:txBody>
                  <a:tcPr marL="91450" marR="91450" marT="45725" marB="45725" anchor="ctr"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/>
                        <a:t>0.13 (s/60deg)</a:t>
                      </a:r>
                    </a:p>
                  </a:txBody>
                  <a:tcPr marL="91450" marR="91450" marT="45725" marB="45725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809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>
                          <a:solidFill>
                            <a:schemeClr val="tx1"/>
                          </a:solidFill>
                        </a:rPr>
                        <a:t>Device </a:t>
                      </a:r>
                      <a:r>
                        <a:rPr lang="en-US" sz="1200" u="none" strike="noStrike" cap="none" baseline="0" dirty="0" smtClean="0">
                          <a:solidFill>
                            <a:schemeClr val="tx1"/>
                          </a:solidFill>
                        </a:rPr>
                        <a:t>mobility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baseline="0" dirty="0" smtClean="0">
                          <a:solidFill>
                            <a:schemeClr val="tx1"/>
                          </a:solidFill>
                        </a:rPr>
                        <a:t>Pedestrian speeds </a:t>
                      </a:r>
                      <a:r>
                        <a:rPr lang="en-US" sz="1200" u="none" strike="noStrike" cap="none" baseline="0" dirty="0" smtClean="0"/>
                        <a:t>&lt; 4 km/h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500 km/h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809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tx1"/>
                          </a:solidFill>
                        </a:rPr>
                        <a:t>Frame rate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de-DE" sz="1200" u="none" strike="noStrike" cap="none" baseline="0" dirty="0" smtClean="0"/>
                        <a:t>90 </a:t>
                      </a:r>
                      <a:r>
                        <a:rPr lang="de-DE" sz="1200" u="none" strike="noStrike" cap="none" baseline="0" dirty="0" err="1" smtClean="0"/>
                        <a:t>fps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2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Facts </a:t>
            </a:r>
            <a:r>
              <a:rPr lang="mr-IN" dirty="0"/>
              <a:t>–</a:t>
            </a:r>
            <a:r>
              <a:rPr lang="en-US" dirty="0"/>
              <a:t> cont’d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Date here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Title here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7D910-186D-B944-A59B-CFB2E82D193D}" type="slidenum">
              <a:rPr lang="en-US" smtClean="0"/>
              <a:pPr>
                <a:defRPr/>
              </a:pPr>
              <a:t>20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6" name="Shape 156">
            <a:extLst>
              <a:ext uri="{FF2B5EF4-FFF2-40B4-BE49-F238E27FC236}">
                <a16:creationId xmlns:a16="http://schemas.microsoft.com/office/drawing/2014/main" xmlns="" id="{012D771F-F4E8-48FE-A12F-4CDE160F10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1814596"/>
              </p:ext>
            </p:extLst>
          </p:nvPr>
        </p:nvGraphicFramePr>
        <p:xfrm>
          <a:off x="457202" y="1219200"/>
          <a:ext cx="8248647" cy="45720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429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12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1745"/>
                <a:gridCol w="2205084"/>
                <a:gridCol w="8166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0872"/>
              </a:tblGrid>
              <a:tr h="238857">
                <a:tc row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VR Requirements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Capabilities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8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802.11ay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MPEG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802.21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802.1ay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dk1"/>
                          </a:solidFill>
                        </a:rPr>
                        <a:t>IMT-2020</a:t>
                      </a:r>
                      <a:endParaRPr lang="en-US" sz="120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809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tx1"/>
                          </a:solidFill>
                        </a:rPr>
                        <a:t>Stitching errors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Rendering processes shall not introduce additional stitching errors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9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tx1"/>
                          </a:solidFill>
                        </a:rPr>
                        <a:t>3D Audio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Support of scene-based and/or environment audio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9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tx1"/>
                          </a:solidFill>
                        </a:rPr>
                        <a:t>Foreground &amp; parallax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/>
                        <a:t>Objects in the foreground shall be far enough to prevent nausea and interactive parallax with background shall be present for such objects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Not applicable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9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u="none" strike="noStrike" cap="none" baseline="0" dirty="0" smtClean="0">
                          <a:solidFill>
                            <a:schemeClr val="tx1"/>
                          </a:solidFill>
                        </a:rPr>
                        <a:t>Network handover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Handover from a high-speed network to a low-speed network should not degrade severely the VR contents delivery service quality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200" dirty="0" smtClean="0"/>
                        <a:t>n/a</a:t>
                      </a:r>
                      <a:endParaRPr lang="en-US" sz="1200" u="none" strike="noStrike" cap="none" baseline="0"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113" indent="-11113"/>
            <a:r>
              <a:rPr lang="en-US" dirty="0" smtClean="0"/>
              <a:t>We need a list of new requirements </a:t>
            </a:r>
            <a:r>
              <a:rPr lang="en-US" dirty="0"/>
              <a:t>to reduce HMD Based 3D </a:t>
            </a:r>
            <a:r>
              <a:rPr lang="en-US" dirty="0" smtClean="0"/>
              <a:t>content motion sickness </a:t>
            </a:r>
          </a:p>
          <a:p>
            <a:pPr marL="11113" indent="-11113"/>
            <a:r>
              <a:rPr lang="en-US" dirty="0" smtClean="0"/>
              <a:t>We need to cooperate with motion-sickness experts in diverse fields such as medical, psychological, video/audio, and network areas</a:t>
            </a:r>
          </a:p>
          <a:p>
            <a:pPr marL="11113" indent="-11113"/>
            <a:r>
              <a:rPr lang="en-US" dirty="0" smtClean="0"/>
              <a:t>Bring those to the related standard organization so that the requirements can be merged into their standard</a:t>
            </a:r>
          </a:p>
          <a:p>
            <a:pPr marL="11113" indent="-11113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Insert Title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21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269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744C8-CE73-4DB1-94BC-01C19E29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6F91F7-6B8D-487E-83F3-391CCC748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 smtClean="0"/>
              <a:t>[1] </a:t>
            </a:r>
            <a:r>
              <a:rPr lang="en-US" sz="1600" dirty="0"/>
              <a:t>https://</a:t>
            </a:r>
            <a:r>
              <a:rPr lang="en-US" sz="1600" dirty="0" smtClean="0"/>
              <a:t>mentor.ieee.org/802.11/dcn/14/11-14-1151-08-ng60-ng60-proposed-par.docx</a:t>
            </a:r>
          </a:p>
          <a:p>
            <a:pPr marL="0" indent="0"/>
            <a:r>
              <a:rPr lang="en-US" sz="1600" dirty="0" smtClean="0"/>
              <a:t>[2] </a:t>
            </a:r>
            <a:r>
              <a:rPr lang="en-US" sz="1600" dirty="0"/>
              <a:t>https://</a:t>
            </a:r>
            <a:r>
              <a:rPr lang="en-US" sz="1600" dirty="0" err="1" smtClean="0"/>
              <a:t>mentor.ieee.org</a:t>
            </a:r>
            <a:r>
              <a:rPr lang="en-US" sz="1600" dirty="0" smtClean="0"/>
              <a:t>/802.11/</a:t>
            </a:r>
            <a:r>
              <a:rPr lang="en-US" sz="1600" dirty="0" err="1" smtClean="0"/>
              <a:t>dcn</a:t>
            </a:r>
            <a:r>
              <a:rPr lang="en-US" sz="1600" dirty="0" smtClean="0"/>
              <a:t>/15/11-15-1074-00-00ay-11ay-functional-requirements.docx</a:t>
            </a:r>
          </a:p>
          <a:p>
            <a:pPr marL="0" indent="0"/>
            <a:r>
              <a:rPr lang="en-US" sz="1600" dirty="0" smtClean="0"/>
              <a:t>[3] </a:t>
            </a:r>
            <a:r>
              <a:rPr lang="en-US" sz="1600" dirty="0"/>
              <a:t>Recommendation ITU-R M.2083-0, IMT Vision – Framework and overall objectives of the future development of IMT for 2020 and </a:t>
            </a:r>
            <a:r>
              <a:rPr lang="en-US" sz="1600" dirty="0" smtClean="0"/>
              <a:t>beyond</a:t>
            </a:r>
            <a:endParaRPr lang="en-US" sz="1600" dirty="0"/>
          </a:p>
          <a:p>
            <a:pPr marL="0" indent="0"/>
            <a:r>
              <a:rPr lang="en-US" sz="1600" dirty="0" smtClean="0"/>
              <a:t>[4] </a:t>
            </a:r>
            <a:r>
              <a:rPr lang="en-US" sz="1600" dirty="0"/>
              <a:t>https://mentor.ieee.org/802.11/dcn/15/11-15-0625-04-00ay-ieee-802-11-tgay-usage-scenarios.pptx</a:t>
            </a:r>
          </a:p>
          <a:p>
            <a:pPr marL="0" indent="0"/>
            <a:r>
              <a:rPr lang="en-US" sz="1600" dirty="0" smtClean="0"/>
              <a:t>[5] </a:t>
            </a:r>
            <a:r>
              <a:rPr lang="en-US" sz="1600" dirty="0"/>
              <a:t>ISO/IEC JTC1/SC29/WG11 MPEG 116/m39532, Oct. 2016</a:t>
            </a:r>
          </a:p>
          <a:p>
            <a:pPr marL="0" indent="0"/>
            <a:r>
              <a:rPr lang="en-US" sz="1600" dirty="0" smtClean="0"/>
              <a:t>[6] </a:t>
            </a:r>
            <a:r>
              <a:rPr lang="en-US" sz="1600" dirty="0"/>
              <a:t>https://</a:t>
            </a:r>
            <a:r>
              <a:rPr lang="en-US" sz="1600" dirty="0" smtClean="0"/>
              <a:t>mentor.ieee.org/802.21/dcn/16/21-16-0097-00-0000-mih-for-vr-content-based-hmd.docx</a:t>
            </a:r>
          </a:p>
          <a:p>
            <a:pPr marL="0" indent="0"/>
            <a:r>
              <a:rPr lang="en-US" sz="1600" dirty="0" smtClean="0"/>
              <a:t>[7] </a:t>
            </a:r>
            <a:r>
              <a:rPr lang="en-US" sz="1600" dirty="0"/>
              <a:t>https://</a:t>
            </a:r>
            <a:r>
              <a:rPr lang="en-US" sz="1600" dirty="0" err="1"/>
              <a:t>mentor.ieee.org</a:t>
            </a:r>
            <a:r>
              <a:rPr lang="en-US" sz="1600" dirty="0"/>
              <a:t>/802.11/</a:t>
            </a:r>
            <a:r>
              <a:rPr lang="en-US" sz="1600" dirty="0" err="1"/>
              <a:t>dcn</a:t>
            </a:r>
            <a:r>
              <a:rPr lang="en-US" sz="1600" dirty="0"/>
              <a:t>/09/11-09-0228-05-00ad-functional-requirements.doc</a:t>
            </a:r>
          </a:p>
          <a:p>
            <a:pPr marL="0" indent="0"/>
            <a:endParaRPr lang="en-US" sz="1600" dirty="0" smtClean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436939-D0FB-4DBB-9463-691CE4B4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5140A6-BECE-4BD2-AD1A-30296E97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22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87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421224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924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133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19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90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Technical Requirements for VR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2017-10-31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Minseok OH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Kyonggi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msoh@kgu.ac.kr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Namgi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Kyonggi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ngkim@kgu.ac.kr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8466" name="Rectangle 5"/>
          <p:cNvSpPr>
            <a:spLocks noChangeArrowheads="1"/>
          </p:cNvSpPr>
          <p:nvPr/>
        </p:nvSpPr>
        <p:spPr bwMode="auto">
          <a:xfrm>
            <a:off x="899580" y="352058"/>
            <a:ext cx="7301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GB" sz="1600" b="1" dirty="0"/>
              <a:t>IEEE P3079</a:t>
            </a:r>
            <a:br>
              <a:rPr lang="en-GB" sz="1600" b="1" dirty="0"/>
            </a:br>
            <a:r>
              <a:rPr lang="en-US" sz="1600" b="1" dirty="0"/>
              <a:t>HMD Based 3D Content Motion Sickness Reducing Technology</a:t>
            </a:r>
          </a:p>
          <a:p>
            <a:pPr algn="ctr" eaLnBrk="0" hangingPunct="0"/>
            <a:r>
              <a:rPr lang="en-US" sz="1600" b="1" dirty="0"/>
              <a:t>[</a:t>
            </a:r>
            <a:r>
              <a:rPr lang="en-US" sz="1600" b="1" dirty="0" err="1"/>
              <a:t>Dongil</a:t>
            </a:r>
            <a:r>
              <a:rPr lang="en-US" sz="1600" b="1" dirty="0"/>
              <a:t> </a:t>
            </a:r>
            <a:r>
              <a:rPr lang="en-US" sz="1600" b="1" dirty="0" err="1"/>
              <a:t>Seo</a:t>
            </a:r>
            <a:r>
              <a:rPr lang="en-US" sz="1600" b="1" dirty="0"/>
              <a:t>, Dillon@volercreative.com]</a:t>
            </a:r>
          </a:p>
        </p:txBody>
      </p:sp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1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-7938"/>
            <a:r>
              <a:rPr lang="en-US" b="1" dirty="0"/>
              <a:t>Technical capabilities of a transmission technology provides what the technology can offer when it is applied</a:t>
            </a:r>
          </a:p>
          <a:p>
            <a:pPr marL="7938" indent="-7938"/>
            <a:r>
              <a:rPr lang="en-US" dirty="0"/>
              <a:t>IEEE 802.11ay [1</a:t>
            </a:r>
            <a:r>
              <a:rPr lang="en-US" dirty="0" smtClean="0"/>
              <a:t>] [2], </a:t>
            </a:r>
            <a:r>
              <a:rPr lang="en-US" dirty="0"/>
              <a:t>IMT Vision (</a:t>
            </a:r>
            <a:r>
              <a:rPr lang="en-US" dirty="0" smtClean="0"/>
              <a:t>IMT</a:t>
            </a:r>
            <a:r>
              <a:rPr lang="mr-IN" dirty="0" smtClean="0"/>
              <a:t>–</a:t>
            </a:r>
            <a:r>
              <a:rPr lang="en-US" dirty="0" smtClean="0"/>
              <a:t>2020 </a:t>
            </a:r>
            <a:r>
              <a:rPr lang="en-US" dirty="0"/>
              <a:t>and beyond) </a:t>
            </a:r>
            <a:r>
              <a:rPr lang="en-US" dirty="0" smtClean="0"/>
              <a:t>[3]</a:t>
            </a:r>
          </a:p>
          <a:p>
            <a:pPr marL="7938" indent="-7938"/>
            <a:endParaRPr lang="en-US" dirty="0"/>
          </a:p>
          <a:p>
            <a:pPr marL="7938" indent="-7938"/>
            <a:r>
              <a:rPr lang="en-US" b="1" dirty="0" smtClean="0"/>
              <a:t>Some </a:t>
            </a:r>
            <a:r>
              <a:rPr lang="en-US" b="1" dirty="0"/>
              <a:t>standard organizations have </a:t>
            </a:r>
            <a:r>
              <a:rPr lang="en-US" b="1" dirty="0" smtClean="0"/>
              <a:t>described requirements </a:t>
            </a:r>
            <a:r>
              <a:rPr lang="en-US" b="1" dirty="0"/>
              <a:t>to provide a high quality VR service to </a:t>
            </a:r>
            <a:r>
              <a:rPr lang="en-US" b="1" dirty="0" smtClean="0"/>
              <a:t>users</a:t>
            </a:r>
          </a:p>
          <a:p>
            <a:pPr marL="7938" indent="-7938"/>
            <a:r>
              <a:rPr lang="en-US" dirty="0"/>
              <a:t>IEEE 802.11ay </a:t>
            </a:r>
            <a:r>
              <a:rPr lang="en-US" dirty="0" smtClean="0"/>
              <a:t>[4], MPEG </a:t>
            </a:r>
            <a:r>
              <a:rPr lang="en-US" dirty="0"/>
              <a:t>m39532 </a:t>
            </a:r>
            <a:r>
              <a:rPr lang="en-US" dirty="0" smtClean="0"/>
              <a:t>[5], IEEE </a:t>
            </a:r>
            <a:r>
              <a:rPr lang="en-US" dirty="0"/>
              <a:t>802.21 [6]</a:t>
            </a:r>
          </a:p>
          <a:p>
            <a:pPr marL="7938" indent="-7938"/>
            <a:endParaRPr lang="en-US" dirty="0"/>
          </a:p>
          <a:p>
            <a:pPr marL="7938" indent="-7938"/>
            <a:r>
              <a:rPr lang="en-US" b="1" dirty="0" smtClean="0"/>
              <a:t>We present the discrepancies between </a:t>
            </a:r>
            <a:r>
              <a:rPr lang="en-US" b="1" dirty="0"/>
              <a:t>technical requirements for </a:t>
            </a:r>
            <a:r>
              <a:rPr lang="en-US" b="1" dirty="0" smtClean="0"/>
              <a:t>HMD and the technical capabilities for wireless HMD transmission technology candidates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4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7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03092D-61EB-4175-A23A-2F31D59FE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IEEE 802.11ay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FEA708-7D70-425E-AF1A-2D0CE9EA1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113" indent="-11113"/>
            <a:r>
              <a:rPr lang="en-US" b="1" dirty="0" smtClean="0"/>
              <a:t>Based on </a:t>
            </a:r>
            <a:r>
              <a:rPr lang="en-US" b="1" dirty="0"/>
              <a:t>IEEE 802.11ay PAR [</a:t>
            </a:r>
            <a:r>
              <a:rPr lang="en-US" b="1" dirty="0" smtClean="0"/>
              <a:t>1] and Functional Requirements document [2]</a:t>
            </a:r>
          </a:p>
          <a:p>
            <a:endParaRPr lang="en-US" b="1" dirty="0" smtClean="0"/>
          </a:p>
          <a:p>
            <a:r>
              <a:rPr lang="en-US" b="1" dirty="0" smtClean="0"/>
              <a:t>Maximum </a:t>
            </a:r>
            <a:r>
              <a:rPr lang="en-US" b="1" dirty="0"/>
              <a:t>throughput</a:t>
            </a:r>
          </a:p>
          <a:p>
            <a:pPr marL="0" indent="0"/>
            <a:r>
              <a:rPr lang="en-GB" dirty="0"/>
              <a:t>At least 20 </a:t>
            </a:r>
            <a:r>
              <a:rPr lang="en-GB" dirty="0" err="1"/>
              <a:t>Gbps</a:t>
            </a:r>
            <a:r>
              <a:rPr lang="en-GB" dirty="0"/>
              <a:t>, as measured at the MAC data service access point (SAP)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b="1" dirty="0"/>
              <a:t>Coexistence</a:t>
            </a:r>
          </a:p>
          <a:p>
            <a:pPr marL="0" indent="0"/>
            <a:r>
              <a:rPr lang="en-GB" dirty="0"/>
              <a:t>Support backward compatibility with legacy directional multigigabit (DMG) devices (IEEE 802.11ad) operating in the same band</a:t>
            </a:r>
            <a:endParaRPr lang="en-US" dirty="0"/>
          </a:p>
          <a:p>
            <a:pPr marL="0" indent="0"/>
            <a:r>
              <a:rPr lang="en-GB" dirty="0"/>
              <a:t>Support coexistence with legacy devices operating in the same band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91DCEE-4768-4219-8CCE-FA26F38D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D8D32B-3985-4B02-8CE3-1963951B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5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78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C67DF-9B3A-4FA8-9E8E-54C264A88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IEEE 802.11ay </a:t>
            </a:r>
            <a:r>
              <a:rPr lang="mr-IN" dirty="0"/>
              <a:t>–</a:t>
            </a:r>
            <a:r>
              <a:rPr lang="en-US" dirty="0"/>
              <a:t>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6A65A7-14CD-4177-803F-3A847E265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dirty="0"/>
              <a:t>Range</a:t>
            </a:r>
          </a:p>
          <a:p>
            <a:pPr marL="0" indent="0"/>
            <a:r>
              <a:rPr lang="en-US" dirty="0"/>
              <a:t>At least 10 meters in an indoor environment</a:t>
            </a:r>
          </a:p>
          <a:p>
            <a:pPr marL="0" indent="0"/>
            <a:r>
              <a:rPr lang="en-US" dirty="0"/>
              <a:t>At least 100 meters in an outdoor environment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b="1" dirty="0" smtClean="0"/>
              <a:t>Power Efficiency</a:t>
            </a:r>
          </a:p>
          <a:p>
            <a:pPr marL="0" indent="0"/>
            <a:r>
              <a:rPr lang="en-US" dirty="0" smtClean="0"/>
              <a:t>At least the same power efficiency per STA as legacy DMG devices (11ad).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Note that 802.11ad does not assert any power consumption requirements. [3]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DB0A57-09BA-4536-878E-FFB6D9CD0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E23FBE-D85D-4A38-8254-348DB063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63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47D96E-D2B4-4304-8779-A5E8AACB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IEEE 802.11ay </a:t>
            </a:r>
            <a:r>
              <a:rPr lang="mr-IN" dirty="0"/>
              <a:t>–</a:t>
            </a:r>
            <a:r>
              <a:rPr lang="en-US" dirty="0"/>
              <a:t>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1FB067-EBBB-4048-ADEE-9D1DDC46E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1107440"/>
          </a:xfrm>
        </p:spPr>
        <p:txBody>
          <a:bodyPr/>
          <a:lstStyle/>
          <a:p>
            <a:pPr marL="0" indent="0"/>
            <a:r>
              <a:rPr lang="en-US" b="1" dirty="0" smtClean="0"/>
              <a:t>Video Requirements</a:t>
            </a:r>
            <a:endParaRPr lang="en-US" b="1" dirty="0"/>
          </a:p>
          <a:p>
            <a:pPr marL="0" indent="0"/>
            <a:r>
              <a:rPr lang="en-US" dirty="0"/>
              <a:t>Support lightly </a:t>
            </a:r>
            <a:r>
              <a:rPr lang="en-US" dirty="0">
                <a:solidFill>
                  <a:srgbClr val="FF0000"/>
                </a:solidFill>
              </a:rPr>
              <a:t>compressed</a:t>
            </a:r>
            <a:r>
              <a:rPr lang="en-US" dirty="0"/>
              <a:t> 4K and 8K UHD video for data rate, packet loss rate, delay measured at MAC SAP</a:t>
            </a:r>
          </a:p>
          <a:p>
            <a:pPr marL="0" indent="0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40E477-07A2-443F-85D2-A65002641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A0921B-F93A-4A29-B287-11FD78B1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7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E2E48FD-55EC-468D-9881-20E7706512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04900" y="2801620"/>
          <a:ext cx="7086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xmlns="" val="12218538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4019958807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xmlns="" val="3228785932"/>
                    </a:ext>
                  </a:extLst>
                </a:gridCol>
              </a:tblGrid>
              <a:tr h="3364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39942543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</a:rPr>
                        <a:t>1.5 </a:t>
                      </a:r>
                      <a:r>
                        <a:rPr lang="en-GB" sz="1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</a:rPr>
                        <a:t> (Peak)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4K UHD 2160p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(RGB): 3840x2160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 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9230650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</a:t>
                      </a:r>
                      <a:r>
                        <a:rPr lang="en-GB" sz="1400" baseline="3000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-8</a:t>
                      </a:r>
                      <a:endParaRPr lang="en-US" sz="1400" baseline="300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3539936"/>
                  </a:ext>
                </a:extLst>
              </a:tr>
              <a:tr h="372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67382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2A0C3E30-DEC5-44E6-8B05-7EC3F476564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04900" y="4343400"/>
          <a:ext cx="7086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xmlns="" val="1221853801"/>
                    </a:ext>
                  </a:extLst>
                </a:gridCol>
                <a:gridCol w="2154812">
                  <a:extLst>
                    <a:ext uri="{9D8B030D-6E8A-4147-A177-3AD203B41FA5}">
                      <a16:colId xmlns:a16="http://schemas.microsoft.com/office/drawing/2014/main" xmlns="" val="4019958807"/>
                    </a:ext>
                  </a:extLst>
                </a:gridCol>
                <a:gridCol w="3141088">
                  <a:extLst>
                    <a:ext uri="{9D8B030D-6E8A-4147-A177-3AD203B41FA5}">
                      <a16:colId xmlns:a16="http://schemas.microsoft.com/office/drawing/2014/main" xmlns="" val="3228785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39942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8.0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(Peak)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8K UHD 4320p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(RGB): 7680x4320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923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</a:t>
                      </a:r>
                      <a:r>
                        <a:rPr lang="en-GB" sz="1400" baseline="3000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-8</a:t>
                      </a:r>
                      <a:endParaRPr lang="en-US" sz="1400" baseline="300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3539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673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5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47D96E-D2B4-4304-8779-A5E8AACB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IEEE 802.11ay </a:t>
            </a:r>
            <a:r>
              <a:rPr lang="mr-IN" dirty="0"/>
              <a:t>–</a:t>
            </a:r>
            <a:r>
              <a:rPr lang="en-US" dirty="0"/>
              <a:t>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1FB067-EBBB-4048-ADEE-9D1DDC46E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1107440"/>
          </a:xfrm>
        </p:spPr>
        <p:txBody>
          <a:bodyPr/>
          <a:lstStyle/>
          <a:p>
            <a:pPr marL="0" indent="0"/>
            <a:r>
              <a:rPr lang="en-US" b="1" dirty="0"/>
              <a:t>Video Requirements</a:t>
            </a:r>
          </a:p>
          <a:p>
            <a:pPr marL="0" indent="0"/>
            <a:r>
              <a:rPr lang="en-US" dirty="0"/>
              <a:t>Support </a:t>
            </a:r>
            <a:r>
              <a:rPr lang="en-US" dirty="0">
                <a:solidFill>
                  <a:srgbClr val="FF0000"/>
                </a:solidFill>
              </a:rPr>
              <a:t>uncompressed</a:t>
            </a:r>
            <a:r>
              <a:rPr lang="en-US" dirty="0"/>
              <a:t> 4K and 8K UHD video for data rate, packet loss rate, delay measured at MAC SAP</a:t>
            </a:r>
          </a:p>
          <a:p>
            <a:pPr marL="0" indent="0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40E477-07A2-443F-85D2-A65002641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A0921B-F93A-4A29-B287-11FD78B1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8</a:t>
            </a:fld>
            <a:endParaRPr lang="en-US" sz="1400">
              <a:latin typeface="Myriad Pro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0E2E48FD-55EC-468D-9881-20E770651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02095"/>
              </p:ext>
            </p:extLst>
          </p:nvPr>
        </p:nvGraphicFramePr>
        <p:xfrm>
          <a:off x="1104900" y="2801620"/>
          <a:ext cx="7086600" cy="1494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xmlns="" val="12218538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4019958807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xmlns="" val="3228785932"/>
                    </a:ext>
                  </a:extLst>
                </a:gridCol>
              </a:tblGrid>
              <a:tr h="3364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39942543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18.0</a:t>
                      </a: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4K UHD uncompressed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3840x2160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30 bits/pixels, 60 frames/s, 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color.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Chroma subsampling (4:4:4)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9230650"/>
                  </a:ext>
                </a:extLst>
              </a:tr>
              <a:tr h="331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</a:t>
                      </a:r>
                      <a:r>
                        <a:rPr lang="en-GB" sz="1400" baseline="3000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-8</a:t>
                      </a:r>
                      <a:endParaRPr lang="en-US" sz="1400" baseline="300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3539936"/>
                  </a:ext>
                </a:extLst>
              </a:tr>
              <a:tr h="3722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67382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2A0C3E30-DEC5-44E6-8B05-7EC3F476564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04900" y="4343400"/>
          <a:ext cx="70866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xmlns="" val="1221853801"/>
                    </a:ext>
                  </a:extLst>
                </a:gridCol>
                <a:gridCol w="2154812">
                  <a:extLst>
                    <a:ext uri="{9D8B030D-6E8A-4147-A177-3AD203B41FA5}">
                      <a16:colId xmlns:a16="http://schemas.microsoft.com/office/drawing/2014/main" xmlns="" val="4019958807"/>
                    </a:ext>
                  </a:extLst>
                </a:gridCol>
                <a:gridCol w="3141088">
                  <a:extLst>
                    <a:ext uri="{9D8B030D-6E8A-4147-A177-3AD203B41FA5}">
                      <a16:colId xmlns:a16="http://schemas.microsoft.com/office/drawing/2014/main" xmlns="" val="32287859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Parameter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Value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Description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39942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Data rate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28.0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Gbps</a:t>
                      </a: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8K UHD uncompressed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7680x4320 pixels,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24 bits/pixels, 60 frames/s,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8 bit per color.</a:t>
                      </a:r>
                    </a:p>
                    <a:p>
                      <a:r>
                        <a:rPr lang="en-US" sz="1400" dirty="0">
                          <a:latin typeface="+mn-lt"/>
                        </a:rPr>
                        <a:t>Chroma subsampling (4:2:0)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923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Packet loss rate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</a:t>
                      </a:r>
                      <a:r>
                        <a:rPr lang="en-GB" sz="1400" baseline="30000" dirty="0" smtClean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-8</a:t>
                      </a:r>
                      <a:endParaRPr lang="en-US" sz="1400" baseline="300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3539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Delay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MS Mincho" panose="02020609040205080304" pitchFamily="49" charset="-128"/>
                        </a:rPr>
                        <a:t>10 </a:t>
                      </a:r>
                      <a:r>
                        <a:rPr lang="en-GB" sz="1400" dirty="0" err="1">
                          <a:effectLst/>
                          <a:latin typeface="+mn-lt"/>
                          <a:ea typeface="MS Mincho" panose="02020609040205080304" pitchFamily="49" charset="-128"/>
                        </a:rPr>
                        <a:t>ms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673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71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25C5A-776F-4D80-B545-C8E2C8F50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Capabilities of IEEE 802.11ay </a:t>
            </a:r>
            <a:r>
              <a:rPr lang="mr-IN" dirty="0"/>
              <a:t>–</a:t>
            </a:r>
            <a:r>
              <a:rPr lang="en-US" dirty="0"/>
              <a:t>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A30DF6-25C6-4E3A-A0CB-B2FE68E13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dirty="0" smtClean="0"/>
              <a:t>Fast Link Setup</a:t>
            </a:r>
          </a:p>
          <a:p>
            <a:pPr marL="0" indent="0"/>
            <a:r>
              <a:rPr lang="en-US" dirty="0" smtClean="0"/>
              <a:t>Provides a means of providing secure fast link setup</a:t>
            </a:r>
          </a:p>
          <a:p>
            <a:pPr marL="0" indent="0"/>
            <a:endParaRPr lang="en-US" b="1" dirty="0" smtClean="0"/>
          </a:p>
          <a:p>
            <a:pPr marL="0" indent="0"/>
            <a:r>
              <a:rPr lang="en-US" b="1" dirty="0" smtClean="0"/>
              <a:t>Outdoor Support</a:t>
            </a:r>
          </a:p>
          <a:p>
            <a:pPr marL="0" indent="0"/>
            <a:r>
              <a:rPr lang="en-US" dirty="0" smtClean="0"/>
              <a:t>Provides a means of supporting outdoor operations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b="1" dirty="0" smtClean="0"/>
              <a:t>Mobility Support</a:t>
            </a:r>
          </a:p>
          <a:p>
            <a:pPr marL="0" indent="0"/>
            <a:r>
              <a:rPr lang="en-US" dirty="0" smtClean="0"/>
              <a:t>Provides mobility operations at a pedestrian speed (e.g., 3 km/h) or body movements (i.e., neck roll, neck pitch, neck yaw)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744336-4481-4666-9880-8FAF977E9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Title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072E0D-0FF7-42E4-8A96-D8D89AB0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2E1C35-070C-B34E-A7FF-C7EF50ECC007}" type="slidenum">
              <a:rPr lang="en-US" smtClean="0"/>
              <a:pPr>
                <a:defRPr/>
              </a:pPr>
              <a:t>9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82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5839</TotalTime>
  <Words>1699</Words>
  <Application>Microsoft Macintosh PowerPoint</Application>
  <PresentationFormat>On-screen Show (4:3)</PresentationFormat>
  <Paragraphs>383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Geneva</vt:lpstr>
      <vt:lpstr>MS Mincho</vt:lpstr>
      <vt:lpstr>ＭＳ Ｐゴシック</vt:lpstr>
      <vt:lpstr>Myriad Pro</vt:lpstr>
      <vt:lpstr>Times New Roman</vt:lpstr>
      <vt:lpstr>Verdana</vt:lpstr>
      <vt:lpstr>맑은 고딕</vt:lpstr>
      <vt:lpstr>IEEE-SA Powerpoint Template</vt:lpstr>
      <vt:lpstr>PowerPoint Presentation</vt:lpstr>
      <vt:lpstr>Compliance with IEEE Standards Policies and Procedures</vt:lpstr>
      <vt:lpstr>PowerPoint Presentation</vt:lpstr>
      <vt:lpstr>Abstract</vt:lpstr>
      <vt:lpstr>Capabilities of IEEE 802.11ay</vt:lpstr>
      <vt:lpstr>Capabilities of IEEE 802.11ay – cont’d</vt:lpstr>
      <vt:lpstr>Capabilities of IEEE 802.11ay – cont’d</vt:lpstr>
      <vt:lpstr>Capabilities of IEEE 802.11ay – cont’d</vt:lpstr>
      <vt:lpstr>Capabilities of IEEE 802.11ay – cont’d</vt:lpstr>
      <vt:lpstr>Capabilities of IMT-2020</vt:lpstr>
      <vt:lpstr>Capabilities of IMT-2020 – cont’d</vt:lpstr>
      <vt:lpstr>Capabilities of IMT-2020 – cont’d</vt:lpstr>
      <vt:lpstr>Capabilities of IMT-2020 – cont’d</vt:lpstr>
      <vt:lpstr>Functional Requirements of 802.11ay</vt:lpstr>
      <vt:lpstr>Quality Requirements for VR of MPEG</vt:lpstr>
      <vt:lpstr>Quality Requirements for VR – cont’d</vt:lpstr>
      <vt:lpstr>Handover Requirements for VR [6]</vt:lpstr>
      <vt:lpstr>Checking Facts</vt:lpstr>
      <vt:lpstr>Checking Facts – cont’d</vt:lpstr>
      <vt:lpstr>Checking Facts – cont’d</vt:lpstr>
      <vt:lpstr>Conclusion </vt:lpstr>
      <vt:lpstr>References</vt:lpstr>
    </vt:vector>
  </TitlesOfParts>
  <Company>IEEE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Minseok Oh</cp:lastModifiedBy>
  <cp:revision>197</cp:revision>
  <dcterms:created xsi:type="dcterms:W3CDTF">2014-10-13T13:02:20Z</dcterms:created>
  <dcterms:modified xsi:type="dcterms:W3CDTF">2017-10-31T03:13:33Z</dcterms:modified>
</cp:coreProperties>
</file>