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899" r:id="rId2"/>
    <p:sldMasterId id="2147483912" r:id="rId3"/>
  </p:sldMasterIdLst>
  <p:notesMasterIdLst>
    <p:notesMasterId r:id="rId35"/>
  </p:notesMasterIdLst>
  <p:handoutMasterIdLst>
    <p:handoutMasterId r:id="rId36"/>
  </p:handoutMasterIdLst>
  <p:sldIdLst>
    <p:sldId id="325" r:id="rId4"/>
    <p:sldId id="365" r:id="rId5"/>
    <p:sldId id="366" r:id="rId6"/>
    <p:sldId id="375" r:id="rId7"/>
    <p:sldId id="395" r:id="rId8"/>
    <p:sldId id="414" r:id="rId9"/>
    <p:sldId id="415" r:id="rId10"/>
    <p:sldId id="416" r:id="rId11"/>
    <p:sldId id="417" r:id="rId12"/>
    <p:sldId id="412" r:id="rId13"/>
    <p:sldId id="413" r:id="rId14"/>
    <p:sldId id="411" r:id="rId15"/>
    <p:sldId id="410" r:id="rId16"/>
    <p:sldId id="418" r:id="rId17"/>
    <p:sldId id="419" r:id="rId18"/>
    <p:sldId id="420" r:id="rId19"/>
    <p:sldId id="421" r:id="rId20"/>
    <p:sldId id="422" r:id="rId21"/>
    <p:sldId id="393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356" r:id="rId34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E8E8E8"/>
    <a:srgbClr val="FDC82F"/>
    <a:srgbClr val="009FDA"/>
    <a:srgbClr val="001F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5" autoAdjust="0"/>
    <p:restoredTop sz="94660"/>
  </p:normalViewPr>
  <p:slideViewPr>
    <p:cSldViewPr>
      <p:cViewPr varScale="1">
        <p:scale>
          <a:sx n="141" d="100"/>
          <a:sy n="141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3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1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547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ko-KR" altLang="en-US" sz="2800" b="1">
                <a:solidFill>
                  <a:schemeClr val="tx2"/>
                </a:solidFill>
                <a:cs typeface="ＭＳ Ｐゴシック" pitchFamily="-112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053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7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 descr="IEEE_whi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2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17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6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5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8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4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203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01476"/>
            <a:ext cx="8458200" cy="2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 userDrawn="1"/>
        </p:nvSpPr>
        <p:spPr>
          <a:xfrm>
            <a:off x="0" y="1023815"/>
            <a:ext cx="9144000" cy="1609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44309"/>
          </a:xfrm>
        </p:spPr>
        <p:txBody>
          <a:bodyPr anchor="ctr">
            <a:normAutofit/>
          </a:bodyPr>
          <a:lstStyle>
            <a:lvl1pPr algn="ctr"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54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0" y="76200"/>
            <a:ext cx="940330" cy="702965"/>
          </a:xfrm>
          <a:prstGeom prst="rect">
            <a:avLst/>
          </a:prstGeom>
        </p:spPr>
      </p:pic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19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4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7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7953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0" y="76200"/>
            <a:ext cx="940330" cy="702965"/>
          </a:xfrm>
          <a:prstGeom prst="rect">
            <a:avLst/>
          </a:prstGeom>
        </p:spPr>
      </p:pic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7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IEEE_whit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473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0" y="76200"/>
            <a:ext cx="940330" cy="702965"/>
          </a:xfrm>
          <a:prstGeom prst="rect">
            <a:avLst/>
          </a:prstGeom>
        </p:spPr>
      </p:pic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34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0" y="76200"/>
            <a:ext cx="940330" cy="702965"/>
          </a:xfrm>
          <a:prstGeom prst="rect">
            <a:avLst/>
          </a:prstGeom>
        </p:spPr>
      </p:pic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78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5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62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734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85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D910-186D-B944-A59B-CFB2E82D193D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F26B-5BF7-A441-824D-2B58A1CEF3A6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0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IEEE_white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419CCE8-68CE-4C66-90D8-E9FFB0C80EC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0" y="152401"/>
            <a:ext cx="871509" cy="6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66" y="134881"/>
            <a:ext cx="8699545" cy="58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67" y="999920"/>
            <a:ext cx="8699544" cy="528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8438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66" y="6481834"/>
            <a:ext cx="30861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3-18-0014-00-0000-Session #4 WG Closing Plenary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511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fld id="{089BD885-491E-4550-AA81-9CDC0E8A55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33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[IEEE</a:t>
            </a:r>
            <a:r>
              <a:rPr lang="ko-KR" altLang="en-US" dirty="0"/>
              <a:t> </a:t>
            </a:r>
            <a:r>
              <a:rPr lang="en-US" altLang="ko-KR" dirty="0"/>
              <a:t>P3079</a:t>
            </a:r>
            <a:r>
              <a:rPr lang="ko-KR" altLang="en-US" dirty="0"/>
              <a:t> </a:t>
            </a:r>
            <a:r>
              <a:rPr lang="en-US" altLang="ko-KR" dirty="0"/>
              <a:t>Session</a:t>
            </a:r>
            <a:r>
              <a:rPr lang="ko-KR" altLang="en-US" dirty="0"/>
              <a:t> </a:t>
            </a:r>
            <a:r>
              <a:rPr lang="en-US" altLang="ko-KR" dirty="0"/>
              <a:t>#4</a:t>
            </a:r>
            <a:r>
              <a:rPr lang="ko-KR" altLang="en-US" dirty="0"/>
              <a:t> </a:t>
            </a:r>
            <a:r>
              <a:rPr lang="en-US" altLang="ko-KR" dirty="0"/>
              <a:t>WG</a:t>
            </a:r>
            <a:r>
              <a:rPr lang="ko-KR" altLang="en-US" dirty="0"/>
              <a:t> </a:t>
            </a:r>
            <a:r>
              <a:rPr lang="en-US" altLang="ko-KR" dirty="0"/>
              <a:t>Closing</a:t>
            </a:r>
            <a:r>
              <a:rPr lang="ko-KR" altLang="en-US" dirty="0"/>
              <a:t> </a:t>
            </a:r>
            <a:r>
              <a:rPr lang="en-US" altLang="ko-KR" dirty="0"/>
              <a:t>Plenary</a:t>
            </a:r>
            <a:r>
              <a:rPr lang="en-US" dirty="0"/>
              <a:t>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4343400" cy="828675"/>
          </a:xfrm>
        </p:spPr>
        <p:txBody>
          <a:bodyPr/>
          <a:lstStyle/>
          <a:p>
            <a:r>
              <a:rPr lang="en-US" dirty="0"/>
              <a:t>[Dillon </a:t>
            </a:r>
            <a:r>
              <a:rPr lang="en-US" dirty="0" err="1"/>
              <a:t>Seo</a:t>
            </a:r>
            <a:r>
              <a:rPr lang="en-US" dirty="0"/>
              <a:t> / </a:t>
            </a:r>
            <a:r>
              <a:rPr lang="en-US" dirty="0" err="1"/>
              <a:t>VoleR</a:t>
            </a:r>
            <a:r>
              <a:rPr lang="en-US" dirty="0"/>
              <a:t> Creative]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D55F13-E90F-44A6-9310-32361E96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Changing of WG</a:t>
            </a:r>
            <a:r>
              <a:rPr lang="ko-KR" altLang="en-US" dirty="0"/>
              <a:t> </a:t>
            </a:r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9BE857-7E16-49BF-AE49-071B684B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2EE1AF-907A-4B60-97D6-83BE18A6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9</a:t>
            </a:fld>
            <a:endParaRPr lang="en-US">
              <a:latin typeface="Myriad Pr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52F19-62D4-4407-9BC2-BEB262F28847}"/>
              </a:ext>
            </a:extLst>
          </p:cNvPr>
          <p:cNvSpPr txBox="1"/>
          <p:nvPr/>
        </p:nvSpPr>
        <p:spPr>
          <a:xfrm>
            <a:off x="438443" y="1643748"/>
            <a:ext cx="7617983" cy="4457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VR Sickness Reducing Technology Standards Committee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N/A </a:t>
            </a:r>
            <a:endParaRPr lang="ko-KR" altLang="ko-K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Cybersickness Reduction Standards Committee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N/A</a:t>
            </a:r>
            <a:endParaRPr lang="ko-KR" altLang="ko-KR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VR Sickness Reduction Working Group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1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Cybersickness Reduction Working Group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DC69B-6F5A-4B2D-A9CF-B9DF497E2B65}"/>
              </a:ext>
            </a:extLst>
          </p:cNvPr>
          <p:cNvSpPr txBox="1"/>
          <p:nvPr/>
        </p:nvSpPr>
        <p:spPr>
          <a:xfrm>
            <a:off x="372130" y="985523"/>
            <a:ext cx="2793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Suggested WG Titles</a:t>
            </a:r>
            <a:endParaRPr lang="ko-KR" alt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7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D55F13-E90F-44A6-9310-32361E96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9BE857-7E16-49BF-AE49-071B684B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2EE1AF-907A-4B60-97D6-83BE18A6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10</a:t>
            </a:fld>
            <a:endParaRPr lang="en-US">
              <a:latin typeface="Myriad Pro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DC69B-6F5A-4B2D-A9CF-B9DF497E2B65}"/>
              </a:ext>
            </a:extLst>
          </p:cNvPr>
          <p:cNvSpPr txBox="1"/>
          <p:nvPr/>
        </p:nvSpPr>
        <p:spPr>
          <a:xfrm>
            <a:off x="457200" y="1035141"/>
            <a:ext cx="6397970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to approve the ‘Changing of WG Title’ </a:t>
            </a:r>
            <a:endParaRPr lang="en-GB" altLang="ko-KR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8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‘Cybersickness Reduction Working Group’</a:t>
            </a: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Seo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,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Dongil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Dillon</a:t>
            </a: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Jeong, Sangkwon Peter</a:t>
            </a:r>
            <a:endParaRPr lang="en-US" altLang="ko-KR" sz="105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2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D55F13-E90F-44A6-9310-32361E96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Changing of PAR</a:t>
            </a:r>
            <a:r>
              <a:rPr lang="ko-KR" altLang="en-US" dirty="0"/>
              <a:t> </a:t>
            </a:r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9BE857-7E16-49BF-AE49-071B684B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2EE1AF-907A-4B60-97D6-83BE18A6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11</a:t>
            </a:fld>
            <a:endParaRPr lang="en-US">
              <a:latin typeface="Myriad Pr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52F19-62D4-4407-9BC2-BEB262F28847}"/>
              </a:ext>
            </a:extLst>
          </p:cNvPr>
          <p:cNvSpPr txBox="1"/>
          <p:nvPr/>
        </p:nvSpPr>
        <p:spPr>
          <a:xfrm>
            <a:off x="448839" y="1354855"/>
            <a:ext cx="823796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HMD based 3D Content Cybersickness Reducing Technology</a:t>
            </a:r>
          </a:p>
          <a:p>
            <a:pPr marL="800100" lvl="1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For Agree 0/6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HMD based VR Sickness Reducing Technology</a:t>
            </a:r>
          </a:p>
          <a:p>
            <a:pPr marL="800100" lvl="1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For Agree 5/6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VR Sickness Reducing Technology</a:t>
            </a:r>
          </a:p>
          <a:p>
            <a:pPr marL="800100" lvl="1" indent="-342900">
              <a:lnSpc>
                <a:spcPct val="200000"/>
              </a:lnSpc>
              <a:buAutoNum type="arabicPeriod"/>
            </a:pPr>
            <a:r>
              <a:rPr lang="en-US" altLang="ko-KR" sz="2000" dirty="0"/>
              <a:t>For Agree 0/6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DC69B-6F5A-4B2D-A9CF-B9DF497E2B65}"/>
              </a:ext>
            </a:extLst>
          </p:cNvPr>
          <p:cNvSpPr txBox="1"/>
          <p:nvPr/>
        </p:nvSpPr>
        <p:spPr>
          <a:xfrm>
            <a:off x="372130" y="985523"/>
            <a:ext cx="264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Suggested PAR Titles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739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D55F13-E90F-44A6-9310-32361E96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6" y="152401"/>
            <a:ext cx="8180363" cy="609599"/>
          </a:xfrm>
        </p:spPr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9BE857-7E16-49BF-AE49-071B684B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2EE1AF-907A-4B60-97D6-83BE18A6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12</a:t>
            </a:fld>
            <a:endParaRPr lang="en-US">
              <a:latin typeface="Myriad Pro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F384B-A232-4035-AE9D-5D1CFAE8C3A5}"/>
              </a:ext>
            </a:extLst>
          </p:cNvPr>
          <p:cNvSpPr txBox="1"/>
          <p:nvPr/>
        </p:nvSpPr>
        <p:spPr>
          <a:xfrm>
            <a:off x="457200" y="1035141"/>
            <a:ext cx="7331302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to approve the ‘Changing of PAR Title’ </a:t>
            </a:r>
            <a:endParaRPr lang="en-GB" altLang="ko-KR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8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‘HMD based VR Sickness Reducing Technology’</a:t>
            </a: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Seo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,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Dongil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Dillon</a:t>
            </a: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Jeong, Sangkwon Peter</a:t>
            </a:r>
            <a:endParaRPr lang="en-US" altLang="ko-KR" sz="105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  <a:p>
            <a:pPr lvl="0" eaLnBrk="0" hangingPunct="0">
              <a:tabLst>
                <a:tab pos="1271588" algn="l"/>
              </a:tabLst>
              <a:defRPr/>
            </a:pPr>
            <a:endParaRPr lang="en-US" altLang="ko-KR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5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13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12332"/>
            <a:ext cx="8686800" cy="36016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3-18-0004-00-0001- Use Case Human Factor’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Kim, Hyun-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Taek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Kim, Nam-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Gi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201182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14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27666"/>
            <a:ext cx="8686800" cy="39709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3-18-0003-00-0004- Measure the Motion to Photon Latency’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An,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GwonHwan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Jeong, Sangkwon Peter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271006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15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27666"/>
            <a:ext cx="8686800" cy="39709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3-18-0015-00-0002- Use Cases of VR Content Services for Evaluation of Cybersickness Levels’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Lee,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Beom-Ryeol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Seo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Dongil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Dillon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426442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16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27666"/>
            <a:ext cx="8686800" cy="39709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3-18-0005-00-0003- Use cases and Network Requirements’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Jeong, Sangkwon Peter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Oh,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Minseok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01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55948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E5632A-77EB-45DC-ACBE-8DB6EFBD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Attendees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EF7AEEB-8A72-4431-B696-629E7FCC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D9966E-82BF-4B1B-B2B1-F4293B1D3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17</a:t>
            </a:fld>
            <a:endParaRPr lang="en-US">
              <a:latin typeface="Myriad Pro" charset="0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E9AB158F-60BA-45E4-A5F6-0FC698B52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80880"/>
              </p:ext>
            </p:extLst>
          </p:nvPr>
        </p:nvGraphicFramePr>
        <p:xfrm>
          <a:off x="762000" y="1219199"/>
          <a:ext cx="7239000" cy="4419602"/>
        </p:xfrm>
        <a:graphic>
          <a:graphicData uri="http://schemas.openxmlformats.org/drawingml/2006/table">
            <a:tbl>
              <a:tblPr firstRow="1" firstCol="1" bandRow="1"/>
              <a:tblGrid>
                <a:gridCol w="3619500">
                  <a:extLst>
                    <a:ext uri="{9D8B030D-6E8A-4147-A177-3AD203B41FA5}">
                      <a16:colId xmlns:a16="http://schemas.microsoft.com/office/drawing/2014/main" val="2913349118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375701150"/>
                    </a:ext>
                  </a:extLst>
                </a:gridCol>
              </a:tblGrid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Seo, Dongil Dillon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VoleRCreative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444390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Jeong, Sangkwon Peter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JoyFun Inc.,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716804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Lee, Beom Ryeol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ETRI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404497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Kim, Hyun Taek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Korea University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862017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Oh, Minseok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Kyonggi University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553414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Kim, Namgi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Kyonggi University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6979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Kim, Hyo-Jung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Seoul National University Bundang Hospital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738516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Choi, Jeong-Yoon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Seoul National University Bundang Hospital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301800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An, Gwon Hwan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Sogang University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53699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Lee, Siyeong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Sogang University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824222"/>
                  </a:ext>
                </a:extLst>
              </a:tr>
              <a:tr h="401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Kim, Jungho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KoVRA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492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806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D31F89-9171-4646-B447-5404334B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Future Sessions – 2018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7C2660-401A-4D25-B89E-044ADA4E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18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F64E470-05AA-4AC4-BC6B-69D3D6688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8610600" cy="53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altLang="ko-KR" sz="2400" b="1" kern="0" dirty="0">
                <a:solidFill>
                  <a:srgbClr val="FF0000"/>
                </a:solidFill>
                <a:latin typeface="Times New Roman"/>
              </a:rPr>
              <a:t>April 23-26, 2018, E-1904 Aoyama-Twin Tower Bldg., (IEEE-SA Office) 1-1-1 Minami-</a:t>
            </a:r>
            <a:r>
              <a:rPr lang="en-US" altLang="ko-KR" sz="2400" b="1" kern="0" dirty="0" err="1">
                <a:solidFill>
                  <a:srgbClr val="FF0000"/>
                </a:solidFill>
                <a:latin typeface="Times New Roman"/>
              </a:rPr>
              <a:t>aoyama</a:t>
            </a:r>
            <a:r>
              <a:rPr lang="en-US" altLang="ko-KR" sz="2400" b="1" kern="0" dirty="0">
                <a:solidFill>
                  <a:srgbClr val="FF0000"/>
                </a:solidFill>
                <a:latin typeface="Times New Roman"/>
              </a:rPr>
              <a:t>, Minato-ku, Tokyo 107-0062, Japan Tokyo, Japan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July 16-19, 2018, </a:t>
            </a:r>
            <a:r>
              <a:rPr lang="es-ES" sz="2400" b="1" kern="0" dirty="0">
                <a:solidFill>
                  <a:srgbClr val="0000FF"/>
                </a:solidFill>
                <a:latin typeface="Times New Roman"/>
              </a:rPr>
              <a:t>10662 Los Vaqueros Circle, Los Alamitos, California 90720 (​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IEEE-SA Office), LA, USA</a:t>
            </a:r>
            <a:endParaRPr lang="en-US" sz="2000" b="1" kern="0" dirty="0">
              <a:solidFill>
                <a:srgbClr val="0066A1"/>
              </a:solidFill>
              <a:latin typeface="Times New Roman"/>
            </a:endParaRPr>
          </a:p>
          <a:p>
            <a:pPr lvl="0">
              <a:lnSpc>
                <a:spcPct val="200000"/>
              </a:lnSpc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</a:rPr>
              <a:t>October 08-11, 2018, 1 </a:t>
            </a:r>
            <a:r>
              <a:rPr lang="en-US" sz="2400" b="1" kern="0" dirty="0" err="1">
                <a:solidFill>
                  <a:srgbClr val="FF0000"/>
                </a:solidFill>
                <a:latin typeface="Times New Roman"/>
              </a:rPr>
              <a:t>Fusionopolis</a:t>
            </a:r>
            <a:r>
              <a:rPr lang="en-US" sz="2400" b="1" kern="0" dirty="0">
                <a:solidFill>
                  <a:srgbClr val="FF0000"/>
                </a:solidFill>
                <a:latin typeface="Times New Roman"/>
              </a:rPr>
              <a:t> Walk #04-07 South Tower, Solaris, (IEEE-SA Office), Singapore, </a:t>
            </a:r>
            <a:r>
              <a:rPr lang="en-US" altLang="ko-KR" sz="2400" b="1" kern="0" dirty="0">
                <a:solidFill>
                  <a:srgbClr val="FF0000"/>
                </a:solidFill>
                <a:latin typeface="Times New Roman"/>
              </a:rPr>
              <a:t>Singapore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5E6E10-AD74-4B00-8EB0-39ED9BEA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58512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17411" name="Text Box 4"/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705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9B4BF5C-71D1-4D4B-BC16-0136A059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D95C54-EE0A-4E97-AC4C-188F62EC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Meeting</a:t>
            </a:r>
            <a:r>
              <a:rPr lang="ko-KR" altLang="en-US" dirty="0"/>
              <a:t> </a:t>
            </a:r>
            <a:r>
              <a:rPr lang="en-US" altLang="ko-KR" dirty="0"/>
              <a:t>Location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22F2CFB-E67C-463E-B380-3F8C0C7C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B87D1E-906D-4D17-BDD2-D28019A8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19</a:t>
            </a:fld>
            <a:endParaRPr lang="en-US">
              <a:latin typeface="Myriad Pro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1549AA-871B-4E2D-90DB-2BE7685CB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43" y="800100"/>
            <a:ext cx="528510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kern="0" dirty="0">
                <a:latin typeface="Arial" charset="0"/>
              </a:rPr>
              <a:t>WG Documents: https://mentor.ieee.org/3333.3/documents</a:t>
            </a:r>
          </a:p>
          <a:p>
            <a:pPr>
              <a:lnSpc>
                <a:spcPct val="150000"/>
              </a:lnSpc>
            </a:pPr>
            <a:r>
              <a:rPr lang="en-US" sz="2000" kern="0" dirty="0">
                <a:latin typeface="Arial" charset="0"/>
              </a:rPr>
              <a:t>Food and Beverages:</a:t>
            </a:r>
          </a:p>
          <a:p>
            <a:pPr lvl="1">
              <a:lnSpc>
                <a:spcPct val="150000"/>
              </a:lnSpc>
            </a:pPr>
            <a:r>
              <a:rPr lang="en-US" sz="1800" kern="0" dirty="0">
                <a:latin typeface="Arial" charset="0"/>
              </a:rPr>
              <a:t>Lunch Time: 12:30PM –1:30PM</a:t>
            </a:r>
          </a:p>
          <a:p>
            <a:pPr lvl="1">
              <a:lnSpc>
                <a:spcPct val="150000"/>
              </a:lnSpc>
            </a:pPr>
            <a:r>
              <a:rPr lang="en-US" sz="1800" kern="0" dirty="0">
                <a:latin typeface="Arial" charset="0"/>
              </a:rPr>
              <a:t>Afternoon Coffee break: 3:30PM-4:00PM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DA46FA2-8FBF-44A4-9054-AB44BECF3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14" y="3253554"/>
            <a:ext cx="3839839" cy="28798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94581AA-9BC6-403A-B60B-1D5BDA4C4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3553"/>
            <a:ext cx="3839840" cy="2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10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D0911824-E12C-47C6-925B-E1F5B8AE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Meeting</a:t>
            </a:r>
            <a:r>
              <a:rPr lang="ko-KR" altLang="en-US" dirty="0"/>
              <a:t> </a:t>
            </a:r>
            <a:r>
              <a:rPr lang="en-US" altLang="ko-KR" dirty="0"/>
              <a:t>Location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953440B-5A22-43EB-BA26-86E77A705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630649-0669-4DCB-BE64-9260E4E6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20</a:t>
            </a:fld>
            <a:endParaRPr lang="en-US">
              <a:latin typeface="Myriad Pro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0C67BBE-E79C-4D45-8C07-F09C1DF74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939976"/>
            <a:ext cx="7606145" cy="51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6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51919-B44A-40EE-A9AC-86289CCF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Meeting</a:t>
            </a:r>
            <a:r>
              <a:rPr lang="ko-KR" altLang="en-US" dirty="0"/>
              <a:t> </a:t>
            </a:r>
            <a:r>
              <a:rPr lang="en-US" altLang="ko-KR" dirty="0"/>
              <a:t>Location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E475E08-500D-4508-894D-97C8689B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0F8091F-E2BA-4B91-AFC0-AC43881F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21</a:t>
            </a:fld>
            <a:endParaRPr lang="en-US">
              <a:latin typeface="Myriad Pro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B3E032-9E81-47F2-82BA-4C19BFB8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14" y="1042177"/>
            <a:ext cx="6661372" cy="49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02C292-60A7-48D2-A9F7-515092A7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Meeting</a:t>
            </a:r>
            <a:r>
              <a:rPr lang="ko-KR" altLang="en-US" dirty="0"/>
              <a:t> </a:t>
            </a:r>
            <a:r>
              <a:rPr lang="en-US" altLang="ko-KR" dirty="0"/>
              <a:t>Location</a:t>
            </a:r>
            <a:endParaRPr lang="ko-KR" altLang="en-US" b="0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3EACE6C-1707-4EFF-A7D2-D2FD99CD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CFCCF32-9667-4FEB-B74A-8B1EBB4A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22</a:t>
            </a:fld>
            <a:endParaRPr lang="en-US">
              <a:latin typeface="Myriad Pro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DD9E882-D0D0-46B2-9BF8-AA28002B9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8" y="973030"/>
            <a:ext cx="8613264" cy="50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1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E3D81710-79A4-454E-993F-ACF59038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Meeting</a:t>
            </a:r>
            <a:r>
              <a:rPr lang="ko-KR" altLang="en-US" dirty="0"/>
              <a:t> </a:t>
            </a:r>
            <a:r>
              <a:rPr lang="en-US" altLang="ko-KR" dirty="0"/>
              <a:t>Location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AA257C-A77A-4998-9B2B-97DEA962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156256C-9418-4783-8F3B-D203CE82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23</a:t>
            </a:fld>
            <a:endParaRPr lang="en-US">
              <a:latin typeface="Myriad Pro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8737564-2C3B-4DEF-BBEF-718676E1F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3" y="1016709"/>
            <a:ext cx="7960233" cy="50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7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74E5C8-5A91-4406-8D86-A4ABF2F7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Metro Info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87806A6-DB37-47F1-AB7E-B57BD36A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E010AB-0F8F-40F0-81C1-7C0076BF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24</a:t>
            </a:fld>
            <a:endParaRPr lang="en-US">
              <a:latin typeface="Myriad Pro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F3C6B1-C36B-4CEE-90CC-82DE415D5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9" y="762000"/>
            <a:ext cx="7545399" cy="5321439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F7EA37B-AD04-4A03-BC9D-6838513EE8B0}"/>
              </a:ext>
            </a:extLst>
          </p:cNvPr>
          <p:cNvSpPr/>
          <p:nvPr/>
        </p:nvSpPr>
        <p:spPr>
          <a:xfrm>
            <a:off x="7543800" y="3422406"/>
            <a:ext cx="1485899" cy="3005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Aoyama </a:t>
            </a:r>
            <a:r>
              <a:rPr lang="en-US" altLang="ko-KR" sz="1200" dirty="0" err="1">
                <a:solidFill>
                  <a:schemeClr val="tx1"/>
                </a:solidFill>
              </a:rPr>
              <a:t>Ichome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DE820E8-CF17-44A0-8FB7-FFFF7DCB0C5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203597" y="3572675"/>
            <a:ext cx="4340203" cy="2511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19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73F74F-E460-4671-8DB7-B8626F9B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Metro Pass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88805A9-BE03-427C-98C4-98B5E212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1D1B88E-A547-4634-A376-E1AA50A5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25</a:t>
            </a:fld>
            <a:endParaRPr lang="en-US">
              <a:latin typeface="Myriad Pro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274F48-EFC1-4994-AD5C-CC230A22180E}"/>
              </a:ext>
            </a:extLst>
          </p:cNvPr>
          <p:cNvSpPr/>
          <p:nvPr/>
        </p:nvSpPr>
        <p:spPr>
          <a:xfrm>
            <a:off x="377270" y="1238669"/>
            <a:ext cx="8389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【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교통패스</a:t>
            </a:r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】 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도쿄 메트로 무제한 이용패스 </a:t>
            </a:r>
            <a:r>
              <a:rPr lang="ko-KR" altLang="en-US" b="1" dirty="0" err="1">
                <a:solidFill>
                  <a:srgbClr val="333333"/>
                </a:solidFill>
                <a:latin typeface="Noto Sans KR"/>
              </a:rPr>
              <a:t>서브웨이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 티켓 </a:t>
            </a:r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(24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시간</a:t>
            </a:r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/48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시간</a:t>
            </a:r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/72</a:t>
            </a:r>
            <a:r>
              <a:rPr lang="ko-KR" altLang="en-US" b="1" dirty="0">
                <a:solidFill>
                  <a:srgbClr val="333333"/>
                </a:solidFill>
                <a:latin typeface="Noto Sans KR"/>
              </a:rPr>
              <a:t>시간</a:t>
            </a:r>
            <a:r>
              <a:rPr lang="en-US" altLang="ko-KR" b="1" dirty="0">
                <a:solidFill>
                  <a:srgbClr val="333333"/>
                </a:solidFill>
                <a:latin typeface="Noto Sans KR"/>
              </a:rPr>
              <a:t>)</a:t>
            </a:r>
            <a:endParaRPr lang="en-US" altLang="ko-KR" b="1" i="0" dirty="0">
              <a:solidFill>
                <a:srgbClr val="333333"/>
              </a:solidFill>
              <a:effectLst/>
              <a:latin typeface="Noto Sans KR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8DE7CD-8A48-4B92-9433-03B38FFBA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9" y="1608001"/>
            <a:ext cx="5237903" cy="426845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00203D1-30F3-4644-B90E-2C530E423E22}"/>
              </a:ext>
            </a:extLst>
          </p:cNvPr>
          <p:cNvSpPr/>
          <p:nvPr/>
        </p:nvSpPr>
        <p:spPr>
          <a:xfrm>
            <a:off x="5499189" y="1811481"/>
            <a:ext cx="3568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도쿄방면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 여행상품 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(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교통기관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,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숙박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,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여행 패키지 상품 등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)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과 동시에 구입하세요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.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승차권만의 단독판매는 하지 않습니다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.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여행회사에서 발행한 쿠폰권을 도쿄 메트로 각 역 및 </a:t>
            </a: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도에이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 지하철 주요 역사무실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(</a:t>
            </a: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도쿄역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,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신주쿠역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, </a:t>
            </a: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신바시역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, </a:t>
            </a: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우에노역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 등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), 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또는 </a:t>
            </a:r>
            <a:r>
              <a:rPr lang="ko-KR" altLang="en-US" sz="1200" dirty="0" err="1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하네다공항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 국내선 제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1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여객터미널 및 제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2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여객터미널 지하 </a:t>
            </a:r>
            <a:r>
              <a:rPr lang="en-US" altLang="ko-KR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1</a:t>
            </a:r>
            <a:r>
              <a:rPr lang="ko-KR" altLang="en-US" sz="1200" dirty="0">
                <a:solidFill>
                  <a:srgbClr val="333333"/>
                </a:solidFill>
                <a:latin typeface="Meiryo" panose="020B0400000000000000" pitchFamily="34" charset="-128"/>
                <a:ea typeface="Meiryo" panose="020B0400000000000000" pitchFamily="34" charset="-128"/>
              </a:rPr>
              <a:t>층 안내소에서 교환</a:t>
            </a:r>
            <a:endParaRPr lang="ko-KR" altLang="en-US" sz="1200" b="0" i="0" dirty="0">
              <a:solidFill>
                <a:srgbClr val="333333"/>
              </a:solidFill>
              <a:effectLst/>
              <a:latin typeface="Meiryo" panose="020B0400000000000000" pitchFamily="34" charset="-128"/>
              <a:ea typeface="Meiryo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294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80CD53-0AEF-42FD-B437-2D1A93CA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Metro Pass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35B62C5-ECAC-4EA8-9639-FBDB10C3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74C66F9-55AC-4F42-A238-84D0D834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26</a:t>
            </a:fld>
            <a:endParaRPr lang="en-US">
              <a:latin typeface="Myriad Pro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3B5719A-96B7-4F36-8492-278F1CCEB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08" y="807826"/>
            <a:ext cx="5667984" cy="52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15F9D8-7184-4596-B0DC-468D9BC8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Hotel Info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F238F07-3F8C-428F-B853-AEC6FD20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70C49C-8019-449B-B269-DB5BF66D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27</a:t>
            </a:fld>
            <a:endParaRPr lang="en-US">
              <a:latin typeface="Myriad Pro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FB16E8C-A834-43A7-AAD1-43AD5B8B7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" y="1117298"/>
            <a:ext cx="8873037" cy="4623404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FE718719-9E26-44FC-BA61-AA1180344CE0}"/>
              </a:ext>
            </a:extLst>
          </p:cNvPr>
          <p:cNvSpPr/>
          <p:nvPr/>
        </p:nvSpPr>
        <p:spPr>
          <a:xfrm>
            <a:off x="3791883" y="3133259"/>
            <a:ext cx="166254" cy="1662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3294A55-E7E6-4482-8690-666832563224}"/>
              </a:ext>
            </a:extLst>
          </p:cNvPr>
          <p:cNvSpPr/>
          <p:nvPr/>
        </p:nvSpPr>
        <p:spPr>
          <a:xfrm>
            <a:off x="4994031" y="4098814"/>
            <a:ext cx="332509" cy="1854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631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BE50E3-34DC-4791-A3DD-322C99C0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Hotel Info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4C8081F-CCA3-4F69-95EE-380F6647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3-17-0028-00-0000-Introduction to IEEE &amp; IEEE-SA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04205F-C1B2-4022-97BE-D3B96A66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28</a:t>
            </a:fld>
            <a:endParaRPr lang="en-US">
              <a:latin typeface="Myriad Pro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2B2DF3A-5BB3-4C1E-A0CA-742135D4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51" y="853456"/>
            <a:ext cx="5585297" cy="51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3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719760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IEEE P3079 Session #4 WG Closing Plenary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2018-02-01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Dongil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Seo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VoleR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Creative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+82 10 3135 3194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dillon@volercreative.com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Sangkwon Jeong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JoyFun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+82 10 8667 7329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ceo@joyfun.kr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P3079</a:t>
            </a:r>
            <a:br>
              <a:rPr lang="en-GB" altLang="ko-KR" sz="1800" dirty="0"/>
            </a:br>
            <a:r>
              <a:rPr lang="en-US" altLang="ko-KR" sz="1800" dirty="0"/>
              <a:t>HMD Based 3D Content Motion Sickness Reducing Technology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dillon@volercreative</a:t>
            </a: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</a:t>
            </a:fld>
            <a:endParaRPr lang="en-US">
              <a:latin typeface="Myriad Pro" charset="0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D1ED674-1241-4F05-88B4-474F1F02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D31F89-9171-4646-B447-5404334B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Future Sessions – 2019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7C2660-401A-4D25-B89E-044ADA4E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29</a:t>
            </a:fld>
            <a:endParaRPr lang="en-US">
              <a:latin typeface="Myriad Pro" charset="0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5E6E10-AD74-4B00-8EB0-39ED9BEA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0EF9049-D236-4B89-957C-296AAF9B7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610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altLang="ko-KR" sz="2400" b="1" kern="0" dirty="0">
                <a:solidFill>
                  <a:srgbClr val="3333CC"/>
                </a:solidFill>
                <a:latin typeface="Times New Roman"/>
              </a:rPr>
              <a:t>January 28- February 01, 2019, </a:t>
            </a:r>
            <a:r>
              <a:rPr lang="en-US" altLang="ko-KR" sz="2400" b="1" kern="0" dirty="0" err="1">
                <a:solidFill>
                  <a:srgbClr val="3333CC"/>
                </a:solidFill>
                <a:latin typeface="Times New Roman"/>
              </a:rPr>
              <a:t>Jeju</a:t>
            </a:r>
            <a:r>
              <a:rPr lang="ko-KR" altLang="en-US" sz="2400" b="1" kern="0" dirty="0">
                <a:solidFill>
                  <a:srgbClr val="3333CC"/>
                </a:solidFill>
                <a:latin typeface="Times New Roman"/>
              </a:rPr>
              <a:t> </a:t>
            </a:r>
            <a:r>
              <a:rPr lang="en-US" altLang="ko-KR" sz="2400" b="1" kern="0" dirty="0">
                <a:solidFill>
                  <a:srgbClr val="3333CC"/>
                </a:solidFill>
                <a:latin typeface="Times New Roman"/>
              </a:rPr>
              <a:t>or</a:t>
            </a:r>
            <a:r>
              <a:rPr lang="ko-KR" altLang="en-US" sz="2400" b="1" kern="0" dirty="0">
                <a:solidFill>
                  <a:srgbClr val="3333CC"/>
                </a:solidFill>
                <a:latin typeface="Times New Roman"/>
              </a:rPr>
              <a:t> </a:t>
            </a:r>
            <a:r>
              <a:rPr lang="en-US" altLang="ko-KR" sz="2400" b="1" kern="0" dirty="0">
                <a:solidFill>
                  <a:srgbClr val="3333CC"/>
                </a:solidFill>
                <a:latin typeface="Times New Roman"/>
              </a:rPr>
              <a:t>Busan</a:t>
            </a:r>
            <a:r>
              <a:rPr lang="es-ES" altLang="ko-KR" sz="2400" b="1" kern="0" dirty="0">
                <a:solidFill>
                  <a:srgbClr val="3333CC"/>
                </a:solidFill>
                <a:latin typeface="Times New Roman"/>
              </a:rPr>
              <a:t>, Korea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kern="0" dirty="0">
                <a:solidFill>
                  <a:srgbClr val="FF0000"/>
                </a:solidFill>
                <a:latin typeface="Times New Roman"/>
              </a:rPr>
              <a:t>April 22-26, 2019, 3 Park Avenue, (​IEEE-SA Office), New York City, New York 10016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2400" b="1" kern="0" dirty="0">
                <a:solidFill>
                  <a:srgbClr val="0000FF"/>
                </a:solidFill>
                <a:latin typeface="Times New Roman"/>
              </a:rPr>
              <a:t>July 8-12, 2019, </a:t>
            </a:r>
            <a:r>
              <a:rPr lang="es-ES" altLang="ko-KR" sz="2400" b="1" kern="0" dirty="0">
                <a:solidFill>
                  <a:srgbClr val="0000FF"/>
                </a:solidFill>
                <a:latin typeface="Times New Roman"/>
              </a:rPr>
              <a:t>IEEE Technology Centre GmbH, (​</a:t>
            </a:r>
            <a:r>
              <a:rPr lang="en-US" altLang="ko-KR" sz="2400" b="1" kern="0" dirty="0">
                <a:solidFill>
                  <a:srgbClr val="0000FF"/>
                </a:solidFill>
                <a:latin typeface="Times New Roman"/>
              </a:rPr>
              <a:t>IEEE-SA Office), </a:t>
            </a:r>
            <a:r>
              <a:rPr lang="es-ES" altLang="ko-KR" sz="2400" b="1" kern="0" dirty="0">
                <a:solidFill>
                  <a:srgbClr val="0000FF"/>
                </a:solidFill>
                <a:latin typeface="Times New Roman"/>
              </a:rPr>
              <a:t>Heinestrabe 30, 1020 Vienna Austria</a:t>
            </a:r>
            <a:endParaRPr lang="en-US" altLang="ko-KR" sz="2000" b="1" kern="0" dirty="0">
              <a:solidFill>
                <a:srgbClr val="0066A1"/>
              </a:solidFill>
              <a:latin typeface="Times New Roman"/>
            </a:endParaRPr>
          </a:p>
          <a:p>
            <a:pPr lvl="0">
              <a:lnSpc>
                <a:spcPct val="150000"/>
              </a:lnSpc>
            </a:pPr>
            <a:r>
              <a:rPr lang="en-US" altLang="ko-KR" sz="2400" b="1" kern="0" dirty="0">
                <a:solidFill>
                  <a:srgbClr val="FF0000"/>
                </a:solidFill>
                <a:latin typeface="Times New Roman"/>
              </a:rPr>
              <a:t>October 07-11, 2019, TBD, Southeast ASIA</a:t>
            </a:r>
            <a:endParaRPr lang="en-US" altLang="ko-KR" sz="1600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3905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25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Session Time and Location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C608A9AF-75D2-4905-93AD-85AE4CCA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452" y="5192442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000000"/>
                </a:solidFill>
                <a:latin typeface="Times New Roman" pitchFamily="18" charset="0"/>
              </a:rPr>
              <a:t>※ Location</a:t>
            </a:r>
          </a:p>
          <a:p>
            <a:pPr marL="285750" indent="-103188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00"/>
                </a:solidFill>
                <a:latin typeface="Times New Roman" pitchFamily="18" charset="0"/>
              </a:rPr>
              <a:t>Default Meeting Room: A, 9th Floor, TTA Building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BC99F8-D7CB-48D8-8984-2577769A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668790CB-35AB-4607-BBB6-71812090E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50282"/>
              </p:ext>
            </p:extLst>
          </p:nvPr>
        </p:nvGraphicFramePr>
        <p:xfrm>
          <a:off x="837281" y="838200"/>
          <a:ext cx="7468518" cy="3842348"/>
        </p:xfrm>
        <a:graphic>
          <a:graphicData uri="http://schemas.openxmlformats.org/drawingml/2006/table">
            <a:tbl>
              <a:tblPr firstRow="1" firstCol="1" bandRow="1"/>
              <a:tblGrid>
                <a:gridCol w="1004914">
                  <a:extLst>
                    <a:ext uri="{9D8B030D-6E8A-4147-A177-3AD203B41FA5}">
                      <a16:colId xmlns:a16="http://schemas.microsoft.com/office/drawing/2014/main" val="385184775"/>
                    </a:ext>
                  </a:extLst>
                </a:gridCol>
                <a:gridCol w="1615901">
                  <a:extLst>
                    <a:ext uri="{9D8B030D-6E8A-4147-A177-3AD203B41FA5}">
                      <a16:colId xmlns:a16="http://schemas.microsoft.com/office/drawing/2014/main" val="1987718144"/>
                    </a:ext>
                  </a:extLst>
                </a:gridCol>
                <a:gridCol w="1615901">
                  <a:extLst>
                    <a:ext uri="{9D8B030D-6E8A-4147-A177-3AD203B41FA5}">
                      <a16:colId xmlns:a16="http://schemas.microsoft.com/office/drawing/2014/main" val="1701110979"/>
                    </a:ext>
                  </a:extLst>
                </a:gridCol>
                <a:gridCol w="1615901">
                  <a:extLst>
                    <a:ext uri="{9D8B030D-6E8A-4147-A177-3AD203B41FA5}">
                      <a16:colId xmlns:a16="http://schemas.microsoft.com/office/drawing/2014/main" val="2964742883"/>
                    </a:ext>
                  </a:extLst>
                </a:gridCol>
                <a:gridCol w="1615901">
                  <a:extLst>
                    <a:ext uri="{9D8B030D-6E8A-4147-A177-3AD203B41FA5}">
                      <a16:colId xmlns:a16="http://schemas.microsoft.com/office/drawing/2014/main" val="679344801"/>
                    </a:ext>
                  </a:extLst>
                </a:gridCol>
              </a:tblGrid>
              <a:tr h="531567">
                <a:tc>
                  <a:txBody>
                    <a:bodyPr/>
                    <a:lstStyle/>
                    <a:p>
                      <a:endParaRPr lang="ko-KR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Monday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(Jan. 29, 2018)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Tuesday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(Jan. 30, 2018)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Wednesday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Jan. 31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, 2018)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Thursday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(Feb. 1, 2018)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0754"/>
                  </a:ext>
                </a:extLst>
              </a:tr>
              <a:tr h="722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AM-1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9:30-11:00a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Registration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448669"/>
                  </a:ext>
                </a:extLst>
              </a:tr>
              <a:tr h="1165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AM-2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11:30-1:00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Open Plenary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Roll Call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Reviewing last meeting minutes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(Introducing participants)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176381"/>
                  </a:ext>
                </a:extLst>
              </a:tr>
              <a:tr h="587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PM-1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2:00 – 3:30p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Closing Plenary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80794"/>
                  </a:ext>
                </a:extLst>
              </a:tr>
              <a:tr h="835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PM-2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4:00 – 5:30p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WG Meeting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532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56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422275" y="2959100"/>
            <a:ext cx="8270875" cy="685800"/>
          </a:xfrm>
        </p:spPr>
        <p:txBody>
          <a:bodyPr/>
          <a:lstStyle/>
          <a:p>
            <a:pPr algn="ctr"/>
            <a:r>
              <a:rPr kumimoji="1" lang="en-US" altLang="ja-JP" dirty="0">
                <a:ea typeface="ＭＳ Ｐゴシック" pitchFamily="50" charset="-128"/>
              </a:rPr>
              <a:t>WG Motions  </a:t>
            </a:r>
            <a:endParaRPr kumimoji="1" lang="ja-JP" altLang="en-US" dirty="0">
              <a:ea typeface="ＭＳ Ｐゴシック" pitchFamily="50" charset="-128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AC0A3B7-BC06-42E9-A8DC-C376A22F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4</a:t>
            </a:fld>
            <a:endParaRPr lang="en-US">
              <a:latin typeface="Myriad Pro" charset="0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720ADEC-9712-49F5-962A-87157792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411959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5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12332"/>
            <a:ext cx="8686800" cy="36016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3-18-0010-01-0000-Terms-and-Definition’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J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eong, Sangkwon Peter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Lee,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Beom-Ryeol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06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13057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6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12332"/>
            <a:ext cx="8686800" cy="36016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3-18-0001-01-0000-Cybersickness-Glossaries’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Kim, Hyun-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Taek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Seo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Dongil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Dillon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06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9142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7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27666"/>
            <a:ext cx="8686800" cy="39709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‘DCN 3-18-0009-00-0000- Terminology-in-Network-Aspect’ to the standard document after modifying this document.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Oh,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Minseok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Lee,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Beom-Ryeol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06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41400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2646FD-14AF-459E-A395-E2C45F3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WG Motion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10D52D-E7E0-4B98-BB9D-124CDEA0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8</a:t>
            </a:fld>
            <a:endParaRPr lang="en-US">
              <a:latin typeface="Myriad Pro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E6EDDAB-97D5-4424-8C8F-33DF83A4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96998"/>
            <a:ext cx="8686800" cy="323229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>
              <a:tabLst>
                <a:tab pos="1271588" algn="l"/>
              </a:tabLst>
              <a:defRPr/>
            </a:pP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</a:t>
            </a:r>
            <a:r>
              <a:rPr lang="ko-KR" alt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o approve the ‘To decide 2019 meeting locations’ </a:t>
            </a:r>
            <a:endParaRPr lang="en-GB" sz="24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Move: 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Seo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, </a:t>
            </a:r>
            <a:r>
              <a:rPr lang="en-US" altLang="ko-KR" sz="2000" dirty="0" err="1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Dongil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 Dillon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Second: Jeong, Sangkwon Peter</a:t>
            </a:r>
            <a:endParaRPr lang="en-US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For Agree:  05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Against: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Abstain: 00</a:t>
            </a:r>
            <a:endParaRPr lang="en-US" altLang="zh-HK" sz="105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endParaRPr lang="en-US" altLang="zh-HK" sz="2000" dirty="0">
              <a:solidFill>
                <a:srgbClr val="000000"/>
              </a:solidFill>
              <a:latin typeface="Times New Roman" pitchFamily="18" charset="0"/>
              <a:ea typeface="PMingLiU" charset="-120"/>
              <a:cs typeface="+mn-cs"/>
            </a:endParaRPr>
          </a:p>
          <a:p>
            <a:pPr eaLnBrk="0" hangingPunct="0">
              <a:tabLst>
                <a:tab pos="1271588" algn="l"/>
              </a:tabLst>
              <a:defRPr/>
            </a:pPr>
            <a:r>
              <a:rPr lang="en-US" altLang="zh-HK" sz="2000" dirty="0">
                <a:solidFill>
                  <a:srgbClr val="000000"/>
                </a:solidFill>
                <a:latin typeface="Times New Roman" pitchFamily="18" charset="0"/>
                <a:ea typeface="PMingLiU" charset="-120"/>
                <a:cs typeface="+mn-cs"/>
              </a:rPr>
              <a:t>Motion  Passes </a:t>
            </a:r>
            <a:endParaRPr lang="en-US" altLang="zh-HK" sz="40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6E21E7-8B6D-4406-AA8F-EA281EC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3-18-0014-00-0000-Session #4 WG Closing Plenary</a:t>
            </a:r>
          </a:p>
        </p:txBody>
      </p:sp>
    </p:spTree>
    <p:extLst>
      <p:ext uri="{BB962C8B-B14F-4D97-AF65-F5344CB8AC3E}">
        <p14:creationId xmlns:p14="http://schemas.microsoft.com/office/powerpoint/2010/main" val="156389346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4266</TotalTime>
  <Words>1416</Words>
  <Application>Microsoft Office PowerPoint</Application>
  <PresentationFormat>화면 슬라이드 쇼(4:3)</PresentationFormat>
  <Paragraphs>307</Paragraphs>
  <Slides>31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31</vt:i4>
      </vt:variant>
    </vt:vector>
  </HeadingPairs>
  <TitlesOfParts>
    <vt:vector size="48" baseType="lpstr">
      <vt:lpstr>Geneva</vt:lpstr>
      <vt:lpstr>Meiryo</vt:lpstr>
      <vt:lpstr>ＭＳ Ｐゴシック</vt:lpstr>
      <vt:lpstr>Noto Sans KR</vt:lpstr>
      <vt:lpstr>PMingLiU</vt:lpstr>
      <vt:lpstr>PMingLiU</vt:lpstr>
      <vt:lpstr>游ゴシック</vt:lpstr>
      <vt:lpstr>굴림</vt:lpstr>
      <vt:lpstr>맑은 고딕</vt:lpstr>
      <vt:lpstr>Arial</vt:lpstr>
      <vt:lpstr>Calibri</vt:lpstr>
      <vt:lpstr>Myriad Pro</vt:lpstr>
      <vt:lpstr>Times New Roman</vt:lpstr>
      <vt:lpstr>Verdana</vt:lpstr>
      <vt:lpstr>IEEE-SA Powerpoint Template</vt:lpstr>
      <vt:lpstr>Office 테마</vt:lpstr>
      <vt:lpstr>1_Office 테마</vt:lpstr>
      <vt:lpstr>PowerPoint 프레젠테이션</vt:lpstr>
      <vt:lpstr>Compliance with  IEEE Standards Policies and Procedures</vt:lpstr>
      <vt:lpstr>IEEE P3079 HMD Based 3D Content Motion Sickness Reducing Technology Dongil Dillon Seo, dillon@volercreative</vt:lpstr>
      <vt:lpstr>Session Time and Location</vt:lpstr>
      <vt:lpstr>WG Motions  </vt:lpstr>
      <vt:lpstr>WG Motion</vt:lpstr>
      <vt:lpstr>WG Motion</vt:lpstr>
      <vt:lpstr>WG Motion</vt:lpstr>
      <vt:lpstr>WG Motion</vt:lpstr>
      <vt:lpstr>Changing of WG Title</vt:lpstr>
      <vt:lpstr>WG Motion</vt:lpstr>
      <vt:lpstr>Changing of PAR Title</vt:lpstr>
      <vt:lpstr>WG Motion</vt:lpstr>
      <vt:lpstr>WG Motion</vt:lpstr>
      <vt:lpstr>WG Motion</vt:lpstr>
      <vt:lpstr>WG Motion</vt:lpstr>
      <vt:lpstr>WG Motion</vt:lpstr>
      <vt:lpstr>Attendees</vt:lpstr>
      <vt:lpstr>Future Sessions – 2018</vt:lpstr>
      <vt:lpstr>Meeting Location</vt:lpstr>
      <vt:lpstr>Meeting Location</vt:lpstr>
      <vt:lpstr>Meeting Location</vt:lpstr>
      <vt:lpstr>Meeting Location</vt:lpstr>
      <vt:lpstr>Meeting Location</vt:lpstr>
      <vt:lpstr>Metro Info</vt:lpstr>
      <vt:lpstr>Metro Pass</vt:lpstr>
      <vt:lpstr>Metro Pass</vt:lpstr>
      <vt:lpstr>Hotel Info</vt:lpstr>
      <vt:lpstr>Hotel Info</vt:lpstr>
      <vt:lpstr>Future Sessions – 2019</vt:lpstr>
      <vt:lpstr>PowerPoint 프레젠테이션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Sangkwon Jeong</cp:lastModifiedBy>
  <cp:revision>165</cp:revision>
  <cp:lastPrinted>2018-02-28T09:01:45Z</cp:lastPrinted>
  <dcterms:created xsi:type="dcterms:W3CDTF">2014-10-13T13:02:20Z</dcterms:created>
  <dcterms:modified xsi:type="dcterms:W3CDTF">2018-02-28T09:15:35Z</dcterms:modified>
</cp:coreProperties>
</file>