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29"/>
  </p:notesMasterIdLst>
  <p:handoutMasterIdLst>
    <p:handoutMasterId r:id="rId30"/>
  </p:handoutMasterIdLst>
  <p:sldIdLst>
    <p:sldId id="325" r:id="rId4"/>
    <p:sldId id="365" r:id="rId5"/>
    <p:sldId id="366" r:id="rId6"/>
    <p:sldId id="375" r:id="rId7"/>
    <p:sldId id="395" r:id="rId8"/>
    <p:sldId id="414" r:id="rId9"/>
    <p:sldId id="423" r:id="rId10"/>
    <p:sldId id="424" r:id="rId11"/>
    <p:sldId id="425" r:id="rId12"/>
    <p:sldId id="427" r:id="rId13"/>
    <p:sldId id="426" r:id="rId14"/>
    <p:sldId id="428" r:id="rId15"/>
    <p:sldId id="429" r:id="rId16"/>
    <p:sldId id="430" r:id="rId17"/>
    <p:sldId id="383" r:id="rId18"/>
    <p:sldId id="386" r:id="rId19"/>
    <p:sldId id="422" r:id="rId20"/>
    <p:sldId id="393" r:id="rId21"/>
    <p:sldId id="399" r:id="rId22"/>
    <p:sldId id="392" r:id="rId23"/>
    <p:sldId id="431" r:id="rId24"/>
    <p:sldId id="394" r:id="rId25"/>
    <p:sldId id="432" r:id="rId26"/>
    <p:sldId id="409" r:id="rId27"/>
    <p:sldId id="356" r:id="rId28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E8E8E8"/>
    <a:srgbClr val="FDC82F"/>
    <a:srgbClr val="009FDA"/>
    <a:srgbClr val="001F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75" d="100"/>
          <a:sy n="75" d="100"/>
        </p:scale>
        <p:origin x="114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3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3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7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3079-18-0028-00-0000-Session-5-WG-Closing-Plenary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3079-18-0028-00-0000-Session-5-WG-Closing-Plenary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3079-18-0028-00-0000-Session-5-WG-Closing-Plenary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3079-18-0028-00-0000-Session-5-WG-Closing-Plenary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60" y="76200"/>
            <a:ext cx="940330" cy="702965"/>
          </a:xfrm>
          <a:prstGeom prst="rect">
            <a:avLst/>
          </a:prstGeom>
        </p:spPr>
      </p:pic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3079-18-0028-00-0000-Session-5-WG-Closing-Plenary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3079-18-0028-00-0000-Session-5-WG-Closing-Plenary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3079-18-0028-00-0000-Session-5-WG-Closing-Plenary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3079-18-0028-00-0000-Session-5-WG-Closing-Plenary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0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419CCE8-68CE-4C66-90D8-E9FFB0C80EC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90" y="152401"/>
            <a:ext cx="871509" cy="6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3079-18-0028-00-0000-Session-5-WG-Closing-Plenary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ypressanaheim.house.hyatt.com/en/hotel/home.html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[IEEE</a:t>
            </a:r>
            <a:r>
              <a:rPr lang="ko-KR" altLang="en-US" dirty="0"/>
              <a:t> </a:t>
            </a:r>
            <a:r>
              <a:rPr lang="en-US" altLang="ko-KR" dirty="0"/>
              <a:t>P3079</a:t>
            </a:r>
            <a:r>
              <a:rPr lang="ko-KR" altLang="en-US" dirty="0"/>
              <a:t> </a:t>
            </a:r>
            <a:r>
              <a:rPr lang="en-US" altLang="ko-KR" dirty="0"/>
              <a:t>Session</a:t>
            </a:r>
            <a:r>
              <a:rPr lang="ko-KR" altLang="en-US" dirty="0"/>
              <a:t> </a:t>
            </a:r>
            <a:r>
              <a:rPr lang="en-US" altLang="ko-KR" dirty="0"/>
              <a:t>#5</a:t>
            </a:r>
            <a:r>
              <a:rPr lang="ko-KR" altLang="en-US" dirty="0"/>
              <a:t> </a:t>
            </a:r>
            <a:r>
              <a:rPr lang="en-US" altLang="ko-KR" dirty="0"/>
              <a:t>WG</a:t>
            </a:r>
            <a:r>
              <a:rPr lang="ko-KR" altLang="en-US" dirty="0"/>
              <a:t> </a:t>
            </a:r>
            <a:r>
              <a:rPr lang="en-US" altLang="ko-KR" dirty="0"/>
              <a:t>Closing</a:t>
            </a:r>
            <a:r>
              <a:rPr lang="ko-KR" altLang="en-US" dirty="0"/>
              <a:t> </a:t>
            </a:r>
            <a:r>
              <a:rPr lang="en-US" altLang="ko-KR" dirty="0"/>
              <a:t>Plenary</a:t>
            </a:r>
            <a:r>
              <a:rPr lang="en-US" dirty="0"/>
              <a:t>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4343400" cy="828675"/>
          </a:xfrm>
        </p:spPr>
        <p:txBody>
          <a:bodyPr/>
          <a:lstStyle/>
          <a:p>
            <a:r>
              <a:rPr lang="en-US" dirty="0"/>
              <a:t>[Dillon </a:t>
            </a:r>
            <a:r>
              <a:rPr lang="en-US" dirty="0" err="1"/>
              <a:t>Seo</a:t>
            </a:r>
            <a:r>
              <a:rPr lang="en-US" dirty="0"/>
              <a:t> / </a:t>
            </a:r>
            <a:r>
              <a:rPr lang="en-US" dirty="0" err="1"/>
              <a:t>VoleR</a:t>
            </a:r>
            <a:r>
              <a:rPr lang="en-US" dirty="0"/>
              <a:t> Creative]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27666"/>
            <a:ext cx="8686800" cy="39709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‘3079-18-0027-00-1000-Semi Final of Terms and Definition’ to the standard document after modifying this document.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Dillon 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Seo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: </a:t>
            </a:r>
            <a:r>
              <a:rPr lang="en-US" altLang="ko-KR" sz="200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Jeong, Sangkwon Peter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06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138841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27666"/>
            <a:ext cx="8686800" cy="39709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‘3079-18-0026-00-0000-Technical issues on 360o VR Scene on Web environment’ to the standard document after modifying this document.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Kwan-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Hee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Yoo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Lee, 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Beom-Ryeol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06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347333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11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27666"/>
            <a:ext cx="8686800" cy="39709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‘3079-18-0023-00-0004-use-cases-for-measuring-the-motion-to-photon-latency-in-the-display’ to the standard document after modifying this document.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Suk-Ju Kang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Lee, 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Beom-Ryeol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06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405934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12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27666"/>
            <a:ext cx="8686800" cy="39709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‘3079-18-0020-00-0002-use-cases-of-Content-&amp;-SW-for-evaluation-of-CSL’ to the standard document after modifying this document.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Lee, 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Beom-Ryeol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Jeong, Sangkwon Peter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06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255216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13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27666"/>
            <a:ext cx="8686800" cy="39709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‘3079-18-0024-00-0003-Use cases and Network Requirements’ to the standard document after modifying this document.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Jeong, Sangkwon Peter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Lee, 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GookHwan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06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211562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0DF074-FF5D-4E5A-AC8B-042AD25A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Work Status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E324C8-F855-4283-B62B-98CDAC62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14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E76205C-0F98-4111-8053-34447FB24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5344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sz="2000" kern="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kern="0" dirty="0">
                <a:latin typeface="Arial" charset="0"/>
              </a:rPr>
              <a:t>Working Group Status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sz="1200" kern="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endParaRPr lang="en-US" sz="2400" kern="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400" kern="0" dirty="0">
                <a:latin typeface="Arial" charset="0"/>
              </a:rPr>
              <a:t>Terms and Definition</a:t>
            </a:r>
          </a:p>
          <a:p>
            <a:pPr lvl="1">
              <a:lnSpc>
                <a:spcPct val="80000"/>
              </a:lnSpc>
            </a:pPr>
            <a:endParaRPr lang="en-US" sz="2400" kern="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400" kern="0" dirty="0" err="1">
                <a:latin typeface="Arial" charset="0"/>
                <a:cs typeface="Arial" charset="0"/>
              </a:rPr>
              <a:t>Usecases</a:t>
            </a:r>
            <a:r>
              <a:rPr lang="en-US" sz="2400" kern="0" dirty="0">
                <a:latin typeface="Arial" charset="0"/>
                <a:cs typeface="Arial" charset="0"/>
              </a:rPr>
              <a:t> and scenarios of each TGs.</a:t>
            </a:r>
          </a:p>
          <a:p>
            <a:pPr lvl="1">
              <a:lnSpc>
                <a:spcPct val="80000"/>
              </a:lnSpc>
            </a:pPr>
            <a:endParaRPr lang="en-US" sz="2400" kern="0" dirty="0"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400" kern="0" dirty="0">
                <a:latin typeface="Arial" charset="0"/>
                <a:cs typeface="Arial" charset="0"/>
              </a:rPr>
              <a:t>Structure of the standard document</a:t>
            </a:r>
          </a:p>
          <a:p>
            <a:pPr lvl="1">
              <a:lnSpc>
                <a:spcPct val="80000"/>
              </a:lnSpc>
            </a:pPr>
            <a:endParaRPr lang="en-US" sz="2400" kern="0" dirty="0"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sz="1600" kern="0" dirty="0">
              <a:latin typeface="Arial" charset="0"/>
              <a:cs typeface="Arial" charset="0"/>
            </a:endParaRPr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4FB2709C-0046-4EA3-A9F3-BB5B78ED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187505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69993F-2DA2-45BF-8407-C58CC03AFCF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dirty="0"/>
              <a:t>Objectives for the July Meeting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4DBBB2-0A13-4583-8899-2B9E8D21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15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24319D0-4B8F-4E37-9608-A24C3CD63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9906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kern="0" dirty="0">
                <a:latin typeface="Arial" charset="0"/>
              </a:rPr>
              <a:t>Work/discussion on </a:t>
            </a:r>
          </a:p>
          <a:p>
            <a:pPr lvl="1">
              <a:lnSpc>
                <a:spcPct val="150000"/>
              </a:lnSpc>
            </a:pPr>
            <a:r>
              <a:rPr lang="en-US" altLang="ko-KR" sz="2400" kern="0" dirty="0">
                <a:latin typeface="Arial" charset="0"/>
                <a:cs typeface="Arial" charset="0"/>
              </a:rPr>
              <a:t>Elect an editor for the standard document</a:t>
            </a:r>
          </a:p>
          <a:p>
            <a:pPr lvl="1">
              <a:lnSpc>
                <a:spcPct val="150000"/>
              </a:lnSpc>
            </a:pPr>
            <a:r>
              <a:rPr lang="en-US" altLang="ko-KR" sz="2400" kern="0" dirty="0">
                <a:latin typeface="Arial" charset="0"/>
                <a:cs typeface="Arial" charset="0"/>
              </a:rPr>
              <a:t>Decide on structure of the standard document</a:t>
            </a:r>
          </a:p>
          <a:p>
            <a:pPr lvl="1">
              <a:lnSpc>
                <a:spcPct val="150000"/>
              </a:lnSpc>
            </a:pPr>
            <a:r>
              <a:rPr lang="en-US" altLang="ko-KR" sz="2400" kern="0" dirty="0">
                <a:latin typeface="Arial" charset="0"/>
                <a:cs typeface="Arial" charset="0"/>
              </a:rPr>
              <a:t>Review the Liaison request of the </a:t>
            </a:r>
            <a:r>
              <a:rPr lang="en-US" altLang="ko-KR" sz="2400" kern="0" dirty="0" err="1">
                <a:latin typeface="Arial" charset="0"/>
                <a:cs typeface="Arial" charset="0"/>
              </a:rPr>
              <a:t>KoVRA</a:t>
            </a:r>
            <a:endParaRPr lang="en-US" altLang="ko-KR" sz="2400" kern="0" dirty="0"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kern="0" dirty="0">
                <a:latin typeface="Arial" charset="0"/>
                <a:cs typeface="Arial" charset="0"/>
              </a:rPr>
              <a:t>Develop</a:t>
            </a:r>
            <a:r>
              <a:rPr lang="ko-KR" altLang="en-US" sz="2400" kern="0" dirty="0">
                <a:latin typeface="Arial" charset="0"/>
                <a:cs typeface="Arial" charset="0"/>
              </a:rPr>
              <a:t> </a:t>
            </a:r>
            <a:r>
              <a:rPr lang="en-US" altLang="ko-KR" sz="2400" kern="0" dirty="0">
                <a:latin typeface="Arial" charset="0"/>
                <a:cs typeface="Arial" charset="0"/>
              </a:rPr>
              <a:t>requirements/specifications for each TG by studying </a:t>
            </a:r>
            <a:r>
              <a:rPr lang="en-US" altLang="ko-KR" sz="2400" kern="0" dirty="0" err="1">
                <a:latin typeface="Arial" charset="0"/>
                <a:cs typeface="Arial" charset="0"/>
              </a:rPr>
              <a:t>usecases</a:t>
            </a:r>
            <a:endParaRPr lang="en-US" altLang="ko-KR" sz="2400" kern="0" dirty="0"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</a:pPr>
            <a:r>
              <a:rPr lang="en-US" sz="2400" kern="0" dirty="0">
                <a:latin typeface="Arial" charset="0"/>
              </a:rPr>
              <a:t>Discuss details on next Singapore meeting</a:t>
            </a:r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142DE5BB-71C0-4054-9523-AC4944FA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208817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E5632A-77EB-45DC-ACBE-8DB6EFBD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Attendees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EF7AEEB-8A72-4431-B696-629E7FCC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3079-18-0028-00-0000-Session-5-WG-Closing-Plenary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8D9966E-82BF-4B1B-B2B1-F4293B1D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16</a:t>
            </a:fld>
            <a:endParaRPr lang="en-US">
              <a:latin typeface="Myriad Pro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9AB158F-60BA-45E4-A5F6-0FC698B52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685234"/>
              </p:ext>
            </p:extLst>
          </p:nvPr>
        </p:nvGraphicFramePr>
        <p:xfrm>
          <a:off x="762000" y="1219199"/>
          <a:ext cx="7239000" cy="2410692"/>
        </p:xfrm>
        <a:graphic>
          <a:graphicData uri="http://schemas.openxmlformats.org/drawingml/2006/table">
            <a:tbl>
              <a:tblPr firstRow="1" firstCol="1" bandRow="1"/>
              <a:tblGrid>
                <a:gridCol w="3657600">
                  <a:extLst>
                    <a:ext uri="{9D8B030D-6E8A-4147-A177-3AD203B41FA5}">
                      <a16:colId xmlns:a16="http://schemas.microsoft.com/office/drawing/2014/main" val="2913349118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375701150"/>
                    </a:ext>
                  </a:extLst>
                </a:gridCol>
              </a:tblGrid>
              <a:tr h="40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Seo, Dongil Dillon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VoleRCreative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444390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Jeong, Sangkwon Peter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JoyFun Inc.,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716804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Lee,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Beom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Ryeol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ETRI</a:t>
                      </a:r>
                      <a:endParaRPr lang="ko-KR" altLang="en-US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404497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Lee, </a:t>
                      </a: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GookHwan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1" hangingPunct="1"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JoyFun Inc.,</a:t>
                      </a: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053699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Kang. Suk-Ju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Sogang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University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824222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Yoo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, Kwan-</a:t>
                      </a: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Hee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Chungbook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National University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492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06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D31F89-9171-4646-B447-5404334B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Sessions – 2018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7C2660-401A-4D25-B89E-044ADA4E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17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F64E470-05AA-4AC4-BC6B-69D3D6688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610600" cy="536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200000"/>
              </a:lnSpc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July 16-19, 2018, </a:t>
            </a:r>
            <a:r>
              <a:rPr lang="es-ES" sz="2400" b="1" kern="0" dirty="0">
                <a:solidFill>
                  <a:srgbClr val="0000FF"/>
                </a:solidFill>
                <a:latin typeface="Times New Roman"/>
              </a:rPr>
              <a:t>10662 Los Vaqueros Circle, Los Alamitos, California 90720 (​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IEEE-SA Office), LA, USA</a:t>
            </a:r>
            <a:endParaRPr lang="en-US" sz="2000" b="1" kern="0" dirty="0">
              <a:solidFill>
                <a:srgbClr val="0066A1"/>
              </a:solidFill>
              <a:latin typeface="Times New Roman"/>
            </a:endParaRPr>
          </a:p>
          <a:p>
            <a:pPr lvl="0">
              <a:lnSpc>
                <a:spcPct val="200000"/>
              </a:lnSpc>
            </a:pPr>
            <a:r>
              <a:rPr lang="en-US" sz="2400" b="1" kern="0" dirty="0">
                <a:solidFill>
                  <a:srgbClr val="FF0000"/>
                </a:solidFill>
                <a:latin typeface="Times New Roman"/>
              </a:rPr>
              <a:t>October 08-11, 2018, 1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</a:rPr>
              <a:t>Fusionopolis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</a:rPr>
              <a:t> Walk #04-07 South Tower, Solaris, (IEEE-SA Office), Singapore, </a:t>
            </a: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Singapore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5E6E10-AD74-4B00-8EB0-39ED9BEA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1585123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D95C54-EE0A-4E97-AC4C-188F62EC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Meeting</a:t>
            </a:r>
            <a:r>
              <a:rPr lang="ko-KR" altLang="en-US" dirty="0"/>
              <a:t> </a:t>
            </a:r>
            <a:r>
              <a:rPr lang="en-US" altLang="ko-KR" dirty="0"/>
              <a:t>Location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22F2CFB-E67C-463E-B380-3F8C0C7C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B87D1E-906D-4D17-BDD2-D28019A8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18</a:t>
            </a:fld>
            <a:endParaRPr lang="en-US">
              <a:latin typeface="Myriad Pro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51549AA-871B-4E2D-90DB-2BE7685CB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43" y="800100"/>
            <a:ext cx="870065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kern="0" dirty="0">
                <a:latin typeface="Arial" charset="0"/>
              </a:rPr>
              <a:t>Location:</a:t>
            </a:r>
          </a:p>
          <a:p>
            <a:pPr marL="355600" indent="0">
              <a:lnSpc>
                <a:spcPct val="150000"/>
              </a:lnSpc>
              <a:buNone/>
            </a:pPr>
            <a:r>
              <a:rPr lang="es-ES" sz="2000" kern="0" dirty="0">
                <a:latin typeface="Arial" charset="0"/>
              </a:rPr>
              <a:t>10662 Los Vaqueros Circle, Los Alamitos, California 90720 (​IEEE-SA Office), USA</a:t>
            </a:r>
            <a:endParaRPr lang="en-US" sz="2000" kern="0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000" kern="0" dirty="0">
                <a:latin typeface="Arial" charset="0"/>
              </a:rPr>
              <a:t>WG Documents: https://mentor.ieee.org/3079/documents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latin typeface="Arial" charset="0"/>
              </a:rPr>
              <a:t>Food and Beverages:</a:t>
            </a:r>
          </a:p>
          <a:p>
            <a:pPr lvl="1">
              <a:lnSpc>
                <a:spcPct val="150000"/>
              </a:lnSpc>
            </a:pPr>
            <a:r>
              <a:rPr lang="en-US" sz="1800" kern="0" dirty="0">
                <a:latin typeface="Arial" charset="0"/>
              </a:rPr>
              <a:t>Lunch Time: 12:30PM –1:30PM</a:t>
            </a:r>
          </a:p>
          <a:p>
            <a:pPr lvl="1">
              <a:lnSpc>
                <a:spcPct val="150000"/>
              </a:lnSpc>
            </a:pPr>
            <a:r>
              <a:rPr lang="en-US" sz="1800" kern="0" dirty="0">
                <a:latin typeface="Arial" charset="0"/>
              </a:rPr>
              <a:t>Afternoon Coffee break: 3:30PM-4:00PM</a:t>
            </a:r>
          </a:p>
        </p:txBody>
      </p:sp>
    </p:spTree>
    <p:extLst>
      <p:ext uri="{BB962C8B-B14F-4D97-AF65-F5344CB8AC3E}">
        <p14:creationId xmlns:p14="http://schemas.microsoft.com/office/powerpoint/2010/main" val="75981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9B4BF5C-71D1-4D4B-BC16-0136A059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CB1B0B-488B-4A67-9758-A23CCB0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Information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Next Meeting Area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44EE4FB-B09B-4C88-9CC7-C268E251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1D47A5-88F4-4304-A607-6E1D8205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19</a:t>
            </a:fld>
            <a:endParaRPr lang="en-US">
              <a:latin typeface="Myriad Pro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7E91CEB-E589-4695-A3B7-D4CE60F7F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8" y="729064"/>
            <a:ext cx="7928464" cy="53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45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CB1B0B-488B-4A67-9758-A23CCB0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Information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Next Meeting Area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44EE4FB-B09B-4C88-9CC7-C268E251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1D47A5-88F4-4304-A607-6E1D8205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20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DEC8800-A2E6-47A1-BC76-24436CC50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8" y="723900"/>
            <a:ext cx="784130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4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CB1B0B-488B-4A67-9758-A23CCB0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Information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Next Meeting Area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44EE4FB-B09B-4C88-9CC7-C268E251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1D47A5-88F4-4304-A607-6E1D8205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21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99192AE-E24D-4C97-B6B8-A997CBC5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31" y="762000"/>
            <a:ext cx="677613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72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229922-05EA-49EA-93FD-61280EFD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Information of Residences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756C9AF-C647-447B-90F5-CED4A455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1B2B6E-24DE-4D4B-93FA-BB0B8F86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22</a:t>
            </a:fld>
            <a:endParaRPr lang="en-US">
              <a:latin typeface="Myriad Pro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00B5903-4425-4C9F-84D1-A65A0906453D}"/>
              </a:ext>
            </a:extLst>
          </p:cNvPr>
          <p:cNvSpPr/>
          <p:nvPr/>
        </p:nvSpPr>
        <p:spPr>
          <a:xfrm>
            <a:off x="457200" y="1524000"/>
            <a:ext cx="80772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ko-KR" altLang="ko-KR" sz="2800" dirty="0">
                <a:solidFill>
                  <a:srgbClr val="282828"/>
                </a:solidFill>
                <a:latin typeface="Arial" panose="020B0604020202020204" pitchFamily="34" charset="0"/>
                <a:ea typeface="OpenSans-SemiBold"/>
                <a:cs typeface="Arial" panose="020B0604020202020204" pitchFamily="34" charset="0"/>
              </a:rPr>
              <a:t>HYATT HOUSE CYPRESS/ANAHEIM</a:t>
            </a:r>
            <a:endParaRPr lang="ko-KR" altLang="ko-KR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ko-KR" altLang="ko-KR" sz="16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5905 </a:t>
            </a:r>
            <a:r>
              <a:rPr lang="ko-KR" altLang="ko-KR" sz="16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ko-KR" altLang="ko-KR" sz="16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sz="16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</a:t>
            </a:r>
            <a:r>
              <a:rPr lang="ko-KR" altLang="ko-KR" sz="16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ko-KR" sz="16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sz="16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Cypress</a:t>
            </a:r>
            <a:r>
              <a:rPr lang="ko-KR" altLang="ko-KR" sz="16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ko-KR" altLang="ko-KR" sz="1600" dirty="0" err="1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</a:t>
            </a:r>
            <a:r>
              <a:rPr lang="ko-KR" altLang="ko-KR" sz="16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USA, 90630</a:t>
            </a:r>
          </a:p>
          <a:p>
            <a:pPr lvl="0" eaLnBrk="0" hangingPunct="0"/>
            <a:r>
              <a:rPr lang="ko-KR" altLang="ko-KR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https://cypressanaheim.house.hyatt.com/en/hotel/home.html</a:t>
            </a:r>
            <a:b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ko-KR" sz="800" dirty="0"/>
          </a:p>
          <a:p>
            <a:pPr lvl="0" eaLnBrk="0" hangingPunct="0"/>
            <a:b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ko-KR" sz="800" dirty="0"/>
          </a:p>
          <a:p>
            <a:pPr lvl="0" eaLnBrk="0" hangingPunct="0"/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ko-KR" altLang="ko-KR" sz="800" dirty="0"/>
          </a:p>
          <a:p>
            <a:pPr lvl="0" eaLnBrk="0" hangingPunct="0">
              <a:buFontTx/>
              <a:buChar char="•"/>
            </a:pP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pickup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LAX</a:t>
            </a:r>
            <a:b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ko-KR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shuttle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shuttle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IEEE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ko-KR" altLang="ko-KR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eaLnBrk="0" hangingPunct="0"/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$167 +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8687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D31F89-9171-4646-B447-5404334B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Sessions – 2019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7C2660-401A-4D25-B89E-044ADA4E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23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5E6E10-AD74-4B00-8EB0-39ED9BEA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0EF9049-D236-4B89-957C-296AAF9B7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ko-KR" sz="2400" b="1" kern="0" dirty="0">
                <a:solidFill>
                  <a:srgbClr val="3333CC"/>
                </a:solidFill>
                <a:latin typeface="Times New Roman"/>
              </a:rPr>
              <a:t>January 28- February 01, 2019, </a:t>
            </a:r>
            <a:r>
              <a:rPr lang="en-US" altLang="ko-KR" sz="2400" b="1" kern="0" dirty="0" err="1">
                <a:solidFill>
                  <a:srgbClr val="3333CC"/>
                </a:solidFill>
                <a:latin typeface="Times New Roman"/>
              </a:rPr>
              <a:t>Jeju</a:t>
            </a:r>
            <a:r>
              <a:rPr lang="es-ES" altLang="ko-KR" sz="2400" b="1" kern="0" dirty="0">
                <a:solidFill>
                  <a:srgbClr val="3333CC"/>
                </a:solidFill>
                <a:latin typeface="Times New Roman"/>
              </a:rPr>
              <a:t>, Korea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April 22-26, 2019, 3 Park Avenue, (​IEEE-SA Office), New York City, New York 10016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2400" b="1" kern="0" dirty="0">
                <a:solidFill>
                  <a:srgbClr val="0000FF"/>
                </a:solidFill>
                <a:latin typeface="Times New Roman"/>
              </a:rPr>
              <a:t>July 8-12, 2019, </a:t>
            </a:r>
            <a:r>
              <a:rPr lang="es-ES" altLang="ko-KR" sz="2400" b="1" kern="0" dirty="0">
                <a:solidFill>
                  <a:srgbClr val="0000FF"/>
                </a:solidFill>
                <a:latin typeface="Times New Roman"/>
              </a:rPr>
              <a:t>IEEE Technology Centre GmbH, (​</a:t>
            </a:r>
            <a:r>
              <a:rPr lang="en-US" altLang="ko-KR" sz="2400" b="1" kern="0" dirty="0">
                <a:solidFill>
                  <a:srgbClr val="0000FF"/>
                </a:solidFill>
                <a:latin typeface="Times New Roman"/>
              </a:rPr>
              <a:t>IEEE-SA Office), </a:t>
            </a:r>
            <a:r>
              <a:rPr lang="es-ES" altLang="ko-KR" sz="2400" b="1" kern="0" dirty="0">
                <a:solidFill>
                  <a:srgbClr val="0000FF"/>
                </a:solidFill>
                <a:latin typeface="Times New Roman"/>
              </a:rPr>
              <a:t>Heinestrabe 30, 1020 Vienna Austria</a:t>
            </a:r>
            <a:endParaRPr lang="en-US" altLang="ko-KR" sz="2000" b="1" kern="0" dirty="0">
              <a:solidFill>
                <a:srgbClr val="0066A1"/>
              </a:solidFill>
              <a:latin typeface="Times New Roman"/>
            </a:endParaRPr>
          </a:p>
          <a:p>
            <a:pPr lvl="0">
              <a:lnSpc>
                <a:spcPct val="150000"/>
              </a:lnSpc>
            </a:pPr>
            <a:r>
              <a:rPr lang="en-US" altLang="ko-KR" sz="2400" b="1" kern="0" dirty="0">
                <a:solidFill>
                  <a:srgbClr val="FF0000"/>
                </a:solidFill>
                <a:latin typeface="Times New Roman"/>
              </a:rPr>
              <a:t>October 07-11, 2019, TBD, Southeast ASIA</a:t>
            </a:r>
            <a:endParaRPr lang="en-US" altLang="ko-KR" sz="1600" kern="0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3905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6091"/>
              </p:ext>
            </p:extLst>
          </p:nvPr>
        </p:nvGraphicFramePr>
        <p:xfrm>
          <a:off x="228600" y="1371600"/>
          <a:ext cx="8686800" cy="411639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-84" charset="0"/>
                          <a:cs typeface="Times New Roman" panose="02020603050405020304" pitchFamily="18" charset="0"/>
                        </a:rPr>
                        <a:t>IEEE P3079 Session #5 WG Closing Plenary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2018-04-25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Dongil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Seo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VoleR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Creative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+82 10 3135 3194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dillon@volercreative.com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Sangkwon Jeong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JoyFun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+82 10 8667 7329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ceo@joyfun.kr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P3079</a:t>
            </a:r>
            <a:br>
              <a:rPr lang="en-GB" altLang="ko-KR" sz="1800" dirty="0"/>
            </a:br>
            <a:r>
              <a:rPr lang="en-US" altLang="ko-KR" sz="1800" dirty="0"/>
              <a:t>HMD Based 3D Content Motion Sickness Reducing Technology</a:t>
            </a:r>
            <a:br>
              <a:rPr lang="en-US" altLang="ko-KR" sz="1800" dirty="0"/>
            </a:br>
            <a:r>
              <a:rPr lang="en-US" altLang="ko-KR" sz="1800" dirty="0" err="1"/>
              <a:t>Dongil</a:t>
            </a:r>
            <a:r>
              <a:rPr lang="en-US" altLang="ko-KR" sz="1800" dirty="0"/>
              <a:t> Dillon </a:t>
            </a:r>
            <a:r>
              <a:rPr lang="en-US" altLang="ko-KR" sz="1800" dirty="0" err="1"/>
              <a:t>Seo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dillon@volercreative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D1ED674-1241-4F05-88B4-474F1F02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Session Time and Location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BC99F8-D7CB-48D8-8984-2577769A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D6684153-A107-49A7-B9AA-D9A167581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81" y="5353694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※ Location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Default Meeting Room: E-1904 Aoyama-Twin Tower Bldg.</a:t>
            </a:r>
            <a:endParaRPr lang="en-US" sz="1400" b="1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7CF71913-8BEB-42CA-8C3A-EB7BD2B96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80002"/>
              </p:ext>
            </p:extLst>
          </p:nvPr>
        </p:nvGraphicFramePr>
        <p:xfrm>
          <a:off x="837281" y="1158444"/>
          <a:ext cx="7468518" cy="3842348"/>
        </p:xfrm>
        <a:graphic>
          <a:graphicData uri="http://schemas.openxmlformats.org/drawingml/2006/table">
            <a:tbl>
              <a:tblPr firstRow="1" firstCol="1" bandRow="1"/>
              <a:tblGrid>
                <a:gridCol w="1004914">
                  <a:extLst>
                    <a:ext uri="{9D8B030D-6E8A-4147-A177-3AD203B41FA5}">
                      <a16:colId xmlns:a16="http://schemas.microsoft.com/office/drawing/2014/main" val="385184775"/>
                    </a:ext>
                  </a:extLst>
                </a:gridCol>
                <a:gridCol w="1615901">
                  <a:extLst>
                    <a:ext uri="{9D8B030D-6E8A-4147-A177-3AD203B41FA5}">
                      <a16:colId xmlns:a16="http://schemas.microsoft.com/office/drawing/2014/main" val="1987718144"/>
                    </a:ext>
                  </a:extLst>
                </a:gridCol>
                <a:gridCol w="1615901">
                  <a:extLst>
                    <a:ext uri="{9D8B030D-6E8A-4147-A177-3AD203B41FA5}">
                      <a16:colId xmlns:a16="http://schemas.microsoft.com/office/drawing/2014/main" val="1701110979"/>
                    </a:ext>
                  </a:extLst>
                </a:gridCol>
                <a:gridCol w="1615901">
                  <a:extLst>
                    <a:ext uri="{9D8B030D-6E8A-4147-A177-3AD203B41FA5}">
                      <a16:colId xmlns:a16="http://schemas.microsoft.com/office/drawing/2014/main" val="2964742883"/>
                    </a:ext>
                  </a:extLst>
                </a:gridCol>
                <a:gridCol w="1615901">
                  <a:extLst>
                    <a:ext uri="{9D8B030D-6E8A-4147-A177-3AD203B41FA5}">
                      <a16:colId xmlns:a16="http://schemas.microsoft.com/office/drawing/2014/main" val="679344801"/>
                    </a:ext>
                  </a:extLst>
                </a:gridCol>
              </a:tblGrid>
              <a:tr h="531567">
                <a:tc>
                  <a:txBody>
                    <a:bodyPr/>
                    <a:lstStyle/>
                    <a:p>
                      <a:endParaRPr lang="ko-KR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(April 23, 2018)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April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24, 2018)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April 25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, 2018)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Thursday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12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April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26, 2018)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754"/>
                  </a:ext>
                </a:extLst>
              </a:tr>
              <a:tr h="722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AM-1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8:00-10:00a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Registration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448669"/>
                  </a:ext>
                </a:extLst>
              </a:tr>
              <a:tr h="1165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AM-2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10:30-12:30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Open Plenary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Roll Call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Reviewing last meeting minutes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(Introducing participants)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Closing Plenary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176381"/>
                  </a:ext>
                </a:extLst>
              </a:tr>
              <a:tr h="587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PM-1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1:30 – 3:30p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80794"/>
                  </a:ext>
                </a:extLst>
              </a:tr>
              <a:tr h="83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PM-2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4:00 – 6:00p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WG Meeting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32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56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422275" y="2959100"/>
            <a:ext cx="8270875" cy="685800"/>
          </a:xfrm>
        </p:spPr>
        <p:txBody>
          <a:bodyPr/>
          <a:lstStyle/>
          <a:p>
            <a:pPr algn="ctr"/>
            <a:r>
              <a:rPr kumimoji="1" lang="en-US" altLang="ja-JP" dirty="0">
                <a:ea typeface="ＭＳ Ｐゴシック" pitchFamily="50" charset="-128"/>
              </a:rPr>
              <a:t>WG Motions  </a:t>
            </a:r>
            <a:endParaRPr kumimoji="1" lang="ja-JP" altLang="en-US" dirty="0">
              <a:ea typeface="ＭＳ Ｐゴシック" pitchFamily="50" charset="-128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20ADEC-9712-49F5-962A-87157792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411959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‘3079-18-0021-00-0000-Terms and Definition on Excel’ to the standard document after modifying this document.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 J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eong, Sangkwon Peter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Lee,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Beom-Ryeol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06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113057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‘3079-18-0022-00-0004-terms-and-definition-on-excel’ to the standard document after modifying this document.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 Suk-Ju Kang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Lee,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GookHwan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06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33421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27666"/>
            <a:ext cx="8686800" cy="39709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‘3079-18-0019-00-0002-terms-and-definition-on-excel_UPDATE’ to the standard document after modifying this document.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Lee, 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Beom-Ryeol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Jeong, Sangkwon Peter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06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400040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2646FD-14AF-459E-A395-E2C45F34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WG Motion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0D52D-E7E0-4B98-BB9D-124CDEA0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E6EDDAB-97D5-4424-8C8F-33DF83A4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12332"/>
            <a:ext cx="8686800" cy="36016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tabLst>
                <a:tab pos="1271588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</a:t>
            </a:r>
            <a:r>
              <a:rPr lang="ko-KR" alt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o approve the ‘3079-18-0025-00-0000-terms-and-definitions-network’ to the standard document after modifying this document.</a:t>
            </a:r>
            <a:endParaRPr lang="en-GB" sz="24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Move: </a:t>
            </a:r>
            <a:r>
              <a:rPr lang="en-US" altLang="ko-KR" sz="2000" dirty="0" err="1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Minseok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 OH 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Second: </a:t>
            </a:r>
            <a:r>
              <a:rPr lang="en-US" altLang="ko-KR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</a:rPr>
              <a:t>Jeong, Sangkwon Peter</a:t>
            </a:r>
            <a:endParaRPr lang="en-US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For Agree:  06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Against: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Abstain: 00</a:t>
            </a:r>
            <a:endParaRPr lang="en-US" altLang="zh-HK" sz="105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endParaRPr lang="en-US" altLang="zh-HK" sz="2000" dirty="0">
              <a:solidFill>
                <a:srgbClr val="000000"/>
              </a:solidFill>
              <a:latin typeface="Times New Roman" pitchFamily="18" charset="0"/>
              <a:ea typeface="PMingLiU" charset="-120"/>
              <a:cs typeface="+mn-cs"/>
            </a:endParaRPr>
          </a:p>
          <a:p>
            <a:pPr eaLnBrk="0" hangingPunct="0">
              <a:tabLst>
                <a:tab pos="1271588" algn="l"/>
              </a:tabLst>
              <a:defRPr/>
            </a:pPr>
            <a:r>
              <a:rPr lang="en-US" altLang="zh-HK" sz="2000" dirty="0">
                <a:solidFill>
                  <a:srgbClr val="000000"/>
                </a:solidFill>
                <a:latin typeface="Times New Roman" pitchFamily="18" charset="0"/>
                <a:ea typeface="PMingLiU" charset="-120"/>
                <a:cs typeface="+mn-cs"/>
              </a:rPr>
              <a:t>Motion  Passes </a:t>
            </a:r>
            <a:endParaRPr lang="en-US" altLang="zh-HK" sz="40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E21E7-8B6D-4406-AA8F-EA281EC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3079-18-0028-00-0000-Session-5-WG-Closing-Plenary</a:t>
            </a:r>
          </a:p>
        </p:txBody>
      </p:sp>
    </p:spTree>
    <p:extLst>
      <p:ext uri="{BB962C8B-B14F-4D97-AF65-F5344CB8AC3E}">
        <p14:creationId xmlns:p14="http://schemas.microsoft.com/office/powerpoint/2010/main" val="1283499575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4622</TotalTime>
  <Words>1084</Words>
  <Application>Microsoft Office PowerPoint</Application>
  <PresentationFormat>화면 슬라이드 쇼(4:3)</PresentationFormat>
  <Paragraphs>267</Paragraphs>
  <Slides>25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25</vt:i4>
      </vt:variant>
    </vt:vector>
  </HeadingPairs>
  <TitlesOfParts>
    <vt:vector size="41" baseType="lpstr">
      <vt:lpstr>Geneva</vt:lpstr>
      <vt:lpstr>ＭＳ Ｐゴシック</vt:lpstr>
      <vt:lpstr>Myriad Pro</vt:lpstr>
      <vt:lpstr>OpenSans-SemiBold</vt:lpstr>
      <vt:lpstr>PMingLiU</vt:lpstr>
      <vt:lpstr>PMingLiU</vt:lpstr>
      <vt:lpstr>游ゴシック</vt:lpstr>
      <vt:lpstr>굴림</vt:lpstr>
      <vt:lpstr>맑은 고딕</vt:lpstr>
      <vt:lpstr>Arial</vt:lpstr>
      <vt:lpstr>Calibri</vt:lpstr>
      <vt:lpstr>Times New Roman</vt:lpstr>
      <vt:lpstr>Verdana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P3079 HMD Based 3D Content Motion Sickness Reducing Technology Dongil Dillon Seo, dillon@volercreative</vt:lpstr>
      <vt:lpstr>Session Time and Location</vt:lpstr>
      <vt:lpstr>WG Motions  </vt:lpstr>
      <vt:lpstr>WG Motion</vt:lpstr>
      <vt:lpstr>WG Motion</vt:lpstr>
      <vt:lpstr>WG Motion</vt:lpstr>
      <vt:lpstr>WG Motion</vt:lpstr>
      <vt:lpstr>WG Motion</vt:lpstr>
      <vt:lpstr>WG Motion</vt:lpstr>
      <vt:lpstr>WG Motion</vt:lpstr>
      <vt:lpstr>WG Motion</vt:lpstr>
      <vt:lpstr>WG Motion</vt:lpstr>
      <vt:lpstr>Work Status</vt:lpstr>
      <vt:lpstr>Objectives for the July Meeting</vt:lpstr>
      <vt:lpstr>Attendees</vt:lpstr>
      <vt:lpstr>Future Sessions – 2018</vt:lpstr>
      <vt:lpstr>Meeting Location</vt:lpstr>
      <vt:lpstr>Information of Next Meeting Area</vt:lpstr>
      <vt:lpstr>Information of Next Meeting Area</vt:lpstr>
      <vt:lpstr>Information of Next Meeting Area</vt:lpstr>
      <vt:lpstr>Information of Residences</vt:lpstr>
      <vt:lpstr>Future Sessions – 2019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Jeong Sangkwon</cp:lastModifiedBy>
  <cp:revision>181</cp:revision>
  <cp:lastPrinted>2018-02-28T09:01:45Z</cp:lastPrinted>
  <dcterms:created xsi:type="dcterms:W3CDTF">2014-10-13T13:02:20Z</dcterms:created>
  <dcterms:modified xsi:type="dcterms:W3CDTF">2018-04-25T08:09:22Z</dcterms:modified>
</cp:coreProperties>
</file>