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8"/>
  </p:notesMasterIdLst>
  <p:handoutMasterIdLst>
    <p:handoutMasterId r:id="rId29"/>
  </p:handoutMasterIdLst>
  <p:sldIdLst>
    <p:sldId id="325" r:id="rId4"/>
    <p:sldId id="365" r:id="rId5"/>
    <p:sldId id="366" r:id="rId6"/>
    <p:sldId id="390" r:id="rId7"/>
    <p:sldId id="358" r:id="rId8"/>
    <p:sldId id="380" r:id="rId9"/>
    <p:sldId id="375" r:id="rId10"/>
    <p:sldId id="373" r:id="rId11"/>
    <p:sldId id="374" r:id="rId12"/>
    <p:sldId id="401" r:id="rId13"/>
    <p:sldId id="378" r:id="rId14"/>
    <p:sldId id="381" r:id="rId15"/>
    <p:sldId id="385" r:id="rId16"/>
    <p:sldId id="382" r:id="rId17"/>
    <p:sldId id="384" r:id="rId18"/>
    <p:sldId id="388" r:id="rId19"/>
    <p:sldId id="383" r:id="rId20"/>
    <p:sldId id="386" r:id="rId21"/>
    <p:sldId id="389" r:id="rId22"/>
    <p:sldId id="392" r:id="rId23"/>
    <p:sldId id="393" r:id="rId24"/>
    <p:sldId id="395" r:id="rId25"/>
    <p:sldId id="391" r:id="rId26"/>
    <p:sldId id="35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5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6175" y="695325"/>
            <a:ext cx="4641850" cy="3481388"/>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802.21-02/xxxr0</a:t>
            </a:r>
          </a:p>
        </p:txBody>
      </p:sp>
      <p:sp>
        <p:nvSpPr>
          <p:cNvPr id="5" name="Date Placeholder 4"/>
          <p:cNvSpPr>
            <a:spLocks noGrp="1"/>
          </p:cNvSpPr>
          <p:nvPr>
            <p:ph type="dt" idx="11"/>
          </p:nvPr>
        </p:nvSpPr>
        <p:spPr>
          <a:xfrm>
            <a:off x="3927475" y="0"/>
            <a:ext cx="3005138" cy="463550"/>
          </a:xfrm>
          <a:prstGeom prst="rect">
            <a:avLst/>
          </a:prstGeom>
        </p:spPr>
        <p:txBody>
          <a:bodyPr/>
          <a:lstStyle/>
          <a:p>
            <a:pPr>
              <a:defRPr/>
            </a:pPr>
            <a:r>
              <a:rPr lang="en-US" dirty="0"/>
              <a:t>Month 20xx</a:t>
            </a:r>
          </a:p>
        </p:txBody>
      </p:sp>
      <p:sp>
        <p:nvSpPr>
          <p:cNvPr id="6" name="Footer Placeholder 5"/>
          <p:cNvSpPr>
            <a:spLocks noGrp="1"/>
          </p:cNvSpPr>
          <p:nvPr>
            <p:ph type="ftr" sz="quarter" idx="12"/>
          </p:nvPr>
        </p:nvSpPr>
        <p:spPr/>
        <p:txBody>
          <a:bodyPr/>
          <a:lstStyle/>
          <a:p>
            <a:pPr lvl="4">
              <a:defRPr/>
            </a:pPr>
            <a:r>
              <a:rPr lang="en-US" dirty="0"/>
              <a:t>XXXX, His Company</a:t>
            </a:r>
          </a:p>
        </p:txBody>
      </p:sp>
      <p:sp>
        <p:nvSpPr>
          <p:cNvPr id="7" name="Slide Number Placeholder 6"/>
          <p:cNvSpPr>
            <a:spLocks noGrp="1"/>
          </p:cNvSpPr>
          <p:nvPr>
            <p:ph type="sldNum" sz="quarter" idx="13"/>
          </p:nvPr>
        </p:nvSpPr>
        <p:spPr>
          <a:xfrm>
            <a:off x="3927475" y="8815388"/>
            <a:ext cx="3005138" cy="463550"/>
          </a:xfrm>
          <a:prstGeom prst="rect">
            <a:avLst/>
          </a:prstGeom>
        </p:spPr>
        <p:txBody>
          <a:bodyPr/>
          <a:lstStyle/>
          <a:p>
            <a:pPr>
              <a:defRPr/>
            </a:pPr>
            <a:r>
              <a:rPr lang="en-US" dirty="0"/>
              <a:t>Page </a:t>
            </a:r>
            <a:fld id="{E2D12AD0-39D7-481D-A90E-51416BE1228E}" type="slidenum">
              <a:rPr lang="en-US" smtClean="0"/>
              <a:pPr>
                <a:defRPr/>
              </a:pPr>
              <a:t>9</a:t>
            </a:fld>
            <a:endParaRPr lang="en-US" dirty="0"/>
          </a:p>
        </p:txBody>
      </p:sp>
    </p:spTree>
    <p:extLst>
      <p:ext uri="{BB962C8B-B14F-4D97-AF65-F5344CB8AC3E}">
        <p14:creationId xmlns:p14="http://schemas.microsoft.com/office/powerpoint/2010/main" val="1344813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3079-18-0030-00-0000-Session #6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endParaRPr lang="en-US" dirty="0"/>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endParaRPr lang="en-US" dirty="0"/>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endParaRPr lang="en-US" dirty="0"/>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endParaRPr lang="en-US" dirty="0"/>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3079-18-0030-00-0000-Session #6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3079-18-0030-00-0000-Session #6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DE1CE7A8-BA9E-4DCB-BE1F-6785074DEF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3079-18-0030-00-0000-Session #6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3079-18-0030-00-0000-Session #6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3079-18-0030-00-0000-Session #6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2F1DA4E6-C195-4C7B-B23E-D01A6A5A25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9" name="그림 8">
            <a:extLst>
              <a:ext uri="{FF2B5EF4-FFF2-40B4-BE49-F238E27FC236}">
                <a16:creationId xmlns:a16="http://schemas.microsoft.com/office/drawing/2014/main" id="{ECA362BF-C9A2-4FB6-8BDC-F051490F3DC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pic>
        <p:nvPicPr>
          <p:cNvPr id="8" name="그림 7">
            <a:extLst>
              <a:ext uri="{FF2B5EF4-FFF2-40B4-BE49-F238E27FC236}">
                <a16:creationId xmlns:a16="http://schemas.microsoft.com/office/drawing/2014/main" id="{714E5D77-DD01-4493-BAD3-ADD6993D13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3079-18-0030-00-0000-Session #6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3079-18-0030-00-0000-Session #6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3079-18-0030-00-0000-Session #6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3079-18-0030-00-0000-Session #6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3079-18-0030-00-0000-Session #6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3079-18-0030-00-0000-Session #6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3079-18-0030-00-0000-Session #6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10" name="그림 9">
            <a:extLst>
              <a:ext uri="{FF2B5EF4-FFF2-40B4-BE49-F238E27FC236}">
                <a16:creationId xmlns:a16="http://schemas.microsoft.com/office/drawing/2014/main" id="{BA82BADF-1C41-46E8-83B0-638BA0B7F648}"/>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1378" y="49211"/>
            <a:ext cx="887095" cy="723683"/>
          </a:xfrm>
          <a:prstGeom prst="rect">
            <a:avLst/>
          </a:prstGeom>
        </p:spPr>
      </p:pic>
      <p:pic>
        <p:nvPicPr>
          <p:cNvPr id="12" name="Picture 23" descr="IEEE_SA_Bar_Graphic_long_rgb">
            <a:extLst>
              <a:ext uri="{FF2B5EF4-FFF2-40B4-BE49-F238E27FC236}">
                <a16:creationId xmlns:a16="http://schemas.microsoft.com/office/drawing/2014/main" id="{75C9D90F-5989-45BC-97CE-2CCBD1CED445}"/>
              </a:ext>
            </a:extLst>
          </p:cNvPr>
          <p:cNvPicPr>
            <a:picLocks noChangeAspect="1" noChangeArrowheads="1"/>
          </p:cNvPicPr>
          <p:nvPr userDrawn="1"/>
        </p:nvPicPr>
        <p:blipFill>
          <a:blip r:embed="rId16"/>
          <a:srcRect/>
          <a:stretch>
            <a:fillRect/>
          </a:stretch>
        </p:blipFill>
        <p:spPr bwMode="auto">
          <a:xfrm>
            <a:off x="-23019" y="6154783"/>
            <a:ext cx="9190038" cy="438150"/>
          </a:xfrm>
          <a:prstGeom prst="rect">
            <a:avLst/>
          </a:prstGeom>
          <a:noFill/>
          <a:ln w="9525">
            <a:noFill/>
            <a:miter lim="800000"/>
            <a:headEnd/>
            <a:tailEnd/>
          </a:ln>
        </p:spPr>
      </p:pic>
      <p:pic>
        <p:nvPicPr>
          <p:cNvPr id="13" name="Picture 24" descr="IEEE_white">
            <a:extLst>
              <a:ext uri="{FF2B5EF4-FFF2-40B4-BE49-F238E27FC236}">
                <a16:creationId xmlns:a16="http://schemas.microsoft.com/office/drawing/2014/main" id="{D017F24A-097C-497D-B202-3F04A05189F9}"/>
              </a:ext>
            </a:extLst>
          </p:cNvPr>
          <p:cNvPicPr>
            <a:picLocks noChangeAspect="1" noChangeArrowheads="1"/>
          </p:cNvPicPr>
          <p:nvPr userDrawn="1"/>
        </p:nvPicPr>
        <p:blipFill>
          <a:blip r:embed="rId14"/>
          <a:srcRect/>
          <a:stretch>
            <a:fillRect/>
          </a:stretch>
        </p:blipFill>
        <p:spPr bwMode="auto">
          <a:xfrm>
            <a:off x="7977981" y="6230983"/>
            <a:ext cx="901700" cy="265113"/>
          </a:xfrm>
          <a:prstGeom prst="rect">
            <a:avLst/>
          </a:prstGeom>
          <a:noFill/>
          <a:ln w="9525">
            <a:noFill/>
            <a:miter lim="800000"/>
            <a:headEnd/>
            <a:tailEnd/>
          </a:ln>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3079-18-0030-00-0000-Session #6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P3079</a:t>
            </a:r>
            <a:r>
              <a:rPr lang="ko-KR" altLang="en-US" dirty="0"/>
              <a:t> </a:t>
            </a:r>
            <a:r>
              <a:rPr lang="en-US" altLang="ko-KR" dirty="0"/>
              <a:t>Session</a:t>
            </a:r>
            <a:r>
              <a:rPr lang="ko-KR" altLang="en-US" dirty="0"/>
              <a:t> </a:t>
            </a:r>
            <a:r>
              <a:rPr lang="en-US" altLang="ko-KR" dirty="0"/>
              <a:t>#6</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[Dillon </a:t>
            </a:r>
            <a:r>
              <a:rPr lang="en-US" dirty="0" err="1"/>
              <a:t>Seo</a:t>
            </a:r>
            <a:r>
              <a:rPr lang="en-US" dirty="0"/>
              <a:t> / </a:t>
            </a:r>
            <a:r>
              <a:rPr lang="en-US" dirty="0" err="1"/>
              <a:t>VoleR</a:t>
            </a:r>
            <a:r>
              <a:rPr lang="en-US" dirty="0"/>
              <a:t> Creative]</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a:xfrm>
            <a:off x="685800" y="685800"/>
            <a:ext cx="7772400" cy="609600"/>
          </a:xfrm>
        </p:spPr>
        <p:txBody>
          <a:bodyPr/>
          <a:lstStyle/>
          <a:p>
            <a:r>
              <a:rPr lang="en-US" dirty="0">
                <a:latin typeface="Arial" charset="0"/>
              </a:rPr>
              <a:t>Voting Membership</a:t>
            </a:r>
          </a:p>
        </p:txBody>
      </p:sp>
      <p:sp>
        <p:nvSpPr>
          <p:cNvPr id="21510" name="Rectangle 3"/>
          <p:cNvSpPr>
            <a:spLocks noGrp="1" noChangeArrowheads="1"/>
          </p:cNvSpPr>
          <p:nvPr>
            <p:ph type="body" idx="1"/>
          </p:nvPr>
        </p:nvSpPr>
        <p:spPr>
          <a:xfrm>
            <a:off x="685800" y="1524000"/>
            <a:ext cx="8077200" cy="4495800"/>
          </a:xfrm>
        </p:spPr>
        <p:txBody>
          <a:bodyPr wrap="square"/>
          <a:lstStyle/>
          <a:p>
            <a:pPr algn="just">
              <a:lnSpc>
                <a:spcPct val="90000"/>
              </a:lnSpc>
            </a:pPr>
            <a:r>
              <a:rPr lang="en-US" sz="2800" dirty="0">
                <a:latin typeface="Arial" charset="0"/>
              </a:rPr>
              <a:t>3079 Voting Membership described in</a:t>
            </a:r>
          </a:p>
          <a:p>
            <a:pPr lvl="1" algn="just">
              <a:lnSpc>
                <a:spcPct val="90000"/>
              </a:lnSpc>
            </a:pPr>
            <a:r>
              <a:rPr lang="en-US" sz="2400" dirty="0">
                <a:latin typeface="Arial" charset="0"/>
              </a:rPr>
              <a:t>DCN#: 3-17-0046-00-0000</a:t>
            </a:r>
          </a:p>
          <a:p>
            <a:pPr algn="just">
              <a:lnSpc>
                <a:spcPct val="90000"/>
              </a:lnSpc>
            </a:pPr>
            <a:r>
              <a:rPr lang="en-US" sz="2800" dirty="0">
                <a:latin typeface="Arial" charset="0"/>
              </a:rPr>
              <a:t>Maintenance of Voting Membership</a:t>
            </a:r>
          </a:p>
          <a:p>
            <a:pPr lvl="1" algn="just">
              <a:lnSpc>
                <a:spcPct val="90000"/>
              </a:lnSpc>
            </a:pPr>
            <a:r>
              <a:rPr lang="en-US" sz="2400" dirty="0">
                <a:latin typeface="Arial" charset="0"/>
              </a:rPr>
              <a:t>Two Plenary sessions out of four consecutive Plenary sessions on a moving window basis</a:t>
            </a:r>
          </a:p>
          <a:p>
            <a:pPr algn="just">
              <a:lnSpc>
                <a:spcPct val="90000"/>
              </a:lnSpc>
            </a:pPr>
            <a:r>
              <a:rPr lang="en-US" sz="2800" dirty="0">
                <a:latin typeface="Arial" charset="0"/>
              </a:rPr>
              <a:t>WG Letter Ballots</a:t>
            </a:r>
          </a:p>
          <a:p>
            <a:pPr lvl="1" algn="just">
              <a:lnSpc>
                <a:spcPct val="90000"/>
              </a:lnSpc>
            </a:pPr>
            <a:r>
              <a:rPr lang="en-US" sz="2400" dirty="0">
                <a:latin typeface="Arial" charset="0"/>
              </a:rPr>
              <a:t>WG members are expected to vote on WG LBs</a:t>
            </a:r>
          </a:p>
          <a:p>
            <a:pPr lvl="1" algn="just">
              <a:lnSpc>
                <a:spcPct val="90000"/>
              </a:lnSpc>
            </a:pPr>
            <a:r>
              <a:rPr lang="en-US" sz="2400" dirty="0">
                <a:latin typeface="Arial" charset="0"/>
              </a:rPr>
              <a:t>Failure to vote on 2 out of last 3 WG LBs could result </a:t>
            </a:r>
            <a:br>
              <a:rPr lang="en-US" sz="2400" dirty="0">
                <a:latin typeface="Arial" charset="0"/>
              </a:rPr>
            </a:br>
            <a:r>
              <a:rPr lang="en-US" sz="2400" dirty="0">
                <a:latin typeface="Arial" charset="0"/>
              </a:rPr>
              <a:t>in loss of voting rights</a:t>
            </a:r>
            <a:endParaRPr lang="en-US" sz="2400" b="1" dirty="0">
              <a:latin typeface="Arial" charset="0"/>
            </a:endParaRPr>
          </a:p>
        </p:txBody>
      </p:sp>
      <p:sp>
        <p:nvSpPr>
          <p:cNvPr id="8" name="Footer Placeholder 4"/>
          <p:cNvSpPr txBox="1">
            <a:spLocks/>
          </p:cNvSpPr>
          <p:nvPr/>
        </p:nvSpPr>
        <p:spPr>
          <a:xfrm>
            <a:off x="6400800" y="6477000"/>
            <a:ext cx="2203450" cy="260350"/>
          </a:xfrm>
          <a:prstGeom prst="rect">
            <a:avLst/>
          </a:prstGeom>
          <a:no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t-BR" sz="1200" b="0" i="0" u="none" strike="noStrike" kern="1200" cap="none" spc="0" normalizeH="0" baseline="0" noProof="0" dirty="0">
                <a:ln>
                  <a:noFill/>
                </a:ln>
                <a:solidFill>
                  <a:schemeClr val="tx1"/>
                </a:solidFill>
                <a:effectLst/>
                <a:uLnTx/>
                <a:uFillTx/>
                <a:latin typeface="Times New Roman" pitchFamily="18" charset="0"/>
                <a:ea typeface="+mn-ea"/>
                <a:cs typeface="+mn-cs"/>
              </a:rPr>
              <a:t>  Subir Das, Chair 802.21 WG</a:t>
            </a:r>
            <a:endParaRPr kumimoji="0" lang="en-US"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#1 through #4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340885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3" name="바닥글 개체 틀 2">
            <a:extLst>
              <a:ext uri="{FF2B5EF4-FFF2-40B4-BE49-F238E27FC236}">
                <a16:creationId xmlns:a16="http://schemas.microsoft.com/office/drawing/2014/main" id="{86B733D5-EE24-4712-811B-D8E304B0B57D}"/>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8947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3" name="바닥글 개체 틀 2">
            <a:extLst>
              <a:ext uri="{FF2B5EF4-FFF2-40B4-BE49-F238E27FC236}">
                <a16:creationId xmlns:a16="http://schemas.microsoft.com/office/drawing/2014/main" id="{71C0DD78-02E9-4160-94AE-E69E6F8A15E4}"/>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Tree>
    <p:extLst>
      <p:ext uri="{BB962C8B-B14F-4D97-AF65-F5344CB8AC3E}">
        <p14:creationId xmlns:p14="http://schemas.microsoft.com/office/powerpoint/2010/main" val="3488338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3079 Meetings</a:t>
            </a:r>
            <a:endParaRPr lang="ko-KR" altLang="en-US" dirty="0"/>
          </a:p>
        </p:txBody>
      </p:sp>
      <p:sp>
        <p:nvSpPr>
          <p:cNvPr id="3" name="바닥글 개체 틀 2">
            <a:extLst>
              <a:ext uri="{FF2B5EF4-FFF2-40B4-BE49-F238E27FC236}">
                <a16:creationId xmlns:a16="http://schemas.microsoft.com/office/drawing/2014/main" id="{E5A26EFC-3656-4DE8-9A4D-ADD3ECE2519B}"/>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P3079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P3079 Working Group membership is by individual; “Working Group members shall participate in the consensus process in a manner consistent with their professional expert opinion as individuals, and not as organizational representatives”. (subclause 4.2.1 “Establishment”, of the IEEE P3079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3079 meetings, you accept these requirements.  If you do not agree to these policies then you shall not participate.</a:t>
            </a:r>
          </a:p>
        </p:txBody>
      </p:sp>
    </p:spTree>
    <p:extLst>
      <p:ext uri="{BB962C8B-B14F-4D97-AF65-F5344CB8AC3E}">
        <p14:creationId xmlns:p14="http://schemas.microsoft.com/office/powerpoint/2010/main" val="394891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3" name="바닥글 개체 틀 2">
            <a:extLst>
              <a:ext uri="{FF2B5EF4-FFF2-40B4-BE49-F238E27FC236}">
                <a16:creationId xmlns:a16="http://schemas.microsoft.com/office/drawing/2014/main" id="{8D791E93-71EC-4F2A-AF2E-A94A0C347063}"/>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Tree>
    <p:extLst>
      <p:ext uri="{BB962C8B-B14F-4D97-AF65-F5344CB8AC3E}">
        <p14:creationId xmlns:p14="http://schemas.microsoft.com/office/powerpoint/2010/main" val="3156915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3" name="바닥글 개체 틀 2">
            <a:extLst>
              <a:ext uri="{FF2B5EF4-FFF2-40B4-BE49-F238E27FC236}">
                <a16:creationId xmlns:a16="http://schemas.microsoft.com/office/drawing/2014/main" id="{86C02853-FEF6-4D77-9D79-BE07D2AED37F}"/>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Bylaws require </a:t>
            </a:r>
            <a:r>
              <a:rPr kumimoji="0" lang="en-US" sz="2800" b="1" i="1" u="sng" strike="noStrike" kern="0" cap="none" spc="0" normalizeH="0" baseline="0" noProof="0">
                <a:ln>
                  <a:noFill/>
                </a:ln>
                <a:solidFill>
                  <a:srgbClr val="3333CC"/>
                </a:solidFill>
                <a:effectLst/>
                <a:uLnTx/>
                <a:uFillTx/>
                <a:latin typeface="Arial" charset="0"/>
                <a:ea typeface="+mn-ea"/>
                <a:cs typeface="+mn-cs"/>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Standards accomplishes </a:t>
            </a:r>
            <a:r>
              <a:rPr kumimoji="0" lang="en-US" sz="2800" b="1" i="0" u="sng" strike="noStrike" kern="0" cap="none" spc="0" normalizeH="0" baseline="0" noProof="0">
                <a:ln>
                  <a:noFill/>
                </a:ln>
                <a:solidFill>
                  <a:srgbClr val="3333CC"/>
                </a:solidFill>
                <a:effectLst/>
                <a:uLnTx/>
                <a:uFillTx/>
                <a:latin typeface="Arial" charset="0"/>
                <a:ea typeface="+mn-ea"/>
                <a:cs typeface="+mn-cs"/>
              </a:rPr>
              <a:t>transfer of copyright ownership through the Project Authorization Request (PAR) process</a:t>
            </a:r>
            <a:endParaRPr kumimoji="0" lang="en-US" sz="2800" b="1" i="0" u="sng" strike="noStrike" kern="0" cap="none" spc="0" normalizeH="0" baseline="0" noProof="0" dirty="0">
              <a:ln>
                <a:noFill/>
              </a:ln>
              <a:solidFill>
                <a:srgbClr val="3333CC"/>
              </a:solidFill>
              <a:effectLst/>
              <a:uLnTx/>
              <a:uFillTx/>
              <a:latin typeface="Arial" charset="0"/>
              <a:ea typeface="+mn-ea"/>
              <a:cs typeface="+mn-cs"/>
            </a:endParaRPr>
          </a:p>
        </p:txBody>
      </p:sp>
    </p:spTree>
    <p:extLst>
      <p:ext uri="{BB962C8B-B14F-4D97-AF65-F5344CB8AC3E}">
        <p14:creationId xmlns:p14="http://schemas.microsoft.com/office/powerpoint/2010/main" val="2578054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3" name="바닥글 개체 틀 2">
            <a:extLst>
              <a:ext uri="{FF2B5EF4-FFF2-40B4-BE49-F238E27FC236}">
                <a16:creationId xmlns:a16="http://schemas.microsoft.com/office/drawing/2014/main" id="{5DB0AD81-7329-4943-A7C3-DDFD1C15BFDA}"/>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304800" y="914400"/>
            <a:ext cx="85344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Arial" charset="0"/>
            </a:endParaRPr>
          </a:p>
          <a:p>
            <a:pPr>
              <a:lnSpc>
                <a:spcPct val="80000"/>
              </a:lnSpc>
            </a:pPr>
            <a:r>
              <a:rPr lang="en-US" sz="2800" kern="0" dirty="0">
                <a:latin typeface="Arial" charset="0"/>
              </a:rPr>
              <a:t>Working Group Status</a:t>
            </a:r>
          </a:p>
          <a:p>
            <a:pPr lvl="2">
              <a:lnSpc>
                <a:spcPct val="80000"/>
              </a:lnSpc>
              <a:buFontTx/>
              <a:buNone/>
            </a:pPr>
            <a:endParaRPr lang="en-US" sz="1200" kern="0" dirty="0">
              <a:latin typeface="Arial" charset="0"/>
            </a:endParaRPr>
          </a:p>
          <a:p>
            <a:pPr lvl="1">
              <a:lnSpc>
                <a:spcPct val="150000"/>
              </a:lnSpc>
            </a:pPr>
            <a:r>
              <a:rPr lang="en-US" sz="2400" kern="0" dirty="0">
                <a:latin typeface="Arial" charset="0"/>
              </a:rPr>
              <a:t>Reviewing Content </a:t>
            </a:r>
            <a:r>
              <a:rPr lang="en-US" altLang="ko-KR" sz="2400" kern="0" dirty="0">
                <a:latin typeface="Arial" charset="0"/>
              </a:rPr>
              <a:t>requirements</a:t>
            </a:r>
          </a:p>
          <a:p>
            <a:pPr lvl="1">
              <a:lnSpc>
                <a:spcPct val="150000"/>
              </a:lnSpc>
            </a:pPr>
            <a:r>
              <a:rPr lang="en-US" sz="2400" kern="0" dirty="0">
                <a:latin typeface="Arial" charset="0"/>
              </a:rPr>
              <a:t>Reviewing </a:t>
            </a:r>
            <a:r>
              <a:rPr lang="en-US" altLang="ko-KR" sz="2400" kern="0" dirty="0">
                <a:latin typeface="Arial" charset="0"/>
              </a:rPr>
              <a:t>Network requirements</a:t>
            </a:r>
            <a:endParaRPr lang="en-US" sz="2400" kern="0" dirty="0">
              <a:latin typeface="Arial" charset="0"/>
            </a:endParaRPr>
          </a:p>
          <a:p>
            <a:pPr lvl="1">
              <a:lnSpc>
                <a:spcPct val="150000"/>
              </a:lnSpc>
            </a:pPr>
            <a:r>
              <a:rPr lang="en-US" sz="2400" kern="0" dirty="0">
                <a:latin typeface="Arial" charset="0"/>
              </a:rPr>
              <a:t>Reviewing Display requirements</a:t>
            </a:r>
          </a:p>
          <a:p>
            <a:pPr lvl="1">
              <a:lnSpc>
                <a:spcPct val="150000"/>
              </a:lnSpc>
            </a:pPr>
            <a:r>
              <a:rPr lang="en-US" sz="2400" kern="0" dirty="0">
                <a:latin typeface="Arial" charset="0"/>
              </a:rPr>
              <a:t>Structure of the standard document</a:t>
            </a:r>
          </a:p>
          <a:p>
            <a:pPr lvl="1">
              <a:lnSpc>
                <a:spcPct val="150000"/>
              </a:lnSpc>
            </a:pPr>
            <a:r>
              <a:rPr lang="en-US" altLang="ko-KR" sz="2400" kern="0" dirty="0">
                <a:latin typeface="Arial" charset="0"/>
              </a:rPr>
              <a:t>Next</a:t>
            </a:r>
            <a:r>
              <a:rPr lang="ko-KR" altLang="en-US" sz="2400" kern="0" dirty="0">
                <a:latin typeface="Arial" charset="0"/>
              </a:rPr>
              <a:t> </a:t>
            </a:r>
            <a:r>
              <a:rPr lang="en-US" altLang="ko-KR" sz="2400" kern="0" dirty="0">
                <a:latin typeface="Arial" charset="0"/>
              </a:rPr>
              <a:t>Meeting Location</a:t>
            </a:r>
          </a:p>
        </p:txBody>
      </p:sp>
    </p:spTree>
    <p:extLst>
      <p:ext uri="{BB962C8B-B14F-4D97-AF65-F5344CB8AC3E}">
        <p14:creationId xmlns:p14="http://schemas.microsoft.com/office/powerpoint/2010/main" val="1875051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July Meeting</a:t>
            </a:r>
            <a:endParaRPr lang="ko-KR" altLang="en-US" dirty="0"/>
          </a:p>
        </p:txBody>
      </p:sp>
      <p:sp>
        <p:nvSpPr>
          <p:cNvPr id="3" name="바닥글 개체 틀 2">
            <a:extLst>
              <a:ext uri="{FF2B5EF4-FFF2-40B4-BE49-F238E27FC236}">
                <a16:creationId xmlns:a16="http://schemas.microsoft.com/office/drawing/2014/main" id="{3661D3D1-7F8F-41B5-8AA1-867881F03EB7}"/>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342900" y="990600"/>
            <a:ext cx="84582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Arial" charset="0"/>
              </a:rPr>
              <a:t>Work/discussion on </a:t>
            </a:r>
          </a:p>
          <a:p>
            <a:pPr lvl="1">
              <a:lnSpc>
                <a:spcPct val="150000"/>
              </a:lnSpc>
            </a:pPr>
            <a:r>
              <a:rPr lang="en-US" sz="2400" kern="0" dirty="0">
                <a:latin typeface="Arial" charset="0"/>
              </a:rPr>
              <a:t>Discuss about ‘</a:t>
            </a:r>
            <a:r>
              <a:rPr lang="en-US" altLang="ko-KR" sz="2400" kern="0" dirty="0">
                <a:latin typeface="Arial" charset="0"/>
              </a:rPr>
              <a:t>Content requirements</a:t>
            </a:r>
            <a:r>
              <a:rPr lang="en-US" sz="2400" kern="0" dirty="0">
                <a:latin typeface="Arial" charset="0"/>
              </a:rPr>
              <a:t>’</a:t>
            </a:r>
          </a:p>
          <a:p>
            <a:pPr lvl="1">
              <a:lnSpc>
                <a:spcPct val="150000"/>
              </a:lnSpc>
            </a:pPr>
            <a:r>
              <a:rPr lang="en-US" sz="2400" kern="0" dirty="0">
                <a:latin typeface="Arial" charset="0"/>
              </a:rPr>
              <a:t>Discuss </a:t>
            </a:r>
            <a:r>
              <a:rPr lang="en-US" altLang="ko-KR" sz="2400" kern="0" dirty="0">
                <a:latin typeface="Arial" charset="0"/>
              </a:rPr>
              <a:t>about</a:t>
            </a:r>
            <a:r>
              <a:rPr lang="en-US" sz="2400" kern="0" dirty="0">
                <a:latin typeface="Arial" charset="0"/>
              </a:rPr>
              <a:t> ‘</a:t>
            </a:r>
            <a:r>
              <a:rPr lang="en-US" altLang="ko-KR" sz="2400" kern="0" dirty="0">
                <a:latin typeface="Arial" charset="0"/>
              </a:rPr>
              <a:t>Network requirements</a:t>
            </a:r>
            <a:r>
              <a:rPr lang="en-US" sz="2400" kern="0" dirty="0">
                <a:latin typeface="Arial" charset="0"/>
              </a:rPr>
              <a:t>’</a:t>
            </a:r>
          </a:p>
          <a:p>
            <a:pPr lvl="1">
              <a:lnSpc>
                <a:spcPct val="150000"/>
              </a:lnSpc>
            </a:pPr>
            <a:r>
              <a:rPr lang="en-US" altLang="ko-KR" sz="2400" kern="0" dirty="0">
                <a:latin typeface="Arial" charset="0"/>
              </a:rPr>
              <a:t>Discuss about ‘Display requirements’</a:t>
            </a:r>
          </a:p>
          <a:p>
            <a:pPr lvl="1">
              <a:lnSpc>
                <a:spcPct val="150000"/>
              </a:lnSpc>
            </a:pPr>
            <a:r>
              <a:rPr lang="en-US" altLang="ko-KR" sz="2400" kern="0" dirty="0">
                <a:latin typeface="Arial" charset="0"/>
                <a:cs typeface="Arial" charset="0"/>
              </a:rPr>
              <a:t>Elect an editor for the standard document</a:t>
            </a:r>
          </a:p>
          <a:p>
            <a:pPr lvl="1">
              <a:lnSpc>
                <a:spcPct val="150000"/>
              </a:lnSpc>
            </a:pPr>
            <a:r>
              <a:rPr lang="en-US" altLang="ko-KR" sz="2400" kern="0" dirty="0">
                <a:latin typeface="Arial" charset="0"/>
                <a:cs typeface="Arial" charset="0"/>
              </a:rPr>
              <a:t>Decide on structure of the standard document</a:t>
            </a:r>
          </a:p>
          <a:p>
            <a:pPr lvl="1">
              <a:lnSpc>
                <a:spcPct val="150000"/>
              </a:lnSpc>
            </a:pPr>
            <a:r>
              <a:rPr lang="en-US" altLang="ko-KR" sz="2400" kern="0" dirty="0">
                <a:latin typeface="Arial" charset="0"/>
                <a:cs typeface="Arial" charset="0"/>
              </a:rPr>
              <a:t>Decide on location of the Next Year meetings</a:t>
            </a:r>
          </a:p>
          <a:p>
            <a:pPr lvl="1">
              <a:lnSpc>
                <a:spcPct val="150000"/>
              </a:lnSpc>
            </a:pPr>
            <a:r>
              <a:rPr lang="en-US" sz="2400" kern="0" dirty="0">
                <a:latin typeface="Arial" charset="0"/>
              </a:rPr>
              <a:t>Next Singapore meeting</a:t>
            </a:r>
          </a:p>
        </p:txBody>
      </p:sp>
    </p:spTree>
    <p:extLst>
      <p:ext uri="{BB962C8B-B14F-4D97-AF65-F5344CB8AC3E}">
        <p14:creationId xmlns:p14="http://schemas.microsoft.com/office/powerpoint/2010/main" val="2088174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2018</a:t>
            </a:r>
            <a:endParaRPr lang="ko-KR" altLang="en-US" dirty="0"/>
          </a:p>
        </p:txBody>
      </p:sp>
      <p:sp>
        <p:nvSpPr>
          <p:cNvPr id="3" name="바닥글 개체 틀 2">
            <a:extLst>
              <a:ext uri="{FF2B5EF4-FFF2-40B4-BE49-F238E27FC236}">
                <a16:creationId xmlns:a16="http://schemas.microsoft.com/office/drawing/2014/main" id="{041D9E88-ABBE-4E0F-8CDF-517CBCE8B82B}"/>
              </a:ext>
            </a:extLst>
          </p:cNvPr>
          <p:cNvSpPr>
            <a:spLocks noGrp="1"/>
          </p:cNvSpPr>
          <p:nvPr>
            <p:ph type="ftr" sz="quarter" idx="11"/>
          </p:nvPr>
        </p:nvSpPr>
        <p:spPr/>
        <p:txBody>
          <a:bodyPr/>
          <a:lstStyle/>
          <a:p>
            <a:pPr>
              <a:defRPr/>
            </a:pPr>
            <a:r>
              <a:rPr lang="en-US"/>
              <a:t>3079-18-0030-00-0000-Session #6 WG Opening Plenary</a:t>
            </a:r>
            <a:endParaRPr lang="en-US" dirty="0"/>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sp>
        <p:nvSpPr>
          <p:cNvPr id="6" name="Rectangle 3">
            <a:extLst>
              <a:ext uri="{FF2B5EF4-FFF2-40B4-BE49-F238E27FC236}">
                <a16:creationId xmlns:a16="http://schemas.microsoft.com/office/drawing/2014/main" id="{EF64E470-05AA-4AC4-BC6B-69D3D6688057}"/>
              </a:ext>
            </a:extLst>
          </p:cNvPr>
          <p:cNvSpPr txBox="1">
            <a:spLocks noChangeArrowheads="1"/>
          </p:cNvSpPr>
          <p:nvPr/>
        </p:nvSpPr>
        <p:spPr bwMode="auto">
          <a:xfrm>
            <a:off x="381000" y="1066800"/>
            <a:ext cx="8610600" cy="533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pPr>
            <a:r>
              <a:rPr lang="en-US" altLang="ko-KR" sz="2400" b="1" kern="0" dirty="0">
                <a:solidFill>
                  <a:srgbClr val="FF0000"/>
                </a:solidFill>
                <a:latin typeface="Times New Roman"/>
              </a:rPr>
              <a:t>October 08-11, 2018, 1 </a:t>
            </a:r>
            <a:r>
              <a:rPr lang="en-US" altLang="ko-KR" sz="2400" b="1" kern="0" dirty="0" err="1">
                <a:solidFill>
                  <a:srgbClr val="FF0000"/>
                </a:solidFill>
                <a:latin typeface="Times New Roman"/>
              </a:rPr>
              <a:t>Fusionopolis</a:t>
            </a:r>
            <a:r>
              <a:rPr lang="en-US" altLang="ko-KR" sz="2400" b="1" kern="0" dirty="0">
                <a:solidFill>
                  <a:srgbClr val="FF0000"/>
                </a:solidFill>
                <a:latin typeface="Times New Roman"/>
              </a:rPr>
              <a:t> Walk #04-07 South Tower, Solaris, IEEE-SA Office, Singapore, Singapore</a:t>
            </a:r>
            <a:endParaRPr lang="en-US" altLang="ko-KR" sz="1600" kern="0" dirty="0">
              <a:solidFill>
                <a:srgbClr val="FF0000"/>
              </a:solidFill>
              <a:latin typeface="Times New Roman"/>
            </a:endParaRPr>
          </a:p>
        </p:txBody>
      </p:sp>
    </p:spTree>
    <p:extLst>
      <p:ext uri="{BB962C8B-B14F-4D97-AF65-F5344CB8AC3E}">
        <p14:creationId xmlns:p14="http://schemas.microsoft.com/office/powerpoint/2010/main" val="2993616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3079-18-0030-00-0000-Session #6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pic>
        <p:nvPicPr>
          <p:cNvPr id="6" name="그림 5">
            <a:extLst>
              <a:ext uri="{FF2B5EF4-FFF2-40B4-BE49-F238E27FC236}">
                <a16:creationId xmlns:a16="http://schemas.microsoft.com/office/drawing/2014/main" id="{26A20918-36C0-405F-8F8F-B7D02FAB23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822649"/>
            <a:ext cx="8153400" cy="5180366"/>
          </a:xfrm>
          <a:prstGeom prst="rect">
            <a:avLst/>
          </a:prstGeom>
        </p:spPr>
      </p:pic>
    </p:spTree>
    <p:extLst>
      <p:ext uri="{BB962C8B-B14F-4D97-AF65-F5344CB8AC3E}">
        <p14:creationId xmlns:p14="http://schemas.microsoft.com/office/powerpoint/2010/main" val="235054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a:xfrm>
            <a:off x="457200" y="6630228"/>
            <a:ext cx="4038600" cy="247650"/>
          </a:xfrm>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grpSp>
        <p:nvGrpSpPr>
          <p:cNvPr id="16" name="그룹 15">
            <a:extLst>
              <a:ext uri="{FF2B5EF4-FFF2-40B4-BE49-F238E27FC236}">
                <a16:creationId xmlns:a16="http://schemas.microsoft.com/office/drawing/2014/main" id="{9621C531-746A-4D80-A112-91D96D204F21}"/>
              </a:ext>
            </a:extLst>
          </p:cNvPr>
          <p:cNvGrpSpPr/>
          <p:nvPr/>
        </p:nvGrpSpPr>
        <p:grpSpPr>
          <a:xfrm>
            <a:off x="1143000" y="610842"/>
            <a:ext cx="6994905" cy="5636315"/>
            <a:chOff x="1828800" y="901147"/>
            <a:chExt cx="6994905" cy="5636315"/>
          </a:xfrm>
        </p:grpSpPr>
        <p:grpSp>
          <p:nvGrpSpPr>
            <p:cNvPr id="9" name="그룹 8">
              <a:extLst>
                <a:ext uri="{FF2B5EF4-FFF2-40B4-BE49-F238E27FC236}">
                  <a16:creationId xmlns:a16="http://schemas.microsoft.com/office/drawing/2014/main" id="{2B68963F-050D-4810-AB01-E4567BE16E10}"/>
                </a:ext>
              </a:extLst>
            </p:cNvPr>
            <p:cNvGrpSpPr/>
            <p:nvPr/>
          </p:nvGrpSpPr>
          <p:grpSpPr>
            <a:xfrm>
              <a:off x="1828800" y="901147"/>
              <a:ext cx="6994905" cy="5636315"/>
              <a:chOff x="998347" y="855988"/>
              <a:chExt cx="7147305" cy="5764301"/>
            </a:xfrm>
          </p:grpSpPr>
          <p:pic>
            <p:nvPicPr>
              <p:cNvPr id="7" name="그림 6">
                <a:extLst>
                  <a:ext uri="{FF2B5EF4-FFF2-40B4-BE49-F238E27FC236}">
                    <a16:creationId xmlns:a16="http://schemas.microsoft.com/office/drawing/2014/main" id="{7B72C912-DD7E-4087-8DF0-1297282007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8347" y="855988"/>
                <a:ext cx="7147305" cy="5764301"/>
              </a:xfrm>
              <a:prstGeom prst="rect">
                <a:avLst/>
              </a:prstGeom>
            </p:spPr>
          </p:pic>
          <p:sp>
            <p:nvSpPr>
              <p:cNvPr id="8" name="직사각형 7">
                <a:extLst>
                  <a:ext uri="{FF2B5EF4-FFF2-40B4-BE49-F238E27FC236}">
                    <a16:creationId xmlns:a16="http://schemas.microsoft.com/office/drawing/2014/main" id="{820B9A0C-DF28-4936-A16D-C81D28D939E8}"/>
                  </a:ext>
                </a:extLst>
              </p:cNvPr>
              <p:cNvSpPr/>
              <p:nvPr/>
            </p:nvSpPr>
            <p:spPr>
              <a:xfrm>
                <a:off x="2667000" y="4800600"/>
                <a:ext cx="457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3" name="직사각형 12">
              <a:extLst>
                <a:ext uri="{FF2B5EF4-FFF2-40B4-BE49-F238E27FC236}">
                  <a16:creationId xmlns:a16="http://schemas.microsoft.com/office/drawing/2014/main" id="{12F5FBD5-02F5-4A3D-9475-27E1BE21EE8B}"/>
                </a:ext>
              </a:extLst>
            </p:cNvPr>
            <p:cNvSpPr/>
            <p:nvPr/>
          </p:nvSpPr>
          <p:spPr>
            <a:xfrm>
              <a:off x="8063024" y="4907191"/>
              <a:ext cx="447451" cy="2486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93B25770-C983-41DD-A5C8-416F4D811CAD}"/>
                </a:ext>
              </a:extLst>
            </p:cNvPr>
            <p:cNvSpPr txBox="1"/>
            <p:nvPr/>
          </p:nvSpPr>
          <p:spPr>
            <a:xfrm>
              <a:off x="7859388" y="5156495"/>
              <a:ext cx="854721" cy="276999"/>
            </a:xfrm>
            <a:prstGeom prst="rect">
              <a:avLst/>
            </a:prstGeom>
            <a:noFill/>
          </p:spPr>
          <p:txBody>
            <a:bodyPr wrap="none" rtlCol="0">
              <a:spAutoFit/>
            </a:bodyPr>
            <a:lstStyle/>
            <a:p>
              <a:r>
                <a:rPr lang="ko-KR" altLang="en-US" sz="1200" dirty="0">
                  <a:solidFill>
                    <a:srgbClr val="FF0000"/>
                  </a:solidFill>
                </a:rPr>
                <a:t>창이 공항</a:t>
              </a:r>
            </a:p>
          </p:txBody>
        </p:sp>
      </p:grpSp>
      <p:cxnSp>
        <p:nvCxnSpPr>
          <p:cNvPr id="12" name="직선 화살표 연결선 11">
            <a:extLst>
              <a:ext uri="{FF2B5EF4-FFF2-40B4-BE49-F238E27FC236}">
                <a16:creationId xmlns:a16="http://schemas.microsoft.com/office/drawing/2014/main" id="{B2E0BAEB-9E3F-4CAB-82E8-D5089363446B}"/>
              </a:ext>
            </a:extLst>
          </p:cNvPr>
          <p:cNvCxnSpPr>
            <a:stCxn id="10" idx="3"/>
            <a:endCxn id="8" idx="1"/>
          </p:cNvCxnSpPr>
          <p:nvPr/>
        </p:nvCxnSpPr>
        <p:spPr>
          <a:xfrm>
            <a:off x="1573726" y="4542379"/>
            <a:ext cx="120234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34E5B4-9D02-48D2-A158-5064C3C26DBA}"/>
              </a:ext>
            </a:extLst>
          </p:cNvPr>
          <p:cNvSpPr txBox="1"/>
          <p:nvPr/>
        </p:nvSpPr>
        <p:spPr>
          <a:xfrm>
            <a:off x="76200" y="4311546"/>
            <a:ext cx="1497526" cy="461665"/>
          </a:xfrm>
          <a:prstGeom prst="rect">
            <a:avLst/>
          </a:prstGeom>
          <a:noFill/>
        </p:spPr>
        <p:txBody>
          <a:bodyPr wrap="none" rtlCol="0">
            <a:spAutoFit/>
          </a:bodyPr>
          <a:lstStyle/>
          <a:p>
            <a:r>
              <a:rPr lang="en-US" altLang="ko-KR" sz="1200" dirty="0">
                <a:solidFill>
                  <a:srgbClr val="FF0000"/>
                </a:solidFill>
              </a:rPr>
              <a:t>9</a:t>
            </a:r>
            <a:r>
              <a:rPr lang="ko-KR" altLang="en-US" sz="1200" dirty="0">
                <a:solidFill>
                  <a:srgbClr val="FF0000"/>
                </a:solidFill>
              </a:rPr>
              <a:t>호선 </a:t>
            </a:r>
            <a:r>
              <a:rPr lang="en-US" altLang="ko-KR" sz="1200" dirty="0">
                <a:solidFill>
                  <a:srgbClr val="FF0000"/>
                </a:solidFill>
              </a:rPr>
              <a:t>Circle</a:t>
            </a:r>
            <a:r>
              <a:rPr lang="ko-KR" altLang="en-US" sz="1200" dirty="0">
                <a:solidFill>
                  <a:srgbClr val="FF0000"/>
                </a:solidFill>
              </a:rPr>
              <a:t> </a:t>
            </a:r>
            <a:r>
              <a:rPr lang="en-US" altLang="ko-KR" sz="1200" dirty="0">
                <a:solidFill>
                  <a:srgbClr val="FF0000"/>
                </a:solidFill>
              </a:rPr>
              <a:t>Line</a:t>
            </a:r>
            <a:r>
              <a:rPr lang="ko-KR" altLang="en-US" sz="1200" dirty="0">
                <a:solidFill>
                  <a:srgbClr val="FF0000"/>
                </a:solidFill>
              </a:rPr>
              <a:t> </a:t>
            </a:r>
            <a:endParaRPr lang="en-US" altLang="ko-KR" sz="1200" dirty="0">
              <a:solidFill>
                <a:srgbClr val="FF0000"/>
              </a:solidFill>
            </a:endParaRPr>
          </a:p>
          <a:p>
            <a:r>
              <a:rPr lang="en-US" altLang="ko-KR" sz="1200" dirty="0">
                <a:solidFill>
                  <a:srgbClr val="FF0000"/>
                </a:solidFill>
              </a:rPr>
              <a:t>One-north </a:t>
            </a:r>
            <a:r>
              <a:rPr lang="ko-KR" altLang="en-US" sz="1200" dirty="0">
                <a:solidFill>
                  <a:srgbClr val="FF0000"/>
                </a:solidFill>
              </a:rPr>
              <a:t>역</a:t>
            </a:r>
          </a:p>
        </p:txBody>
      </p:sp>
    </p:spTree>
    <p:extLst>
      <p:ext uri="{BB962C8B-B14F-4D97-AF65-F5344CB8AC3E}">
        <p14:creationId xmlns:p14="http://schemas.microsoft.com/office/powerpoint/2010/main" val="67234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C229922-05EA-49EA-93FD-61280EFDB02B}"/>
              </a:ext>
            </a:extLst>
          </p:cNvPr>
          <p:cNvSpPr>
            <a:spLocks noGrp="1"/>
          </p:cNvSpPr>
          <p:nvPr>
            <p:ph type="title"/>
          </p:nvPr>
        </p:nvSpPr>
        <p:spPr/>
        <p:txBody>
          <a:bodyPr/>
          <a:lstStyle/>
          <a:p>
            <a:r>
              <a:rPr lang="en-US" altLang="ko-KR" dirty="0"/>
              <a:t>Information of Residences</a:t>
            </a:r>
            <a:endParaRPr lang="ko-KR" altLang="en-US" dirty="0"/>
          </a:p>
        </p:txBody>
      </p:sp>
      <p:sp>
        <p:nvSpPr>
          <p:cNvPr id="3" name="바닥글 개체 틀 2">
            <a:extLst>
              <a:ext uri="{FF2B5EF4-FFF2-40B4-BE49-F238E27FC236}">
                <a16:creationId xmlns:a16="http://schemas.microsoft.com/office/drawing/2014/main" id="{D756C9AF-C647-447B-90F5-CED4A455E5B5}"/>
              </a:ext>
            </a:extLst>
          </p:cNvPr>
          <p:cNvSpPr>
            <a:spLocks noGrp="1"/>
          </p:cNvSpPr>
          <p:nvPr>
            <p:ph type="ftr" sz="quarter" idx="11"/>
          </p:nvPr>
        </p:nvSpPr>
        <p:spPr/>
        <p:txBody>
          <a:bodyPr/>
          <a:lstStyle/>
          <a:p>
            <a:pPr>
              <a:defRPr/>
            </a:pPr>
            <a:r>
              <a:rPr lang="en-US"/>
              <a:t>3079-18-0030-00-0000-Session #6 WG Opening Plenary</a:t>
            </a:r>
            <a:endParaRPr lang="en-US" dirty="0"/>
          </a:p>
        </p:txBody>
      </p:sp>
      <p:sp>
        <p:nvSpPr>
          <p:cNvPr id="4" name="슬라이드 번호 개체 틀 3">
            <a:extLst>
              <a:ext uri="{FF2B5EF4-FFF2-40B4-BE49-F238E27FC236}">
                <a16:creationId xmlns:a16="http://schemas.microsoft.com/office/drawing/2014/main" id="{9F1B2B6E-24DE-4D4B-93FA-BB0B8F86EA67}"/>
              </a:ext>
            </a:extLst>
          </p:cNvPr>
          <p:cNvSpPr>
            <a:spLocks noGrp="1"/>
          </p:cNvSpPr>
          <p:nvPr>
            <p:ph type="sldNum" sz="quarter" idx="12"/>
          </p:nvPr>
        </p:nvSpPr>
        <p:spPr/>
        <p:txBody>
          <a:bodyPr/>
          <a:lstStyle/>
          <a:p>
            <a:pPr>
              <a:defRPr/>
            </a:pPr>
            <a:fld id="{2E8BD8E8-FEBE-4B48-A872-D5E72F1EB77B}" type="slidenum">
              <a:rPr lang="en-US" smtClean="0"/>
              <a:pPr>
                <a:defRPr/>
              </a:pPr>
              <a:t>21</a:t>
            </a:fld>
            <a:endParaRPr lang="en-US">
              <a:latin typeface="Myriad Pro" charset="0"/>
            </a:endParaRPr>
          </a:p>
        </p:txBody>
      </p:sp>
    </p:spTree>
    <p:extLst>
      <p:ext uri="{BB962C8B-B14F-4D97-AF65-F5344CB8AC3E}">
        <p14:creationId xmlns:p14="http://schemas.microsoft.com/office/powerpoint/2010/main" val="413868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2019</a:t>
            </a:r>
            <a:endParaRPr lang="ko-KR" altLang="en-US" dirty="0"/>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22</a:t>
            </a:fld>
            <a:endParaRPr lang="en-US">
              <a:latin typeface="Myriad Pro" charset="0"/>
            </a:endParaRPr>
          </a:p>
        </p:txBody>
      </p:sp>
      <p:sp>
        <p:nvSpPr>
          <p:cNvPr id="7" name="Rectangle 3">
            <a:extLst>
              <a:ext uri="{FF2B5EF4-FFF2-40B4-BE49-F238E27FC236}">
                <a16:creationId xmlns:a16="http://schemas.microsoft.com/office/drawing/2014/main" id="{00EF9049-D236-4B89-957C-296AAF9B7E28}"/>
              </a:ext>
            </a:extLst>
          </p:cNvPr>
          <p:cNvSpPr txBox="1">
            <a:spLocks noChangeArrowheads="1"/>
          </p:cNvSpPr>
          <p:nvPr/>
        </p:nvSpPr>
        <p:spPr bwMode="auto">
          <a:xfrm>
            <a:off x="381000" y="1066800"/>
            <a:ext cx="8610600" cy="3886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3333CC"/>
                </a:solidFill>
                <a:latin typeface="Times New Roman"/>
              </a:rPr>
              <a:t>January 28- February 01, 2018, </a:t>
            </a:r>
            <a:r>
              <a:rPr lang="en-US" altLang="ko-KR" sz="2400" b="1" kern="0" dirty="0" err="1">
                <a:solidFill>
                  <a:srgbClr val="3333CC"/>
                </a:solidFill>
                <a:latin typeface="Times New Roman"/>
              </a:rPr>
              <a:t>Jeju</a:t>
            </a:r>
            <a:r>
              <a:rPr lang="ko-KR" altLang="en-US" sz="2400" b="1" kern="0" dirty="0">
                <a:solidFill>
                  <a:srgbClr val="3333CC"/>
                </a:solidFill>
                <a:latin typeface="Times New Roman"/>
              </a:rPr>
              <a:t> </a:t>
            </a:r>
            <a:r>
              <a:rPr lang="en-US" altLang="ko-KR" sz="2400" b="1" kern="0" dirty="0">
                <a:solidFill>
                  <a:srgbClr val="3333CC"/>
                </a:solidFill>
                <a:latin typeface="Times New Roman"/>
              </a:rPr>
              <a:t>or</a:t>
            </a:r>
            <a:r>
              <a:rPr lang="ko-KR" altLang="en-US" sz="2400" b="1" kern="0" dirty="0">
                <a:solidFill>
                  <a:srgbClr val="3333CC"/>
                </a:solidFill>
                <a:latin typeface="Times New Roman"/>
              </a:rPr>
              <a:t> </a:t>
            </a:r>
            <a:r>
              <a:rPr lang="en-US" altLang="ko-KR" sz="2400" b="1" kern="0" dirty="0">
                <a:solidFill>
                  <a:srgbClr val="3333CC"/>
                </a:solidFill>
                <a:latin typeface="Times New Roman"/>
              </a:rPr>
              <a:t>Busan</a:t>
            </a:r>
            <a:r>
              <a:rPr lang="es-ES" altLang="ko-KR" sz="2400" b="1" kern="0" dirty="0">
                <a:solidFill>
                  <a:srgbClr val="3333CC"/>
                </a:solidFill>
                <a:latin typeface="Times New Roman"/>
              </a:rPr>
              <a:t>, Korea</a:t>
            </a:r>
          </a:p>
          <a:p>
            <a:pPr lvl="0">
              <a:lnSpc>
                <a:spcPct val="150000"/>
              </a:lnSpc>
              <a:defRPr/>
            </a:pPr>
            <a:r>
              <a:rPr lang="en-US" altLang="ko-KR" sz="2400" b="1" kern="0" dirty="0">
                <a:solidFill>
                  <a:srgbClr val="FF0000"/>
                </a:solidFill>
                <a:latin typeface="Times New Roman"/>
              </a:rPr>
              <a:t>April 22-26, 2018, 3 Park Avenue, (​IEEE-SA Office), New York City, New York 10016</a:t>
            </a:r>
          </a:p>
          <a:p>
            <a:pPr lvl="0">
              <a:lnSpc>
                <a:spcPct val="150000"/>
              </a:lnSpc>
              <a:defRPr/>
            </a:pPr>
            <a:r>
              <a:rPr lang="en-US" altLang="ko-KR" sz="2400" b="1" kern="0" dirty="0">
                <a:solidFill>
                  <a:srgbClr val="0000FF"/>
                </a:solidFill>
                <a:latin typeface="Times New Roman"/>
              </a:rPr>
              <a:t>July 8-12, 2018, </a:t>
            </a:r>
            <a:r>
              <a:rPr lang="es-ES" altLang="ko-KR" sz="2400" b="1" kern="0" dirty="0">
                <a:solidFill>
                  <a:srgbClr val="0000FF"/>
                </a:solidFill>
                <a:latin typeface="Times New Roman"/>
              </a:rPr>
              <a:t>IEEE Technology Centre GmbH, (​</a:t>
            </a:r>
            <a:r>
              <a:rPr lang="en-US" altLang="ko-KR" sz="2400" b="1" kern="0" dirty="0">
                <a:solidFill>
                  <a:srgbClr val="0000FF"/>
                </a:solidFill>
                <a:latin typeface="Times New Roman"/>
              </a:rPr>
              <a:t>IEEE-SA Office), </a:t>
            </a:r>
            <a:r>
              <a:rPr lang="es-ES" altLang="ko-KR" sz="2400" b="1" kern="0" dirty="0">
                <a:solidFill>
                  <a:srgbClr val="0000FF"/>
                </a:solidFill>
                <a:latin typeface="Times New Roman"/>
              </a:rPr>
              <a:t>Heinestrabe 30, 1020 Vienna Austria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07-11, 2018, TBD, Southeast ASIA</a:t>
            </a:r>
            <a:endParaRPr lang="en-US" altLang="ko-KR" sz="1600" kern="0" dirty="0">
              <a:solidFill>
                <a:srgbClr val="FF0000"/>
              </a:solidFill>
              <a:latin typeface="Times New Roman"/>
            </a:endParaRPr>
          </a:p>
        </p:txBody>
      </p:sp>
      <p:sp>
        <p:nvSpPr>
          <p:cNvPr id="6" name="바닥글 개체 틀 2">
            <a:extLst>
              <a:ext uri="{FF2B5EF4-FFF2-40B4-BE49-F238E27FC236}">
                <a16:creationId xmlns:a16="http://schemas.microsoft.com/office/drawing/2014/main" id="{995AE94E-78B2-4BE6-B26B-8B0D757F55F1}"/>
              </a:ext>
            </a:extLst>
          </p:cNvPr>
          <p:cNvSpPr>
            <a:spLocks noGrp="1"/>
          </p:cNvSpPr>
          <p:nvPr>
            <p:ph type="ftr" sz="quarter" idx="11"/>
          </p:nvPr>
        </p:nvSpPr>
        <p:spPr>
          <a:xfrm>
            <a:off x="457200" y="6610350"/>
            <a:ext cx="4038600" cy="247650"/>
          </a:xfrm>
        </p:spPr>
        <p:txBody>
          <a:bodyPr/>
          <a:lstStyle/>
          <a:p>
            <a:pPr>
              <a:defRPr/>
            </a:pPr>
            <a:r>
              <a:rPr lang="en-US"/>
              <a:t>3079-18-0030-00-0000-Session #6 WG Opening Plenary</a:t>
            </a:r>
            <a:endParaRPr lang="en-US" dirty="0"/>
          </a:p>
        </p:txBody>
      </p:sp>
    </p:spTree>
    <p:extLst>
      <p:ext uri="{BB962C8B-B14F-4D97-AF65-F5344CB8AC3E}">
        <p14:creationId xmlns:p14="http://schemas.microsoft.com/office/powerpoint/2010/main" val="83390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33597440"/>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2018-05-23</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Seo</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Dongil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Dillon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VoleR</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Creative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+82 10 3135 3194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dillon@volercreative.com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3079</a:t>
            </a:r>
            <a:br>
              <a:rPr lang="en-GB" altLang="ko-KR" sz="1800" dirty="0"/>
            </a:br>
            <a:r>
              <a:rPr lang="en-US" altLang="ko-KR" sz="1800" dirty="0"/>
              <a:t>HMD Based 3D Content Motion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err="1"/>
              <a:t>dillon@volercreative</a:t>
            </a:r>
            <a:endParaRPr lang="ko-KR" altLang="en-US" sz="1800" dirty="0"/>
          </a:p>
        </p:txBody>
      </p:sp>
      <p:sp>
        <p:nvSpPr>
          <p:cNvPr id="5" name="바닥글 개체 틀 4"/>
          <p:cNvSpPr>
            <a:spLocks noGrp="1"/>
          </p:cNvSpPr>
          <p:nvPr>
            <p:ph type="ftr" sz="quarter" idx="11"/>
          </p:nvPr>
        </p:nvSpPr>
        <p:spPr/>
        <p:txBody>
          <a:bodyPr/>
          <a:lstStyle/>
          <a:p>
            <a:pPr>
              <a:defRPr/>
            </a:pPr>
            <a:r>
              <a:rPr lang="en-US"/>
              <a:t>3079-18-0030-00-0000-Session #6 WG Opening Plenary</a:t>
            </a:r>
            <a:endParaRPr lang="en-US"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3079-18-0030-00-0000-Session #6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6" name="직사각형 5"/>
          <p:cNvSpPr/>
          <p:nvPr/>
        </p:nvSpPr>
        <p:spPr>
          <a:xfrm>
            <a:off x="457200" y="990600"/>
            <a:ext cx="8229600" cy="2419124"/>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Tree>
    <p:extLst>
      <p:ext uri="{BB962C8B-B14F-4D97-AF65-F5344CB8AC3E}">
        <p14:creationId xmlns:p14="http://schemas.microsoft.com/office/powerpoint/2010/main" val="192623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3079-18-0030-00-0000-Session #6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3886200" cy="4592026"/>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Total number of IEEE 3079 WG sessions: 13</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07 sessions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Arial" charset="0"/>
              </a:rPr>
              <a:t>Please check the attendance records for any errors</a:t>
            </a:r>
          </a:p>
        </p:txBody>
      </p:sp>
      <p:pic>
        <p:nvPicPr>
          <p:cNvPr id="7" name="내용 개체 틀 8">
            <a:extLst>
              <a:ext uri="{FF2B5EF4-FFF2-40B4-BE49-F238E27FC236}">
                <a16:creationId xmlns:a16="http://schemas.microsoft.com/office/drawing/2014/main" id="{DE2767AD-2FD5-4CFD-BC30-4415FA39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485" y="914400"/>
            <a:ext cx="4500891" cy="522403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3" name="바닥글 개체 틀 2">
            <a:extLst>
              <a:ext uri="{FF2B5EF4-FFF2-40B4-BE49-F238E27FC236}">
                <a16:creationId xmlns:a16="http://schemas.microsoft.com/office/drawing/2014/main" id="{DF50E9E7-EA9E-42FA-98F6-7103FBC12AA2}"/>
              </a:ext>
            </a:extLst>
          </p:cNvPr>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138544" y="800100"/>
            <a:ext cx="8548256"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Arial" charset="0"/>
              </a:rPr>
              <a:t>WG Documents: https://mentor.ieee.org/3079/documents</a:t>
            </a:r>
          </a:p>
          <a:p>
            <a:pPr>
              <a:lnSpc>
                <a:spcPct val="150000"/>
              </a:lnSpc>
            </a:pPr>
            <a:r>
              <a:rPr lang="en-US" altLang="ko-KR" sz="2000" kern="0" dirty="0">
                <a:latin typeface="Arial" charset="0"/>
              </a:rPr>
              <a:t>Food and Beverages:</a:t>
            </a:r>
          </a:p>
          <a:p>
            <a:pPr lvl="1">
              <a:lnSpc>
                <a:spcPct val="150000"/>
              </a:lnSpc>
            </a:pPr>
            <a:r>
              <a:rPr lang="en-US" altLang="ko-KR" sz="1800" kern="0" dirty="0">
                <a:latin typeface="Arial" charset="0"/>
              </a:rPr>
              <a:t>Lunch Time: 12:30PM –1:30PM</a:t>
            </a:r>
          </a:p>
          <a:p>
            <a:pPr lvl="1">
              <a:lnSpc>
                <a:spcPct val="150000"/>
              </a:lnSpc>
            </a:pPr>
            <a:r>
              <a:rPr lang="en-US" altLang="ko-KR" sz="1800" kern="0" dirty="0">
                <a:latin typeface="Arial" charset="0"/>
              </a:rPr>
              <a:t>Afternoon Coffee break: 3:30PM-4:00PM</a:t>
            </a:r>
          </a:p>
        </p:txBody>
      </p:sp>
      <p:pic>
        <p:nvPicPr>
          <p:cNvPr id="7" name="그림 6">
            <a:extLst>
              <a:ext uri="{FF2B5EF4-FFF2-40B4-BE49-F238E27FC236}">
                <a16:creationId xmlns:a16="http://schemas.microsoft.com/office/drawing/2014/main" id="{461A836F-D5FE-4AF5-83CB-65099D6D0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0" y="2895600"/>
            <a:ext cx="5562600" cy="3573057"/>
          </a:xfrm>
          <a:prstGeom prst="rect">
            <a:avLst/>
          </a:prstGeom>
        </p:spPr>
      </p:pic>
    </p:spTree>
    <p:extLst>
      <p:ext uri="{BB962C8B-B14F-4D97-AF65-F5344CB8AC3E}">
        <p14:creationId xmlns:p14="http://schemas.microsoft.com/office/powerpoint/2010/main" val="29118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3" name="바닥글 개체 틀 2"/>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456281" y="5353694"/>
            <a:ext cx="8229600" cy="738664"/>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Default Meeting Room: </a:t>
            </a:r>
            <a:r>
              <a:rPr lang="es-ES" altLang="ko-KR" sz="1400" b="1" dirty="0">
                <a:solidFill>
                  <a:srgbClr val="000000"/>
                </a:solidFill>
                <a:latin typeface="Times New Roman" pitchFamily="18" charset="0"/>
                <a:ea typeface="+mn-ea"/>
                <a:cs typeface="+mn-cs"/>
              </a:rPr>
              <a:t>10662 Los Vaqueros Circle, Los Alamitos, California 90720 (IEEE-SA Office), LA, USA</a:t>
            </a:r>
            <a:r>
              <a:rPr lang="en-US" altLang="ko-KR" sz="1400" b="1" dirty="0">
                <a:solidFill>
                  <a:srgbClr val="000000"/>
                </a:solidFill>
                <a:latin typeface="Times New Roman" pitchFamily="18" charset="0"/>
                <a:ea typeface="+mn-ea"/>
                <a:cs typeface="+mn-cs"/>
              </a:rPr>
              <a:t>.</a:t>
            </a:r>
            <a:endParaRPr lang="en-US" sz="1400" b="1" dirty="0">
              <a:solidFill>
                <a:srgbClr val="000000"/>
              </a:solidFill>
              <a:latin typeface="Times New Roman" pitchFamily="18" charset="0"/>
              <a:ea typeface="+mn-ea"/>
              <a:cs typeface="+mn-cs"/>
            </a:endParaRPr>
          </a:p>
        </p:txBody>
      </p:sp>
      <p:graphicFrame>
        <p:nvGraphicFramePr>
          <p:cNvPr id="7" name="표 6">
            <a:extLst>
              <a:ext uri="{FF2B5EF4-FFF2-40B4-BE49-F238E27FC236}">
                <a16:creationId xmlns:a16="http://schemas.microsoft.com/office/drawing/2014/main" id="{CA667DEC-F98D-45A6-83F1-0F2307F3639A}"/>
              </a:ext>
            </a:extLst>
          </p:cNvPr>
          <p:cNvGraphicFramePr>
            <a:graphicFrameLocks noGrp="1"/>
          </p:cNvGraphicFramePr>
          <p:nvPr>
            <p:extLst>
              <p:ext uri="{D42A27DB-BD31-4B8C-83A1-F6EECF244321}">
                <p14:modId xmlns:p14="http://schemas.microsoft.com/office/powerpoint/2010/main" val="4024751192"/>
              </p:ext>
            </p:extLst>
          </p:nvPr>
        </p:nvGraphicFramePr>
        <p:xfrm>
          <a:off x="837281" y="838200"/>
          <a:ext cx="7468518" cy="3842348"/>
        </p:xfrm>
        <a:graphic>
          <a:graphicData uri="http://schemas.openxmlformats.org/drawingml/2006/table">
            <a:tbl>
              <a:tblPr firstRow="1" firstCol="1" bandRow="1"/>
              <a:tblGrid>
                <a:gridCol w="1004914">
                  <a:extLst>
                    <a:ext uri="{9D8B030D-6E8A-4147-A177-3AD203B41FA5}">
                      <a16:colId xmlns:a16="http://schemas.microsoft.com/office/drawing/2014/main" val="385184775"/>
                    </a:ext>
                  </a:extLst>
                </a:gridCol>
                <a:gridCol w="1615901">
                  <a:extLst>
                    <a:ext uri="{9D8B030D-6E8A-4147-A177-3AD203B41FA5}">
                      <a16:colId xmlns:a16="http://schemas.microsoft.com/office/drawing/2014/main" val="1987718144"/>
                    </a:ext>
                  </a:extLst>
                </a:gridCol>
                <a:gridCol w="1615901">
                  <a:extLst>
                    <a:ext uri="{9D8B030D-6E8A-4147-A177-3AD203B41FA5}">
                      <a16:colId xmlns:a16="http://schemas.microsoft.com/office/drawing/2014/main" val="1701110979"/>
                    </a:ext>
                  </a:extLst>
                </a:gridCol>
                <a:gridCol w="1615901">
                  <a:extLst>
                    <a:ext uri="{9D8B030D-6E8A-4147-A177-3AD203B41FA5}">
                      <a16:colId xmlns:a16="http://schemas.microsoft.com/office/drawing/2014/main" val="2964742883"/>
                    </a:ext>
                  </a:extLst>
                </a:gridCol>
                <a:gridCol w="1615901">
                  <a:extLst>
                    <a:ext uri="{9D8B030D-6E8A-4147-A177-3AD203B41FA5}">
                      <a16:colId xmlns:a16="http://schemas.microsoft.com/office/drawing/2014/main" val="679344801"/>
                    </a:ext>
                  </a:extLst>
                </a:gridCol>
              </a:tblGrid>
              <a:tr h="531567">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(July. 16,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17,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 18</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July</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19,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22497">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9:00-10:30a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Registration</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1654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11:00-12:30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58773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WG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3511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3:30 – 4:45p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3" name="바닥글 개체 틀 2"/>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p:cNvSpPr/>
          <p:nvPr/>
        </p:nvSpPr>
        <p:spPr>
          <a:xfrm>
            <a:off x="457200" y="889844"/>
            <a:ext cx="8229600" cy="5139869"/>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Conference fee</a:t>
            </a:r>
            <a:r>
              <a:rPr lang="en-US" altLang="ko-KR" sz="2400" kern="0" dirty="0">
                <a:solidFill>
                  <a:srgbClr val="000000"/>
                </a:solidFill>
                <a:latin typeface="Arial" charset="0"/>
                <a:ea typeface="+mn-ea"/>
                <a:cs typeface="+mn-cs"/>
              </a:rPr>
              <a:t> has to be </a:t>
            </a:r>
            <a:r>
              <a:rPr lang="en-US" altLang="ko-KR" sz="2400" kern="0" dirty="0">
                <a:solidFill>
                  <a:srgbClr val="3333CC"/>
                </a:solidFill>
                <a:latin typeface="Arial" charset="0"/>
                <a:ea typeface="+mn-ea"/>
                <a:cs typeface="+mn-cs"/>
              </a:rPr>
              <a:t>paid through</a:t>
            </a:r>
            <a:r>
              <a:rPr lang="en-US" altLang="ko-KR" sz="2400" kern="0" dirty="0">
                <a:solidFill>
                  <a:srgbClr val="000000"/>
                </a:solidFill>
                <a:latin typeface="Arial" charset="0"/>
                <a:ea typeface="+mn-ea"/>
                <a:cs typeface="+mn-cs"/>
              </a:rPr>
              <a:t> the </a:t>
            </a:r>
            <a:r>
              <a:rPr lang="en-US" altLang="ko-KR" sz="2400" kern="0" dirty="0">
                <a:solidFill>
                  <a:srgbClr val="3333CC"/>
                </a:solidFill>
                <a:latin typeface="Arial" charset="0"/>
                <a:ea typeface="+mn-ea"/>
                <a:cs typeface="+mn-cs"/>
              </a:rPr>
              <a:t>registration desk </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Failure to pay conference fee</a:t>
            </a:r>
            <a:r>
              <a:rPr lang="en-US" altLang="ko-KR" sz="2400" kern="0" dirty="0">
                <a:solidFill>
                  <a:srgbClr val="000000"/>
                </a:solidFill>
                <a:latin typeface="Arial" charset="0"/>
                <a:ea typeface="+mn-ea"/>
                <a:cs typeface="+mn-cs"/>
              </a:rPr>
              <a:t> results in </a:t>
            </a:r>
            <a:r>
              <a:rPr lang="en-US" altLang="ko-KR" sz="2400" kern="0" dirty="0">
                <a:solidFill>
                  <a:srgbClr val="3333CC"/>
                </a:solidFill>
                <a:latin typeface="Arial" charset="0"/>
                <a:ea typeface="+mn-ea"/>
                <a:cs typeface="+mn-cs"/>
              </a:rPr>
              <a:t>loss </a:t>
            </a:r>
            <a:r>
              <a:rPr lang="en-US" altLang="ko-KR" sz="2400" kern="0" dirty="0">
                <a:solidFill>
                  <a:srgbClr val="000000"/>
                </a:solidFill>
                <a:latin typeface="Arial" charset="0"/>
                <a:ea typeface="+mn-ea"/>
                <a:cs typeface="+mn-cs"/>
              </a:rPr>
              <a:t>of credit for </a:t>
            </a:r>
            <a:r>
              <a:rPr lang="en-US" altLang="ko-KR" sz="2400" kern="0" dirty="0">
                <a:solidFill>
                  <a:srgbClr val="3333CC"/>
                </a:solidFill>
                <a:latin typeface="Arial" charset="0"/>
                <a:ea typeface="+mn-ea"/>
                <a:cs typeface="+mn-cs"/>
              </a:rPr>
              <a:t>voting rights</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Audio taping of IEEE 3079 meetings is NOT allowed</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Media – Press and Analyst briefings</a:t>
            </a:r>
          </a:p>
          <a:p>
            <a:pPr marL="742950" lvl="1" indent="-285750" eaLnBrk="0" hangingPunct="0">
              <a:spcBef>
                <a:spcPct val="20000"/>
              </a:spcBef>
              <a:buFontTx/>
              <a:buChar char="–"/>
            </a:pPr>
            <a:r>
              <a:rPr lang="en-US" altLang="ko-KR" sz="2000" kern="0" dirty="0">
                <a:solidFill>
                  <a:srgbClr val="000000"/>
                </a:solidFill>
                <a:latin typeface="Arial" charset="0"/>
              </a:rPr>
              <a:t>Only the 3079 WG Chair is allowed to give verbal statements/interviews to the media on behalf of the IEEE 3079 working group</a:t>
            </a:r>
            <a:endParaRPr lang="en-US" altLang="ko-KR" sz="2000" kern="0" dirty="0">
              <a:solidFill>
                <a:srgbClr val="3333CC"/>
              </a:solidFill>
              <a:latin typeface="Arial" charset="0"/>
            </a:endParaRPr>
          </a:p>
        </p:txBody>
      </p:sp>
    </p:spTree>
    <p:extLst>
      <p:ext uri="{BB962C8B-B14F-4D97-AF65-F5344CB8AC3E}">
        <p14:creationId xmlns:p14="http://schemas.microsoft.com/office/powerpoint/2010/main" val="188402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3" name="바닥글 개체 틀 2"/>
          <p:cNvSpPr>
            <a:spLocks noGrp="1"/>
          </p:cNvSpPr>
          <p:nvPr>
            <p:ph type="ftr" sz="quarter" idx="11"/>
          </p:nvPr>
        </p:nvSpPr>
        <p:spPr/>
        <p:txBody>
          <a:bodyPr/>
          <a:lstStyle/>
          <a:p>
            <a:pPr>
              <a:defRPr/>
            </a:pPr>
            <a:r>
              <a:rPr lang="en-US"/>
              <a:t>3079-18-0030-00-0000-Session #6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In all IEEE standards meetings, </a:t>
            </a:r>
            <a:r>
              <a:rPr lang="en-US" altLang="ko-KR" sz="2400" b="1" i="1" u="sng" kern="0" dirty="0">
                <a:solidFill>
                  <a:srgbClr val="3333CC"/>
                </a:solidFill>
                <a:latin typeface="Arial" charset="0"/>
              </a:rPr>
              <a:t>membership is by individual</a:t>
            </a:r>
            <a:r>
              <a:rPr lang="en-US" altLang="ko-KR" sz="2400" kern="0" dirty="0">
                <a:solidFill>
                  <a:srgbClr val="000000"/>
                </a:solidFill>
                <a:latin typeface="Arial" charset="0"/>
              </a:rPr>
              <a:t>, hence you do </a:t>
            </a:r>
            <a:r>
              <a:rPr lang="en-US" altLang="ko-KR" sz="2400" b="1" kern="0" dirty="0">
                <a:solidFill>
                  <a:srgbClr val="3333CC"/>
                </a:solidFill>
                <a:latin typeface="Arial" charset="0"/>
              </a:rPr>
              <a:t>not</a:t>
            </a:r>
            <a:r>
              <a:rPr lang="en-US" altLang="ko-KR" sz="2400" kern="0" dirty="0">
                <a:solidFill>
                  <a:srgbClr val="000000"/>
                </a:solidFill>
                <a:latin typeface="Arial" charset="0"/>
              </a:rPr>
              <a:t> represent a </a:t>
            </a:r>
            <a:r>
              <a:rPr lang="en-US" altLang="ko-KR" sz="2400" b="1" kern="0" dirty="0">
                <a:solidFill>
                  <a:srgbClr val="3333CC"/>
                </a:solidFill>
                <a:latin typeface="Arial" charset="0"/>
              </a:rPr>
              <a:t>company or organization</a:t>
            </a:r>
            <a:r>
              <a:rPr lang="en-US" altLang="ko-KR" sz="2400" kern="0" dirty="0">
                <a:solidFill>
                  <a:srgbClr val="000000"/>
                </a:solidFill>
                <a:latin typeface="Arial"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The Anti-Trust laws forbid the </a:t>
            </a:r>
            <a:r>
              <a:rPr lang="en-US" altLang="ko-KR" sz="2400" b="1" i="1" u="sng" kern="0" dirty="0">
                <a:solidFill>
                  <a:srgbClr val="3333CC"/>
                </a:solidFill>
                <a:latin typeface="Arial" charset="0"/>
              </a:rPr>
              <a:t>discussion of prices</a:t>
            </a:r>
            <a:r>
              <a:rPr lang="en-US" altLang="ko-KR" sz="2400" kern="0" dirty="0">
                <a:solidFill>
                  <a:srgbClr val="000000"/>
                </a:solidFill>
                <a:latin typeface="Arial" charset="0"/>
              </a:rPr>
              <a:t> within our meetings.</a:t>
            </a:r>
          </a:p>
        </p:txBody>
      </p:sp>
    </p:spTree>
    <p:extLst>
      <p:ext uri="{BB962C8B-B14F-4D97-AF65-F5344CB8AC3E}">
        <p14:creationId xmlns:p14="http://schemas.microsoft.com/office/powerpoint/2010/main" val="261024000"/>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4473</TotalTime>
  <Words>1339</Words>
  <Application>Microsoft Office PowerPoint</Application>
  <PresentationFormat>화면 슬라이드 쇼(4:3)</PresentationFormat>
  <Paragraphs>232</Paragraphs>
  <Slides>24</Slides>
  <Notes>2</Notes>
  <HiddenSlides>0</HiddenSlides>
  <MMClips>0</MMClips>
  <ScaleCrop>false</ScaleCrop>
  <HeadingPairs>
    <vt:vector size="6" baseType="variant">
      <vt:variant>
        <vt:lpstr>사용한 글꼴</vt:lpstr>
      </vt:variant>
      <vt:variant>
        <vt:i4>11</vt:i4>
      </vt:variant>
      <vt:variant>
        <vt:lpstr>테마</vt:lpstr>
      </vt:variant>
      <vt:variant>
        <vt:i4>3</vt:i4>
      </vt:variant>
      <vt:variant>
        <vt:lpstr>슬라이드 제목</vt:lpstr>
      </vt:variant>
      <vt:variant>
        <vt:i4>24</vt:i4>
      </vt:variant>
    </vt:vector>
  </HeadingPairs>
  <TitlesOfParts>
    <vt:vector size="38" baseType="lpstr">
      <vt:lpstr>Geneva</vt:lpstr>
      <vt:lpstr>MS Gothic</vt:lpstr>
      <vt:lpstr>ＭＳ Ｐゴシック</vt:lpstr>
      <vt:lpstr>Myriad Pro</vt:lpstr>
      <vt:lpstr>游ゴシック</vt:lpstr>
      <vt:lpstr>굴림</vt:lpstr>
      <vt:lpstr>맑은 고딕</vt:lpstr>
      <vt:lpstr>Arial</vt:lpstr>
      <vt:lpstr>Calibri</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3079 HMD Based 3D Content Motion Sickness Reducing Technology Dongil Dillon Seo, dillon@volercreative</vt:lpstr>
      <vt:lpstr>Attendance</vt:lpstr>
      <vt:lpstr>Attendance</vt:lpstr>
      <vt:lpstr>Miscellaneous Meeting Logistics</vt:lpstr>
      <vt:lpstr>Session Time and Location</vt:lpstr>
      <vt:lpstr>Registration and Media Recording</vt:lpstr>
      <vt:lpstr>Membership &amp; Anti-Trust</vt:lpstr>
      <vt:lpstr>Voting Membership</vt:lpstr>
      <vt:lpstr>PowerPoint 프레젠테이션</vt:lpstr>
      <vt:lpstr>Participants, Patents, and Duty to Inform</vt:lpstr>
      <vt:lpstr>Call for Potentially Essential Patents</vt:lpstr>
      <vt:lpstr>Participation in IEEE 3079 Meetings</vt:lpstr>
      <vt:lpstr>Other Guidelines for IEEE WG Meetings</vt:lpstr>
      <vt:lpstr>Copyright</vt:lpstr>
      <vt:lpstr>Work Status</vt:lpstr>
      <vt:lpstr>Objectives for the July Meeting</vt:lpstr>
      <vt:lpstr>Future Sessions – 2018</vt:lpstr>
      <vt:lpstr>Information of Next Meeting Area</vt:lpstr>
      <vt:lpstr>Information of Next Meeting Area</vt:lpstr>
      <vt:lpstr>Information of Residences</vt:lpstr>
      <vt:lpstr>Future Sessions – 2019</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176</cp:revision>
  <dcterms:created xsi:type="dcterms:W3CDTF">2014-10-13T13:02:20Z</dcterms:created>
  <dcterms:modified xsi:type="dcterms:W3CDTF">2018-07-14T15:36:04Z</dcterms:modified>
</cp:coreProperties>
</file>