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5" r:id="rId2"/>
    <p:sldId id="323" r:id="rId3"/>
    <p:sldId id="322" r:id="rId4"/>
    <p:sldId id="321" r:id="rId5"/>
    <p:sldId id="398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9" r:id="rId16"/>
    <p:sldId id="410" r:id="rId17"/>
    <p:sldId id="411" r:id="rId18"/>
    <p:sldId id="41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4BF"/>
    <a:srgbClr val="E8E8E8"/>
    <a:srgbClr val="FDC82F"/>
    <a:srgbClr val="009FDA"/>
    <a:srgbClr val="001FA1"/>
    <a:srgbClr val="0066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5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F91AA4-4074-4D0C-8AF1-431D0CC2AD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2" r:id="rId6"/>
    <p:sldLayoutId id="2147483893" r:id="rId7"/>
    <p:sldLayoutId id="2147483894" r:id="rId8"/>
    <p:sldLayoutId id="2147483895" r:id="rId9"/>
    <p:sldLayoutId id="2147483898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Suk-</a:t>
            </a:r>
            <a:r>
              <a:rPr lang="en-US" dirty="0" err="1"/>
              <a:t>Ju</a:t>
            </a:r>
            <a:r>
              <a:rPr lang="en-US" dirty="0"/>
              <a:t> Kang, Sogang University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2900" y="1666875"/>
            <a:ext cx="8458200" cy="533400"/>
          </a:xfrm>
        </p:spPr>
        <p:txBody>
          <a:bodyPr/>
          <a:lstStyle/>
          <a:p>
            <a:r>
              <a:rPr lang="en-US" sz="2000" dirty="0"/>
              <a:t>Motion Blur Measurement System for VR Head Mounted Displays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Measurement System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altLang="ko-KR" dirty="0"/>
              <a:t>Head Movement-based Motion Blur Measurement System</a:t>
            </a:r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9</a:t>
            </a:fld>
            <a:endParaRPr lang="en-US" sz="1400">
              <a:latin typeface="Myriad Pro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19B10E4-5C42-4FCF-9672-33D0AD77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7820134" cy="39187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25F139-31C3-4E4A-92DD-DEB08A6F7886}"/>
              </a:ext>
            </a:extLst>
          </p:cNvPr>
          <p:cNvSpPr txBox="1"/>
          <p:nvPr/>
        </p:nvSpPr>
        <p:spPr>
          <a:xfrm>
            <a:off x="2514600" y="5867400"/>
            <a:ext cx="401904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b="0" dirty="0">
                <a:latin typeface="+mj-lt"/>
              </a:rPr>
              <a:t>Overall process of the proposed measurement system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7A5D21C-23A6-4505-9CEA-DF4D7883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231902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Measurement System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altLang="ko-KR" dirty="0"/>
              <a:t>(1) Head</a:t>
            </a:r>
            <a:r>
              <a:rPr lang="ko-KR" altLang="en-US" dirty="0"/>
              <a:t> </a:t>
            </a:r>
            <a:r>
              <a:rPr lang="en-US" altLang="ko-KR" dirty="0"/>
              <a:t>movement</a:t>
            </a:r>
            <a:r>
              <a:rPr lang="ko-KR" altLang="en-US" dirty="0"/>
              <a:t> </a:t>
            </a:r>
            <a:r>
              <a:rPr lang="en-US" altLang="ko-KR" dirty="0"/>
              <a:t>simulation (rotary platform)</a:t>
            </a:r>
          </a:p>
          <a:p>
            <a:pPr lvl="1"/>
            <a:r>
              <a:rPr lang="en-US" altLang="ko-KR" dirty="0"/>
              <a:t>VR test pattern generation</a:t>
            </a:r>
          </a:p>
          <a:p>
            <a:pPr lvl="2"/>
            <a:r>
              <a:rPr lang="en-US" altLang="ko-KR" dirty="0"/>
              <a:t>Test pattern moves according to rotary platform movement with the rotation angle</a:t>
            </a:r>
          </a:p>
          <a:p>
            <a:pPr lvl="2"/>
            <a:r>
              <a:rPr lang="en-US" altLang="ko-KR" dirty="0"/>
              <a:t>3D virtual space (spherical space) → 2D virtual space (plane space) projection </a:t>
            </a:r>
          </a:p>
          <a:p>
            <a:pPr lvl="3"/>
            <a:r>
              <a:rPr lang="en-US" altLang="ko-KR" dirty="0"/>
              <a:t>To maintain width of the pattern(white object) constant respect to the view angle</a:t>
            </a:r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10</a:t>
            </a:fld>
            <a:endParaRPr lang="en-US" sz="1400">
              <a:latin typeface="Myriad Pro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1602DDB-75A3-4E57-B9E2-215B674B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54" y="3505200"/>
            <a:ext cx="7830492" cy="2774855"/>
          </a:xfrm>
          <a:prstGeom prst="rect">
            <a:avLst/>
          </a:prstGeom>
        </p:spPr>
      </p:pic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0A81F9-349C-4EFF-B9C9-3C837AA0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285144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Measurement System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altLang="ko-KR" dirty="0"/>
              <a:t>(2) Image acquisition</a:t>
            </a:r>
          </a:p>
          <a:p>
            <a:pPr lvl="1"/>
            <a:r>
              <a:rPr lang="en-US" altLang="ko-KR" dirty="0"/>
              <a:t>During head movement simulation, test pattern on panel moves accordingly</a:t>
            </a:r>
          </a:p>
          <a:p>
            <a:pPr lvl="1"/>
            <a:r>
              <a:rPr lang="en-US" altLang="ko-KR" dirty="0"/>
              <a:t>Simultaneously, images are captured by high-speed camera</a:t>
            </a:r>
          </a:p>
          <a:p>
            <a:pPr lvl="2"/>
            <a:r>
              <a:rPr lang="en-US" altLang="ko-KR" dirty="0"/>
              <a:t>Remote controlling using IR receiver</a:t>
            </a:r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11</a:t>
            </a:fld>
            <a:endParaRPr lang="en-US" sz="1400">
              <a:latin typeface="Myriad Pro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BBC4D7-70E8-4C9E-9745-FBE15295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7" y="3352800"/>
            <a:ext cx="8455885" cy="2462997"/>
          </a:xfrm>
          <a:prstGeom prst="rect">
            <a:avLst/>
          </a:prstGeom>
        </p:spPr>
      </p:pic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672433-884A-4B5F-AAF8-8675A566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357651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Measurement System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285CE942-7F40-4374-837E-A391155A5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24000"/>
                <a:ext cx="8458200" cy="4648200"/>
              </a:xfrm>
            </p:spPr>
            <p:txBody>
              <a:bodyPr/>
              <a:lstStyle/>
              <a:p>
                <a:r>
                  <a:rPr lang="en-US" altLang="ko-KR" dirty="0"/>
                  <a:t>(3) Scroll velocity calculation</a:t>
                </a:r>
              </a:p>
              <a:p>
                <a:pPr lvl="1"/>
                <a:r>
                  <a:rPr lang="en-US" altLang="ko-KR" dirty="0"/>
                  <a:t>Velocity of the test pattern has to be measured to calculate continuous</a:t>
                </a:r>
                <a:r>
                  <a:rPr lang="ko-KR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𝐵𝐸𝑇</m:t>
                        </m:r>
                      </m:sub>
                    </m:sSub>
                  </m:oMath>
                </a14:m>
                <a:endParaRPr lang="en-US" altLang="ko-KR" dirty="0"/>
              </a:p>
              <a:p>
                <a:pPr lvl="1"/>
                <a:r>
                  <a:rPr lang="en-US" altLang="ko-KR" dirty="0"/>
                  <a:t>Rotation angle(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dirty="0"/>
                  <a:t>) is extracted by encoder </a:t>
                </a:r>
              </a:p>
              <a:p>
                <a:pPr lvl="2"/>
                <a:r>
                  <a:rPr lang="en-US" altLang="ko-KR" dirty="0"/>
                  <a:t>The angular velocity (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ko-KR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ko-KR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) is a value obtained by differentiating the rotation angle</a:t>
                </a:r>
              </a:p>
              <a:p>
                <a:pPr lvl="2"/>
                <a:r>
                  <a:rPr lang="en-US" altLang="ko-KR" dirty="0"/>
                  <a:t>Angular velocity and scroll velocity are related</a:t>
                </a:r>
              </a:p>
              <a:p>
                <a:pPr marL="400050" lvl="1" indent="0">
                  <a:buNone/>
                </a:pPr>
                <a:r>
                  <a:rPr lang="en-US" altLang="ko-KR" dirty="0"/>
                  <a:t>	</a:t>
                </a:r>
              </a:p>
              <a:p>
                <a:pPr lvl="1"/>
                <a:endParaRPr lang="en-US" altLang="ko-KR" b="1" dirty="0"/>
              </a:p>
              <a:p>
                <a:pPr lvl="1"/>
                <a:endParaRPr lang="en-US" altLang="ko-KR" dirty="0"/>
              </a:p>
              <a:p>
                <a:endParaRPr lang="en-US" altLang="ko-KR" dirty="0">
                  <a:cs typeface="Calibri" panose="020F0502020204030204" pitchFamily="34" charset="0"/>
                </a:endParaRPr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285CE942-7F40-4374-837E-A391155A5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24000"/>
                <a:ext cx="8458200" cy="4648200"/>
              </a:xfrm>
              <a:blipFill>
                <a:blip r:embed="rId2"/>
                <a:stretch>
                  <a:fillRect l="-432" t="-6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12</a:t>
            </a:fld>
            <a:endParaRPr lang="en-US" sz="1400">
              <a:latin typeface="Myriad Pro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D67035D-97E7-4D70-BD54-F3E922774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9000"/>
            <a:ext cx="7858425" cy="2603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BA6A6E-82E7-4165-AD85-BB7DC8C42640}"/>
              </a:ext>
            </a:extLst>
          </p:cNvPr>
          <p:cNvSpPr txBox="1"/>
          <p:nvPr/>
        </p:nvSpPr>
        <p:spPr>
          <a:xfrm>
            <a:off x="3929910" y="5815839"/>
            <a:ext cx="414729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b="0" dirty="0">
                <a:latin typeface="+mj-lt"/>
              </a:rPr>
              <a:t>Relationship between </a:t>
            </a:r>
            <a:r>
              <a:rPr lang="en-US" altLang="ko-KR" sz="1400" dirty="0">
                <a:latin typeface="+mj-lt"/>
              </a:rPr>
              <a:t>scroll velocity and rotation angle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9503035-009E-4526-BB27-E86530DC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318599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Measurement System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altLang="ko-KR" dirty="0"/>
              <a:t>(4) MPRT calculation</a:t>
            </a:r>
          </a:p>
          <a:p>
            <a:pPr lvl="1"/>
            <a:r>
              <a:rPr lang="en-US" altLang="ko-KR" dirty="0"/>
              <a:t>Interface of MPRT calculation</a:t>
            </a:r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13</a:t>
            </a:fld>
            <a:endParaRPr lang="en-US" sz="1400">
              <a:latin typeface="Myriad Pro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67C636-E3E8-4077-810A-27BE1667C316}"/>
              </a:ext>
            </a:extLst>
          </p:cNvPr>
          <p:cNvSpPr txBox="1"/>
          <p:nvPr/>
        </p:nvSpPr>
        <p:spPr>
          <a:xfrm>
            <a:off x="3057641" y="5698925"/>
            <a:ext cx="302236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latin typeface="+mj-lt"/>
              </a:rPr>
              <a:t>Interface of MPRT calculation program</a:t>
            </a:r>
            <a:endParaRPr lang="ko-KR" altLang="en-US" sz="1400" b="0" dirty="0"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FDD3379-9EDE-4DD3-97D2-123C616AB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9" y="2286000"/>
            <a:ext cx="8621491" cy="3386764"/>
          </a:xfrm>
          <a:prstGeom prst="rect">
            <a:avLst/>
          </a:prstGeom>
        </p:spPr>
      </p:pic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C57350-59D8-4BDD-81E1-03C1F2EF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152362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Results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altLang="ko-KR" dirty="0"/>
              <a:t>Encoder data</a:t>
            </a:r>
          </a:p>
          <a:p>
            <a:pPr lvl="1"/>
            <a:r>
              <a:rPr lang="en-US" altLang="ko-KR" dirty="0"/>
              <a:t>Rotation angle data</a:t>
            </a:r>
          </a:p>
          <a:p>
            <a:pPr lvl="2"/>
            <a:r>
              <a:rPr lang="en-US" altLang="ko-KR" dirty="0"/>
              <a:t>Total 241,664 samples</a:t>
            </a:r>
          </a:p>
          <a:p>
            <a:pPr lvl="2"/>
            <a:r>
              <a:rPr lang="en-US" altLang="ko-KR" dirty="0"/>
              <a:t>Range of angle (pitch) : - 35.982 ~ 35.982 </a:t>
            </a:r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14</a:t>
            </a:fld>
            <a:endParaRPr lang="en-US" sz="1400">
              <a:latin typeface="Myriad Pro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314C388-0157-4C55-B697-E5D3A3D3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19490"/>
            <a:ext cx="7254571" cy="3352710"/>
          </a:xfrm>
          <a:prstGeom prst="rect">
            <a:avLst/>
          </a:prstGeom>
        </p:spPr>
      </p:pic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061C20-AE94-45EE-9053-9EBEC90A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144496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Results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166615" cy="4648200"/>
          </a:xfrm>
        </p:spPr>
        <p:txBody>
          <a:bodyPr/>
          <a:lstStyle/>
          <a:p>
            <a:r>
              <a:rPr lang="en-US" altLang="ko-KR" dirty="0"/>
              <a:t>Scroll velocity &amp; MPRT</a:t>
            </a:r>
          </a:p>
          <a:p>
            <a:pPr lvl="1"/>
            <a:r>
              <a:rPr lang="en-US" altLang="ko-KR" dirty="0"/>
              <a:t>Angle (pitch) data – time</a:t>
            </a:r>
          </a:p>
          <a:p>
            <a:pPr lvl="1"/>
            <a:r>
              <a:rPr lang="en-US" altLang="ko-KR" dirty="0"/>
              <a:t>Velocity (PPF)</a:t>
            </a:r>
          </a:p>
          <a:p>
            <a:pPr lvl="2"/>
            <a:r>
              <a:rPr lang="en-US" altLang="ko-KR" dirty="0"/>
              <a:t>Scroll velocity is calculated by angle</a:t>
            </a:r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15</a:t>
            </a:fld>
            <a:endParaRPr lang="en-US" sz="1400">
              <a:latin typeface="Myriad Pro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AB3D2BD-E6EA-4FF0-9868-BC1F3FFB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6" y="3068670"/>
            <a:ext cx="3793427" cy="28428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71C3D1-1897-43B5-8C3B-A957704BDADC}"/>
              </a:ext>
            </a:extLst>
          </p:cNvPr>
          <p:cNvSpPr txBox="1"/>
          <p:nvPr/>
        </p:nvSpPr>
        <p:spPr>
          <a:xfrm>
            <a:off x="1880050" y="5864423"/>
            <a:ext cx="154895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latin typeface="+mj-lt"/>
              </a:rPr>
              <a:t>Time – pitch graph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21" name="내용 개체 틀 2">
            <a:extLst>
              <a:ext uri="{FF2B5EF4-FFF2-40B4-BE49-F238E27FC236}">
                <a16:creationId xmlns:a16="http://schemas.microsoft.com/office/drawing/2014/main" id="{A9FC5C57-B04C-43FD-8C7A-FF0D1B522501}"/>
              </a:ext>
            </a:extLst>
          </p:cNvPr>
          <p:cNvSpPr txBox="1">
            <a:spLocks/>
          </p:cNvSpPr>
          <p:nvPr/>
        </p:nvSpPr>
        <p:spPr bwMode="auto">
          <a:xfrm>
            <a:off x="4776215" y="1530096"/>
            <a:ext cx="419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+mn-lt"/>
                <a:ea typeface="+mn-ea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altLang="ko-KR" dirty="0"/>
          </a:p>
          <a:p>
            <a:pPr lvl="1"/>
            <a:r>
              <a:rPr lang="en-US" altLang="ko-KR" dirty="0"/>
              <a:t>Velocity – time</a:t>
            </a:r>
          </a:p>
          <a:p>
            <a:pPr lvl="1"/>
            <a:r>
              <a:rPr lang="en-US" altLang="ko-KR" dirty="0"/>
              <a:t>MPRT (</a:t>
            </a:r>
            <a:r>
              <a:rPr lang="en-US" altLang="ko-KR" dirty="0" err="1"/>
              <a:t>ms</a:t>
            </a:r>
            <a:r>
              <a:rPr lang="en-US" altLang="ko-KR" dirty="0"/>
              <a:t>)</a:t>
            </a:r>
          </a:p>
          <a:p>
            <a:pPr marL="400050" lvl="1" indent="0">
              <a:buFontTx/>
              <a:buNone/>
            </a:pPr>
            <a:r>
              <a:rPr lang="en-US" altLang="ko-KR" kern="0" dirty="0"/>
              <a:t>	</a:t>
            </a:r>
          </a:p>
          <a:p>
            <a:pPr lvl="1"/>
            <a:endParaRPr lang="en-US" altLang="ko-KR" b="1" kern="0" dirty="0"/>
          </a:p>
          <a:p>
            <a:pPr lvl="1"/>
            <a:endParaRPr lang="en-US" altLang="ko-KR" kern="0" dirty="0"/>
          </a:p>
          <a:p>
            <a:endParaRPr lang="en-US" altLang="ko-KR" kern="0" dirty="0">
              <a:cs typeface="Calibri" panose="020F0502020204030204" pitchFamily="34" charset="0"/>
            </a:endParaRPr>
          </a:p>
          <a:p>
            <a:pPr lvl="1"/>
            <a:endParaRPr lang="en-US" altLang="ko-KR" kern="0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DCD7860-3DF4-4D3C-8753-8B3104A4F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852" y="3100414"/>
            <a:ext cx="3793427" cy="28428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CA7C582-8136-4FFF-A0EC-CB15D99AD27C}"/>
              </a:ext>
            </a:extLst>
          </p:cNvPr>
          <p:cNvSpPr txBox="1"/>
          <p:nvPr/>
        </p:nvSpPr>
        <p:spPr>
          <a:xfrm>
            <a:off x="5817909" y="5870700"/>
            <a:ext cx="176856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latin typeface="+mj-lt"/>
              </a:rPr>
              <a:t>Time – velocity graph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E0099D6C-0FEA-4AEE-A844-734AF2133F1C}"/>
              </a:ext>
            </a:extLst>
          </p:cNvPr>
          <p:cNvSpPr/>
          <p:nvPr/>
        </p:nvSpPr>
        <p:spPr bwMode="auto">
          <a:xfrm>
            <a:off x="4419600" y="4296229"/>
            <a:ext cx="370646" cy="295275"/>
          </a:xfrm>
          <a:prstGeom prst="rightArrow">
            <a:avLst/>
          </a:prstGeom>
          <a:solidFill>
            <a:srgbClr val="C030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1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921839A-2FC0-44F2-9BBB-729DAE60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328278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Results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382000" cy="4648200"/>
          </a:xfrm>
        </p:spPr>
        <p:txBody>
          <a:bodyPr/>
          <a:lstStyle/>
          <a:p>
            <a:r>
              <a:rPr lang="en-US" altLang="ko-KR" dirty="0"/>
              <a:t>MPRT results</a:t>
            </a:r>
          </a:p>
          <a:p>
            <a:pPr lvl="1"/>
            <a:r>
              <a:rPr lang="en-US" altLang="ko-KR" dirty="0"/>
              <a:t>MPRT had similar values when the scroll velocity were different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3"/>
            <a:endParaRPr lang="en-US" altLang="ko-KR" dirty="0"/>
          </a:p>
          <a:p>
            <a:pPr lvl="3"/>
            <a:endParaRPr lang="en-US" altLang="ko-KR" dirty="0"/>
          </a:p>
          <a:p>
            <a:pPr lvl="3"/>
            <a:r>
              <a:rPr lang="en-US" altLang="ko-KR" dirty="0"/>
              <a:t>	</a:t>
            </a:r>
          </a:p>
          <a:p>
            <a:pPr lvl="3"/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MPRT had smaller values when display frame rates were larger 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16</a:t>
            </a:fld>
            <a:endParaRPr lang="en-US" sz="1400">
              <a:latin typeface="Myriad Pro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805BF1D-616C-4ADB-B8B6-3089228F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235129"/>
            <a:ext cx="3924025" cy="1559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8F6CB6-71D5-493E-B69D-9A25DF64C86B}"/>
              </a:ext>
            </a:extLst>
          </p:cNvPr>
          <p:cNvSpPr txBox="1"/>
          <p:nvPr/>
        </p:nvSpPr>
        <p:spPr>
          <a:xfrm>
            <a:off x="3405158" y="3730823"/>
            <a:ext cx="266489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latin typeface="+mj-lt"/>
              </a:rPr>
              <a:t>MPRT according to scroll velocity</a:t>
            </a:r>
            <a:endParaRPr lang="ko-KR" altLang="en-US" sz="1400" b="0" dirty="0">
              <a:latin typeface="+mj-lt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3433256-1418-479A-A583-F43FE2A8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436138"/>
            <a:ext cx="4000200" cy="14282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71A608-9D91-4143-BDC8-DE4722BD0C48}"/>
              </a:ext>
            </a:extLst>
          </p:cNvPr>
          <p:cNvSpPr txBox="1"/>
          <p:nvPr/>
        </p:nvSpPr>
        <p:spPr>
          <a:xfrm>
            <a:off x="3331094" y="5715000"/>
            <a:ext cx="293901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b="0" dirty="0">
                <a:latin typeface="+mj-lt"/>
              </a:rPr>
              <a:t>MPRT according to display frame rate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4CEBFD8-F441-4E8C-88F9-0F5B0B88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4092616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382000" cy="4648200"/>
          </a:xfrm>
        </p:spPr>
        <p:txBody>
          <a:bodyPr/>
          <a:lstStyle/>
          <a:p>
            <a:r>
              <a:rPr lang="en-US" altLang="ko-KR" dirty="0"/>
              <a:t>We proposed Head Movement-based Motion Blur Measurement System for HMD</a:t>
            </a:r>
          </a:p>
          <a:p>
            <a:pPr lvl="1"/>
            <a:r>
              <a:rPr lang="en-US" altLang="ko-KR" dirty="0"/>
              <a:t>MPRT metric is used to motion blur measurement and it is a conventional method</a:t>
            </a:r>
          </a:p>
          <a:p>
            <a:pPr lvl="1"/>
            <a:r>
              <a:rPr lang="en-US" altLang="ko-KR" dirty="0"/>
              <a:t>The rotary platform controlled orientations of an HMD device by a motion generator</a:t>
            </a:r>
          </a:p>
          <a:p>
            <a:pPr lvl="1"/>
            <a:r>
              <a:rPr lang="en-US" altLang="ko-KR" dirty="0"/>
              <a:t>The encoder collected angle data of physical rotation</a:t>
            </a:r>
          </a:p>
          <a:p>
            <a:pPr marL="457200" lvl="1" indent="0">
              <a:buNone/>
            </a:pPr>
            <a:endParaRPr lang="en-US" altLang="ko-KR" dirty="0"/>
          </a:p>
          <a:p>
            <a:r>
              <a:rPr lang="en-US" altLang="ko-KR" dirty="0"/>
              <a:t>The proposed system considered difference between HMD and existing display system</a:t>
            </a:r>
          </a:p>
          <a:p>
            <a:pPr lvl="1"/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correlation between actual physical rotation and VR space was considered</a:t>
            </a:r>
          </a:p>
          <a:p>
            <a:pPr lvl="1"/>
            <a:r>
              <a:rPr lang="en-US" altLang="ko-KR" dirty="0"/>
              <a:t>For HMD, scroll velocity of MPRT metric is not constant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17</a:t>
            </a:fld>
            <a:endParaRPr lang="en-US" sz="1400">
              <a:latin typeface="Myriad Pro" charset="0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C757F29-7A5F-49F6-AB6F-60D3DB71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4543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IEEE Standards Policies and Procedures</a:t>
            </a:r>
          </a:p>
        </p:txBody>
      </p:sp>
      <p:sp>
        <p:nvSpPr>
          <p:cNvPr id="17411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572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7, </a:t>
            </a:r>
            <a:r>
              <a:rPr lang="en-US" altLang="ja-JP" sz="1200" dirty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6, </a:t>
            </a:r>
            <a:r>
              <a:rPr lang="en-US" altLang="ja-JP" sz="1200" dirty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1</a:t>
            </a:fld>
            <a:endParaRPr lang="en-US" sz="1400">
              <a:latin typeface="Myriad Pro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DBA3D3DB-B297-4360-953B-68CD6975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32260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2192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Motion Blur Measurement System for </a:t>
                      </a: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VR</a:t>
                      </a:r>
                      <a:r>
                        <a:rPr kumimoji="0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Head Mounted Displays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2018-07-09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Suk-Ju Kang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Suk-Ju Kang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Sogang University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+82-10-7103-6520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sjkang@sogang.ac.kr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6" name="Rectangle 5"/>
          <p:cNvSpPr>
            <a:spLocks noChangeArrowheads="1"/>
          </p:cNvSpPr>
          <p:nvPr/>
        </p:nvSpPr>
        <p:spPr bwMode="auto">
          <a:xfrm>
            <a:off x="1935112" y="352058"/>
            <a:ext cx="52309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altLang="ko-KR" sz="1600" b="1" dirty="0"/>
              <a:t>IEEE 3079</a:t>
            </a:r>
            <a:br>
              <a:rPr lang="en-GB" altLang="ko-KR" sz="1600" b="1" dirty="0"/>
            </a:br>
            <a:r>
              <a:rPr lang="en-US" altLang="ko-KR" sz="1600" b="1" dirty="0"/>
              <a:t>Cybersickness Reduction Working Group</a:t>
            </a:r>
          </a:p>
          <a:p>
            <a:pPr algn="ctr" eaLnBrk="0" hangingPunct="0"/>
            <a:r>
              <a:rPr lang="en-US" altLang="ko-KR" sz="1600" b="1" dirty="0"/>
              <a:t>[Dong Il </a:t>
            </a:r>
            <a:r>
              <a:rPr lang="en-US" altLang="ko-KR" sz="1600" b="1" dirty="0" err="1"/>
              <a:t>Seo</a:t>
            </a:r>
            <a:r>
              <a:rPr lang="en-US" altLang="ko-KR" sz="1600" b="1" dirty="0"/>
              <a:t> and dillon@volercreative.com]</a:t>
            </a:r>
          </a:p>
        </p:txBody>
      </p:sp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DB37B6EE-B758-4DC7-B7EC-1F5D05A5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ACC9CBC-DE93-409F-BD7D-7ECA4F5F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2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Outline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/>
              <a:t>Introduction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Moving Picture Response Time (MPRT)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Motivation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Proposed Measurement System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Experimental Results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Summary</a:t>
            </a:r>
          </a:p>
        </p:txBody>
      </p:sp>
      <p:sp>
        <p:nvSpPr>
          <p:cNvPr id="1946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B0293D-FE1A-204A-81A3-E80A6C60349D}" type="slidenum">
              <a:rPr lang="en-US"/>
              <a:pPr/>
              <a:t>3</a:t>
            </a:fld>
            <a:endParaRPr lang="en-US" sz="1400">
              <a:latin typeface="Myriad Pro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982754F3-8C19-41A3-86BD-70EA8E8C8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Head Mounted Display (HMD)</a:t>
            </a:r>
          </a:p>
          <a:p>
            <a:pPr lvl="1"/>
            <a:r>
              <a:rPr lang="en-US" altLang="ko-KR" dirty="0"/>
              <a:t>HMD offers a high level of immersion, but several problems cause motion sickness</a:t>
            </a:r>
          </a:p>
          <a:p>
            <a:r>
              <a:rPr lang="en-US" altLang="ko-KR" dirty="0"/>
              <a:t>Main reasons of motion sickness</a:t>
            </a:r>
          </a:p>
          <a:p>
            <a:pPr lvl="1"/>
            <a:r>
              <a:rPr lang="en-US" altLang="ko-KR" dirty="0"/>
              <a:t>Motion-to-photon latency – </a:t>
            </a:r>
            <a:r>
              <a:rPr lang="en-US" altLang="ko-KR" dirty="0" err="1"/>
              <a:t>Seo</a:t>
            </a:r>
            <a:r>
              <a:rPr lang="ko-KR" altLang="en-US" dirty="0"/>
              <a:t> </a:t>
            </a:r>
            <a:r>
              <a:rPr lang="en-US" altLang="ko-KR" dirty="0"/>
              <a:t>et</a:t>
            </a:r>
            <a:r>
              <a:rPr lang="ko-KR" altLang="en-US" dirty="0"/>
              <a:t> </a:t>
            </a:r>
            <a:r>
              <a:rPr lang="en-US" altLang="ko-KR" dirty="0"/>
              <a:t>al. (2017)</a:t>
            </a:r>
          </a:p>
          <a:p>
            <a:pPr lvl="2"/>
            <a:r>
              <a:rPr lang="en-US" altLang="ko-KR" dirty="0"/>
              <a:t>The time needed for a user movement to be fully reflected on a display screen</a:t>
            </a:r>
          </a:p>
          <a:p>
            <a:pPr lvl="1"/>
            <a:r>
              <a:rPr lang="en-US" altLang="ko-KR" dirty="0"/>
              <a:t>Motion blur</a:t>
            </a:r>
          </a:p>
          <a:p>
            <a:pPr lvl="2"/>
            <a:r>
              <a:rPr lang="en-US" altLang="ko-KR" dirty="0"/>
              <a:t>It greatly affects picture quality perceived by users</a:t>
            </a:r>
          </a:p>
          <a:p>
            <a:pPr lvl="3"/>
            <a:r>
              <a:rPr lang="en-US" altLang="ko-KR" dirty="0">
                <a:solidFill>
                  <a:srgbClr val="FF0000"/>
                </a:solidFill>
              </a:rPr>
              <a:t>Quantitative measurement is necessary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4</a:t>
            </a:fld>
            <a:endParaRPr lang="en-US" sz="1400">
              <a:latin typeface="Myriad Pro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11979FD-3935-4CF2-900B-DC9E8545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4414877"/>
            <a:ext cx="5410200" cy="1757323"/>
          </a:xfrm>
          <a:prstGeom prst="rect">
            <a:avLst/>
          </a:prstGeom>
        </p:spPr>
      </p:pic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4CDCCE-F53F-4073-8FF9-45C0CA4C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74614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Moving Picture Response Time (MPRT)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Perceptual characteristics of human</a:t>
            </a:r>
          </a:p>
          <a:p>
            <a:pPr lvl="1"/>
            <a:r>
              <a:rPr lang="en-US" altLang="ko-KR" dirty="0"/>
              <a:t>Perceived motion blur is different from motion blur which simply appears in a moving picture</a:t>
            </a:r>
          </a:p>
          <a:p>
            <a:pPr lvl="1"/>
            <a:r>
              <a:rPr lang="en-US" altLang="ko-KR" dirty="0"/>
              <a:t>A perceived image is a result from the temporally continuous image integration</a:t>
            </a:r>
          </a:p>
          <a:p>
            <a:pPr lvl="2"/>
            <a:r>
              <a:rPr lang="en-US" altLang="ko-KR" dirty="0"/>
              <a:t>It reflects the eye tracking synchronized with the moving picture</a:t>
            </a:r>
          </a:p>
          <a:p>
            <a:r>
              <a:rPr lang="en-US" altLang="ko-KR" dirty="0"/>
              <a:t>MPRT is measured by the perceived image</a:t>
            </a:r>
          </a:p>
          <a:p>
            <a:pPr lvl="1"/>
            <a:r>
              <a:rPr lang="en-US" altLang="ko-KR" dirty="0"/>
              <a:t>Edge which shows difference of luminance would be blurred</a:t>
            </a:r>
          </a:p>
          <a:p>
            <a:pPr lvl="1"/>
            <a:r>
              <a:rPr lang="en-US" altLang="ko-KR" dirty="0">
                <a:solidFill>
                  <a:srgbClr val="FF0000"/>
                </a:solidFill>
              </a:rPr>
              <a:t>Measure blurred edge by number of pixel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5</a:t>
            </a:fld>
            <a:endParaRPr lang="en-US" sz="1400">
              <a:latin typeface="Myriad Pro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669D746-EFEE-412B-A242-AB792EC7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25" y="4457657"/>
            <a:ext cx="6833950" cy="1790743"/>
          </a:xfrm>
          <a:prstGeom prst="rect">
            <a:avLst/>
          </a:prstGeom>
        </p:spPr>
      </p:pic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DE5D57-86EE-44BC-9D88-13E256C8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404783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Moving Picture Response Time (MPRT)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285CE942-7F40-4374-837E-A391155A5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24000"/>
                <a:ext cx="8077200" cy="4648200"/>
              </a:xfrm>
            </p:spPr>
            <p:txBody>
              <a:bodyPr/>
              <a:lstStyle/>
              <a:p>
                <a:r>
                  <a:rPr lang="en-US" altLang="ko-KR" dirty="0"/>
                  <a:t>MPRT calculations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𝐵𝐸𝑊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𝐵𝐸𝑊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𝑉𝑒𝑙𝑜𝑐𝑖𝑡𝑦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𝑃𝑃𝐹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altLang="ko-KR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𝐵𝐸𝑇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𝐵𝐸𝑊</m:t>
                            </m:r>
                          </m:sub>
                        </m:sSub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𝐹𝑟𝑎𝑚𝑒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𝑟𝑎𝑡𝑒</m:t>
                        </m:r>
                      </m:den>
                    </m:f>
                  </m:oMath>
                </a14:m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ko-K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MPRT</m:t>
                        </m:r>
                        <m:r>
                          <m:rPr>
                            <m:nor/>
                          </m:rPr>
                          <a:rPr lang="en-US" altLang="ko-K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altLang="ko-K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Averaged</m:t>
                        </m:r>
                        <m:r>
                          <m:rPr>
                            <m:nor/>
                          </m:rPr>
                          <a:rPr lang="en-US" altLang="ko-K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lang="en-US" altLang="ko-K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ko-K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en-US" altLang="ko-K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𝐵𝐸𝑇</m:t>
                        </m:r>
                      </m:sub>
                    </m:sSub>
                  </m:oMath>
                </a14:m>
                <a:endParaRPr lang="en-US" altLang="ko-K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altLang="ko-KR" dirty="0"/>
              </a:p>
              <a:p>
                <a:pPr marL="400050" lvl="1" indent="0">
                  <a:buNone/>
                </a:pPr>
                <a:r>
                  <a:rPr lang="en-US" altLang="ko-KR" dirty="0"/>
                  <a:t>	</a:t>
                </a:r>
              </a:p>
              <a:p>
                <a:pPr lvl="1"/>
                <a:endParaRPr lang="en-US" altLang="ko-KR" b="1" dirty="0"/>
              </a:p>
              <a:p>
                <a:pPr lvl="1"/>
                <a:endParaRPr lang="en-US" altLang="ko-KR" dirty="0"/>
              </a:p>
              <a:p>
                <a:endParaRPr lang="en-US" altLang="ko-KR" dirty="0">
                  <a:cs typeface="Calibri" panose="020F0502020204030204" pitchFamily="34" charset="0"/>
                </a:endParaRPr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285CE942-7F40-4374-837E-A391155A5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24000"/>
                <a:ext cx="8077200" cy="4648200"/>
              </a:xfrm>
              <a:blipFill>
                <a:blip r:embed="rId2"/>
                <a:stretch>
                  <a:fillRect l="-453" t="-6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6</a:t>
            </a:fld>
            <a:endParaRPr lang="en-US" sz="1400">
              <a:latin typeface="Myriad Pro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2">
                <a:extLst>
                  <a:ext uri="{FF2B5EF4-FFF2-40B4-BE49-F238E27FC236}">
                    <a16:creationId xmlns:a16="http://schemas.microsoft.com/office/drawing/2014/main" id="{586B4C5B-FDF0-42A2-946C-98275F81BC8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114800" y="1548384"/>
                <a:ext cx="4897899" cy="1924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76213" indent="-176213" algn="l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30000"/>
                  </a:spcAft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514350" indent="-114300" algn="l" rtl="0" eaLnBrk="0" fontAlgn="base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Font typeface="Arial" panose="020B0604020202020204" pitchFamily="34" charset="0"/>
                  <a:buChar char="▪"/>
                  <a:defRPr sz="16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ＭＳ Ｐゴシック" charset="0"/>
                  </a:defRPr>
                </a:lvl2pPr>
                <a:lvl3pPr marL="855663" indent="-117475" algn="l" rtl="0" eaLnBrk="0" fontAlgn="base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Font typeface="Arial" panose="020B0604020202020204" pitchFamily="34" charset="0"/>
                  <a:buChar char="−"/>
                  <a:defRPr sz="1400">
                    <a:solidFill>
                      <a:schemeClr val="accent2"/>
                    </a:solidFill>
                    <a:latin typeface="+mn-lt"/>
                    <a:ea typeface="+mn-ea"/>
                    <a:cs typeface="ＭＳ Ｐゴシック" charset="0"/>
                  </a:defRPr>
                </a:lvl3pPr>
                <a:lvl4pPr marL="1200150" indent="-114300" algn="l" rtl="0" eaLnBrk="0" fontAlgn="base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Font typeface="Arial" panose="020B0604020202020204" pitchFamily="34" charset="0"/>
                  <a:buChar char="҉"/>
                  <a:defRPr sz="140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ＭＳ Ｐゴシック" charset="0"/>
                  </a:defRPr>
                </a:lvl4pPr>
                <a:lvl5pPr marL="1543050" indent="-114300" algn="l" rtl="0" eaLnBrk="0" fontAlgn="base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Font typeface="Wingdings" panose="05000000000000000000" pitchFamily="2" charset="2"/>
                  <a:buChar char="ü"/>
                  <a:defRPr sz="1400">
                    <a:solidFill>
                      <a:schemeClr val="accent2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2000250" indent="-114300" algn="l" rtl="0" fontAlgn="base">
                  <a:lnSpc>
                    <a:spcPts val="16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Char char="•"/>
                  <a:defRPr sz="1400">
                    <a:solidFill>
                      <a:schemeClr val="accent2"/>
                    </a:solidFill>
                    <a:latin typeface="+mn-lt"/>
                    <a:ea typeface="+mn-ea"/>
                  </a:defRPr>
                </a:lvl6pPr>
                <a:lvl7pPr marL="2457450" indent="-114300" algn="l" rtl="0" fontAlgn="base">
                  <a:lnSpc>
                    <a:spcPts val="16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Char char="•"/>
                  <a:defRPr sz="1400">
                    <a:solidFill>
                      <a:schemeClr val="accent2"/>
                    </a:solidFill>
                    <a:latin typeface="+mn-lt"/>
                    <a:ea typeface="+mn-ea"/>
                  </a:defRPr>
                </a:lvl7pPr>
                <a:lvl8pPr marL="2914650" indent="-114300" algn="l" rtl="0" fontAlgn="base">
                  <a:lnSpc>
                    <a:spcPts val="16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Char char="•"/>
                  <a:defRPr sz="1400">
                    <a:solidFill>
                      <a:schemeClr val="accent2"/>
                    </a:solidFill>
                    <a:latin typeface="+mn-lt"/>
                    <a:ea typeface="+mn-ea"/>
                  </a:defRPr>
                </a:lvl8pPr>
                <a:lvl9pPr marL="3371850" indent="-114300" algn="l" rtl="0" fontAlgn="base">
                  <a:lnSpc>
                    <a:spcPts val="1600"/>
                  </a:lnSpc>
                  <a:spcBef>
                    <a:spcPct val="10000"/>
                  </a:spcBef>
                  <a:spcAft>
                    <a:spcPct val="30000"/>
                  </a:spcAft>
                  <a:buSzPct val="80000"/>
                  <a:buChar char="•"/>
                  <a:defRPr sz="1400">
                    <a:solidFill>
                      <a:schemeClr val="accent2"/>
                    </a:solidFill>
                    <a:latin typeface="+mn-lt"/>
                    <a:ea typeface="+mn-ea"/>
                  </a:defRPr>
                </a:lvl9pPr>
              </a:lstStyle>
              <a:p>
                <a:endParaRPr lang="en-US" altLang="ko-KR" sz="2000" kern="0" dirty="0">
                  <a:solidFill>
                    <a:schemeClr val="tx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sz="1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𝐵𝐸𝑊</m:t>
                    </m:r>
                    <m:r>
                      <a:rPr lang="en-US" altLang="ko-KR" sz="1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Blurred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edge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width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moving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picture</m:t>
                    </m:r>
                  </m:oMath>
                </a14:m>
                <a:endParaRPr lang="en-US" altLang="ko-KR" sz="1600" b="0" kern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𝐵𝐸</m:t>
                        </m:r>
                        <m:r>
                          <a:rPr lang="en-US" altLang="ko-KR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altLang="ko-KR" sz="1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Normalized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blurred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edge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width</m:t>
                    </m:r>
                  </m:oMath>
                </a14:m>
                <a:endParaRPr lang="en-US" altLang="ko-KR" sz="1600" b="0" kern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𝐵𝐸𝑇</m:t>
                        </m:r>
                      </m:sub>
                    </m:sSub>
                    <m:r>
                      <a:rPr lang="en-US" altLang="ko-KR" sz="1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Normalized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blurred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edge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time</m:t>
                    </m:r>
                  </m:oMath>
                </a14:m>
                <a:endParaRPr lang="en-US" altLang="ko-KR" sz="1600" kern="0" dirty="0">
                  <a:solidFill>
                    <a:schemeClr val="tx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sz="1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𝑃𝑃𝐹</m:t>
                    </m:r>
                    <m:r>
                      <a:rPr lang="en-US" altLang="ko-KR" sz="16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Pixel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per</m:t>
                    </m:r>
                    <m: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frame</m:t>
                    </m:r>
                  </m:oMath>
                </a14:m>
                <a:endParaRPr lang="en-US" altLang="ko-KR" sz="1600" kern="0" dirty="0">
                  <a:solidFill>
                    <a:schemeClr val="tx1"/>
                  </a:solidFill>
                </a:endParaRPr>
              </a:p>
              <a:p>
                <a:pPr marL="400050" lvl="1" indent="0">
                  <a:buNone/>
                </a:pPr>
                <a:r>
                  <a:rPr lang="en-US" altLang="ko-KR" kern="0" dirty="0"/>
                  <a:t>	</a:t>
                </a:r>
              </a:p>
              <a:p>
                <a:endParaRPr lang="ko-KR" altLang="en-US" kern="0" dirty="0"/>
              </a:p>
            </p:txBody>
          </p:sp>
        </mc:Choice>
        <mc:Fallback xmlns="">
          <p:sp>
            <p:nvSpPr>
              <p:cNvPr id="7" name="내용 개체 틀 2">
                <a:extLst>
                  <a:ext uri="{FF2B5EF4-FFF2-40B4-BE49-F238E27FC236}">
                    <a16:creationId xmlns:a16="http://schemas.microsoft.com/office/drawing/2014/main" id="{586B4C5B-FDF0-42A2-946C-98275F81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4800" y="1548384"/>
                <a:ext cx="4897899" cy="19242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B7412646-4C3C-4B5A-8EEF-3D87AABEA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6" y="3352800"/>
            <a:ext cx="7495728" cy="2800226"/>
          </a:xfrm>
          <a:prstGeom prst="rect">
            <a:avLst/>
          </a:prstGeom>
        </p:spPr>
      </p:pic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DE57D93-DB25-4507-BFA7-E8BC73FA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374434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285CE942-7F40-4374-837E-A391155A5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24000"/>
                <a:ext cx="8382000" cy="4648200"/>
              </a:xfrm>
            </p:spPr>
            <p:txBody>
              <a:bodyPr/>
              <a:lstStyle/>
              <a:p>
                <a:r>
                  <a:rPr lang="en-US" altLang="ko-KR" dirty="0"/>
                  <a:t>Conventional methods of measuring MPRT</a:t>
                </a:r>
              </a:p>
              <a:p>
                <a:pPr lvl="1"/>
                <a:r>
                  <a:rPr lang="en-US" altLang="ko-KR" dirty="0"/>
                  <a:t>Tracking camera model : Camera(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ko-KR" dirty="0"/>
                  <a:t>Eye) follows the object</a:t>
                </a:r>
              </a:p>
              <a:p>
                <a:pPr lvl="1"/>
                <a:r>
                  <a:rPr lang="en-US" altLang="ko-KR" dirty="0"/>
                  <a:t>High-speed camera model : Camera is fixed to using eye trace integration</a:t>
                </a:r>
              </a:p>
              <a:p>
                <a:r>
                  <a:rPr lang="en-US" altLang="ko-KR" dirty="0"/>
                  <a:t>High-speed camera model (Target model)</a:t>
                </a:r>
              </a:p>
              <a:p>
                <a:pPr lvl="1"/>
                <a:r>
                  <a:rPr lang="en-US" altLang="ko-KR" dirty="0"/>
                  <a:t>Easy to synchronize between camera frame per second (fps) and display fps</a:t>
                </a:r>
              </a:p>
              <a:p>
                <a:pPr lvl="1"/>
                <a:r>
                  <a:rPr lang="en-US" altLang="ko-KR" dirty="0"/>
                  <a:t>Need additional eye trace integration process to measure BEW </a:t>
                </a:r>
                <a:endParaRPr lang="ko-KR" altLang="en-US" dirty="0"/>
              </a:p>
              <a:p>
                <a:pPr lvl="1"/>
                <a:endParaRPr lang="en-US" altLang="ko-KR" dirty="0"/>
              </a:p>
              <a:p>
                <a:pPr marL="400050" lvl="1" indent="0">
                  <a:buNone/>
                </a:pPr>
                <a:r>
                  <a:rPr lang="en-US" altLang="ko-KR" dirty="0"/>
                  <a:t>	</a:t>
                </a:r>
              </a:p>
              <a:p>
                <a:pPr lvl="1"/>
                <a:endParaRPr lang="en-US" altLang="ko-KR" b="1" dirty="0"/>
              </a:p>
              <a:p>
                <a:pPr lvl="1"/>
                <a:endParaRPr lang="en-US" altLang="ko-KR" dirty="0"/>
              </a:p>
              <a:p>
                <a:endParaRPr lang="en-US" altLang="ko-KR" dirty="0">
                  <a:cs typeface="Calibri" panose="020F0502020204030204" pitchFamily="34" charset="0"/>
                </a:endParaRPr>
              </a:p>
              <a:p>
                <a:pPr lvl="1"/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285CE942-7F40-4374-837E-A391155A5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24000"/>
                <a:ext cx="8382000" cy="4648200"/>
              </a:xfrm>
              <a:blipFill>
                <a:blip r:embed="rId2"/>
                <a:stretch>
                  <a:fillRect l="-436" t="-6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7</a:t>
            </a:fld>
            <a:endParaRPr lang="en-US" sz="1400">
              <a:latin typeface="Myriad Pro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4ED2663-CCA7-4067-B3EC-FB0C55B2A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62" y="4229937"/>
            <a:ext cx="6044476" cy="2018463"/>
          </a:xfrm>
          <a:prstGeom prst="rect">
            <a:avLst/>
          </a:prstGeom>
        </p:spPr>
      </p:pic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6DF1E7-2259-4F83-A378-B4BD5078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398060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34114-5C93-452A-A0CB-45D25FB8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5CE942-7F40-4374-837E-A391155A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648200"/>
          </a:xfrm>
        </p:spPr>
        <p:txBody>
          <a:bodyPr/>
          <a:lstStyle/>
          <a:p>
            <a:r>
              <a:rPr lang="en-US" altLang="ko-KR" dirty="0"/>
              <a:t>Example demo of high-speed camera model (Non head-movement environment )</a:t>
            </a:r>
          </a:p>
          <a:p>
            <a:pPr lvl="1"/>
            <a:r>
              <a:rPr lang="en-US" altLang="ko-KR" dirty="0"/>
              <a:t>Camera : Sony DSC-RX100 MK5 (960 fps high-speed camera)</a:t>
            </a:r>
          </a:p>
          <a:p>
            <a:pPr lvl="1"/>
            <a:r>
              <a:rPr lang="en-US" altLang="ko-KR" dirty="0"/>
              <a:t>Measurement object (Displayed on 60 fps mobile panel)</a:t>
            </a:r>
          </a:p>
          <a:p>
            <a:pPr lvl="2"/>
            <a:r>
              <a:rPr lang="en-US" altLang="ko-KR" dirty="0"/>
              <a:t>White box width: 100 pixels</a:t>
            </a:r>
          </a:p>
          <a:p>
            <a:pPr lvl="2"/>
            <a:r>
              <a:rPr lang="en-US" altLang="ko-KR" dirty="0"/>
              <a:t>Scroll speed: 30 PPF (constant)</a:t>
            </a:r>
          </a:p>
          <a:p>
            <a:pPr lvl="1"/>
            <a:endParaRPr lang="en-US" altLang="ko-KR" dirty="0"/>
          </a:p>
          <a:p>
            <a:pPr marL="400050" lvl="1" indent="0">
              <a:buNone/>
            </a:pPr>
            <a:r>
              <a:rPr lang="en-US" altLang="ko-KR" dirty="0"/>
              <a:t>	</a:t>
            </a:r>
          </a:p>
          <a:p>
            <a:pPr lvl="1"/>
            <a:endParaRPr lang="en-US" altLang="ko-KR" b="1" dirty="0"/>
          </a:p>
          <a:p>
            <a:pPr lvl="1"/>
            <a:endParaRPr lang="en-US" altLang="ko-KR" dirty="0"/>
          </a:p>
          <a:p>
            <a:endParaRPr lang="en-US" altLang="ko-KR" dirty="0">
              <a:cs typeface="Calibri" panose="020F0502020204030204" pitchFamily="34" charset="0"/>
            </a:endParaRPr>
          </a:p>
          <a:p>
            <a:pPr lvl="1"/>
            <a:endParaRPr lang="en-US" altLang="ko-KR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26EE4-BE85-40FC-AB33-78CA7C6A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E1C35-070C-B34E-A7FF-C7EF50ECC007}" type="slidenum">
              <a:rPr lang="en-US" smtClean="0"/>
              <a:pPr>
                <a:defRPr/>
              </a:pPr>
              <a:t>8</a:t>
            </a:fld>
            <a:endParaRPr lang="en-US" sz="1400">
              <a:latin typeface="Myriad Pro" charset="0"/>
            </a:endParaRPr>
          </a:p>
        </p:txBody>
      </p:sp>
      <p:pic>
        <p:nvPicPr>
          <p:cNvPr id="8" name="test">
            <a:hlinkClick r:id="" action="ppaction://media"/>
            <a:extLst>
              <a:ext uri="{FF2B5EF4-FFF2-40B4-BE49-F238E27FC236}">
                <a16:creationId xmlns:a16="http://schemas.microsoft.com/office/drawing/2014/main" id="{A30E0CC7-E89F-45D6-B08C-FE431FD3C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810000"/>
            <a:ext cx="3666545" cy="2062431"/>
          </a:xfrm>
          <a:prstGeom prst="rect">
            <a:avLst/>
          </a:prstGeom>
        </p:spPr>
      </p:pic>
      <p:pic>
        <p:nvPicPr>
          <p:cNvPr id="9" name="C0001.MP4_20170704_190343">
            <a:hlinkClick r:id="" action="ppaction://media"/>
            <a:extLst>
              <a:ext uri="{FF2B5EF4-FFF2-40B4-BE49-F238E27FC236}">
                <a16:creationId xmlns:a16="http://schemas.microsoft.com/office/drawing/2014/main" id="{6CD47FEF-3EC9-47B6-AEA1-06563853A7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5792" y="3822699"/>
            <a:ext cx="3666545" cy="2062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69A8B4-C091-445D-AFB6-70FFF28834BE}"/>
              </a:ext>
            </a:extLst>
          </p:cNvPr>
          <p:cNvSpPr txBox="1"/>
          <p:nvPr/>
        </p:nvSpPr>
        <p:spPr>
          <a:xfrm>
            <a:off x="5053677" y="5885131"/>
            <a:ext cx="331077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latin typeface="+mj-lt"/>
              </a:rPr>
              <a:t>Test pattern c</a:t>
            </a:r>
            <a:r>
              <a:rPr lang="en-US" altLang="ko-KR" sz="1400" b="0" dirty="0">
                <a:latin typeface="+mj-lt"/>
              </a:rPr>
              <a:t>aptured by high-speed camera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8C311-E601-426C-8D07-0164FE25147C}"/>
              </a:ext>
            </a:extLst>
          </p:cNvPr>
          <p:cNvSpPr txBox="1"/>
          <p:nvPr/>
        </p:nvSpPr>
        <p:spPr>
          <a:xfrm>
            <a:off x="753781" y="5885131"/>
            <a:ext cx="322581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400" b="0" dirty="0">
                <a:latin typeface="+mj-lt"/>
              </a:rPr>
              <a:t>Test pattern displayed on the mobile panel</a:t>
            </a:r>
            <a:endParaRPr lang="ko-KR" altLang="en-US" sz="1400" b="0" dirty="0">
              <a:latin typeface="+mj-lt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8387F03-7E1F-4C9A-9779-E40AA6E9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16409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4292</TotalTime>
  <Words>949</Words>
  <Application>Microsoft Office PowerPoint</Application>
  <PresentationFormat>화면 슬라이드 쇼(4:3)</PresentationFormat>
  <Paragraphs>213</Paragraphs>
  <Slides>18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8" baseType="lpstr">
      <vt:lpstr>Geneva</vt:lpstr>
      <vt:lpstr>ＭＳ Ｐゴシック</vt:lpstr>
      <vt:lpstr>Myriad Pro</vt:lpstr>
      <vt:lpstr>Arial</vt:lpstr>
      <vt:lpstr>Calibri</vt:lpstr>
      <vt:lpstr>Cambria Math</vt:lpstr>
      <vt:lpstr>Times New Roman</vt:lpstr>
      <vt:lpstr>Verdana</vt:lpstr>
      <vt:lpstr>Wingdings</vt:lpstr>
      <vt:lpstr>IEEE-SA Powerpoint Template</vt:lpstr>
      <vt:lpstr>PowerPoint 프레젠테이션</vt:lpstr>
      <vt:lpstr>Compliance with IEEE Standards Policies and Procedures</vt:lpstr>
      <vt:lpstr>PowerPoint 프레젠테이션</vt:lpstr>
      <vt:lpstr>Outline</vt:lpstr>
      <vt:lpstr>Introduction</vt:lpstr>
      <vt:lpstr>Moving Picture Response Time (MPRT)</vt:lpstr>
      <vt:lpstr>Moving Picture Response Time (MPRT)</vt:lpstr>
      <vt:lpstr>Motivation</vt:lpstr>
      <vt:lpstr>Motivation</vt:lpstr>
      <vt:lpstr>Proposed Measurement System</vt:lpstr>
      <vt:lpstr>Proposed Measurement System</vt:lpstr>
      <vt:lpstr>Proposed Measurement System</vt:lpstr>
      <vt:lpstr>Proposed Measurement System</vt:lpstr>
      <vt:lpstr>Proposed Measurement System</vt:lpstr>
      <vt:lpstr>Experimental Results</vt:lpstr>
      <vt:lpstr>Experimental Results</vt:lpstr>
      <vt:lpstr>Experimental Results</vt:lpstr>
      <vt:lpstr>Summary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Jeong Sangkwon</cp:lastModifiedBy>
  <cp:revision>181</cp:revision>
  <dcterms:created xsi:type="dcterms:W3CDTF">2014-10-13T13:02:20Z</dcterms:created>
  <dcterms:modified xsi:type="dcterms:W3CDTF">2018-07-14T12:58:31Z</dcterms:modified>
</cp:coreProperties>
</file>