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325" r:id="rId2"/>
    <p:sldId id="323" r:id="rId3"/>
    <p:sldId id="322" r:id="rId4"/>
    <p:sldId id="333" r:id="rId5"/>
    <p:sldId id="334" r:id="rId6"/>
    <p:sldId id="335" r:id="rId7"/>
    <p:sldId id="336" r:id="rId8"/>
    <p:sldId id="337" r:id="rId9"/>
    <p:sldId id="295" r:id="rId10"/>
    <p:sldId id="326" r:id="rId11"/>
    <p:sldId id="327" r:id="rId12"/>
    <p:sldId id="328" r:id="rId13"/>
    <p:sldId id="329" r:id="rId14"/>
    <p:sldId id="330" r:id="rId15"/>
    <p:sldId id="331" r:id="rId16"/>
    <p:sldId id="33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84BF"/>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5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r:embed="rId3"/>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4"/>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3079-18-0035-00-0003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A718CA86-374D-4BF0-864F-49E4C23CD469}"/>
              </a:ext>
            </a:extLst>
          </p:cNvPr>
          <p:cNvSpPr>
            <a:spLocks noGrp="1"/>
          </p:cNvSpPr>
          <p:nvPr>
            <p:ph type="dt" sz="half" idx="10"/>
          </p:nvPr>
        </p:nvSpPr>
        <p:spPr/>
        <p:txBody>
          <a:bodyPr/>
          <a:lstStyle/>
          <a:p>
            <a:endParaRPr lang="ko-KR" altLang="en-US"/>
          </a:p>
        </p:txBody>
      </p:sp>
      <p:sp>
        <p:nvSpPr>
          <p:cNvPr id="3" name="바닥글 개체 틀 2">
            <a:extLst>
              <a:ext uri="{FF2B5EF4-FFF2-40B4-BE49-F238E27FC236}">
                <a16:creationId xmlns:a16="http://schemas.microsoft.com/office/drawing/2014/main" id="{5E6AE3F9-A269-4587-A87F-E0F060D300E8}"/>
              </a:ext>
            </a:extLst>
          </p:cNvPr>
          <p:cNvSpPr>
            <a:spLocks noGrp="1"/>
          </p:cNvSpPr>
          <p:nvPr>
            <p:ph type="ftr" sz="quarter" idx="11"/>
          </p:nvPr>
        </p:nvSpPr>
        <p:spPr/>
        <p:txBody>
          <a:bodyPr/>
          <a:lstStyle/>
          <a:p>
            <a:r>
              <a:rPr lang="en-US" altLang="ko-KR"/>
              <a:t>3079-18-0035-00-0003</a:t>
            </a:r>
            <a:endParaRPr lang="ko-KR" altLang="en-US"/>
          </a:p>
        </p:txBody>
      </p:sp>
      <p:sp>
        <p:nvSpPr>
          <p:cNvPr id="4" name="슬라이드 번호 개체 틀 3">
            <a:extLst>
              <a:ext uri="{FF2B5EF4-FFF2-40B4-BE49-F238E27FC236}">
                <a16:creationId xmlns:a16="http://schemas.microsoft.com/office/drawing/2014/main" id="{80B17E3D-CE6D-40E6-A10E-B7CF0D2C31AC}"/>
              </a:ext>
            </a:extLst>
          </p:cNvPr>
          <p:cNvSpPr>
            <a:spLocks noGrp="1"/>
          </p:cNvSpPr>
          <p:nvPr>
            <p:ph type="sldNum" sz="quarter" idx="12"/>
          </p:nvPr>
        </p:nvSpPr>
        <p:spPr/>
        <p:txBody>
          <a:bodyPr/>
          <a:lstStyle/>
          <a:p>
            <a:fld id="{9C62AE19-B8DE-4C2F-B576-D74FFC40A230}" type="slidenum">
              <a:rPr lang="ko-KR" altLang="en-US" smtClean="0"/>
              <a:t>‹#›</a:t>
            </a:fld>
            <a:endParaRPr lang="ko-KR" altLang="en-US"/>
          </a:p>
        </p:txBody>
      </p:sp>
    </p:spTree>
    <p:extLst>
      <p:ext uri="{BB962C8B-B14F-4D97-AF65-F5344CB8AC3E}">
        <p14:creationId xmlns:p14="http://schemas.microsoft.com/office/powerpoint/2010/main" val="33459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Font typeface="Wingdings" panose="05000000000000000000" pitchFamily="2" charset="2"/>
              <a:buChar char="ü"/>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3079-18-0035-00-0003</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r:embed="rId13"/>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defRPr>
            </a:lvl1pPr>
          </a:lstStyle>
          <a:p>
            <a:pPr>
              <a:defRPr/>
            </a:pPr>
            <a:r>
              <a:rPr lang="en-US"/>
              <a:t>3079-18-0035-00-0003</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000" b="1">
                <a:solidFill>
                  <a:srgbClr val="000000"/>
                </a:solidFill>
                <a:latin typeface="Times New Roman" panose="02020603050405020304" pitchFamily="18" charset="0"/>
                <a:cs typeface="Times New Roman" panose="02020603050405020304" pitchFamily="18" charset="0"/>
              </a:defRPr>
            </a:lvl1pPr>
          </a:lstStyle>
          <a:p>
            <a:pPr>
              <a:defRPr/>
            </a:pPr>
            <a:fld id="{2E8BD8E8-FEBE-4B48-A872-D5E72F1EB77B}" type="slidenum">
              <a:rPr lang="en-US" smtClean="0"/>
              <a:pPr>
                <a:defRPr/>
              </a:pPr>
              <a:t>‹#›</a:t>
            </a:fld>
            <a:endParaRPr lang="en-US"/>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A9FCA756-391D-47BC-BF65-ABAFCF1DEE8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2" r:id="rId6"/>
    <p:sldLayoutId id="2147483893" r:id="rId7"/>
    <p:sldLayoutId id="2147483894" r:id="rId8"/>
    <p:sldLayoutId id="2147483895" r:id="rId9"/>
    <p:sldLayoutId id="2147483898" r:id="rId10"/>
    <p:sldLayoutId id="2147483899" r:id="rId11"/>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tigle@joyfun.kr" TargetMode="External"/><Relationship Id="rId2" Type="http://schemas.openxmlformats.org/officeDocument/2006/relationships/hyperlink" Target="mailto:ceo@joyfun.k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85800" y="3014663"/>
            <a:ext cx="4800600" cy="828675"/>
          </a:xfrm>
        </p:spPr>
        <p:txBody>
          <a:bodyPr anchor="t"/>
          <a:lstStyle/>
          <a:p>
            <a:r>
              <a:rPr lang="en-US" dirty="0" err="1"/>
              <a:t>SangKwon</a:t>
            </a:r>
            <a:r>
              <a:rPr lang="en-US" dirty="0"/>
              <a:t> Jeong, JoyFun Inc.,</a:t>
            </a:r>
          </a:p>
          <a:p>
            <a:r>
              <a:rPr lang="en-US" dirty="0" err="1"/>
              <a:t>HyunSam</a:t>
            </a:r>
            <a:r>
              <a:rPr lang="en-US" dirty="0"/>
              <a:t> Kang, JoyFun Inc.,</a:t>
            </a:r>
          </a:p>
        </p:txBody>
      </p:sp>
      <p:sp>
        <p:nvSpPr>
          <p:cNvPr id="2" name="Subtitle 1"/>
          <p:cNvSpPr>
            <a:spLocks noGrp="1"/>
          </p:cNvSpPr>
          <p:nvPr>
            <p:ph type="subTitle" idx="1"/>
          </p:nvPr>
        </p:nvSpPr>
        <p:spPr>
          <a:xfrm>
            <a:off x="342900" y="1666875"/>
            <a:ext cx="8458200" cy="533400"/>
          </a:xfrm>
        </p:spPr>
        <p:txBody>
          <a:bodyPr/>
          <a:lstStyle/>
          <a:p>
            <a:r>
              <a:rPr lang="en-US" sz="2000" dirty="0"/>
              <a:t>Network Diagrams for HMD based VR Service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2C054A13-0A08-42B3-ACC7-CF38064B9FA0}"/>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5E4EEDBA-862F-47E7-868E-5E33E1935F64}"/>
              </a:ext>
            </a:extLst>
          </p:cNvPr>
          <p:cNvSpPr>
            <a:spLocks noGrp="1"/>
          </p:cNvSpPr>
          <p:nvPr>
            <p:ph type="sldNum" sz="quarter" idx="12"/>
          </p:nvPr>
        </p:nvSpPr>
        <p:spPr/>
        <p:txBody>
          <a:bodyPr/>
          <a:lstStyle/>
          <a:p>
            <a:fld id="{9C62AE19-B8DE-4C2F-B576-D74FFC40A230}" type="slidenum">
              <a:rPr lang="ko-KR" altLang="en-US" smtClean="0"/>
              <a:t>9</a:t>
            </a:fld>
            <a:endParaRPr lang="ko-KR" altLang="en-US"/>
          </a:p>
        </p:txBody>
      </p:sp>
      <p:sp>
        <p:nvSpPr>
          <p:cNvPr id="30" name="직사각형 29">
            <a:extLst>
              <a:ext uri="{FF2B5EF4-FFF2-40B4-BE49-F238E27FC236}">
                <a16:creationId xmlns:a16="http://schemas.microsoft.com/office/drawing/2014/main" id="{4D7F4A3C-2E7F-4D59-8B12-6B8B8DB1ECF2}"/>
              </a:ext>
            </a:extLst>
          </p:cNvPr>
          <p:cNvSpPr/>
          <p:nvPr/>
        </p:nvSpPr>
        <p:spPr>
          <a:xfrm>
            <a:off x="2589989" y="2855687"/>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1" name="직사각형 30">
            <a:extLst>
              <a:ext uri="{FF2B5EF4-FFF2-40B4-BE49-F238E27FC236}">
                <a16:creationId xmlns:a16="http://schemas.microsoft.com/office/drawing/2014/main" id="{2326B541-6C34-4342-BC68-BCF8184BA9A6}"/>
              </a:ext>
            </a:extLst>
          </p:cNvPr>
          <p:cNvSpPr/>
          <p:nvPr/>
        </p:nvSpPr>
        <p:spPr>
          <a:xfrm>
            <a:off x="2589989" y="3523000"/>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2" name="직사각형 31">
            <a:extLst>
              <a:ext uri="{FF2B5EF4-FFF2-40B4-BE49-F238E27FC236}">
                <a16:creationId xmlns:a16="http://schemas.microsoft.com/office/drawing/2014/main" id="{7FFE9931-4EBD-42FD-9BD4-097AE96C86FC}"/>
              </a:ext>
            </a:extLst>
          </p:cNvPr>
          <p:cNvSpPr/>
          <p:nvPr/>
        </p:nvSpPr>
        <p:spPr>
          <a:xfrm>
            <a:off x="5669117" y="3970091"/>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3" name="직사각형 32">
            <a:extLst>
              <a:ext uri="{FF2B5EF4-FFF2-40B4-BE49-F238E27FC236}">
                <a16:creationId xmlns:a16="http://schemas.microsoft.com/office/drawing/2014/main" id="{8C2877D5-0143-4323-B1B6-0AFFED7D490F}"/>
              </a:ext>
            </a:extLst>
          </p:cNvPr>
          <p:cNvSpPr/>
          <p:nvPr/>
        </p:nvSpPr>
        <p:spPr>
          <a:xfrm>
            <a:off x="5672328" y="3366970"/>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4" name="직사각형 33">
            <a:extLst>
              <a:ext uri="{FF2B5EF4-FFF2-40B4-BE49-F238E27FC236}">
                <a16:creationId xmlns:a16="http://schemas.microsoft.com/office/drawing/2014/main" id="{98CAB502-0553-4416-B96F-F9E84E867F46}"/>
              </a:ext>
            </a:extLst>
          </p:cNvPr>
          <p:cNvSpPr/>
          <p:nvPr/>
        </p:nvSpPr>
        <p:spPr>
          <a:xfrm>
            <a:off x="5672328" y="2808854"/>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35" name="직선 화살표 연결선 34">
            <a:extLst>
              <a:ext uri="{FF2B5EF4-FFF2-40B4-BE49-F238E27FC236}">
                <a16:creationId xmlns:a16="http://schemas.microsoft.com/office/drawing/2014/main" id="{53DADE1B-BADF-4D7C-9663-DC0A6511D969}"/>
              </a:ext>
            </a:extLst>
          </p:cNvPr>
          <p:cNvCxnSpPr>
            <a:cxnSpLocks/>
            <a:stCxn id="30" idx="2"/>
            <a:endCxn id="31" idx="0"/>
          </p:cNvCxnSpPr>
          <p:nvPr/>
        </p:nvCxnSpPr>
        <p:spPr>
          <a:xfrm flipH="1">
            <a:off x="2962962" y="3176699"/>
            <a:ext cx="1" cy="346301"/>
          </a:xfrm>
          <a:prstGeom prst="straightConnector1">
            <a:avLst/>
          </a:prstGeom>
          <a:noFill/>
          <a:ln w="38100" cap="flat" cmpd="sng" algn="ctr">
            <a:solidFill>
              <a:srgbClr val="4472C4"/>
            </a:solidFill>
            <a:prstDash val="solid"/>
            <a:miter lim="800000"/>
            <a:tailEnd type="triangle"/>
          </a:ln>
          <a:effectLst/>
        </p:spPr>
      </p:cxnSp>
      <p:cxnSp>
        <p:nvCxnSpPr>
          <p:cNvPr id="36" name="연결선: 꺾임 35">
            <a:extLst>
              <a:ext uri="{FF2B5EF4-FFF2-40B4-BE49-F238E27FC236}">
                <a16:creationId xmlns:a16="http://schemas.microsoft.com/office/drawing/2014/main" id="{B5287FC3-0BDD-4DBB-BDAB-A0060E8BDD2C}"/>
              </a:ext>
            </a:extLst>
          </p:cNvPr>
          <p:cNvCxnSpPr>
            <a:cxnSpLocks/>
            <a:stCxn id="32" idx="0"/>
            <a:endCxn id="33" idx="2"/>
          </p:cNvCxnSpPr>
          <p:nvPr/>
        </p:nvCxnSpPr>
        <p:spPr>
          <a:xfrm rot="5400000" flipH="1" flipV="1">
            <a:off x="5975364" y="3843868"/>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37" name="직선 화살표 연결선 36">
            <a:extLst>
              <a:ext uri="{FF2B5EF4-FFF2-40B4-BE49-F238E27FC236}">
                <a16:creationId xmlns:a16="http://schemas.microsoft.com/office/drawing/2014/main" id="{64AD240B-1405-4B76-9860-EB9ACDCF7BE0}"/>
              </a:ext>
            </a:extLst>
          </p:cNvPr>
          <p:cNvCxnSpPr>
            <a:cxnSpLocks/>
            <a:stCxn id="33" idx="0"/>
            <a:endCxn id="34" idx="2"/>
          </p:cNvCxnSpPr>
          <p:nvPr/>
        </p:nvCxnSpPr>
        <p:spPr>
          <a:xfrm flipV="1">
            <a:off x="6101587" y="3129866"/>
            <a:ext cx="300" cy="237104"/>
          </a:xfrm>
          <a:prstGeom prst="straightConnector1">
            <a:avLst/>
          </a:prstGeom>
          <a:noFill/>
          <a:ln w="38100" cap="flat" cmpd="sng" algn="ctr">
            <a:solidFill>
              <a:srgbClr val="4472C4"/>
            </a:solidFill>
            <a:prstDash val="solid"/>
            <a:miter lim="800000"/>
            <a:tailEnd type="triangle"/>
          </a:ln>
          <a:effectLst/>
        </p:spPr>
      </p:cxnSp>
      <p:sp>
        <p:nvSpPr>
          <p:cNvPr id="38" name="직사각형 37">
            <a:extLst>
              <a:ext uri="{FF2B5EF4-FFF2-40B4-BE49-F238E27FC236}">
                <a16:creationId xmlns:a16="http://schemas.microsoft.com/office/drawing/2014/main" id="{EA606040-F0BC-4830-A552-F22E28AC71AD}"/>
              </a:ext>
            </a:extLst>
          </p:cNvPr>
          <p:cNvSpPr/>
          <p:nvPr/>
        </p:nvSpPr>
        <p:spPr>
          <a:xfrm>
            <a:off x="1512570" y="2694665"/>
            <a:ext cx="6118859" cy="2264448"/>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9" name="TextBox 38">
            <a:extLst>
              <a:ext uri="{FF2B5EF4-FFF2-40B4-BE49-F238E27FC236}">
                <a16:creationId xmlns:a16="http://schemas.microsoft.com/office/drawing/2014/main" id="{1A4DECFA-5FFC-426E-A3BE-DF302574F106}"/>
              </a:ext>
            </a:extLst>
          </p:cNvPr>
          <p:cNvSpPr txBox="1"/>
          <p:nvPr/>
        </p:nvSpPr>
        <p:spPr>
          <a:xfrm>
            <a:off x="1218606" y="2439079"/>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40" name="TextBox 39">
            <a:extLst>
              <a:ext uri="{FF2B5EF4-FFF2-40B4-BE49-F238E27FC236}">
                <a16:creationId xmlns:a16="http://schemas.microsoft.com/office/drawing/2014/main" id="{67EDA2C0-0C6E-4F17-AC1F-6E12A4392E4D}"/>
              </a:ext>
            </a:extLst>
          </p:cNvPr>
          <p:cNvSpPr txBox="1"/>
          <p:nvPr/>
        </p:nvSpPr>
        <p:spPr>
          <a:xfrm>
            <a:off x="2531211" y="2225110"/>
            <a:ext cx="4117678" cy="300082"/>
          </a:xfrm>
          <a:prstGeom prst="rect">
            <a:avLst/>
          </a:prstGeom>
          <a:noFill/>
        </p:spPr>
        <p:txBody>
          <a:bodyPr wrap="square" rtlCol="0">
            <a:spAutoFit/>
          </a:bodyPr>
          <a:lstStyle/>
          <a:p>
            <a:pPr algn="ct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41" name="직선 화살표 연결선 40">
            <a:extLst>
              <a:ext uri="{FF2B5EF4-FFF2-40B4-BE49-F238E27FC236}">
                <a16:creationId xmlns:a16="http://schemas.microsoft.com/office/drawing/2014/main" id="{98CA80F7-786B-49A7-A208-052B5AA85A39}"/>
              </a:ext>
            </a:extLst>
          </p:cNvPr>
          <p:cNvCxnSpPr>
            <a:cxnSpLocks/>
            <a:stCxn id="31" idx="2"/>
          </p:cNvCxnSpPr>
          <p:nvPr/>
        </p:nvCxnSpPr>
        <p:spPr>
          <a:xfrm>
            <a:off x="2962962" y="3844013"/>
            <a:ext cx="0" cy="668376"/>
          </a:xfrm>
          <a:prstGeom prst="straightConnector1">
            <a:avLst/>
          </a:prstGeom>
          <a:noFill/>
          <a:ln w="38100" cap="flat" cmpd="sng" algn="ctr">
            <a:solidFill>
              <a:srgbClr val="4472C4"/>
            </a:solidFill>
            <a:prstDash val="solid"/>
            <a:miter lim="800000"/>
            <a:tailEnd type="triangle"/>
          </a:ln>
          <a:effectLst/>
        </p:spPr>
      </p:cxnSp>
      <p:cxnSp>
        <p:nvCxnSpPr>
          <p:cNvPr id="42" name="직선 화살표 연결선 41">
            <a:extLst>
              <a:ext uri="{FF2B5EF4-FFF2-40B4-BE49-F238E27FC236}">
                <a16:creationId xmlns:a16="http://schemas.microsoft.com/office/drawing/2014/main" id="{B963B9A8-1CA5-4BB8-8ECD-5FD8B022C393}"/>
              </a:ext>
            </a:extLst>
          </p:cNvPr>
          <p:cNvCxnSpPr>
            <a:cxnSpLocks/>
            <a:endCxn id="32" idx="2"/>
          </p:cNvCxnSpPr>
          <p:nvPr/>
        </p:nvCxnSpPr>
        <p:spPr>
          <a:xfrm flipH="1" flipV="1">
            <a:off x="6098677" y="4248788"/>
            <a:ext cx="7900" cy="273407"/>
          </a:xfrm>
          <a:prstGeom prst="straightConnector1">
            <a:avLst/>
          </a:prstGeom>
          <a:noFill/>
          <a:ln w="38100" cap="flat" cmpd="sng" algn="ctr">
            <a:solidFill>
              <a:srgbClr val="4472C4"/>
            </a:solidFill>
            <a:prstDash val="solid"/>
            <a:miter lim="800000"/>
            <a:tailEnd type="triangle"/>
          </a:ln>
          <a:effectLst/>
        </p:spPr>
      </p:cxnSp>
      <p:sp>
        <p:nvSpPr>
          <p:cNvPr id="43" name="직사각형 42">
            <a:extLst>
              <a:ext uri="{FF2B5EF4-FFF2-40B4-BE49-F238E27FC236}">
                <a16:creationId xmlns:a16="http://schemas.microsoft.com/office/drawing/2014/main" id="{E0E235B4-1DA3-4A4A-8459-76DF06986DE0}"/>
              </a:ext>
            </a:extLst>
          </p:cNvPr>
          <p:cNvSpPr/>
          <p:nvPr/>
        </p:nvSpPr>
        <p:spPr>
          <a:xfrm>
            <a:off x="533400" y="1905000"/>
            <a:ext cx="7732070" cy="3456665"/>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4" name="TextBox 43">
            <a:extLst>
              <a:ext uri="{FF2B5EF4-FFF2-40B4-BE49-F238E27FC236}">
                <a16:creationId xmlns:a16="http://schemas.microsoft.com/office/drawing/2014/main" id="{AB0848D1-B67E-45B0-856F-B616EEC04507}"/>
              </a:ext>
            </a:extLst>
          </p:cNvPr>
          <p:cNvSpPr txBox="1"/>
          <p:nvPr/>
        </p:nvSpPr>
        <p:spPr>
          <a:xfrm>
            <a:off x="3926470" y="1645711"/>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45" name="TextBox 44">
            <a:extLst>
              <a:ext uri="{FF2B5EF4-FFF2-40B4-BE49-F238E27FC236}">
                <a16:creationId xmlns:a16="http://schemas.microsoft.com/office/drawing/2014/main" id="{5CE94031-ED15-4C9C-80E2-2322C93A1CE4}"/>
              </a:ext>
            </a:extLst>
          </p:cNvPr>
          <p:cNvSpPr txBox="1"/>
          <p:nvPr/>
        </p:nvSpPr>
        <p:spPr>
          <a:xfrm>
            <a:off x="2651338" y="3201987"/>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46" name="TextBox 45">
            <a:extLst>
              <a:ext uri="{FF2B5EF4-FFF2-40B4-BE49-F238E27FC236}">
                <a16:creationId xmlns:a16="http://schemas.microsoft.com/office/drawing/2014/main" id="{72DDA4EE-487A-4F19-A3BA-F6854CA45AFA}"/>
              </a:ext>
            </a:extLst>
          </p:cNvPr>
          <p:cNvSpPr txBox="1"/>
          <p:nvPr/>
        </p:nvSpPr>
        <p:spPr>
          <a:xfrm>
            <a:off x="2651338" y="4072359"/>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47" name="TextBox 46">
            <a:extLst>
              <a:ext uri="{FF2B5EF4-FFF2-40B4-BE49-F238E27FC236}">
                <a16:creationId xmlns:a16="http://schemas.microsoft.com/office/drawing/2014/main" id="{E5B60630-6CB7-45C2-A5FD-AB119DDAAF98}"/>
              </a:ext>
            </a:extLst>
          </p:cNvPr>
          <p:cNvSpPr txBox="1"/>
          <p:nvPr/>
        </p:nvSpPr>
        <p:spPr>
          <a:xfrm>
            <a:off x="6131649" y="3697903"/>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48" name="TextBox 47">
            <a:extLst>
              <a:ext uri="{FF2B5EF4-FFF2-40B4-BE49-F238E27FC236}">
                <a16:creationId xmlns:a16="http://schemas.microsoft.com/office/drawing/2014/main" id="{AE7626E8-EAC2-4FED-85D1-222E7BC84727}"/>
              </a:ext>
            </a:extLst>
          </p:cNvPr>
          <p:cNvSpPr txBox="1"/>
          <p:nvPr/>
        </p:nvSpPr>
        <p:spPr>
          <a:xfrm>
            <a:off x="6151589" y="3103872"/>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49" name="TextBox 48">
            <a:extLst>
              <a:ext uri="{FF2B5EF4-FFF2-40B4-BE49-F238E27FC236}">
                <a16:creationId xmlns:a16="http://schemas.microsoft.com/office/drawing/2014/main" id="{66969A23-0136-419F-9B40-B938AC8E8A04}"/>
              </a:ext>
            </a:extLst>
          </p:cNvPr>
          <p:cNvSpPr txBox="1"/>
          <p:nvPr/>
        </p:nvSpPr>
        <p:spPr>
          <a:xfrm>
            <a:off x="5511612" y="3135319"/>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0" name="TextBox 49">
            <a:extLst>
              <a:ext uri="{FF2B5EF4-FFF2-40B4-BE49-F238E27FC236}">
                <a16:creationId xmlns:a16="http://schemas.microsoft.com/office/drawing/2014/main" id="{23B0DD2C-25D4-4E3D-916B-B0C74B504214}"/>
              </a:ext>
            </a:extLst>
          </p:cNvPr>
          <p:cNvSpPr txBox="1"/>
          <p:nvPr/>
        </p:nvSpPr>
        <p:spPr>
          <a:xfrm>
            <a:off x="4403133" y="3746780"/>
            <a:ext cx="1731564" cy="253916"/>
          </a:xfrm>
          <a:prstGeom prst="rect">
            <a:avLst/>
          </a:prstGeom>
          <a:noFill/>
        </p:spPr>
        <p:txBody>
          <a:bodyPr wrap="non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1" name="TextBox 50">
            <a:extLst>
              <a:ext uri="{FF2B5EF4-FFF2-40B4-BE49-F238E27FC236}">
                <a16:creationId xmlns:a16="http://schemas.microsoft.com/office/drawing/2014/main" id="{6C573F06-0549-4220-A2F7-62AACCCF42A0}"/>
              </a:ext>
            </a:extLst>
          </p:cNvPr>
          <p:cNvSpPr txBox="1"/>
          <p:nvPr/>
        </p:nvSpPr>
        <p:spPr>
          <a:xfrm>
            <a:off x="2042644" y="3560890"/>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2" name="TextBox 51">
            <a:extLst>
              <a:ext uri="{FF2B5EF4-FFF2-40B4-BE49-F238E27FC236}">
                <a16:creationId xmlns:a16="http://schemas.microsoft.com/office/drawing/2014/main" id="{6E071E48-11FF-48EC-AD46-942E5F3C26A2}"/>
              </a:ext>
            </a:extLst>
          </p:cNvPr>
          <p:cNvSpPr txBox="1"/>
          <p:nvPr/>
        </p:nvSpPr>
        <p:spPr>
          <a:xfrm>
            <a:off x="6122640" y="4235450"/>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③</a:t>
            </a:r>
          </a:p>
        </p:txBody>
      </p:sp>
      <p:sp>
        <p:nvSpPr>
          <p:cNvPr id="53" name="직사각형 52">
            <a:extLst>
              <a:ext uri="{FF2B5EF4-FFF2-40B4-BE49-F238E27FC236}">
                <a16:creationId xmlns:a16="http://schemas.microsoft.com/office/drawing/2014/main" id="{7441CBB8-019D-4576-BA3A-39F2FD7AC5F1}"/>
              </a:ext>
            </a:extLst>
          </p:cNvPr>
          <p:cNvSpPr/>
          <p:nvPr/>
        </p:nvSpPr>
        <p:spPr>
          <a:xfrm>
            <a:off x="2589990" y="4511110"/>
            <a:ext cx="3938246"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4" name="TextBox 53">
            <a:extLst>
              <a:ext uri="{FF2B5EF4-FFF2-40B4-BE49-F238E27FC236}">
                <a16:creationId xmlns:a16="http://schemas.microsoft.com/office/drawing/2014/main" id="{5EA4C3F9-BAD1-4E00-8702-8932B7D894F2}"/>
              </a:ext>
            </a:extLst>
          </p:cNvPr>
          <p:cNvSpPr txBox="1"/>
          <p:nvPr/>
        </p:nvSpPr>
        <p:spPr>
          <a:xfrm>
            <a:off x="3717457" y="537434"/>
            <a:ext cx="2013885"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Stand Alone Type</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55" name="TextBox 54">
            <a:extLst>
              <a:ext uri="{FF2B5EF4-FFF2-40B4-BE49-F238E27FC236}">
                <a16:creationId xmlns:a16="http://schemas.microsoft.com/office/drawing/2014/main" id="{4FD16C2E-8808-4965-92B7-BCD5CC358554}"/>
              </a:ext>
            </a:extLst>
          </p:cNvPr>
          <p:cNvSpPr txBox="1"/>
          <p:nvPr/>
        </p:nvSpPr>
        <p:spPr>
          <a:xfrm>
            <a:off x="1447800" y="5638800"/>
            <a:ext cx="6287299"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No network latency exist in the connection sections 2 and 3</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1323193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E871EE0C-F98C-44B6-84F8-CEE71E2470C6}"/>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11F63A4C-9F13-4EBD-9B67-D9D1D1CDD5CE}"/>
              </a:ext>
            </a:extLst>
          </p:cNvPr>
          <p:cNvSpPr>
            <a:spLocks noGrp="1"/>
          </p:cNvSpPr>
          <p:nvPr>
            <p:ph type="sldNum" sz="quarter" idx="12"/>
          </p:nvPr>
        </p:nvSpPr>
        <p:spPr/>
        <p:txBody>
          <a:bodyPr/>
          <a:lstStyle/>
          <a:p>
            <a:fld id="{9C62AE19-B8DE-4C2F-B576-D74FFC40A230}" type="slidenum">
              <a:rPr lang="ko-KR" altLang="en-US" smtClean="0"/>
              <a:t>10</a:t>
            </a:fld>
            <a:endParaRPr lang="ko-KR" altLang="en-US"/>
          </a:p>
        </p:txBody>
      </p:sp>
      <p:sp>
        <p:nvSpPr>
          <p:cNvPr id="29" name="직사각형 28">
            <a:extLst>
              <a:ext uri="{FF2B5EF4-FFF2-40B4-BE49-F238E27FC236}">
                <a16:creationId xmlns:a16="http://schemas.microsoft.com/office/drawing/2014/main" id="{CEC13A3B-CEAE-475D-A909-5739E5CB474E}"/>
              </a:ext>
            </a:extLst>
          </p:cNvPr>
          <p:cNvSpPr/>
          <p:nvPr/>
        </p:nvSpPr>
        <p:spPr>
          <a:xfrm>
            <a:off x="2635087" y="2651354"/>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0" name="직사각형 29">
            <a:extLst>
              <a:ext uri="{FF2B5EF4-FFF2-40B4-BE49-F238E27FC236}">
                <a16:creationId xmlns:a16="http://schemas.microsoft.com/office/drawing/2014/main" id="{A8F0DE0E-6039-48DC-9149-64C469C5FC4E}"/>
              </a:ext>
            </a:extLst>
          </p:cNvPr>
          <p:cNvSpPr/>
          <p:nvPr/>
        </p:nvSpPr>
        <p:spPr>
          <a:xfrm>
            <a:off x="2635087" y="3318667"/>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1" name="직사각형 30">
            <a:extLst>
              <a:ext uri="{FF2B5EF4-FFF2-40B4-BE49-F238E27FC236}">
                <a16:creationId xmlns:a16="http://schemas.microsoft.com/office/drawing/2014/main" id="{D3785F53-9FDC-47BB-8A42-7601D2757062}"/>
              </a:ext>
            </a:extLst>
          </p:cNvPr>
          <p:cNvSpPr/>
          <p:nvPr/>
        </p:nvSpPr>
        <p:spPr>
          <a:xfrm>
            <a:off x="5714215" y="3765758"/>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2" name="직사각형 31">
            <a:extLst>
              <a:ext uri="{FF2B5EF4-FFF2-40B4-BE49-F238E27FC236}">
                <a16:creationId xmlns:a16="http://schemas.microsoft.com/office/drawing/2014/main" id="{E7512527-8674-4B37-A57A-521A8FA04ECC}"/>
              </a:ext>
            </a:extLst>
          </p:cNvPr>
          <p:cNvSpPr/>
          <p:nvPr/>
        </p:nvSpPr>
        <p:spPr>
          <a:xfrm>
            <a:off x="5717426" y="3162637"/>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3" name="직사각형 32">
            <a:extLst>
              <a:ext uri="{FF2B5EF4-FFF2-40B4-BE49-F238E27FC236}">
                <a16:creationId xmlns:a16="http://schemas.microsoft.com/office/drawing/2014/main" id="{AF38B22B-547F-4D69-9898-113149BB88AC}"/>
              </a:ext>
            </a:extLst>
          </p:cNvPr>
          <p:cNvSpPr/>
          <p:nvPr/>
        </p:nvSpPr>
        <p:spPr>
          <a:xfrm>
            <a:off x="5717426" y="2604521"/>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34" name="직선 화살표 연결선 33">
            <a:extLst>
              <a:ext uri="{FF2B5EF4-FFF2-40B4-BE49-F238E27FC236}">
                <a16:creationId xmlns:a16="http://schemas.microsoft.com/office/drawing/2014/main" id="{DD8BA608-45EF-4598-AFEF-7FB2981BDECA}"/>
              </a:ext>
            </a:extLst>
          </p:cNvPr>
          <p:cNvCxnSpPr>
            <a:cxnSpLocks/>
            <a:stCxn id="29" idx="2"/>
            <a:endCxn id="30" idx="0"/>
          </p:cNvCxnSpPr>
          <p:nvPr/>
        </p:nvCxnSpPr>
        <p:spPr>
          <a:xfrm flipH="1">
            <a:off x="3008060" y="2972366"/>
            <a:ext cx="1" cy="346301"/>
          </a:xfrm>
          <a:prstGeom prst="straightConnector1">
            <a:avLst/>
          </a:prstGeom>
          <a:noFill/>
          <a:ln w="38100" cap="flat" cmpd="sng" algn="ctr">
            <a:solidFill>
              <a:srgbClr val="4472C4"/>
            </a:solidFill>
            <a:prstDash val="solid"/>
            <a:miter lim="800000"/>
            <a:tailEnd type="triangle"/>
          </a:ln>
          <a:effectLst/>
        </p:spPr>
      </p:cxnSp>
      <p:cxnSp>
        <p:nvCxnSpPr>
          <p:cNvPr id="35" name="연결선: 꺾임 34">
            <a:extLst>
              <a:ext uri="{FF2B5EF4-FFF2-40B4-BE49-F238E27FC236}">
                <a16:creationId xmlns:a16="http://schemas.microsoft.com/office/drawing/2014/main" id="{ECD8CDBE-2411-4F2D-91AD-7B6A7243B220}"/>
              </a:ext>
            </a:extLst>
          </p:cNvPr>
          <p:cNvCxnSpPr>
            <a:cxnSpLocks/>
            <a:stCxn id="31" idx="0"/>
            <a:endCxn id="32" idx="2"/>
          </p:cNvCxnSpPr>
          <p:nvPr/>
        </p:nvCxnSpPr>
        <p:spPr>
          <a:xfrm rot="5400000" flipH="1" flipV="1">
            <a:off x="6020462" y="3639535"/>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36" name="직선 화살표 연결선 35">
            <a:extLst>
              <a:ext uri="{FF2B5EF4-FFF2-40B4-BE49-F238E27FC236}">
                <a16:creationId xmlns:a16="http://schemas.microsoft.com/office/drawing/2014/main" id="{747D6CFA-048B-43BF-AAB1-473428BE3ABB}"/>
              </a:ext>
            </a:extLst>
          </p:cNvPr>
          <p:cNvCxnSpPr>
            <a:cxnSpLocks/>
            <a:stCxn id="32" idx="0"/>
            <a:endCxn id="33" idx="2"/>
          </p:cNvCxnSpPr>
          <p:nvPr/>
        </p:nvCxnSpPr>
        <p:spPr>
          <a:xfrm flipV="1">
            <a:off x="6146685" y="2925533"/>
            <a:ext cx="300" cy="237104"/>
          </a:xfrm>
          <a:prstGeom prst="straightConnector1">
            <a:avLst/>
          </a:prstGeom>
          <a:noFill/>
          <a:ln w="38100" cap="flat" cmpd="sng" algn="ctr">
            <a:solidFill>
              <a:srgbClr val="4472C4"/>
            </a:solidFill>
            <a:prstDash val="solid"/>
            <a:miter lim="800000"/>
            <a:tailEnd type="triangle"/>
          </a:ln>
          <a:effectLst/>
        </p:spPr>
      </p:cxnSp>
      <p:sp>
        <p:nvSpPr>
          <p:cNvPr id="37" name="직사각형 36">
            <a:extLst>
              <a:ext uri="{FF2B5EF4-FFF2-40B4-BE49-F238E27FC236}">
                <a16:creationId xmlns:a16="http://schemas.microsoft.com/office/drawing/2014/main" id="{6C6CF5FF-D04E-4D86-803B-0BC7A349B354}"/>
              </a:ext>
            </a:extLst>
          </p:cNvPr>
          <p:cNvSpPr/>
          <p:nvPr/>
        </p:nvSpPr>
        <p:spPr>
          <a:xfrm>
            <a:off x="1557668" y="2490332"/>
            <a:ext cx="6118859" cy="1877335"/>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8" name="TextBox 37">
            <a:extLst>
              <a:ext uri="{FF2B5EF4-FFF2-40B4-BE49-F238E27FC236}">
                <a16:creationId xmlns:a16="http://schemas.microsoft.com/office/drawing/2014/main" id="{C583B1F9-2624-49C2-BA95-4C0048F13B01}"/>
              </a:ext>
            </a:extLst>
          </p:cNvPr>
          <p:cNvSpPr txBox="1"/>
          <p:nvPr/>
        </p:nvSpPr>
        <p:spPr>
          <a:xfrm>
            <a:off x="1263704" y="2234746"/>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39" name="TextBox 38">
            <a:extLst>
              <a:ext uri="{FF2B5EF4-FFF2-40B4-BE49-F238E27FC236}">
                <a16:creationId xmlns:a16="http://schemas.microsoft.com/office/drawing/2014/main" id="{26A4B42B-7A90-4D2E-9205-37876FFCCD18}"/>
              </a:ext>
            </a:extLst>
          </p:cNvPr>
          <p:cNvSpPr txBox="1"/>
          <p:nvPr/>
        </p:nvSpPr>
        <p:spPr>
          <a:xfrm>
            <a:off x="2576309" y="2020777"/>
            <a:ext cx="4117678" cy="300082"/>
          </a:xfrm>
          <a:prstGeom prst="rect">
            <a:avLst/>
          </a:prstGeom>
          <a:noFill/>
        </p:spPr>
        <p:txBody>
          <a:bodyPr wrap="square" rtlCol="0">
            <a:spAutoFit/>
          </a:bodyPr>
          <a:lstStyle/>
          <a:p>
            <a:pPr algn="ct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40" name="직선 화살표 연결선 39">
            <a:extLst>
              <a:ext uri="{FF2B5EF4-FFF2-40B4-BE49-F238E27FC236}">
                <a16:creationId xmlns:a16="http://schemas.microsoft.com/office/drawing/2014/main" id="{A5221D49-15E5-4CF8-B89A-51A38BB573A8}"/>
              </a:ext>
            </a:extLst>
          </p:cNvPr>
          <p:cNvCxnSpPr>
            <a:cxnSpLocks/>
            <a:stCxn id="30" idx="2"/>
          </p:cNvCxnSpPr>
          <p:nvPr/>
        </p:nvCxnSpPr>
        <p:spPr>
          <a:xfrm>
            <a:off x="3008060" y="3639680"/>
            <a:ext cx="0" cy="1032787"/>
          </a:xfrm>
          <a:prstGeom prst="straightConnector1">
            <a:avLst/>
          </a:prstGeom>
          <a:noFill/>
          <a:ln w="38100" cap="flat" cmpd="sng" algn="ctr">
            <a:solidFill>
              <a:srgbClr val="4472C4"/>
            </a:solidFill>
            <a:prstDash val="solid"/>
            <a:miter lim="800000"/>
            <a:tailEnd type="triangle"/>
          </a:ln>
          <a:effectLst/>
        </p:spPr>
      </p:cxnSp>
      <p:cxnSp>
        <p:nvCxnSpPr>
          <p:cNvPr id="41" name="직선 화살표 연결선 40">
            <a:extLst>
              <a:ext uri="{FF2B5EF4-FFF2-40B4-BE49-F238E27FC236}">
                <a16:creationId xmlns:a16="http://schemas.microsoft.com/office/drawing/2014/main" id="{6E92587C-68DD-4011-89F4-C025ECAC10C2}"/>
              </a:ext>
            </a:extLst>
          </p:cNvPr>
          <p:cNvCxnSpPr>
            <a:cxnSpLocks/>
            <a:endCxn id="31" idx="2"/>
          </p:cNvCxnSpPr>
          <p:nvPr/>
        </p:nvCxnSpPr>
        <p:spPr>
          <a:xfrm flipV="1">
            <a:off x="6143775" y="4044455"/>
            <a:ext cx="0" cy="628012"/>
          </a:xfrm>
          <a:prstGeom prst="straightConnector1">
            <a:avLst/>
          </a:prstGeom>
          <a:noFill/>
          <a:ln w="38100" cap="flat" cmpd="sng" algn="ctr">
            <a:solidFill>
              <a:srgbClr val="4472C4"/>
            </a:solidFill>
            <a:prstDash val="solid"/>
            <a:miter lim="800000"/>
            <a:tailEnd type="triangle"/>
          </a:ln>
          <a:effectLst/>
        </p:spPr>
      </p:cxnSp>
      <p:sp>
        <p:nvSpPr>
          <p:cNvPr id="42" name="직사각형 41">
            <a:extLst>
              <a:ext uri="{FF2B5EF4-FFF2-40B4-BE49-F238E27FC236}">
                <a16:creationId xmlns:a16="http://schemas.microsoft.com/office/drawing/2014/main" id="{0920F3F4-3404-4E17-8E85-56F0A44F6DF0}"/>
              </a:ext>
            </a:extLst>
          </p:cNvPr>
          <p:cNvSpPr/>
          <p:nvPr/>
        </p:nvSpPr>
        <p:spPr>
          <a:xfrm>
            <a:off x="578498" y="1700667"/>
            <a:ext cx="7732070" cy="3456665"/>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TextBox 42">
            <a:extLst>
              <a:ext uri="{FF2B5EF4-FFF2-40B4-BE49-F238E27FC236}">
                <a16:creationId xmlns:a16="http://schemas.microsoft.com/office/drawing/2014/main" id="{CE7DFFB4-50F8-4C86-B789-AC6F5DC06177}"/>
              </a:ext>
            </a:extLst>
          </p:cNvPr>
          <p:cNvSpPr txBox="1"/>
          <p:nvPr/>
        </p:nvSpPr>
        <p:spPr>
          <a:xfrm>
            <a:off x="3971568" y="1441378"/>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44" name="TextBox 43">
            <a:extLst>
              <a:ext uri="{FF2B5EF4-FFF2-40B4-BE49-F238E27FC236}">
                <a16:creationId xmlns:a16="http://schemas.microsoft.com/office/drawing/2014/main" id="{34F00E98-36D2-47DB-AC21-B11006017737}"/>
              </a:ext>
            </a:extLst>
          </p:cNvPr>
          <p:cNvSpPr txBox="1"/>
          <p:nvPr/>
        </p:nvSpPr>
        <p:spPr>
          <a:xfrm>
            <a:off x="2696436" y="2997654"/>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45" name="TextBox 44">
            <a:extLst>
              <a:ext uri="{FF2B5EF4-FFF2-40B4-BE49-F238E27FC236}">
                <a16:creationId xmlns:a16="http://schemas.microsoft.com/office/drawing/2014/main" id="{8535209A-ED57-48C4-B378-715ACFABA249}"/>
              </a:ext>
            </a:extLst>
          </p:cNvPr>
          <p:cNvSpPr txBox="1"/>
          <p:nvPr/>
        </p:nvSpPr>
        <p:spPr>
          <a:xfrm>
            <a:off x="2696436" y="3868026"/>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46" name="TextBox 45">
            <a:extLst>
              <a:ext uri="{FF2B5EF4-FFF2-40B4-BE49-F238E27FC236}">
                <a16:creationId xmlns:a16="http://schemas.microsoft.com/office/drawing/2014/main" id="{F13E3D6E-160B-4749-B9EF-65504F1AC46F}"/>
              </a:ext>
            </a:extLst>
          </p:cNvPr>
          <p:cNvSpPr txBox="1"/>
          <p:nvPr/>
        </p:nvSpPr>
        <p:spPr>
          <a:xfrm>
            <a:off x="6176747" y="3493570"/>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47" name="TextBox 46">
            <a:extLst>
              <a:ext uri="{FF2B5EF4-FFF2-40B4-BE49-F238E27FC236}">
                <a16:creationId xmlns:a16="http://schemas.microsoft.com/office/drawing/2014/main" id="{D5F57E71-ED23-4891-9DF1-C4798B9BC5E1}"/>
              </a:ext>
            </a:extLst>
          </p:cNvPr>
          <p:cNvSpPr txBox="1"/>
          <p:nvPr/>
        </p:nvSpPr>
        <p:spPr>
          <a:xfrm>
            <a:off x="6196687" y="2899539"/>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48" name="TextBox 47">
            <a:extLst>
              <a:ext uri="{FF2B5EF4-FFF2-40B4-BE49-F238E27FC236}">
                <a16:creationId xmlns:a16="http://schemas.microsoft.com/office/drawing/2014/main" id="{149F7AF4-6A67-4ED3-8400-888586EE90E7}"/>
              </a:ext>
            </a:extLst>
          </p:cNvPr>
          <p:cNvSpPr txBox="1"/>
          <p:nvPr/>
        </p:nvSpPr>
        <p:spPr>
          <a:xfrm>
            <a:off x="5556710" y="2930986"/>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49" name="TextBox 48">
            <a:extLst>
              <a:ext uri="{FF2B5EF4-FFF2-40B4-BE49-F238E27FC236}">
                <a16:creationId xmlns:a16="http://schemas.microsoft.com/office/drawing/2014/main" id="{E0010911-5E1A-4924-9B19-3CF28ED0C27F}"/>
              </a:ext>
            </a:extLst>
          </p:cNvPr>
          <p:cNvSpPr txBox="1"/>
          <p:nvPr/>
        </p:nvSpPr>
        <p:spPr>
          <a:xfrm>
            <a:off x="4448231" y="3542447"/>
            <a:ext cx="1731564" cy="253916"/>
          </a:xfrm>
          <a:prstGeom prst="rect">
            <a:avLst/>
          </a:prstGeom>
          <a:noFill/>
        </p:spPr>
        <p:txBody>
          <a:bodyPr wrap="non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0" name="TextBox 49">
            <a:extLst>
              <a:ext uri="{FF2B5EF4-FFF2-40B4-BE49-F238E27FC236}">
                <a16:creationId xmlns:a16="http://schemas.microsoft.com/office/drawing/2014/main" id="{C6BF1464-93A9-44EA-A263-34DECC03DAE7}"/>
              </a:ext>
            </a:extLst>
          </p:cNvPr>
          <p:cNvSpPr txBox="1"/>
          <p:nvPr/>
        </p:nvSpPr>
        <p:spPr>
          <a:xfrm>
            <a:off x="2087742" y="3356557"/>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1" name="TextBox 50">
            <a:extLst>
              <a:ext uri="{FF2B5EF4-FFF2-40B4-BE49-F238E27FC236}">
                <a16:creationId xmlns:a16="http://schemas.microsoft.com/office/drawing/2014/main" id="{7472BDAA-F925-471D-86F7-ED06C3101008}"/>
              </a:ext>
            </a:extLst>
          </p:cNvPr>
          <p:cNvSpPr txBox="1"/>
          <p:nvPr/>
        </p:nvSpPr>
        <p:spPr>
          <a:xfrm>
            <a:off x="6167738" y="4031117"/>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③</a:t>
            </a:r>
          </a:p>
        </p:txBody>
      </p:sp>
      <p:sp>
        <p:nvSpPr>
          <p:cNvPr id="52" name="직사각형 51">
            <a:extLst>
              <a:ext uri="{FF2B5EF4-FFF2-40B4-BE49-F238E27FC236}">
                <a16:creationId xmlns:a16="http://schemas.microsoft.com/office/drawing/2014/main" id="{7A12567C-3A36-4991-AA39-D9EBF9B6FF3E}"/>
              </a:ext>
            </a:extLst>
          </p:cNvPr>
          <p:cNvSpPr/>
          <p:nvPr/>
        </p:nvSpPr>
        <p:spPr>
          <a:xfrm>
            <a:off x="2635088" y="4672467"/>
            <a:ext cx="3938246"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3" name="TextBox 52">
            <a:extLst>
              <a:ext uri="{FF2B5EF4-FFF2-40B4-BE49-F238E27FC236}">
                <a16:creationId xmlns:a16="http://schemas.microsoft.com/office/drawing/2014/main" id="{F6D73305-C673-47C9-8B99-2C453BFAFE63}"/>
              </a:ext>
            </a:extLst>
          </p:cNvPr>
          <p:cNvSpPr txBox="1"/>
          <p:nvPr/>
        </p:nvSpPr>
        <p:spPr>
          <a:xfrm>
            <a:off x="1492898" y="5434467"/>
            <a:ext cx="5966698"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Network latency exist in the connection sections 2 and 3</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55" name="TextBox 54">
            <a:extLst>
              <a:ext uri="{FF2B5EF4-FFF2-40B4-BE49-F238E27FC236}">
                <a16:creationId xmlns:a16="http://schemas.microsoft.com/office/drawing/2014/main" id="{7202BEE1-927F-4D13-8D70-5ECE8809D57D}"/>
              </a:ext>
            </a:extLst>
          </p:cNvPr>
          <p:cNvSpPr txBox="1"/>
          <p:nvPr/>
        </p:nvSpPr>
        <p:spPr>
          <a:xfrm>
            <a:off x="3783932" y="531754"/>
            <a:ext cx="1550361"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Display Type</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3775389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11334787-C6BE-4B47-BE65-A65A509835D1}"/>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AF8ED7F4-1983-4EF0-B876-E5E43AA7103D}"/>
              </a:ext>
            </a:extLst>
          </p:cNvPr>
          <p:cNvSpPr>
            <a:spLocks noGrp="1"/>
          </p:cNvSpPr>
          <p:nvPr>
            <p:ph type="sldNum" sz="quarter" idx="12"/>
          </p:nvPr>
        </p:nvSpPr>
        <p:spPr/>
        <p:txBody>
          <a:bodyPr/>
          <a:lstStyle/>
          <a:p>
            <a:fld id="{9C62AE19-B8DE-4C2F-B576-D74FFC40A230}" type="slidenum">
              <a:rPr lang="ko-KR" altLang="en-US" smtClean="0"/>
              <a:t>11</a:t>
            </a:fld>
            <a:endParaRPr lang="ko-KR" altLang="en-US"/>
          </a:p>
        </p:txBody>
      </p:sp>
      <p:cxnSp>
        <p:nvCxnSpPr>
          <p:cNvPr id="52" name="직선 화살표 연결선 51">
            <a:extLst>
              <a:ext uri="{FF2B5EF4-FFF2-40B4-BE49-F238E27FC236}">
                <a16:creationId xmlns:a16="http://schemas.microsoft.com/office/drawing/2014/main" id="{E85C2410-1FA7-4ACC-9D5E-06CD7A46F089}"/>
              </a:ext>
            </a:extLst>
          </p:cNvPr>
          <p:cNvCxnSpPr>
            <a:cxnSpLocks/>
            <a:stCxn id="58" idx="2"/>
            <a:endCxn id="53" idx="0"/>
          </p:cNvCxnSpPr>
          <p:nvPr/>
        </p:nvCxnSpPr>
        <p:spPr>
          <a:xfrm>
            <a:off x="2244182" y="2114768"/>
            <a:ext cx="3997" cy="1158574"/>
          </a:xfrm>
          <a:prstGeom prst="straightConnector1">
            <a:avLst/>
          </a:prstGeom>
          <a:noFill/>
          <a:ln w="38100" cap="flat" cmpd="sng" algn="ctr">
            <a:solidFill>
              <a:srgbClr val="4472C4"/>
            </a:solidFill>
            <a:prstDash val="solid"/>
            <a:miter lim="800000"/>
            <a:headEnd type="none" w="med" len="med"/>
            <a:tailEnd type="none" w="med" len="med"/>
          </a:ln>
          <a:effectLst/>
        </p:spPr>
      </p:cxnSp>
      <p:sp>
        <p:nvSpPr>
          <p:cNvPr id="53" name="직사각형 52">
            <a:extLst>
              <a:ext uri="{FF2B5EF4-FFF2-40B4-BE49-F238E27FC236}">
                <a16:creationId xmlns:a16="http://schemas.microsoft.com/office/drawing/2014/main" id="{4BA6390C-11FA-4630-A6DF-4D816B6075D5}"/>
              </a:ext>
            </a:extLst>
          </p:cNvPr>
          <p:cNvSpPr/>
          <p:nvPr/>
        </p:nvSpPr>
        <p:spPr>
          <a:xfrm>
            <a:off x="1875206" y="3273342"/>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54" name="그룹 53">
            <a:extLst>
              <a:ext uri="{FF2B5EF4-FFF2-40B4-BE49-F238E27FC236}">
                <a16:creationId xmlns:a16="http://schemas.microsoft.com/office/drawing/2014/main" id="{6A83E70E-6A47-4E3F-B937-42D5718876C0}"/>
              </a:ext>
            </a:extLst>
          </p:cNvPr>
          <p:cNvGrpSpPr/>
          <p:nvPr/>
        </p:nvGrpSpPr>
        <p:grpSpPr>
          <a:xfrm>
            <a:off x="1446304" y="2407414"/>
            <a:ext cx="1607485" cy="594570"/>
            <a:chOff x="2733486" y="3898214"/>
            <a:chExt cx="6758608" cy="1121675"/>
          </a:xfrm>
        </p:grpSpPr>
        <p:sp>
          <p:nvSpPr>
            <p:cNvPr id="55" name="구름 54">
              <a:extLst>
                <a:ext uri="{FF2B5EF4-FFF2-40B4-BE49-F238E27FC236}">
                  <a16:creationId xmlns:a16="http://schemas.microsoft.com/office/drawing/2014/main" id="{3538B08B-F7CF-4749-A789-063A3784B69B}"/>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6" name="TextBox 55">
              <a:extLst>
                <a:ext uri="{FF2B5EF4-FFF2-40B4-BE49-F238E27FC236}">
                  <a16:creationId xmlns:a16="http://schemas.microsoft.com/office/drawing/2014/main" id="{2E1AAFFE-8912-4AAD-A43B-21ADCBE592BA}"/>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57" name="TextBox 56">
            <a:extLst>
              <a:ext uri="{FF2B5EF4-FFF2-40B4-BE49-F238E27FC236}">
                <a16:creationId xmlns:a16="http://schemas.microsoft.com/office/drawing/2014/main" id="{2BE2A57A-A065-4A6C-A1DD-1AF1483615AE}"/>
              </a:ext>
            </a:extLst>
          </p:cNvPr>
          <p:cNvSpPr txBox="1"/>
          <p:nvPr/>
        </p:nvSpPr>
        <p:spPr>
          <a:xfrm>
            <a:off x="1806402" y="1219200"/>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1</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58" name="직사각형 57">
            <a:extLst>
              <a:ext uri="{FF2B5EF4-FFF2-40B4-BE49-F238E27FC236}">
                <a16:creationId xmlns:a16="http://schemas.microsoft.com/office/drawing/2014/main" id="{E9217E92-A890-438B-92B4-B0467CB35200}"/>
              </a:ext>
            </a:extLst>
          </p:cNvPr>
          <p:cNvSpPr/>
          <p:nvPr/>
        </p:nvSpPr>
        <p:spPr>
          <a:xfrm>
            <a:off x="1407092" y="1715281"/>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9" name="TextBox 58">
            <a:extLst>
              <a:ext uri="{FF2B5EF4-FFF2-40B4-BE49-F238E27FC236}">
                <a16:creationId xmlns:a16="http://schemas.microsoft.com/office/drawing/2014/main" id="{86BF3400-A791-4D34-8AC9-DFF32B4D889F}"/>
              </a:ext>
            </a:extLst>
          </p:cNvPr>
          <p:cNvSpPr txBox="1"/>
          <p:nvPr/>
        </p:nvSpPr>
        <p:spPr>
          <a:xfrm>
            <a:off x="4196153" y="1220512"/>
            <a:ext cx="4953000" cy="2246769"/>
          </a:xfrm>
          <a:prstGeom prst="rect">
            <a:avLst/>
          </a:prstGeom>
          <a:noFill/>
        </p:spPr>
        <p:txBody>
          <a:bodyPr wrap="square" rtlCol="0">
            <a:spAutoFit/>
          </a:bodyPr>
          <a:lstStyle/>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HMD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is</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connected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to a</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local</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content</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server such a PC or a gaming console</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by a wired or wireless network.</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VR content is being rendered or decoded in the local content server and HMD is receiving the VR content through either a wired or a wireless network.</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61" name="TextBox 60">
            <a:extLst>
              <a:ext uri="{FF2B5EF4-FFF2-40B4-BE49-F238E27FC236}">
                <a16:creationId xmlns:a16="http://schemas.microsoft.com/office/drawing/2014/main" id="{AB100700-177E-426B-BA78-900063F7B74C}"/>
              </a:ext>
            </a:extLst>
          </p:cNvPr>
          <p:cNvSpPr txBox="1"/>
          <p:nvPr/>
        </p:nvSpPr>
        <p:spPr>
          <a:xfrm>
            <a:off x="847019" y="5410200"/>
            <a:ext cx="2803973"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LAN: wired or wireless</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160919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916BE6E2-8050-4933-898C-8734B1863B9A}"/>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E2B1A17F-D678-476E-B8E0-701E02C378F5}"/>
              </a:ext>
            </a:extLst>
          </p:cNvPr>
          <p:cNvSpPr>
            <a:spLocks noGrp="1"/>
          </p:cNvSpPr>
          <p:nvPr>
            <p:ph type="sldNum" sz="quarter" idx="12"/>
          </p:nvPr>
        </p:nvSpPr>
        <p:spPr/>
        <p:txBody>
          <a:bodyPr/>
          <a:lstStyle/>
          <a:p>
            <a:fld id="{9C62AE19-B8DE-4C2F-B576-D74FFC40A230}" type="slidenum">
              <a:rPr lang="ko-KR" altLang="en-US" smtClean="0"/>
              <a:t>12</a:t>
            </a:fld>
            <a:endParaRPr lang="ko-KR" altLang="en-US"/>
          </a:p>
        </p:txBody>
      </p:sp>
      <p:cxnSp>
        <p:nvCxnSpPr>
          <p:cNvPr id="12" name="직선 화살표 연결선 11">
            <a:extLst>
              <a:ext uri="{FF2B5EF4-FFF2-40B4-BE49-F238E27FC236}">
                <a16:creationId xmlns:a16="http://schemas.microsoft.com/office/drawing/2014/main" id="{E4351BF4-3106-4F34-BA2B-5E247D93534F}"/>
              </a:ext>
            </a:extLst>
          </p:cNvPr>
          <p:cNvCxnSpPr>
            <a:cxnSpLocks/>
            <a:stCxn id="17" idx="2"/>
            <a:endCxn id="13" idx="0"/>
          </p:cNvCxnSpPr>
          <p:nvPr/>
        </p:nvCxnSpPr>
        <p:spPr>
          <a:xfrm>
            <a:off x="2244184" y="2115078"/>
            <a:ext cx="10757" cy="1158575"/>
          </a:xfrm>
          <a:prstGeom prst="straightConnector1">
            <a:avLst/>
          </a:prstGeom>
          <a:noFill/>
          <a:ln w="38100" cap="flat" cmpd="sng" algn="ctr">
            <a:solidFill>
              <a:srgbClr val="4472C4"/>
            </a:solidFill>
            <a:prstDash val="solid"/>
            <a:miter lim="800000"/>
            <a:headEnd type="none" w="med" len="med"/>
            <a:tailEnd type="none" w="med" len="med"/>
          </a:ln>
          <a:effectLst/>
        </p:spPr>
      </p:cxnSp>
      <p:sp>
        <p:nvSpPr>
          <p:cNvPr id="13" name="직사각형 12">
            <a:extLst>
              <a:ext uri="{FF2B5EF4-FFF2-40B4-BE49-F238E27FC236}">
                <a16:creationId xmlns:a16="http://schemas.microsoft.com/office/drawing/2014/main" id="{8CE5A62A-FC38-44C9-B097-DEB09E40AA8D}"/>
              </a:ext>
            </a:extLst>
          </p:cNvPr>
          <p:cNvSpPr/>
          <p:nvPr/>
        </p:nvSpPr>
        <p:spPr>
          <a:xfrm>
            <a:off x="1881967" y="3273653"/>
            <a:ext cx="745947"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14" name="그룹 13">
            <a:extLst>
              <a:ext uri="{FF2B5EF4-FFF2-40B4-BE49-F238E27FC236}">
                <a16:creationId xmlns:a16="http://schemas.microsoft.com/office/drawing/2014/main" id="{988CE09F-6318-418F-B6A7-38F1A93A755F}"/>
              </a:ext>
            </a:extLst>
          </p:cNvPr>
          <p:cNvGrpSpPr/>
          <p:nvPr/>
        </p:nvGrpSpPr>
        <p:grpSpPr>
          <a:xfrm>
            <a:off x="1453065" y="2407725"/>
            <a:ext cx="1607485" cy="594570"/>
            <a:chOff x="2733486" y="3898214"/>
            <a:chExt cx="6758608" cy="1121675"/>
          </a:xfrm>
        </p:grpSpPr>
        <p:sp>
          <p:nvSpPr>
            <p:cNvPr id="15" name="구름 14">
              <a:extLst>
                <a:ext uri="{FF2B5EF4-FFF2-40B4-BE49-F238E27FC236}">
                  <a16:creationId xmlns:a16="http://schemas.microsoft.com/office/drawing/2014/main" id="{EF759A9D-D96E-4BE5-BF0A-887700372E84}"/>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6" name="TextBox 15">
              <a:extLst>
                <a:ext uri="{FF2B5EF4-FFF2-40B4-BE49-F238E27FC236}">
                  <a16:creationId xmlns:a16="http://schemas.microsoft.com/office/drawing/2014/main" id="{B87C838F-E01F-4285-B446-07B013E69E80}"/>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17" name="직사각형 16">
            <a:extLst>
              <a:ext uri="{FF2B5EF4-FFF2-40B4-BE49-F238E27FC236}">
                <a16:creationId xmlns:a16="http://schemas.microsoft.com/office/drawing/2014/main" id="{015A3994-B64E-49D4-8782-D709ECA2F9D5}"/>
              </a:ext>
            </a:extLst>
          </p:cNvPr>
          <p:cNvSpPr/>
          <p:nvPr/>
        </p:nvSpPr>
        <p:spPr>
          <a:xfrm>
            <a:off x="1314862" y="1715591"/>
            <a:ext cx="1858643"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8" name="TextBox 17">
            <a:extLst>
              <a:ext uri="{FF2B5EF4-FFF2-40B4-BE49-F238E27FC236}">
                <a16:creationId xmlns:a16="http://schemas.microsoft.com/office/drawing/2014/main" id="{7B1F5338-C654-44A8-8620-BD0C0C1E7E04}"/>
              </a:ext>
            </a:extLst>
          </p:cNvPr>
          <p:cNvSpPr txBox="1"/>
          <p:nvPr/>
        </p:nvSpPr>
        <p:spPr>
          <a:xfrm>
            <a:off x="1806402" y="1219200"/>
            <a:ext cx="875563"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2</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19" name="TextBox 18">
            <a:extLst>
              <a:ext uri="{FF2B5EF4-FFF2-40B4-BE49-F238E27FC236}">
                <a16:creationId xmlns:a16="http://schemas.microsoft.com/office/drawing/2014/main" id="{F8A47E80-4BEA-4B8C-B63E-0B949F07EF4D}"/>
              </a:ext>
            </a:extLst>
          </p:cNvPr>
          <p:cNvSpPr txBox="1"/>
          <p:nvPr/>
        </p:nvSpPr>
        <p:spPr>
          <a:xfrm>
            <a:off x="4196153" y="1220512"/>
            <a:ext cx="4953000" cy="2862322"/>
          </a:xfrm>
          <a:prstGeom prst="rect">
            <a:avLst/>
          </a:prstGeom>
          <a:noFill/>
        </p:spPr>
        <p:txBody>
          <a:bodyPr wrap="square" rtlCol="0">
            <a:spAutoFit/>
          </a:bodyPr>
          <a:lstStyle/>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HMD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is</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connected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to</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a remote</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content</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server</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such as cloud rendering by wired and wireless network.</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VR content is being rendered or decoded in the remote content server and streamed to the HMD.</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The remote content server is connected via WAN as the remote content server is located outside of the local area.</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21" name="TextBox 20">
            <a:extLst>
              <a:ext uri="{FF2B5EF4-FFF2-40B4-BE49-F238E27FC236}">
                <a16:creationId xmlns:a16="http://schemas.microsoft.com/office/drawing/2014/main" id="{4D319FC3-53FE-44BF-9B6E-82568A766661}"/>
              </a:ext>
            </a:extLst>
          </p:cNvPr>
          <p:cNvSpPr txBox="1"/>
          <p:nvPr/>
        </p:nvSpPr>
        <p:spPr>
          <a:xfrm>
            <a:off x="847019" y="5410200"/>
            <a:ext cx="2786981" cy="400110"/>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WAN: wired + wireless</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4048380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0F95FB74-422E-4FB9-9B4B-8121BDA8796C}"/>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43BCA7C8-D99C-42DD-8890-1605E11DE6E5}"/>
              </a:ext>
            </a:extLst>
          </p:cNvPr>
          <p:cNvSpPr>
            <a:spLocks noGrp="1"/>
          </p:cNvSpPr>
          <p:nvPr>
            <p:ph type="sldNum" sz="quarter" idx="12"/>
          </p:nvPr>
        </p:nvSpPr>
        <p:spPr/>
        <p:txBody>
          <a:bodyPr/>
          <a:lstStyle/>
          <a:p>
            <a:fld id="{9C62AE19-B8DE-4C2F-B576-D74FFC40A230}" type="slidenum">
              <a:rPr lang="ko-KR" altLang="en-US" smtClean="0"/>
              <a:t>13</a:t>
            </a:fld>
            <a:endParaRPr lang="ko-KR" altLang="en-US"/>
          </a:p>
        </p:txBody>
      </p:sp>
      <p:cxnSp>
        <p:nvCxnSpPr>
          <p:cNvPr id="25" name="직선 화살표 연결선 24">
            <a:extLst>
              <a:ext uri="{FF2B5EF4-FFF2-40B4-BE49-F238E27FC236}">
                <a16:creationId xmlns:a16="http://schemas.microsoft.com/office/drawing/2014/main" id="{49C049CE-51F2-4521-B98F-CF18D6031FAE}"/>
              </a:ext>
            </a:extLst>
          </p:cNvPr>
          <p:cNvCxnSpPr>
            <a:cxnSpLocks/>
            <a:endCxn id="33" idx="0"/>
          </p:cNvCxnSpPr>
          <p:nvPr/>
        </p:nvCxnSpPr>
        <p:spPr>
          <a:xfrm>
            <a:off x="1220307" y="2113762"/>
            <a:ext cx="1" cy="1088162"/>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26" name="직선 화살표 연결선 25">
            <a:extLst>
              <a:ext uri="{FF2B5EF4-FFF2-40B4-BE49-F238E27FC236}">
                <a16:creationId xmlns:a16="http://schemas.microsoft.com/office/drawing/2014/main" id="{5EB66A6D-61DA-4F2B-9360-E6566D33606F}"/>
              </a:ext>
            </a:extLst>
          </p:cNvPr>
          <p:cNvCxnSpPr>
            <a:cxnSpLocks/>
            <a:endCxn id="42" idx="0"/>
          </p:cNvCxnSpPr>
          <p:nvPr/>
        </p:nvCxnSpPr>
        <p:spPr>
          <a:xfrm>
            <a:off x="3259159" y="2113762"/>
            <a:ext cx="18550" cy="1083680"/>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27" name="직선 화살표 연결선 26">
            <a:extLst>
              <a:ext uri="{FF2B5EF4-FFF2-40B4-BE49-F238E27FC236}">
                <a16:creationId xmlns:a16="http://schemas.microsoft.com/office/drawing/2014/main" id="{B4406706-A73A-4302-89A3-A694B23B9E5E}"/>
              </a:ext>
            </a:extLst>
          </p:cNvPr>
          <p:cNvCxnSpPr>
            <a:cxnSpLocks/>
            <a:stCxn id="33" idx="2"/>
            <a:endCxn id="29" idx="0"/>
          </p:cNvCxnSpPr>
          <p:nvPr/>
        </p:nvCxnSpPr>
        <p:spPr>
          <a:xfrm>
            <a:off x="1220308" y="3601411"/>
            <a:ext cx="13253" cy="1165346"/>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28" name="직선 화살표 연결선 27">
            <a:extLst>
              <a:ext uri="{FF2B5EF4-FFF2-40B4-BE49-F238E27FC236}">
                <a16:creationId xmlns:a16="http://schemas.microsoft.com/office/drawing/2014/main" id="{476463A2-65DF-4589-A7F1-09BCA5022DEF}"/>
              </a:ext>
            </a:extLst>
          </p:cNvPr>
          <p:cNvCxnSpPr>
            <a:cxnSpLocks/>
            <a:stCxn id="42" idx="2"/>
            <a:endCxn id="38" idx="0"/>
          </p:cNvCxnSpPr>
          <p:nvPr/>
        </p:nvCxnSpPr>
        <p:spPr>
          <a:xfrm>
            <a:off x="3277709" y="3596929"/>
            <a:ext cx="13253" cy="1165346"/>
          </a:xfrm>
          <a:prstGeom prst="straightConnector1">
            <a:avLst/>
          </a:prstGeom>
          <a:noFill/>
          <a:ln w="38100" cap="flat" cmpd="sng" algn="ctr">
            <a:solidFill>
              <a:srgbClr val="4472C4"/>
            </a:solidFill>
            <a:prstDash val="solid"/>
            <a:miter lim="800000"/>
            <a:headEnd type="none" w="med" len="med"/>
            <a:tailEnd type="none" w="med" len="med"/>
          </a:ln>
          <a:effectLst/>
        </p:spPr>
      </p:cxnSp>
      <p:sp>
        <p:nvSpPr>
          <p:cNvPr id="29" name="직사각형 28">
            <a:extLst>
              <a:ext uri="{FF2B5EF4-FFF2-40B4-BE49-F238E27FC236}">
                <a16:creationId xmlns:a16="http://schemas.microsoft.com/office/drawing/2014/main" id="{C1164CA1-B0CE-4DDA-AC10-2D930206E239}"/>
              </a:ext>
            </a:extLst>
          </p:cNvPr>
          <p:cNvSpPr/>
          <p:nvPr/>
        </p:nvSpPr>
        <p:spPr>
          <a:xfrm>
            <a:off x="860588" y="4766757"/>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30" name="그룹 29">
            <a:extLst>
              <a:ext uri="{FF2B5EF4-FFF2-40B4-BE49-F238E27FC236}">
                <a16:creationId xmlns:a16="http://schemas.microsoft.com/office/drawing/2014/main" id="{712E6120-32FE-4E07-846D-13AF6ED9562E}"/>
              </a:ext>
            </a:extLst>
          </p:cNvPr>
          <p:cNvGrpSpPr/>
          <p:nvPr/>
        </p:nvGrpSpPr>
        <p:grpSpPr>
          <a:xfrm>
            <a:off x="429818" y="3882301"/>
            <a:ext cx="1607485" cy="594570"/>
            <a:chOff x="2733486" y="3898214"/>
            <a:chExt cx="6758608" cy="1121675"/>
          </a:xfrm>
        </p:grpSpPr>
        <p:sp>
          <p:nvSpPr>
            <p:cNvPr id="31" name="구름 30">
              <a:extLst>
                <a:ext uri="{FF2B5EF4-FFF2-40B4-BE49-F238E27FC236}">
                  <a16:creationId xmlns:a16="http://schemas.microsoft.com/office/drawing/2014/main" id="{93D37715-720E-4EBB-BCE4-0EBDF95AC0AE}"/>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2" name="TextBox 31">
              <a:extLst>
                <a:ext uri="{FF2B5EF4-FFF2-40B4-BE49-F238E27FC236}">
                  <a16:creationId xmlns:a16="http://schemas.microsoft.com/office/drawing/2014/main" id="{AC9E82F8-9AB6-45F4-AC07-49BC6EE59DBA}"/>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33" name="직사각형 32">
            <a:extLst>
              <a:ext uri="{FF2B5EF4-FFF2-40B4-BE49-F238E27FC236}">
                <a16:creationId xmlns:a16="http://schemas.microsoft.com/office/drawing/2014/main" id="{60CD7567-5892-4219-ADC3-28B7F1C4E727}"/>
              </a:ext>
            </a:extLst>
          </p:cNvPr>
          <p:cNvSpPr/>
          <p:nvPr/>
        </p:nvSpPr>
        <p:spPr>
          <a:xfrm>
            <a:off x="383218" y="3201924"/>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4" name="직사각형 33">
            <a:extLst>
              <a:ext uri="{FF2B5EF4-FFF2-40B4-BE49-F238E27FC236}">
                <a16:creationId xmlns:a16="http://schemas.microsoft.com/office/drawing/2014/main" id="{2E7AFE4F-DD7D-4E8E-8483-62DFEBA98447}"/>
              </a:ext>
            </a:extLst>
          </p:cNvPr>
          <p:cNvSpPr/>
          <p:nvPr/>
        </p:nvSpPr>
        <p:spPr>
          <a:xfrm>
            <a:off x="383217" y="1718756"/>
            <a:ext cx="3731583"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35" name="그룹 34">
            <a:extLst>
              <a:ext uri="{FF2B5EF4-FFF2-40B4-BE49-F238E27FC236}">
                <a16:creationId xmlns:a16="http://schemas.microsoft.com/office/drawing/2014/main" id="{4327D8B4-E52A-4BFB-8BDE-734D025105A5}"/>
              </a:ext>
            </a:extLst>
          </p:cNvPr>
          <p:cNvGrpSpPr/>
          <p:nvPr/>
        </p:nvGrpSpPr>
        <p:grpSpPr>
          <a:xfrm>
            <a:off x="383217" y="2335198"/>
            <a:ext cx="3731581" cy="594570"/>
            <a:chOff x="2733486" y="3898214"/>
            <a:chExt cx="6758608" cy="1121675"/>
          </a:xfrm>
        </p:grpSpPr>
        <p:sp>
          <p:nvSpPr>
            <p:cNvPr id="36" name="구름 35">
              <a:extLst>
                <a:ext uri="{FF2B5EF4-FFF2-40B4-BE49-F238E27FC236}">
                  <a16:creationId xmlns:a16="http://schemas.microsoft.com/office/drawing/2014/main" id="{CE33D7E0-B23D-49B0-AE96-5B08710690D1}"/>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7" name="TextBox 36">
              <a:extLst>
                <a:ext uri="{FF2B5EF4-FFF2-40B4-BE49-F238E27FC236}">
                  <a16:creationId xmlns:a16="http://schemas.microsoft.com/office/drawing/2014/main" id="{12677C2F-1EBF-444A-81E9-2F5001C2FA17}"/>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38" name="직사각형 37">
            <a:extLst>
              <a:ext uri="{FF2B5EF4-FFF2-40B4-BE49-F238E27FC236}">
                <a16:creationId xmlns:a16="http://schemas.microsoft.com/office/drawing/2014/main" id="{BA5FFC71-0C73-4E83-9157-C166397E7B8D}"/>
              </a:ext>
            </a:extLst>
          </p:cNvPr>
          <p:cNvSpPr/>
          <p:nvPr/>
        </p:nvSpPr>
        <p:spPr>
          <a:xfrm>
            <a:off x="2917989" y="4762275"/>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39" name="그룹 38">
            <a:extLst>
              <a:ext uri="{FF2B5EF4-FFF2-40B4-BE49-F238E27FC236}">
                <a16:creationId xmlns:a16="http://schemas.microsoft.com/office/drawing/2014/main" id="{967FF74D-4B4C-4A69-BA7D-37F132C47FC5}"/>
              </a:ext>
            </a:extLst>
          </p:cNvPr>
          <p:cNvGrpSpPr/>
          <p:nvPr/>
        </p:nvGrpSpPr>
        <p:grpSpPr>
          <a:xfrm>
            <a:off x="2487219" y="3877819"/>
            <a:ext cx="1607485" cy="594570"/>
            <a:chOff x="2733486" y="3898214"/>
            <a:chExt cx="6758608" cy="1121675"/>
          </a:xfrm>
        </p:grpSpPr>
        <p:sp>
          <p:nvSpPr>
            <p:cNvPr id="40" name="구름 39">
              <a:extLst>
                <a:ext uri="{FF2B5EF4-FFF2-40B4-BE49-F238E27FC236}">
                  <a16:creationId xmlns:a16="http://schemas.microsoft.com/office/drawing/2014/main" id="{D82798A8-3108-4DAC-B358-A78C4352F569}"/>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1" name="TextBox 40">
              <a:extLst>
                <a:ext uri="{FF2B5EF4-FFF2-40B4-BE49-F238E27FC236}">
                  <a16:creationId xmlns:a16="http://schemas.microsoft.com/office/drawing/2014/main" id="{1193ECA1-FBD8-461A-9417-636CCC2CCCC4}"/>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42" name="직사각형 41">
            <a:extLst>
              <a:ext uri="{FF2B5EF4-FFF2-40B4-BE49-F238E27FC236}">
                <a16:creationId xmlns:a16="http://schemas.microsoft.com/office/drawing/2014/main" id="{453BE1CA-8901-48A9-AC43-EA9FCC558684}"/>
              </a:ext>
            </a:extLst>
          </p:cNvPr>
          <p:cNvSpPr/>
          <p:nvPr/>
        </p:nvSpPr>
        <p:spPr>
          <a:xfrm>
            <a:off x="2440619" y="3197442"/>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TextBox 42">
            <a:extLst>
              <a:ext uri="{FF2B5EF4-FFF2-40B4-BE49-F238E27FC236}">
                <a16:creationId xmlns:a16="http://schemas.microsoft.com/office/drawing/2014/main" id="{9AD0FCD4-7A5B-49C3-8BD0-F55F1AF6EE20}"/>
              </a:ext>
            </a:extLst>
          </p:cNvPr>
          <p:cNvSpPr txBox="1"/>
          <p:nvPr/>
        </p:nvSpPr>
        <p:spPr>
          <a:xfrm>
            <a:off x="1811226" y="1219200"/>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3</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44" name="TextBox 43">
            <a:extLst>
              <a:ext uri="{FF2B5EF4-FFF2-40B4-BE49-F238E27FC236}">
                <a16:creationId xmlns:a16="http://schemas.microsoft.com/office/drawing/2014/main" id="{E408281E-B8BA-412C-B1A0-5097E4AD96CD}"/>
              </a:ext>
            </a:extLst>
          </p:cNvPr>
          <p:cNvSpPr txBox="1"/>
          <p:nvPr/>
        </p:nvSpPr>
        <p:spPr>
          <a:xfrm>
            <a:off x="847019" y="5395586"/>
            <a:ext cx="2803973" cy="707886"/>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LAN: wired or wireless</a:t>
            </a:r>
          </a:p>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WAN: wired + wireless</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45" name="TextBox 44">
            <a:extLst>
              <a:ext uri="{FF2B5EF4-FFF2-40B4-BE49-F238E27FC236}">
                <a16:creationId xmlns:a16="http://schemas.microsoft.com/office/drawing/2014/main" id="{2863241A-E1B6-4A64-9BC1-461AD4B86A6D}"/>
              </a:ext>
            </a:extLst>
          </p:cNvPr>
          <p:cNvSpPr txBox="1"/>
          <p:nvPr/>
        </p:nvSpPr>
        <p:spPr>
          <a:xfrm>
            <a:off x="4176057" y="1219200"/>
            <a:ext cx="4953000" cy="4093428"/>
          </a:xfrm>
          <a:prstGeom prst="rect">
            <a:avLst/>
          </a:prstGeom>
          <a:noFill/>
        </p:spPr>
        <p:txBody>
          <a:bodyPr wrap="square" rtlCol="0">
            <a:spAutoFit/>
          </a:bodyPr>
          <a:lstStyle/>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This is an extended version of case 1 – more than one VR</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system are connected to the remote content server.</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HMD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is connected to a local server like case 1 and the local content server is rendering or decoding VR content and send it back to the HMD.</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The remote content server in this case is computing the content sent by the local content servers and redistributing the calculated data back to the local content servers rather than rendering the content in local content server.</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2506096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4E026E18-C0F4-4C4F-89FF-54BB0EE7B88D}"/>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E17350C9-359E-4C42-813D-F63E48101CFD}"/>
              </a:ext>
            </a:extLst>
          </p:cNvPr>
          <p:cNvSpPr>
            <a:spLocks noGrp="1"/>
          </p:cNvSpPr>
          <p:nvPr>
            <p:ph type="sldNum" sz="quarter" idx="12"/>
          </p:nvPr>
        </p:nvSpPr>
        <p:spPr/>
        <p:txBody>
          <a:bodyPr/>
          <a:lstStyle/>
          <a:p>
            <a:fld id="{9C62AE19-B8DE-4C2F-B576-D74FFC40A230}" type="slidenum">
              <a:rPr lang="ko-KR" altLang="en-US" smtClean="0"/>
              <a:t>14</a:t>
            </a:fld>
            <a:endParaRPr lang="ko-KR" altLang="en-US"/>
          </a:p>
        </p:txBody>
      </p:sp>
      <p:cxnSp>
        <p:nvCxnSpPr>
          <p:cNvPr id="14" name="직선 화살표 연결선 13">
            <a:extLst>
              <a:ext uri="{FF2B5EF4-FFF2-40B4-BE49-F238E27FC236}">
                <a16:creationId xmlns:a16="http://schemas.microsoft.com/office/drawing/2014/main" id="{988A2AD0-3DB2-4CF0-A0B0-436896A8C0DB}"/>
              </a:ext>
            </a:extLst>
          </p:cNvPr>
          <p:cNvCxnSpPr>
            <a:cxnSpLocks/>
            <a:endCxn id="21" idx="0"/>
          </p:cNvCxnSpPr>
          <p:nvPr/>
        </p:nvCxnSpPr>
        <p:spPr>
          <a:xfrm>
            <a:off x="3226371" y="2131560"/>
            <a:ext cx="13253" cy="1179778"/>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15" name="직선 화살표 연결선 14">
            <a:extLst>
              <a:ext uri="{FF2B5EF4-FFF2-40B4-BE49-F238E27FC236}">
                <a16:creationId xmlns:a16="http://schemas.microsoft.com/office/drawing/2014/main" id="{3D4E580A-3F3C-4B6B-9E6D-BC2219C3BABD}"/>
              </a:ext>
            </a:extLst>
          </p:cNvPr>
          <p:cNvCxnSpPr>
            <a:cxnSpLocks/>
            <a:endCxn id="16" idx="0"/>
          </p:cNvCxnSpPr>
          <p:nvPr/>
        </p:nvCxnSpPr>
        <p:spPr>
          <a:xfrm>
            <a:off x="1182223" y="2131560"/>
            <a:ext cx="0" cy="1184260"/>
          </a:xfrm>
          <a:prstGeom prst="straightConnector1">
            <a:avLst/>
          </a:prstGeom>
          <a:noFill/>
          <a:ln w="38100" cap="flat" cmpd="sng" algn="ctr">
            <a:solidFill>
              <a:srgbClr val="4472C4"/>
            </a:solidFill>
            <a:prstDash val="solid"/>
            <a:miter lim="800000"/>
            <a:headEnd type="none" w="med" len="med"/>
            <a:tailEnd type="none" w="med" len="med"/>
          </a:ln>
          <a:effectLst/>
        </p:spPr>
      </p:cxnSp>
      <p:sp>
        <p:nvSpPr>
          <p:cNvPr id="16" name="직사각형 15">
            <a:extLst>
              <a:ext uri="{FF2B5EF4-FFF2-40B4-BE49-F238E27FC236}">
                <a16:creationId xmlns:a16="http://schemas.microsoft.com/office/drawing/2014/main" id="{80DBEB87-EC5B-46DC-8AB3-298B833FEFD1}"/>
              </a:ext>
            </a:extLst>
          </p:cNvPr>
          <p:cNvSpPr/>
          <p:nvPr/>
        </p:nvSpPr>
        <p:spPr>
          <a:xfrm>
            <a:off x="809250" y="3315820"/>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17" name="직사각형 16">
            <a:extLst>
              <a:ext uri="{FF2B5EF4-FFF2-40B4-BE49-F238E27FC236}">
                <a16:creationId xmlns:a16="http://schemas.microsoft.com/office/drawing/2014/main" id="{949941D7-405B-4D70-9432-2CD7E5D885C1}"/>
              </a:ext>
            </a:extLst>
          </p:cNvPr>
          <p:cNvSpPr/>
          <p:nvPr/>
        </p:nvSpPr>
        <p:spPr>
          <a:xfrm>
            <a:off x="383217" y="1732073"/>
            <a:ext cx="3731583"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18" name="그룹 17">
            <a:extLst>
              <a:ext uri="{FF2B5EF4-FFF2-40B4-BE49-F238E27FC236}">
                <a16:creationId xmlns:a16="http://schemas.microsoft.com/office/drawing/2014/main" id="{0E4A5368-D4FB-404B-B156-A9200F2C775D}"/>
              </a:ext>
            </a:extLst>
          </p:cNvPr>
          <p:cNvGrpSpPr/>
          <p:nvPr/>
        </p:nvGrpSpPr>
        <p:grpSpPr>
          <a:xfrm>
            <a:off x="383219" y="2366283"/>
            <a:ext cx="3731581" cy="594570"/>
            <a:chOff x="2733486" y="3898214"/>
            <a:chExt cx="6758608" cy="1121675"/>
          </a:xfrm>
        </p:grpSpPr>
        <p:sp>
          <p:nvSpPr>
            <p:cNvPr id="19" name="구름 18">
              <a:extLst>
                <a:ext uri="{FF2B5EF4-FFF2-40B4-BE49-F238E27FC236}">
                  <a16:creationId xmlns:a16="http://schemas.microsoft.com/office/drawing/2014/main" id="{6B2506CF-A4C1-47EF-A628-8F396478DE9D}"/>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20" name="TextBox 19">
              <a:extLst>
                <a:ext uri="{FF2B5EF4-FFF2-40B4-BE49-F238E27FC236}">
                  <a16:creationId xmlns:a16="http://schemas.microsoft.com/office/drawing/2014/main" id="{14E27613-5B33-403F-8026-72C7A8A591DD}"/>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21" name="직사각형 20">
            <a:extLst>
              <a:ext uri="{FF2B5EF4-FFF2-40B4-BE49-F238E27FC236}">
                <a16:creationId xmlns:a16="http://schemas.microsoft.com/office/drawing/2014/main" id="{45BD9FC9-E76D-4CCE-AFFF-022CEE1DB8AB}"/>
              </a:ext>
            </a:extLst>
          </p:cNvPr>
          <p:cNvSpPr/>
          <p:nvPr/>
        </p:nvSpPr>
        <p:spPr>
          <a:xfrm>
            <a:off x="2866651" y="3311338"/>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22" name="TextBox 21">
            <a:extLst>
              <a:ext uri="{FF2B5EF4-FFF2-40B4-BE49-F238E27FC236}">
                <a16:creationId xmlns:a16="http://schemas.microsoft.com/office/drawing/2014/main" id="{0B0F11BD-99AB-4FF1-A735-CE0F184AFA64}"/>
              </a:ext>
            </a:extLst>
          </p:cNvPr>
          <p:cNvSpPr txBox="1"/>
          <p:nvPr/>
        </p:nvSpPr>
        <p:spPr>
          <a:xfrm>
            <a:off x="1811227" y="1222396"/>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4</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23" name="TextBox 22">
            <a:extLst>
              <a:ext uri="{FF2B5EF4-FFF2-40B4-BE49-F238E27FC236}">
                <a16:creationId xmlns:a16="http://schemas.microsoft.com/office/drawing/2014/main" id="{A6B870D2-2253-4459-8A8C-FBFF213C98E6}"/>
              </a:ext>
            </a:extLst>
          </p:cNvPr>
          <p:cNvSpPr txBox="1"/>
          <p:nvPr/>
        </p:nvSpPr>
        <p:spPr>
          <a:xfrm>
            <a:off x="4196153" y="1219200"/>
            <a:ext cx="4953000" cy="2246769"/>
          </a:xfrm>
          <a:prstGeom prst="rect">
            <a:avLst/>
          </a:prstGeom>
          <a:noFill/>
        </p:spPr>
        <p:txBody>
          <a:bodyPr wrap="square" rtlCol="0">
            <a:spAutoFit/>
          </a:bodyPr>
          <a:lstStyle/>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This is an extended version of case 2 - more than one HMD are connected to the remote server.</a:t>
            </a:r>
          </a:p>
          <a:p>
            <a:pPr marL="342900" indent="-342900" eaLnBrk="0" hangingPunct="0">
              <a:buFont typeface="Wingdings" panose="05000000000000000000" pitchFamily="2" charset="2"/>
              <a:buChar char="§"/>
            </a:pPr>
            <a:r>
              <a:rPr lang="en-US" altLang="ko-KR" sz="2000" dirty="0">
                <a:solidFill>
                  <a:prstClr val="black"/>
                </a:solidFill>
                <a:latin typeface="Times New Roman" panose="02020603050405020304" pitchFamily="18" charset="0"/>
                <a:ea typeface="맑은 고딕" panose="020B0503020000020004" pitchFamily="50" charset="-127"/>
                <a:cs typeface="+mn-cs"/>
              </a:rPr>
              <a:t>HMD</a:t>
            </a:r>
            <a:r>
              <a:rPr lang="ko-KR" altLang="en-US" sz="2000" dirty="0">
                <a:solidFill>
                  <a:prstClr val="black"/>
                </a:solidFill>
                <a:latin typeface="Times New Roman" panose="02020603050405020304" pitchFamily="18" charset="0"/>
                <a:ea typeface="맑은 고딕" panose="020B0503020000020004" pitchFamily="50" charset="-127"/>
                <a:cs typeface="+mn-cs"/>
              </a:rPr>
              <a:t> </a:t>
            </a:r>
            <a:r>
              <a:rPr lang="en-US" altLang="ko-KR" sz="2000" dirty="0">
                <a:solidFill>
                  <a:prstClr val="black"/>
                </a:solidFill>
                <a:latin typeface="Times New Roman" panose="02020603050405020304" pitchFamily="18" charset="0"/>
                <a:ea typeface="맑은 고딕" panose="020B0503020000020004" pitchFamily="50" charset="-127"/>
                <a:cs typeface="+mn-cs"/>
              </a:rPr>
              <a:t>is connected to a remote server like case 2 and the remote server is rendering or decoding VR content and send it back to the HMD.</a:t>
            </a:r>
          </a:p>
        </p:txBody>
      </p:sp>
    </p:spTree>
    <p:extLst>
      <p:ext uri="{BB962C8B-B14F-4D97-AF65-F5344CB8AC3E}">
        <p14:creationId xmlns:p14="http://schemas.microsoft.com/office/powerpoint/2010/main" val="938854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16413398-2B73-483D-89DA-814AF4184E8F}"/>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EA9CA00A-A80C-4110-B448-AF23476802C1}"/>
              </a:ext>
            </a:extLst>
          </p:cNvPr>
          <p:cNvSpPr>
            <a:spLocks noGrp="1"/>
          </p:cNvSpPr>
          <p:nvPr>
            <p:ph type="sldNum" sz="quarter" idx="12"/>
          </p:nvPr>
        </p:nvSpPr>
        <p:spPr/>
        <p:txBody>
          <a:bodyPr/>
          <a:lstStyle/>
          <a:p>
            <a:fld id="{9C62AE19-B8DE-4C2F-B576-D74FFC40A230}" type="slidenum">
              <a:rPr lang="ko-KR" altLang="en-US" smtClean="0"/>
              <a:t>15</a:t>
            </a:fld>
            <a:endParaRPr lang="ko-KR" altLang="en-US"/>
          </a:p>
        </p:txBody>
      </p:sp>
      <p:cxnSp>
        <p:nvCxnSpPr>
          <p:cNvPr id="47" name="직선 화살표 연결선 46">
            <a:extLst>
              <a:ext uri="{FF2B5EF4-FFF2-40B4-BE49-F238E27FC236}">
                <a16:creationId xmlns:a16="http://schemas.microsoft.com/office/drawing/2014/main" id="{385EF97F-0510-4C23-BAAF-0D9113A49B9B}"/>
              </a:ext>
            </a:extLst>
          </p:cNvPr>
          <p:cNvCxnSpPr>
            <a:cxnSpLocks/>
            <a:endCxn id="85" idx="0"/>
          </p:cNvCxnSpPr>
          <p:nvPr/>
        </p:nvCxnSpPr>
        <p:spPr>
          <a:xfrm>
            <a:off x="3376554" y="4532034"/>
            <a:ext cx="13253" cy="1179778"/>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48" name="직선 화살표 연결선 47">
            <a:extLst>
              <a:ext uri="{FF2B5EF4-FFF2-40B4-BE49-F238E27FC236}">
                <a16:creationId xmlns:a16="http://schemas.microsoft.com/office/drawing/2014/main" id="{033261A3-B14C-445F-A877-A9DBAF280C49}"/>
              </a:ext>
            </a:extLst>
          </p:cNvPr>
          <p:cNvCxnSpPr>
            <a:cxnSpLocks/>
            <a:endCxn id="80" idx="0"/>
          </p:cNvCxnSpPr>
          <p:nvPr/>
        </p:nvCxnSpPr>
        <p:spPr>
          <a:xfrm>
            <a:off x="1332406" y="4532034"/>
            <a:ext cx="0" cy="1184260"/>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49" name="직선 화살표 연결선 48">
            <a:extLst>
              <a:ext uri="{FF2B5EF4-FFF2-40B4-BE49-F238E27FC236}">
                <a16:creationId xmlns:a16="http://schemas.microsoft.com/office/drawing/2014/main" id="{B267C26B-48F5-48C8-97F8-88DEBAC3F032}"/>
              </a:ext>
            </a:extLst>
          </p:cNvPr>
          <p:cNvCxnSpPr>
            <a:cxnSpLocks/>
            <a:endCxn id="69" idx="0"/>
          </p:cNvCxnSpPr>
          <p:nvPr/>
        </p:nvCxnSpPr>
        <p:spPr>
          <a:xfrm>
            <a:off x="5998519" y="1479553"/>
            <a:ext cx="1" cy="1088162"/>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50" name="직선 화살표 연결선 49">
            <a:extLst>
              <a:ext uri="{FF2B5EF4-FFF2-40B4-BE49-F238E27FC236}">
                <a16:creationId xmlns:a16="http://schemas.microsoft.com/office/drawing/2014/main" id="{3693101C-F766-4957-AAE9-1B26AFAD6655}"/>
              </a:ext>
            </a:extLst>
          </p:cNvPr>
          <p:cNvCxnSpPr>
            <a:cxnSpLocks/>
            <a:endCxn id="78" idx="0"/>
          </p:cNvCxnSpPr>
          <p:nvPr/>
        </p:nvCxnSpPr>
        <p:spPr>
          <a:xfrm>
            <a:off x="8037371" y="1479553"/>
            <a:ext cx="18550" cy="1083680"/>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51" name="직선 화살표 연결선 50">
            <a:extLst>
              <a:ext uri="{FF2B5EF4-FFF2-40B4-BE49-F238E27FC236}">
                <a16:creationId xmlns:a16="http://schemas.microsoft.com/office/drawing/2014/main" id="{4CF3ABE4-BC18-4BFC-AC50-63C9DF974BF6}"/>
              </a:ext>
            </a:extLst>
          </p:cNvPr>
          <p:cNvCxnSpPr>
            <a:cxnSpLocks/>
            <a:stCxn id="69" idx="2"/>
            <a:endCxn id="65" idx="0"/>
          </p:cNvCxnSpPr>
          <p:nvPr/>
        </p:nvCxnSpPr>
        <p:spPr>
          <a:xfrm>
            <a:off x="5998520" y="2967202"/>
            <a:ext cx="13253" cy="1165346"/>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52" name="직선 화살표 연결선 51">
            <a:extLst>
              <a:ext uri="{FF2B5EF4-FFF2-40B4-BE49-F238E27FC236}">
                <a16:creationId xmlns:a16="http://schemas.microsoft.com/office/drawing/2014/main" id="{E78DF8D2-4804-4EE4-AAAE-5DE7716DC7CC}"/>
              </a:ext>
            </a:extLst>
          </p:cNvPr>
          <p:cNvCxnSpPr>
            <a:cxnSpLocks/>
            <a:stCxn id="78" idx="2"/>
            <a:endCxn id="74" idx="0"/>
          </p:cNvCxnSpPr>
          <p:nvPr/>
        </p:nvCxnSpPr>
        <p:spPr>
          <a:xfrm>
            <a:off x="8055921" y="2962720"/>
            <a:ext cx="13253" cy="1165346"/>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53" name="직선 화살표 연결선 52">
            <a:extLst>
              <a:ext uri="{FF2B5EF4-FFF2-40B4-BE49-F238E27FC236}">
                <a16:creationId xmlns:a16="http://schemas.microsoft.com/office/drawing/2014/main" id="{D3337360-0F88-407C-BABF-E19E8CBB811E}"/>
              </a:ext>
            </a:extLst>
          </p:cNvPr>
          <p:cNvCxnSpPr>
            <a:cxnSpLocks/>
            <a:stCxn id="87" idx="2"/>
            <a:endCxn id="55" idx="0"/>
          </p:cNvCxnSpPr>
          <p:nvPr/>
        </p:nvCxnSpPr>
        <p:spPr>
          <a:xfrm>
            <a:off x="1489589" y="1433761"/>
            <a:ext cx="3997" cy="1158574"/>
          </a:xfrm>
          <a:prstGeom prst="straightConnector1">
            <a:avLst/>
          </a:prstGeom>
          <a:noFill/>
          <a:ln w="38100" cap="flat" cmpd="sng" algn="ctr">
            <a:solidFill>
              <a:srgbClr val="4472C4"/>
            </a:solidFill>
            <a:prstDash val="solid"/>
            <a:miter lim="800000"/>
            <a:headEnd type="none" w="med" len="med"/>
            <a:tailEnd type="none" w="med" len="med"/>
          </a:ln>
          <a:effectLst/>
        </p:spPr>
      </p:cxnSp>
      <p:cxnSp>
        <p:nvCxnSpPr>
          <p:cNvPr id="54" name="직선 화살표 연결선 53">
            <a:extLst>
              <a:ext uri="{FF2B5EF4-FFF2-40B4-BE49-F238E27FC236}">
                <a16:creationId xmlns:a16="http://schemas.microsoft.com/office/drawing/2014/main" id="{31819769-099A-4D0F-8E02-8F9C4B6F0955}"/>
              </a:ext>
            </a:extLst>
          </p:cNvPr>
          <p:cNvCxnSpPr>
            <a:cxnSpLocks/>
            <a:stCxn id="88" idx="2"/>
            <a:endCxn id="59" idx="0"/>
          </p:cNvCxnSpPr>
          <p:nvPr/>
        </p:nvCxnSpPr>
        <p:spPr>
          <a:xfrm>
            <a:off x="3560960" y="1433760"/>
            <a:ext cx="10757" cy="1158575"/>
          </a:xfrm>
          <a:prstGeom prst="straightConnector1">
            <a:avLst/>
          </a:prstGeom>
          <a:noFill/>
          <a:ln w="38100" cap="flat" cmpd="sng" algn="ctr">
            <a:solidFill>
              <a:srgbClr val="4472C4"/>
            </a:solidFill>
            <a:prstDash val="solid"/>
            <a:miter lim="800000"/>
            <a:headEnd type="none" w="med" len="med"/>
            <a:tailEnd type="none" w="med" len="med"/>
          </a:ln>
          <a:effectLst/>
        </p:spPr>
      </p:cxnSp>
      <p:sp>
        <p:nvSpPr>
          <p:cNvPr id="55" name="직사각형 54">
            <a:extLst>
              <a:ext uri="{FF2B5EF4-FFF2-40B4-BE49-F238E27FC236}">
                <a16:creationId xmlns:a16="http://schemas.microsoft.com/office/drawing/2014/main" id="{244FB95C-0897-41D9-8757-65E839B9EB83}"/>
              </a:ext>
            </a:extLst>
          </p:cNvPr>
          <p:cNvSpPr/>
          <p:nvPr/>
        </p:nvSpPr>
        <p:spPr>
          <a:xfrm>
            <a:off x="1120613" y="2592335"/>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56" name="그룹 55">
            <a:extLst>
              <a:ext uri="{FF2B5EF4-FFF2-40B4-BE49-F238E27FC236}">
                <a16:creationId xmlns:a16="http://schemas.microsoft.com/office/drawing/2014/main" id="{2A0B35FD-598E-4934-8764-66A2F61F5ED2}"/>
              </a:ext>
            </a:extLst>
          </p:cNvPr>
          <p:cNvGrpSpPr/>
          <p:nvPr/>
        </p:nvGrpSpPr>
        <p:grpSpPr>
          <a:xfrm>
            <a:off x="691711" y="1726407"/>
            <a:ext cx="1607485" cy="594570"/>
            <a:chOff x="2733486" y="3898214"/>
            <a:chExt cx="6758608" cy="1121675"/>
          </a:xfrm>
        </p:grpSpPr>
        <p:sp>
          <p:nvSpPr>
            <p:cNvPr id="57" name="구름 56">
              <a:extLst>
                <a:ext uri="{FF2B5EF4-FFF2-40B4-BE49-F238E27FC236}">
                  <a16:creationId xmlns:a16="http://schemas.microsoft.com/office/drawing/2014/main" id="{5823C83A-1980-4DFC-81D6-E73060113334}"/>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8" name="TextBox 57">
              <a:extLst>
                <a:ext uri="{FF2B5EF4-FFF2-40B4-BE49-F238E27FC236}">
                  <a16:creationId xmlns:a16="http://schemas.microsoft.com/office/drawing/2014/main" id="{F7B6FA0F-053A-4935-A428-1D1390F99EA5}"/>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59" name="직사각형 58">
            <a:extLst>
              <a:ext uri="{FF2B5EF4-FFF2-40B4-BE49-F238E27FC236}">
                <a16:creationId xmlns:a16="http://schemas.microsoft.com/office/drawing/2014/main" id="{193D28C4-3EA8-4083-B74D-091A4A08E99B}"/>
              </a:ext>
            </a:extLst>
          </p:cNvPr>
          <p:cNvSpPr/>
          <p:nvPr/>
        </p:nvSpPr>
        <p:spPr>
          <a:xfrm>
            <a:off x="3198744" y="2592335"/>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60" name="그룹 59">
            <a:extLst>
              <a:ext uri="{FF2B5EF4-FFF2-40B4-BE49-F238E27FC236}">
                <a16:creationId xmlns:a16="http://schemas.microsoft.com/office/drawing/2014/main" id="{069E0B9F-1098-41ED-949F-7615EA0353B0}"/>
              </a:ext>
            </a:extLst>
          </p:cNvPr>
          <p:cNvGrpSpPr/>
          <p:nvPr/>
        </p:nvGrpSpPr>
        <p:grpSpPr>
          <a:xfrm>
            <a:off x="2769842" y="1726407"/>
            <a:ext cx="1607485" cy="594570"/>
            <a:chOff x="2733486" y="3898214"/>
            <a:chExt cx="6758608" cy="1121675"/>
          </a:xfrm>
        </p:grpSpPr>
        <p:sp>
          <p:nvSpPr>
            <p:cNvPr id="61" name="구름 60">
              <a:extLst>
                <a:ext uri="{FF2B5EF4-FFF2-40B4-BE49-F238E27FC236}">
                  <a16:creationId xmlns:a16="http://schemas.microsoft.com/office/drawing/2014/main" id="{264BD255-9438-4C3D-A52A-D9BD46C34243}"/>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62" name="TextBox 61">
              <a:extLst>
                <a:ext uri="{FF2B5EF4-FFF2-40B4-BE49-F238E27FC236}">
                  <a16:creationId xmlns:a16="http://schemas.microsoft.com/office/drawing/2014/main" id="{EEA02AA2-079D-4686-B3F2-C49A73C0485D}"/>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63" name="TextBox 62">
            <a:extLst>
              <a:ext uri="{FF2B5EF4-FFF2-40B4-BE49-F238E27FC236}">
                <a16:creationId xmlns:a16="http://schemas.microsoft.com/office/drawing/2014/main" id="{2512372A-47C8-4465-8345-FBA34730A551}"/>
              </a:ext>
            </a:extLst>
          </p:cNvPr>
          <p:cNvSpPr txBox="1"/>
          <p:nvPr/>
        </p:nvSpPr>
        <p:spPr>
          <a:xfrm>
            <a:off x="1051809" y="538193"/>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1</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64" name="TextBox 63">
            <a:extLst>
              <a:ext uri="{FF2B5EF4-FFF2-40B4-BE49-F238E27FC236}">
                <a16:creationId xmlns:a16="http://schemas.microsoft.com/office/drawing/2014/main" id="{EB3CE8BD-EDC0-4B59-AB18-B23BDEBB4678}"/>
              </a:ext>
            </a:extLst>
          </p:cNvPr>
          <p:cNvSpPr txBox="1"/>
          <p:nvPr/>
        </p:nvSpPr>
        <p:spPr>
          <a:xfrm>
            <a:off x="3067247" y="533400"/>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2</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65" name="직사각형 64">
            <a:extLst>
              <a:ext uri="{FF2B5EF4-FFF2-40B4-BE49-F238E27FC236}">
                <a16:creationId xmlns:a16="http://schemas.microsoft.com/office/drawing/2014/main" id="{B4785239-B082-4558-A675-E5434BB6F53B}"/>
              </a:ext>
            </a:extLst>
          </p:cNvPr>
          <p:cNvSpPr/>
          <p:nvPr/>
        </p:nvSpPr>
        <p:spPr>
          <a:xfrm>
            <a:off x="5638800" y="4132548"/>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66" name="그룹 65">
            <a:extLst>
              <a:ext uri="{FF2B5EF4-FFF2-40B4-BE49-F238E27FC236}">
                <a16:creationId xmlns:a16="http://schemas.microsoft.com/office/drawing/2014/main" id="{C6A0859E-3035-4342-AFF6-0C1D030A562B}"/>
              </a:ext>
            </a:extLst>
          </p:cNvPr>
          <p:cNvGrpSpPr/>
          <p:nvPr/>
        </p:nvGrpSpPr>
        <p:grpSpPr>
          <a:xfrm>
            <a:off x="5208030" y="3248092"/>
            <a:ext cx="1607485" cy="594570"/>
            <a:chOff x="2733486" y="3898214"/>
            <a:chExt cx="6758608" cy="1121675"/>
          </a:xfrm>
        </p:grpSpPr>
        <p:sp>
          <p:nvSpPr>
            <p:cNvPr id="67" name="구름 66">
              <a:extLst>
                <a:ext uri="{FF2B5EF4-FFF2-40B4-BE49-F238E27FC236}">
                  <a16:creationId xmlns:a16="http://schemas.microsoft.com/office/drawing/2014/main" id="{774AA866-C17F-468A-9120-FB3631ACA5E0}"/>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68" name="TextBox 67">
              <a:extLst>
                <a:ext uri="{FF2B5EF4-FFF2-40B4-BE49-F238E27FC236}">
                  <a16:creationId xmlns:a16="http://schemas.microsoft.com/office/drawing/2014/main" id="{C55DF8F5-6809-4502-9481-D6FFB8260CB4}"/>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69" name="직사각형 68">
            <a:extLst>
              <a:ext uri="{FF2B5EF4-FFF2-40B4-BE49-F238E27FC236}">
                <a16:creationId xmlns:a16="http://schemas.microsoft.com/office/drawing/2014/main" id="{62DF1096-8F2B-40E9-BA19-7269D6F34F0C}"/>
              </a:ext>
            </a:extLst>
          </p:cNvPr>
          <p:cNvSpPr/>
          <p:nvPr/>
        </p:nvSpPr>
        <p:spPr>
          <a:xfrm>
            <a:off x="5161430" y="2567715"/>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0" name="직사각형 69">
            <a:extLst>
              <a:ext uri="{FF2B5EF4-FFF2-40B4-BE49-F238E27FC236}">
                <a16:creationId xmlns:a16="http://schemas.microsoft.com/office/drawing/2014/main" id="{7641A222-8C0B-4099-A31D-13941750BD4E}"/>
              </a:ext>
            </a:extLst>
          </p:cNvPr>
          <p:cNvSpPr/>
          <p:nvPr/>
        </p:nvSpPr>
        <p:spPr>
          <a:xfrm>
            <a:off x="5161429" y="1084547"/>
            <a:ext cx="3731583"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71" name="그룹 70">
            <a:extLst>
              <a:ext uri="{FF2B5EF4-FFF2-40B4-BE49-F238E27FC236}">
                <a16:creationId xmlns:a16="http://schemas.microsoft.com/office/drawing/2014/main" id="{DE426A4A-B9C4-48EB-9098-8C24808304C9}"/>
              </a:ext>
            </a:extLst>
          </p:cNvPr>
          <p:cNvGrpSpPr/>
          <p:nvPr/>
        </p:nvGrpSpPr>
        <p:grpSpPr>
          <a:xfrm>
            <a:off x="5161429" y="1700989"/>
            <a:ext cx="3731581" cy="594570"/>
            <a:chOff x="2733486" y="3898214"/>
            <a:chExt cx="6758608" cy="1121675"/>
          </a:xfrm>
        </p:grpSpPr>
        <p:sp>
          <p:nvSpPr>
            <p:cNvPr id="72" name="구름 71">
              <a:extLst>
                <a:ext uri="{FF2B5EF4-FFF2-40B4-BE49-F238E27FC236}">
                  <a16:creationId xmlns:a16="http://schemas.microsoft.com/office/drawing/2014/main" id="{9A9C4495-33A2-4BC0-8E22-F92DEBADA443}"/>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3" name="TextBox 72">
              <a:extLst>
                <a:ext uri="{FF2B5EF4-FFF2-40B4-BE49-F238E27FC236}">
                  <a16:creationId xmlns:a16="http://schemas.microsoft.com/office/drawing/2014/main" id="{BF6BD219-0621-4AF2-805A-A71DF56BD56F}"/>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74" name="직사각형 73">
            <a:extLst>
              <a:ext uri="{FF2B5EF4-FFF2-40B4-BE49-F238E27FC236}">
                <a16:creationId xmlns:a16="http://schemas.microsoft.com/office/drawing/2014/main" id="{F2F45B6D-2CC8-4544-AEBA-32F375222562}"/>
              </a:ext>
            </a:extLst>
          </p:cNvPr>
          <p:cNvSpPr/>
          <p:nvPr/>
        </p:nvSpPr>
        <p:spPr>
          <a:xfrm>
            <a:off x="7696201" y="4128066"/>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75" name="그룹 74">
            <a:extLst>
              <a:ext uri="{FF2B5EF4-FFF2-40B4-BE49-F238E27FC236}">
                <a16:creationId xmlns:a16="http://schemas.microsoft.com/office/drawing/2014/main" id="{16A7789F-BAB1-429E-86F6-DF7973ED0620}"/>
              </a:ext>
            </a:extLst>
          </p:cNvPr>
          <p:cNvGrpSpPr/>
          <p:nvPr/>
        </p:nvGrpSpPr>
        <p:grpSpPr>
          <a:xfrm>
            <a:off x="7265431" y="3243610"/>
            <a:ext cx="1607485" cy="594570"/>
            <a:chOff x="2733486" y="3898214"/>
            <a:chExt cx="6758608" cy="1121675"/>
          </a:xfrm>
        </p:grpSpPr>
        <p:sp>
          <p:nvSpPr>
            <p:cNvPr id="76" name="구름 75">
              <a:extLst>
                <a:ext uri="{FF2B5EF4-FFF2-40B4-BE49-F238E27FC236}">
                  <a16:creationId xmlns:a16="http://schemas.microsoft.com/office/drawing/2014/main" id="{83FBCCF3-260A-46A3-91DA-E4818FC4FEC1}"/>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7" name="TextBox 76">
              <a:extLst>
                <a:ext uri="{FF2B5EF4-FFF2-40B4-BE49-F238E27FC236}">
                  <a16:creationId xmlns:a16="http://schemas.microsoft.com/office/drawing/2014/main" id="{9E601BEC-1B03-4D90-A6B4-C613C49E6E9F}"/>
                </a:ext>
              </a:extLst>
            </p:cNvPr>
            <p:cNvSpPr txBox="1"/>
            <p:nvPr/>
          </p:nvSpPr>
          <p:spPr>
            <a:xfrm>
              <a:off x="4396965" y="4273430"/>
              <a:ext cx="3398060" cy="400109"/>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LAN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78" name="직사각형 77">
            <a:extLst>
              <a:ext uri="{FF2B5EF4-FFF2-40B4-BE49-F238E27FC236}">
                <a16:creationId xmlns:a16="http://schemas.microsoft.com/office/drawing/2014/main" id="{004B694C-E703-4201-948D-58AAE1041195}"/>
              </a:ext>
            </a:extLst>
          </p:cNvPr>
          <p:cNvSpPr/>
          <p:nvPr/>
        </p:nvSpPr>
        <p:spPr>
          <a:xfrm>
            <a:off x="7218831" y="2563233"/>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9" name="TextBox 78">
            <a:extLst>
              <a:ext uri="{FF2B5EF4-FFF2-40B4-BE49-F238E27FC236}">
                <a16:creationId xmlns:a16="http://schemas.microsoft.com/office/drawing/2014/main" id="{4C10B479-C236-4B8F-925C-036B041B9F89}"/>
              </a:ext>
            </a:extLst>
          </p:cNvPr>
          <p:cNvSpPr txBox="1"/>
          <p:nvPr/>
        </p:nvSpPr>
        <p:spPr>
          <a:xfrm>
            <a:off x="6589438" y="533400"/>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3</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80" name="직사각형 79">
            <a:extLst>
              <a:ext uri="{FF2B5EF4-FFF2-40B4-BE49-F238E27FC236}">
                <a16:creationId xmlns:a16="http://schemas.microsoft.com/office/drawing/2014/main" id="{FF5C7BF4-E524-498E-BC51-1CCDD529B937}"/>
              </a:ext>
            </a:extLst>
          </p:cNvPr>
          <p:cNvSpPr/>
          <p:nvPr/>
        </p:nvSpPr>
        <p:spPr>
          <a:xfrm>
            <a:off x="959433" y="5716294"/>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1" name="직사각형 80">
            <a:extLst>
              <a:ext uri="{FF2B5EF4-FFF2-40B4-BE49-F238E27FC236}">
                <a16:creationId xmlns:a16="http://schemas.microsoft.com/office/drawing/2014/main" id="{1C99B306-A705-4ABD-AFA5-57BC945580DB}"/>
              </a:ext>
            </a:extLst>
          </p:cNvPr>
          <p:cNvSpPr/>
          <p:nvPr/>
        </p:nvSpPr>
        <p:spPr>
          <a:xfrm>
            <a:off x="533400" y="4132547"/>
            <a:ext cx="3731583"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grpSp>
        <p:nvGrpSpPr>
          <p:cNvPr id="82" name="그룹 81">
            <a:extLst>
              <a:ext uri="{FF2B5EF4-FFF2-40B4-BE49-F238E27FC236}">
                <a16:creationId xmlns:a16="http://schemas.microsoft.com/office/drawing/2014/main" id="{121B9D36-8E40-4920-8BF8-9AB8B222C14E}"/>
              </a:ext>
            </a:extLst>
          </p:cNvPr>
          <p:cNvGrpSpPr/>
          <p:nvPr/>
        </p:nvGrpSpPr>
        <p:grpSpPr>
          <a:xfrm>
            <a:off x="503863" y="4886813"/>
            <a:ext cx="3731581" cy="594570"/>
            <a:chOff x="2733486" y="3898214"/>
            <a:chExt cx="6758608" cy="1121675"/>
          </a:xfrm>
        </p:grpSpPr>
        <p:sp>
          <p:nvSpPr>
            <p:cNvPr id="83" name="구름 82">
              <a:extLst>
                <a:ext uri="{FF2B5EF4-FFF2-40B4-BE49-F238E27FC236}">
                  <a16:creationId xmlns:a16="http://schemas.microsoft.com/office/drawing/2014/main" id="{CA0CB729-DEAC-41A6-BF26-2AF50702C8A8}"/>
                </a:ext>
              </a:extLst>
            </p:cNvPr>
            <p:cNvSpPr/>
            <p:nvPr/>
          </p:nvSpPr>
          <p:spPr>
            <a:xfrm>
              <a:off x="2733486" y="3898214"/>
              <a:ext cx="6758608" cy="1121675"/>
            </a:xfrm>
            <a:prstGeom prst="cloud">
              <a:avLst/>
            </a:prstGeom>
            <a:solidFill>
              <a:sysClr val="window" lastClr="FFFFFF">
                <a:lumMod val="95000"/>
              </a:sysClr>
            </a:solidFill>
            <a:ln w="12700" cap="flat" cmpd="sng" algn="ctr">
              <a:solidFill>
                <a:srgbClr val="4472C4">
                  <a:shade val="50000"/>
                </a:srgbClr>
              </a:solidFill>
              <a:prstDash val="solid"/>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4" name="TextBox 83">
              <a:extLst>
                <a:ext uri="{FF2B5EF4-FFF2-40B4-BE49-F238E27FC236}">
                  <a16:creationId xmlns:a16="http://schemas.microsoft.com/office/drawing/2014/main" id="{1340045A-6204-42A7-A38D-A707D658C8E9}"/>
                </a:ext>
              </a:extLst>
            </p:cNvPr>
            <p:cNvSpPr txBox="1"/>
            <p:nvPr/>
          </p:nvSpPr>
          <p:spPr>
            <a:xfrm>
              <a:off x="4396964" y="4273430"/>
              <a:ext cx="3398058" cy="566114"/>
            </a:xfrm>
            <a:prstGeom prst="rect">
              <a:avLst/>
            </a:prstGeom>
            <a:noFill/>
          </p:spPr>
          <p:txBody>
            <a:bodyPr wrap="squar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WAN</a:t>
              </a:r>
              <a:endParaRPr kumimoji="0" lang="ko-KR" altLang="en-US" sz="1350" b="1"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grpSp>
      <p:sp>
        <p:nvSpPr>
          <p:cNvPr id="85" name="직사각형 84">
            <a:extLst>
              <a:ext uri="{FF2B5EF4-FFF2-40B4-BE49-F238E27FC236}">
                <a16:creationId xmlns:a16="http://schemas.microsoft.com/office/drawing/2014/main" id="{331075C4-34F3-42B5-9C52-6A5E6A7EDEC8}"/>
              </a:ext>
            </a:extLst>
          </p:cNvPr>
          <p:cNvSpPr/>
          <p:nvPr/>
        </p:nvSpPr>
        <p:spPr>
          <a:xfrm>
            <a:off x="3016834" y="5711812"/>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HMD</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6" name="TextBox 85">
            <a:extLst>
              <a:ext uri="{FF2B5EF4-FFF2-40B4-BE49-F238E27FC236}">
                <a16:creationId xmlns:a16="http://schemas.microsoft.com/office/drawing/2014/main" id="{F7CD6571-35DE-43BA-A962-11EC74E21118}"/>
              </a:ext>
            </a:extLst>
          </p:cNvPr>
          <p:cNvSpPr txBox="1"/>
          <p:nvPr/>
        </p:nvSpPr>
        <p:spPr>
          <a:xfrm>
            <a:off x="1961409" y="3581400"/>
            <a:ext cx="875561" cy="400110"/>
          </a:xfrm>
          <a:prstGeom prst="rect">
            <a:avLst/>
          </a:prstGeom>
          <a:noFill/>
        </p:spPr>
        <p:txBody>
          <a:bodyPr wrap="none" rtlCol="0">
            <a:spAutoFit/>
          </a:bodyPr>
          <a:lstStyle/>
          <a:p>
            <a:pPr algn="ct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Case 4</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
        <p:nvSpPr>
          <p:cNvPr id="87" name="직사각형 86">
            <a:extLst>
              <a:ext uri="{FF2B5EF4-FFF2-40B4-BE49-F238E27FC236}">
                <a16:creationId xmlns:a16="http://schemas.microsoft.com/office/drawing/2014/main" id="{C5E9551F-0BE9-4FCE-B35B-D8FDE7ED8B0B}"/>
              </a:ext>
            </a:extLst>
          </p:cNvPr>
          <p:cNvSpPr/>
          <p:nvPr/>
        </p:nvSpPr>
        <p:spPr>
          <a:xfrm>
            <a:off x="652499" y="1034274"/>
            <a:ext cx="1674179"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Local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8" name="직사각형 87">
            <a:extLst>
              <a:ext uri="{FF2B5EF4-FFF2-40B4-BE49-F238E27FC236}">
                <a16:creationId xmlns:a16="http://schemas.microsoft.com/office/drawing/2014/main" id="{7788DEA1-A06D-4F19-906C-A916047D1C74}"/>
              </a:ext>
            </a:extLst>
          </p:cNvPr>
          <p:cNvSpPr/>
          <p:nvPr/>
        </p:nvSpPr>
        <p:spPr>
          <a:xfrm>
            <a:off x="2631639" y="1034273"/>
            <a:ext cx="1858642" cy="39948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Remote Content Server</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89" name="TextBox 88">
            <a:extLst>
              <a:ext uri="{FF2B5EF4-FFF2-40B4-BE49-F238E27FC236}">
                <a16:creationId xmlns:a16="http://schemas.microsoft.com/office/drawing/2014/main" id="{215ED211-CFC5-4652-969D-84175A45CB67}"/>
              </a:ext>
            </a:extLst>
          </p:cNvPr>
          <p:cNvSpPr txBox="1"/>
          <p:nvPr/>
        </p:nvSpPr>
        <p:spPr>
          <a:xfrm>
            <a:off x="5490132" y="5172169"/>
            <a:ext cx="2803973" cy="707886"/>
          </a:xfrm>
          <a:prstGeom prst="rect">
            <a:avLst/>
          </a:prstGeom>
          <a:noFill/>
        </p:spPr>
        <p:txBody>
          <a:bodyPr wrap="none" rtlCol="0">
            <a:spAutoFit/>
          </a:bodyPr>
          <a:lstStyle/>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LAN: wired or wireless</a:t>
            </a:r>
          </a:p>
          <a:p>
            <a:pPr eaLnBrk="0" hangingPunct="0"/>
            <a:r>
              <a:rPr lang="en-US" altLang="ko-KR" sz="2000" dirty="0">
                <a:solidFill>
                  <a:prstClr val="black"/>
                </a:solidFill>
                <a:latin typeface="Times New Roman" panose="02020603050405020304" pitchFamily="18" charset="0"/>
                <a:ea typeface="맑은 고딕" panose="020B0503020000020004" pitchFamily="50" charset="-127"/>
                <a:cs typeface="+mn-cs"/>
              </a:rPr>
              <a:t>* WAN: wired + wireless</a:t>
            </a:r>
            <a:endParaRPr lang="ko-KR" altLang="en-US" sz="2000" dirty="0">
              <a:solidFill>
                <a:prstClr val="black"/>
              </a:solidFill>
              <a:latin typeface="Times New Roman" panose="02020603050405020304" pitchFamily="18" charset="0"/>
              <a:ea typeface="맑은 고딕" panose="020B0503020000020004" pitchFamily="50" charset="-127"/>
              <a:cs typeface="+mn-cs"/>
            </a:endParaRPr>
          </a:p>
        </p:txBody>
      </p:sp>
    </p:spTree>
    <p:extLst>
      <p:ext uri="{BB962C8B-B14F-4D97-AF65-F5344CB8AC3E}">
        <p14:creationId xmlns:p14="http://schemas.microsoft.com/office/powerpoint/2010/main" val="2129871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IEEE Standards Policies and Procedures</a:t>
            </a:r>
          </a:p>
        </p:txBody>
      </p:sp>
      <p:sp>
        <p:nvSpPr>
          <p:cNvPr id="17411" name="Text Box 4"/>
          <p:cNvSpPr>
            <a:spLocks noGrp="1" noChangeArrowheads="1"/>
          </p:cNvSpPr>
          <p:nvPr>
            <p:ph type="body" idx="1"/>
          </p:nvPr>
        </p:nvSpPr>
        <p:spPr>
          <a:xfrm>
            <a:off x="685800" y="1371600"/>
            <a:ext cx="7772400" cy="457200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2" name="바닥글 개체 틀 1">
            <a:extLst>
              <a:ext uri="{FF2B5EF4-FFF2-40B4-BE49-F238E27FC236}">
                <a16:creationId xmlns:a16="http://schemas.microsoft.com/office/drawing/2014/main" id="{7EA14666-F186-493A-9121-DA4948C4F8A4}"/>
              </a:ext>
            </a:extLst>
          </p:cNvPr>
          <p:cNvSpPr>
            <a:spLocks noGrp="1"/>
          </p:cNvSpPr>
          <p:nvPr>
            <p:ph type="ftr" sz="quarter" idx="11"/>
          </p:nvPr>
        </p:nvSpPr>
        <p:spPr/>
        <p:txBody>
          <a:bodyPr/>
          <a:lstStyle/>
          <a:p>
            <a:pPr>
              <a:defRPr/>
            </a:pPr>
            <a:r>
              <a:rPr lang="en-US"/>
              <a:t>3079-18-0035-00-0003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00969344"/>
              </p:ext>
            </p:extLst>
          </p:nvPr>
        </p:nvGraphicFramePr>
        <p:xfrm>
          <a:off x="228600" y="1371600"/>
          <a:ext cx="8686800" cy="4116390"/>
        </p:xfrm>
        <a:graphic>
          <a:graphicData uri="http://schemas.openxmlformats.org/drawingml/2006/table">
            <a:tbl>
              <a:tblPr/>
              <a:tblGrid>
                <a:gridCol w="2192414">
                  <a:extLst>
                    <a:ext uri="{9D8B030D-6E8A-4147-A177-3AD203B41FA5}">
                      <a16:colId xmlns:a16="http://schemas.microsoft.com/office/drawing/2014/main" val="20000"/>
                    </a:ext>
                  </a:extLst>
                </a:gridCol>
                <a:gridCol w="2413354">
                  <a:extLst>
                    <a:ext uri="{9D8B030D-6E8A-4147-A177-3AD203B41FA5}">
                      <a16:colId xmlns:a16="http://schemas.microsoft.com/office/drawing/2014/main" val="20001"/>
                    </a:ext>
                  </a:extLst>
                </a:gridCol>
                <a:gridCol w="2081943">
                  <a:extLst>
                    <a:ext uri="{9D8B030D-6E8A-4147-A177-3AD203B41FA5}">
                      <a16:colId xmlns:a16="http://schemas.microsoft.com/office/drawing/2014/main" val="20002"/>
                    </a:ext>
                  </a:extLst>
                </a:gridCol>
                <a:gridCol w="1999089">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Network Diagrams for HMD based VR Service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2018-07-14</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Sangkwon Jeong, </a:t>
                      </a:r>
                      <a:r>
                        <a:rPr kumimoji="0" lang="en-GB" sz="1600" b="1"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HyunSam</a:t>
                      </a: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Kang</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Sangkwon Jeong</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 Inc.,</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hlinkClick r:id="rId2"/>
                        </a:rPr>
                        <a:t>ceo@joyfun.kr</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HyunSam</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Kang</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 Inc.,</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+82 10 7126 4759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hlinkClick r:id="rId3"/>
                        </a:rPr>
                        <a:t>tigle@joyfun.kr</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6" name="Rectangle 5"/>
          <p:cNvSpPr>
            <a:spLocks noChangeArrowheads="1"/>
          </p:cNvSpPr>
          <p:nvPr/>
        </p:nvSpPr>
        <p:spPr bwMode="auto">
          <a:xfrm>
            <a:off x="762000" y="352058"/>
            <a:ext cx="7696200" cy="830997"/>
          </a:xfrm>
          <a:prstGeom prst="rect">
            <a:avLst/>
          </a:prstGeom>
          <a:noFill/>
          <a:ln w="9525">
            <a:noFill/>
            <a:miter lim="800000"/>
            <a:headEnd/>
            <a:tailEnd/>
          </a:ln>
        </p:spPr>
        <p:txBody>
          <a:bodyPr wrap="square" anchor="ctr">
            <a:prstTxWarp prst="textNoShape">
              <a:avLst/>
            </a:prstTxWarp>
            <a:spAutoFit/>
          </a:bodyPr>
          <a:lstStyle/>
          <a:p>
            <a:pPr algn="ctr" eaLnBrk="0" hangingPunct="0"/>
            <a:r>
              <a:rPr lang="en-GB" altLang="ko-KR" sz="1600" b="1" dirty="0"/>
              <a:t>IEEE 3079</a:t>
            </a:r>
          </a:p>
          <a:p>
            <a:pPr algn="ctr" eaLnBrk="0" hangingPunct="0"/>
            <a:r>
              <a:rPr lang="en-US" altLang="ko-KR" sz="1600" b="1" dirty="0"/>
              <a:t>Cybersickness Reduction Working Group</a:t>
            </a:r>
          </a:p>
          <a:p>
            <a:pPr algn="ctr" eaLnBrk="0" hangingPunct="0"/>
            <a:r>
              <a:rPr lang="en-US" altLang="ko-KR" sz="1600" b="1" dirty="0"/>
              <a:t>[Dong Il </a:t>
            </a:r>
            <a:r>
              <a:rPr lang="en-US" altLang="ko-KR" sz="1600" b="1" dirty="0" err="1"/>
              <a:t>Seo</a:t>
            </a:r>
            <a:r>
              <a:rPr lang="en-US" altLang="ko-KR" sz="1600" b="1" dirty="0"/>
              <a:t> and dillon@volercreative.com]</a:t>
            </a:r>
          </a:p>
        </p:txBody>
      </p:sp>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바닥글 개체 틀 1">
            <a:extLst>
              <a:ext uri="{FF2B5EF4-FFF2-40B4-BE49-F238E27FC236}">
                <a16:creationId xmlns:a16="http://schemas.microsoft.com/office/drawing/2014/main" id="{7BA32272-232D-4DFA-BDC0-3AA86C5EB866}"/>
              </a:ext>
            </a:extLst>
          </p:cNvPr>
          <p:cNvSpPr>
            <a:spLocks noGrp="1"/>
          </p:cNvSpPr>
          <p:nvPr>
            <p:ph type="ftr" sz="quarter" idx="11"/>
          </p:nvPr>
        </p:nvSpPr>
        <p:spPr/>
        <p:txBody>
          <a:bodyPr/>
          <a:lstStyle/>
          <a:p>
            <a:pPr>
              <a:defRPr/>
            </a:pPr>
            <a:r>
              <a:rPr lang="en-US"/>
              <a:t>3079-18-0035-00-0003</a:t>
            </a:r>
          </a:p>
        </p:txBody>
      </p:sp>
      <p:sp>
        <p:nvSpPr>
          <p:cNvPr id="3" name="슬라이드 번호 개체 틀 2">
            <a:extLst>
              <a:ext uri="{FF2B5EF4-FFF2-40B4-BE49-F238E27FC236}">
                <a16:creationId xmlns:a16="http://schemas.microsoft.com/office/drawing/2014/main" id="{95453B38-90AC-44F4-911C-550BFB711A97}"/>
              </a:ext>
            </a:extLst>
          </p:cNvPr>
          <p:cNvSpPr>
            <a:spLocks noGrp="1"/>
          </p:cNvSpPr>
          <p:nvPr>
            <p:ph type="sldNum" sz="quarter" idx="12"/>
          </p:nvPr>
        </p:nvSpPr>
        <p:spPr/>
        <p:txBody>
          <a:bodyPr/>
          <a:lstStyle/>
          <a:p>
            <a:pPr>
              <a:defRPr/>
            </a:pPr>
            <a:fld id="{BC2E1C35-070C-B34E-A7FF-C7EF50ECC007}" type="slidenum">
              <a:rPr lang="en-US" smtClean="0"/>
              <a:pPr>
                <a:defRPr/>
              </a:pPr>
              <a:t>2</a:t>
            </a:fld>
            <a:endParaRPr lang="en-US" sz="1400">
              <a:latin typeface="Myriad Pro"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21CAD1A0-6848-4866-936A-C976CB6AEBF0}"/>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8851567F-9F6C-440C-A6C9-7B3B60D47B2A}"/>
              </a:ext>
            </a:extLst>
          </p:cNvPr>
          <p:cNvSpPr>
            <a:spLocks noGrp="1"/>
          </p:cNvSpPr>
          <p:nvPr>
            <p:ph type="sldNum" sz="quarter" idx="12"/>
          </p:nvPr>
        </p:nvSpPr>
        <p:spPr/>
        <p:txBody>
          <a:bodyPr/>
          <a:lstStyle/>
          <a:p>
            <a:fld id="{9C62AE19-B8DE-4C2F-B576-D74FFC40A230}" type="slidenum">
              <a:rPr lang="ko-KR" altLang="en-US" smtClean="0"/>
              <a:t>3</a:t>
            </a:fld>
            <a:endParaRPr lang="ko-KR" altLang="en-US"/>
          </a:p>
        </p:txBody>
      </p:sp>
      <p:sp>
        <p:nvSpPr>
          <p:cNvPr id="40" name="직사각형 39">
            <a:extLst>
              <a:ext uri="{FF2B5EF4-FFF2-40B4-BE49-F238E27FC236}">
                <a16:creationId xmlns:a16="http://schemas.microsoft.com/office/drawing/2014/main" id="{0121F6F0-BBDC-4780-AF78-1212902E2019}"/>
              </a:ext>
            </a:extLst>
          </p:cNvPr>
          <p:cNvSpPr/>
          <p:nvPr/>
        </p:nvSpPr>
        <p:spPr>
          <a:xfrm>
            <a:off x="2634956" y="1177973"/>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1" name="직사각형 40">
            <a:extLst>
              <a:ext uri="{FF2B5EF4-FFF2-40B4-BE49-F238E27FC236}">
                <a16:creationId xmlns:a16="http://schemas.microsoft.com/office/drawing/2014/main" id="{3995B472-89B8-488D-9BB0-364131F71DA4}"/>
              </a:ext>
            </a:extLst>
          </p:cNvPr>
          <p:cNvSpPr/>
          <p:nvPr/>
        </p:nvSpPr>
        <p:spPr>
          <a:xfrm>
            <a:off x="2634956" y="1845286"/>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2" name="직사각형 41">
            <a:extLst>
              <a:ext uri="{FF2B5EF4-FFF2-40B4-BE49-F238E27FC236}">
                <a16:creationId xmlns:a16="http://schemas.microsoft.com/office/drawing/2014/main" id="{6892ED1B-BAF8-4AEB-A82E-72D76CC5BA6D}"/>
              </a:ext>
            </a:extLst>
          </p:cNvPr>
          <p:cNvSpPr/>
          <p:nvPr/>
        </p:nvSpPr>
        <p:spPr>
          <a:xfrm>
            <a:off x="3647315" y="3264474"/>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직사각형 42">
            <a:extLst>
              <a:ext uri="{FF2B5EF4-FFF2-40B4-BE49-F238E27FC236}">
                <a16:creationId xmlns:a16="http://schemas.microsoft.com/office/drawing/2014/main" id="{D5DB71ED-78B7-4DD8-87DB-9F15D507D2FD}"/>
              </a:ext>
            </a:extLst>
          </p:cNvPr>
          <p:cNvSpPr/>
          <p:nvPr/>
        </p:nvSpPr>
        <p:spPr>
          <a:xfrm>
            <a:off x="5714084" y="2292377"/>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4" name="직사각형 43">
            <a:extLst>
              <a:ext uri="{FF2B5EF4-FFF2-40B4-BE49-F238E27FC236}">
                <a16:creationId xmlns:a16="http://schemas.microsoft.com/office/drawing/2014/main" id="{70596ECC-BC39-47F7-84F1-42BDA0192993}"/>
              </a:ext>
            </a:extLst>
          </p:cNvPr>
          <p:cNvSpPr/>
          <p:nvPr/>
        </p:nvSpPr>
        <p:spPr>
          <a:xfrm>
            <a:off x="5717295" y="1689256"/>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5" name="직사각형 44">
            <a:extLst>
              <a:ext uri="{FF2B5EF4-FFF2-40B4-BE49-F238E27FC236}">
                <a16:creationId xmlns:a16="http://schemas.microsoft.com/office/drawing/2014/main" id="{DCD078E1-2269-4798-8C2D-94297E1C6150}"/>
              </a:ext>
            </a:extLst>
          </p:cNvPr>
          <p:cNvSpPr/>
          <p:nvPr/>
        </p:nvSpPr>
        <p:spPr>
          <a:xfrm>
            <a:off x="5717295" y="1131140"/>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46" name="직선 화살표 연결선 45">
            <a:extLst>
              <a:ext uri="{FF2B5EF4-FFF2-40B4-BE49-F238E27FC236}">
                <a16:creationId xmlns:a16="http://schemas.microsoft.com/office/drawing/2014/main" id="{9F0A13D1-DF60-4E49-90A8-6A083DD7E3E1}"/>
              </a:ext>
            </a:extLst>
          </p:cNvPr>
          <p:cNvCxnSpPr>
            <a:cxnSpLocks/>
            <a:stCxn id="40" idx="2"/>
            <a:endCxn id="41" idx="0"/>
          </p:cNvCxnSpPr>
          <p:nvPr/>
        </p:nvCxnSpPr>
        <p:spPr>
          <a:xfrm flipH="1">
            <a:off x="3007929" y="1498985"/>
            <a:ext cx="1" cy="346301"/>
          </a:xfrm>
          <a:prstGeom prst="straightConnector1">
            <a:avLst/>
          </a:prstGeom>
          <a:noFill/>
          <a:ln w="38100" cap="flat" cmpd="sng" algn="ctr">
            <a:solidFill>
              <a:srgbClr val="4472C4"/>
            </a:solidFill>
            <a:prstDash val="solid"/>
            <a:miter lim="800000"/>
            <a:tailEnd type="triangle"/>
          </a:ln>
          <a:effectLst/>
        </p:spPr>
      </p:cxnSp>
      <p:cxnSp>
        <p:nvCxnSpPr>
          <p:cNvPr id="47" name="연결선: 꺾임 46">
            <a:extLst>
              <a:ext uri="{FF2B5EF4-FFF2-40B4-BE49-F238E27FC236}">
                <a16:creationId xmlns:a16="http://schemas.microsoft.com/office/drawing/2014/main" id="{2C298B77-475F-44F4-BD95-7B9A94C5B390}"/>
              </a:ext>
            </a:extLst>
          </p:cNvPr>
          <p:cNvCxnSpPr>
            <a:cxnSpLocks/>
            <a:stCxn id="43" idx="0"/>
            <a:endCxn id="44" idx="2"/>
          </p:cNvCxnSpPr>
          <p:nvPr/>
        </p:nvCxnSpPr>
        <p:spPr>
          <a:xfrm rot="5400000" flipH="1" flipV="1">
            <a:off x="6020331" y="2166154"/>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48" name="직선 화살표 연결선 47">
            <a:extLst>
              <a:ext uri="{FF2B5EF4-FFF2-40B4-BE49-F238E27FC236}">
                <a16:creationId xmlns:a16="http://schemas.microsoft.com/office/drawing/2014/main" id="{874ABE03-5DB7-4E26-9730-21889BC2E0D2}"/>
              </a:ext>
            </a:extLst>
          </p:cNvPr>
          <p:cNvCxnSpPr>
            <a:cxnSpLocks/>
            <a:stCxn id="44" idx="0"/>
            <a:endCxn id="45" idx="2"/>
          </p:cNvCxnSpPr>
          <p:nvPr/>
        </p:nvCxnSpPr>
        <p:spPr>
          <a:xfrm flipV="1">
            <a:off x="6146554" y="1452152"/>
            <a:ext cx="300" cy="237104"/>
          </a:xfrm>
          <a:prstGeom prst="straightConnector1">
            <a:avLst/>
          </a:prstGeom>
          <a:noFill/>
          <a:ln w="38100" cap="flat" cmpd="sng" algn="ctr">
            <a:solidFill>
              <a:srgbClr val="4472C4"/>
            </a:solidFill>
            <a:prstDash val="solid"/>
            <a:miter lim="800000"/>
            <a:tailEnd type="triangle"/>
          </a:ln>
          <a:effectLst/>
        </p:spPr>
      </p:cxnSp>
      <p:sp>
        <p:nvSpPr>
          <p:cNvPr id="49" name="직사각형 48">
            <a:extLst>
              <a:ext uri="{FF2B5EF4-FFF2-40B4-BE49-F238E27FC236}">
                <a16:creationId xmlns:a16="http://schemas.microsoft.com/office/drawing/2014/main" id="{CAF1C300-636D-4215-AACE-6F38524A5701}"/>
              </a:ext>
            </a:extLst>
          </p:cNvPr>
          <p:cNvSpPr/>
          <p:nvPr/>
        </p:nvSpPr>
        <p:spPr>
          <a:xfrm>
            <a:off x="1557536" y="3125975"/>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0" name="직사각형 49">
            <a:extLst>
              <a:ext uri="{FF2B5EF4-FFF2-40B4-BE49-F238E27FC236}">
                <a16:creationId xmlns:a16="http://schemas.microsoft.com/office/drawing/2014/main" id="{3D666267-749E-4253-BD2D-D727AE2BC6F8}"/>
              </a:ext>
            </a:extLst>
          </p:cNvPr>
          <p:cNvSpPr/>
          <p:nvPr/>
        </p:nvSpPr>
        <p:spPr>
          <a:xfrm>
            <a:off x="1557537" y="1016951"/>
            <a:ext cx="6118859" cy="1704221"/>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1" name="TextBox 50">
            <a:extLst>
              <a:ext uri="{FF2B5EF4-FFF2-40B4-BE49-F238E27FC236}">
                <a16:creationId xmlns:a16="http://schemas.microsoft.com/office/drawing/2014/main" id="{97E16E81-D6AA-4388-8806-BEEE351B7D3B}"/>
              </a:ext>
            </a:extLst>
          </p:cNvPr>
          <p:cNvSpPr txBox="1"/>
          <p:nvPr/>
        </p:nvSpPr>
        <p:spPr>
          <a:xfrm>
            <a:off x="1263573" y="761365"/>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2" name="TextBox 51">
            <a:extLst>
              <a:ext uri="{FF2B5EF4-FFF2-40B4-BE49-F238E27FC236}">
                <a16:creationId xmlns:a16="http://schemas.microsoft.com/office/drawing/2014/main" id="{67BC1B8E-7539-4CB3-B87B-5292CA670A0B}"/>
              </a:ext>
            </a:extLst>
          </p:cNvPr>
          <p:cNvSpPr txBox="1"/>
          <p:nvPr/>
        </p:nvSpPr>
        <p:spPr>
          <a:xfrm>
            <a:off x="2576178" y="547396"/>
            <a:ext cx="4117678" cy="300082"/>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3" name="TextBox 52">
            <a:extLst>
              <a:ext uri="{FF2B5EF4-FFF2-40B4-BE49-F238E27FC236}">
                <a16:creationId xmlns:a16="http://schemas.microsoft.com/office/drawing/2014/main" id="{BA203E5D-B53E-4C9A-819A-E983E57E358F}"/>
              </a:ext>
            </a:extLst>
          </p:cNvPr>
          <p:cNvSpPr txBox="1"/>
          <p:nvPr/>
        </p:nvSpPr>
        <p:spPr>
          <a:xfrm>
            <a:off x="674597" y="2855033"/>
            <a:ext cx="1826334" cy="300082"/>
          </a:xfrm>
          <a:prstGeom prst="rect">
            <a:avLst/>
          </a:prstGeom>
          <a:noFill/>
        </p:spPr>
        <p:txBody>
          <a:bodyPr wrap="none" rtlCol="0">
            <a:spAutoFit/>
          </a:body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Local</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54" name="직선 화살표 연결선 53">
            <a:extLst>
              <a:ext uri="{FF2B5EF4-FFF2-40B4-BE49-F238E27FC236}">
                <a16:creationId xmlns:a16="http://schemas.microsoft.com/office/drawing/2014/main" id="{39207C0D-5F7D-4148-81B9-7790CC2DE662}"/>
              </a:ext>
            </a:extLst>
          </p:cNvPr>
          <p:cNvCxnSpPr>
            <a:cxnSpLocks/>
            <a:stCxn id="41" idx="2"/>
          </p:cNvCxnSpPr>
          <p:nvPr/>
        </p:nvCxnSpPr>
        <p:spPr>
          <a:xfrm flipH="1">
            <a:off x="2999493" y="2166298"/>
            <a:ext cx="8436" cy="998456"/>
          </a:xfrm>
          <a:prstGeom prst="straightConnector1">
            <a:avLst/>
          </a:prstGeom>
          <a:noFill/>
          <a:ln w="38100" cap="flat" cmpd="sng" algn="ctr">
            <a:solidFill>
              <a:srgbClr val="4472C4"/>
            </a:solidFill>
            <a:prstDash val="solid"/>
            <a:miter lim="800000"/>
            <a:tailEnd type="triangle"/>
          </a:ln>
          <a:effectLst/>
        </p:spPr>
      </p:cxnSp>
      <p:cxnSp>
        <p:nvCxnSpPr>
          <p:cNvPr id="55" name="직선 화살표 연결선 54">
            <a:extLst>
              <a:ext uri="{FF2B5EF4-FFF2-40B4-BE49-F238E27FC236}">
                <a16:creationId xmlns:a16="http://schemas.microsoft.com/office/drawing/2014/main" id="{810AC642-7D88-4BE4-9E57-27C38DA01DB1}"/>
              </a:ext>
            </a:extLst>
          </p:cNvPr>
          <p:cNvCxnSpPr>
            <a:cxnSpLocks/>
            <a:endCxn id="43" idx="2"/>
          </p:cNvCxnSpPr>
          <p:nvPr/>
        </p:nvCxnSpPr>
        <p:spPr>
          <a:xfrm flipV="1">
            <a:off x="6143643" y="2571074"/>
            <a:ext cx="0" cy="554901"/>
          </a:xfrm>
          <a:prstGeom prst="straightConnector1">
            <a:avLst/>
          </a:prstGeom>
          <a:noFill/>
          <a:ln w="38100" cap="flat" cmpd="sng" algn="ctr">
            <a:solidFill>
              <a:srgbClr val="4472C4"/>
            </a:solidFill>
            <a:prstDash val="solid"/>
            <a:miter lim="800000"/>
            <a:tailEnd type="triangle"/>
          </a:ln>
          <a:effectLst/>
        </p:spPr>
      </p:cxnSp>
      <p:sp>
        <p:nvSpPr>
          <p:cNvPr id="56" name="직사각형 55">
            <a:extLst>
              <a:ext uri="{FF2B5EF4-FFF2-40B4-BE49-F238E27FC236}">
                <a16:creationId xmlns:a16="http://schemas.microsoft.com/office/drawing/2014/main" id="{A78088B3-43DD-47FD-883B-2A8C501BD36B}"/>
              </a:ext>
            </a:extLst>
          </p:cNvPr>
          <p:cNvSpPr/>
          <p:nvPr/>
        </p:nvSpPr>
        <p:spPr>
          <a:xfrm>
            <a:off x="609600" y="304800"/>
            <a:ext cx="7732070" cy="4495800"/>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7" name="TextBox 56">
            <a:extLst>
              <a:ext uri="{FF2B5EF4-FFF2-40B4-BE49-F238E27FC236}">
                <a16:creationId xmlns:a16="http://schemas.microsoft.com/office/drawing/2014/main" id="{B4C88A2D-5996-4BB3-8CAD-6274089BB364}"/>
              </a:ext>
            </a:extLst>
          </p:cNvPr>
          <p:cNvSpPr txBox="1"/>
          <p:nvPr/>
        </p:nvSpPr>
        <p:spPr>
          <a:xfrm>
            <a:off x="3989492" y="118335"/>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8" name="직사각형 57">
            <a:extLst>
              <a:ext uri="{FF2B5EF4-FFF2-40B4-BE49-F238E27FC236}">
                <a16:creationId xmlns:a16="http://schemas.microsoft.com/office/drawing/2014/main" id="{8063E012-895A-4F17-83C8-0C736CA9633D}"/>
              </a:ext>
            </a:extLst>
          </p:cNvPr>
          <p:cNvSpPr/>
          <p:nvPr/>
        </p:nvSpPr>
        <p:spPr>
          <a:xfrm>
            <a:off x="3647315" y="4235389"/>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9" name="직사각형 58">
            <a:extLst>
              <a:ext uri="{FF2B5EF4-FFF2-40B4-BE49-F238E27FC236}">
                <a16:creationId xmlns:a16="http://schemas.microsoft.com/office/drawing/2014/main" id="{196464A4-56B0-46FC-8986-ECCE6AD31014}"/>
              </a:ext>
            </a:extLst>
          </p:cNvPr>
          <p:cNvSpPr/>
          <p:nvPr/>
        </p:nvSpPr>
        <p:spPr>
          <a:xfrm>
            <a:off x="1557536" y="4096891"/>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60" name="TextBox 59">
            <a:extLst>
              <a:ext uri="{FF2B5EF4-FFF2-40B4-BE49-F238E27FC236}">
                <a16:creationId xmlns:a16="http://schemas.microsoft.com/office/drawing/2014/main" id="{288E55FC-7D98-4C8C-822C-FA1CCE83F3D9}"/>
              </a:ext>
            </a:extLst>
          </p:cNvPr>
          <p:cNvSpPr txBox="1"/>
          <p:nvPr/>
        </p:nvSpPr>
        <p:spPr>
          <a:xfrm>
            <a:off x="674597" y="3841277"/>
            <a:ext cx="2024850" cy="300082"/>
          </a:xfrm>
          <a:prstGeom prst="rect">
            <a:avLst/>
          </a:prstGeom>
          <a:noFill/>
        </p:spPr>
        <p:txBody>
          <a:bodyPr wrap="none" rtlCol="0">
            <a:spAutoFit/>
          </a:body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Remote</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61" name="직선 화살표 연결선 60">
            <a:extLst>
              <a:ext uri="{FF2B5EF4-FFF2-40B4-BE49-F238E27FC236}">
                <a16:creationId xmlns:a16="http://schemas.microsoft.com/office/drawing/2014/main" id="{6136552D-91A7-4455-88CC-7955C5ED864D}"/>
              </a:ext>
            </a:extLst>
          </p:cNvPr>
          <p:cNvCxnSpPr>
            <a:cxnSpLocks/>
          </p:cNvCxnSpPr>
          <p:nvPr/>
        </p:nvCxnSpPr>
        <p:spPr>
          <a:xfrm flipH="1">
            <a:off x="2992170" y="3677284"/>
            <a:ext cx="7323" cy="420296"/>
          </a:xfrm>
          <a:prstGeom prst="straightConnector1">
            <a:avLst/>
          </a:prstGeom>
          <a:noFill/>
          <a:ln w="38100" cap="flat" cmpd="sng" algn="ctr">
            <a:solidFill>
              <a:srgbClr val="4472C4"/>
            </a:solidFill>
            <a:prstDash val="solid"/>
            <a:miter lim="800000"/>
            <a:tailEnd type="triangle"/>
          </a:ln>
          <a:effectLst/>
        </p:spPr>
      </p:cxnSp>
      <p:cxnSp>
        <p:nvCxnSpPr>
          <p:cNvPr id="62" name="직선 화살표 연결선 61">
            <a:extLst>
              <a:ext uri="{FF2B5EF4-FFF2-40B4-BE49-F238E27FC236}">
                <a16:creationId xmlns:a16="http://schemas.microsoft.com/office/drawing/2014/main" id="{772E7756-5B33-41EB-A349-1A9844FDA630}"/>
              </a:ext>
            </a:extLst>
          </p:cNvPr>
          <p:cNvCxnSpPr>
            <a:cxnSpLocks/>
          </p:cNvCxnSpPr>
          <p:nvPr/>
        </p:nvCxnSpPr>
        <p:spPr>
          <a:xfrm flipV="1">
            <a:off x="6143643" y="3677284"/>
            <a:ext cx="0" cy="419606"/>
          </a:xfrm>
          <a:prstGeom prst="straightConnector1">
            <a:avLst/>
          </a:prstGeom>
          <a:noFill/>
          <a:ln w="38100" cap="flat" cmpd="sng" algn="ctr">
            <a:solidFill>
              <a:srgbClr val="4472C4"/>
            </a:solidFill>
            <a:prstDash val="solid"/>
            <a:miter lim="800000"/>
            <a:tailEnd type="triangle"/>
          </a:ln>
          <a:effectLst/>
        </p:spPr>
      </p:cxnSp>
      <p:sp>
        <p:nvSpPr>
          <p:cNvPr id="63" name="TextBox 62">
            <a:extLst>
              <a:ext uri="{FF2B5EF4-FFF2-40B4-BE49-F238E27FC236}">
                <a16:creationId xmlns:a16="http://schemas.microsoft.com/office/drawing/2014/main" id="{122CF878-CE92-412A-9F8F-D06DE6CF5325}"/>
              </a:ext>
            </a:extLst>
          </p:cNvPr>
          <p:cNvSpPr txBox="1"/>
          <p:nvPr/>
        </p:nvSpPr>
        <p:spPr>
          <a:xfrm>
            <a:off x="2696305" y="1524273"/>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64" name="TextBox 63">
            <a:extLst>
              <a:ext uri="{FF2B5EF4-FFF2-40B4-BE49-F238E27FC236}">
                <a16:creationId xmlns:a16="http://schemas.microsoft.com/office/drawing/2014/main" id="{14125D4C-ECCE-4E4B-8DB3-0F7DE86B6E3B}"/>
              </a:ext>
            </a:extLst>
          </p:cNvPr>
          <p:cNvSpPr txBox="1"/>
          <p:nvPr/>
        </p:nvSpPr>
        <p:spPr>
          <a:xfrm>
            <a:off x="2696305" y="2394645"/>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65" name="TextBox 64">
            <a:extLst>
              <a:ext uri="{FF2B5EF4-FFF2-40B4-BE49-F238E27FC236}">
                <a16:creationId xmlns:a16="http://schemas.microsoft.com/office/drawing/2014/main" id="{B1B76A8C-8607-405B-BB09-179AD9444908}"/>
              </a:ext>
            </a:extLst>
          </p:cNvPr>
          <p:cNvSpPr txBox="1"/>
          <p:nvPr/>
        </p:nvSpPr>
        <p:spPr>
          <a:xfrm>
            <a:off x="2696305" y="3748587"/>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③</a:t>
            </a:r>
          </a:p>
        </p:txBody>
      </p:sp>
      <p:sp>
        <p:nvSpPr>
          <p:cNvPr id="66" name="TextBox 65">
            <a:extLst>
              <a:ext uri="{FF2B5EF4-FFF2-40B4-BE49-F238E27FC236}">
                <a16:creationId xmlns:a16="http://schemas.microsoft.com/office/drawing/2014/main" id="{70075CF4-9ECC-4B4D-B920-50AECE212735}"/>
              </a:ext>
            </a:extLst>
          </p:cNvPr>
          <p:cNvSpPr txBox="1"/>
          <p:nvPr/>
        </p:nvSpPr>
        <p:spPr>
          <a:xfrm>
            <a:off x="6152079" y="3748587"/>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67" name="TextBox 66">
            <a:extLst>
              <a:ext uri="{FF2B5EF4-FFF2-40B4-BE49-F238E27FC236}">
                <a16:creationId xmlns:a16="http://schemas.microsoft.com/office/drawing/2014/main" id="{9ECFFAE2-307A-4BB3-AC34-07E9E19ED036}"/>
              </a:ext>
            </a:extLst>
          </p:cNvPr>
          <p:cNvSpPr txBox="1"/>
          <p:nvPr/>
        </p:nvSpPr>
        <p:spPr>
          <a:xfrm>
            <a:off x="6152079" y="2727578"/>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68" name="TextBox 67">
            <a:extLst>
              <a:ext uri="{FF2B5EF4-FFF2-40B4-BE49-F238E27FC236}">
                <a16:creationId xmlns:a16="http://schemas.microsoft.com/office/drawing/2014/main" id="{B9106DB8-14E6-424F-B66D-665D6C769FCB}"/>
              </a:ext>
            </a:extLst>
          </p:cNvPr>
          <p:cNvSpPr txBox="1"/>
          <p:nvPr/>
        </p:nvSpPr>
        <p:spPr>
          <a:xfrm>
            <a:off x="6152079" y="2042840"/>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⑥</a:t>
            </a:r>
          </a:p>
        </p:txBody>
      </p:sp>
      <p:sp>
        <p:nvSpPr>
          <p:cNvPr id="69" name="TextBox 68">
            <a:extLst>
              <a:ext uri="{FF2B5EF4-FFF2-40B4-BE49-F238E27FC236}">
                <a16:creationId xmlns:a16="http://schemas.microsoft.com/office/drawing/2014/main" id="{35AA58E4-6F4D-4A66-AD22-9B5F4BD5EBE1}"/>
              </a:ext>
            </a:extLst>
          </p:cNvPr>
          <p:cNvSpPr txBox="1"/>
          <p:nvPr/>
        </p:nvSpPr>
        <p:spPr>
          <a:xfrm>
            <a:off x="6152079" y="1427842"/>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⑦</a:t>
            </a:r>
          </a:p>
        </p:txBody>
      </p:sp>
      <p:sp>
        <p:nvSpPr>
          <p:cNvPr id="70" name="TextBox 69">
            <a:extLst>
              <a:ext uri="{FF2B5EF4-FFF2-40B4-BE49-F238E27FC236}">
                <a16:creationId xmlns:a16="http://schemas.microsoft.com/office/drawing/2014/main" id="{58D41509-F50C-4E39-96D6-092CEEA135FA}"/>
              </a:ext>
            </a:extLst>
          </p:cNvPr>
          <p:cNvSpPr txBox="1"/>
          <p:nvPr/>
        </p:nvSpPr>
        <p:spPr>
          <a:xfrm>
            <a:off x="5556579" y="1457605"/>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1" name="TextBox 70">
            <a:extLst>
              <a:ext uri="{FF2B5EF4-FFF2-40B4-BE49-F238E27FC236}">
                <a16:creationId xmlns:a16="http://schemas.microsoft.com/office/drawing/2014/main" id="{0427DBC5-1180-4579-9220-0D30F88048E1}"/>
              </a:ext>
            </a:extLst>
          </p:cNvPr>
          <p:cNvSpPr txBox="1"/>
          <p:nvPr/>
        </p:nvSpPr>
        <p:spPr>
          <a:xfrm>
            <a:off x="4448100" y="2069066"/>
            <a:ext cx="1731564" cy="253916"/>
          </a:xfrm>
          <a:prstGeom prst="rect">
            <a:avLst/>
          </a:prstGeom>
          <a:noFill/>
        </p:spPr>
        <p:txBody>
          <a:bodyPr wrap="non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2" name="TextBox 71">
            <a:extLst>
              <a:ext uri="{FF2B5EF4-FFF2-40B4-BE49-F238E27FC236}">
                <a16:creationId xmlns:a16="http://schemas.microsoft.com/office/drawing/2014/main" id="{50B0A6D7-B841-4C83-9A73-354591890C8C}"/>
              </a:ext>
            </a:extLst>
          </p:cNvPr>
          <p:cNvSpPr txBox="1"/>
          <p:nvPr/>
        </p:nvSpPr>
        <p:spPr>
          <a:xfrm>
            <a:off x="5622718" y="4257128"/>
            <a:ext cx="477138"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3" name="TextBox 72">
            <a:extLst>
              <a:ext uri="{FF2B5EF4-FFF2-40B4-BE49-F238E27FC236}">
                <a16:creationId xmlns:a16="http://schemas.microsoft.com/office/drawing/2014/main" id="{A11E5CED-4A31-4112-A7A0-A4D53F9B5EF5}"/>
              </a:ext>
            </a:extLst>
          </p:cNvPr>
          <p:cNvSpPr txBox="1"/>
          <p:nvPr/>
        </p:nvSpPr>
        <p:spPr>
          <a:xfrm>
            <a:off x="2087611" y="1883176"/>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4" name="TextBox 73">
            <a:extLst>
              <a:ext uri="{FF2B5EF4-FFF2-40B4-BE49-F238E27FC236}">
                <a16:creationId xmlns:a16="http://schemas.microsoft.com/office/drawing/2014/main" id="{3B848A78-D364-4D84-B2E5-C5C7EC7FEDC2}"/>
              </a:ext>
            </a:extLst>
          </p:cNvPr>
          <p:cNvSpPr txBox="1"/>
          <p:nvPr/>
        </p:nvSpPr>
        <p:spPr>
          <a:xfrm>
            <a:off x="5622718" y="3291102"/>
            <a:ext cx="477138"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graphicFrame>
        <p:nvGraphicFramePr>
          <p:cNvPr id="75" name="표 74">
            <a:extLst>
              <a:ext uri="{FF2B5EF4-FFF2-40B4-BE49-F238E27FC236}">
                <a16:creationId xmlns:a16="http://schemas.microsoft.com/office/drawing/2014/main" id="{E8FD3E7E-B591-47E8-906B-4713620543D8}"/>
              </a:ext>
            </a:extLst>
          </p:cNvPr>
          <p:cNvGraphicFramePr>
            <a:graphicFrameLocks noGrp="1"/>
          </p:cNvGraphicFramePr>
          <p:nvPr>
            <p:extLst>
              <p:ext uri="{D42A27DB-BD31-4B8C-83A1-F6EECF244321}">
                <p14:modId xmlns:p14="http://schemas.microsoft.com/office/powerpoint/2010/main" val="1308063901"/>
              </p:ext>
            </p:extLst>
          </p:nvPr>
        </p:nvGraphicFramePr>
        <p:xfrm>
          <a:off x="957426" y="4967991"/>
          <a:ext cx="7010400" cy="1051809"/>
        </p:xfrm>
        <a:graphic>
          <a:graphicData uri="http://schemas.openxmlformats.org/drawingml/2006/table">
            <a:tbl>
              <a:tblPr firstRow="1" bandRow="1"/>
              <a:tblGrid>
                <a:gridCol w="567956">
                  <a:extLst>
                    <a:ext uri="{9D8B030D-6E8A-4147-A177-3AD203B41FA5}">
                      <a16:colId xmlns:a16="http://schemas.microsoft.com/office/drawing/2014/main" val="3320396952"/>
                    </a:ext>
                  </a:extLst>
                </a:gridCol>
                <a:gridCol w="648604">
                  <a:extLst>
                    <a:ext uri="{9D8B030D-6E8A-4147-A177-3AD203B41FA5}">
                      <a16:colId xmlns:a16="http://schemas.microsoft.com/office/drawing/2014/main" val="495700402"/>
                    </a:ext>
                  </a:extLst>
                </a:gridCol>
                <a:gridCol w="648605">
                  <a:extLst>
                    <a:ext uri="{9D8B030D-6E8A-4147-A177-3AD203B41FA5}">
                      <a16:colId xmlns:a16="http://schemas.microsoft.com/office/drawing/2014/main" val="3124752198"/>
                    </a:ext>
                  </a:extLst>
                </a:gridCol>
                <a:gridCol w="648604">
                  <a:extLst>
                    <a:ext uri="{9D8B030D-6E8A-4147-A177-3AD203B41FA5}">
                      <a16:colId xmlns:a16="http://schemas.microsoft.com/office/drawing/2014/main" val="2594351402"/>
                    </a:ext>
                  </a:extLst>
                </a:gridCol>
                <a:gridCol w="648605">
                  <a:extLst>
                    <a:ext uri="{9D8B030D-6E8A-4147-A177-3AD203B41FA5}">
                      <a16:colId xmlns:a16="http://schemas.microsoft.com/office/drawing/2014/main" val="4286167860"/>
                    </a:ext>
                  </a:extLst>
                </a:gridCol>
                <a:gridCol w="648604">
                  <a:extLst>
                    <a:ext uri="{9D8B030D-6E8A-4147-A177-3AD203B41FA5}">
                      <a16:colId xmlns:a16="http://schemas.microsoft.com/office/drawing/2014/main" val="2315310558"/>
                    </a:ext>
                  </a:extLst>
                </a:gridCol>
                <a:gridCol w="648605">
                  <a:extLst>
                    <a:ext uri="{9D8B030D-6E8A-4147-A177-3AD203B41FA5}">
                      <a16:colId xmlns:a16="http://schemas.microsoft.com/office/drawing/2014/main" val="165817325"/>
                    </a:ext>
                  </a:extLst>
                </a:gridCol>
                <a:gridCol w="648604">
                  <a:extLst>
                    <a:ext uri="{9D8B030D-6E8A-4147-A177-3AD203B41FA5}">
                      <a16:colId xmlns:a16="http://schemas.microsoft.com/office/drawing/2014/main" val="2333343877"/>
                    </a:ext>
                  </a:extLst>
                </a:gridCol>
                <a:gridCol w="987813">
                  <a:extLst>
                    <a:ext uri="{9D8B030D-6E8A-4147-A177-3AD203B41FA5}">
                      <a16:colId xmlns:a16="http://schemas.microsoft.com/office/drawing/2014/main" val="2456442285"/>
                    </a:ext>
                  </a:extLst>
                </a:gridCol>
                <a:gridCol w="914400">
                  <a:extLst>
                    <a:ext uri="{9D8B030D-6E8A-4147-A177-3AD203B41FA5}">
                      <a16:colId xmlns:a16="http://schemas.microsoft.com/office/drawing/2014/main" val="2925654663"/>
                    </a:ext>
                  </a:extLst>
                </a:gridCol>
              </a:tblGrid>
              <a:tr h="278923">
                <a:tc row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Case</a:t>
                      </a:r>
                      <a:endParaRPr lang="ko-KR" altLang="en-US" sz="800" dirty="0"/>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7">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Status of each node</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rowSpan="2" grid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Remarks</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hMerge="1">
                  <a:txBody>
                    <a:bodyPr/>
                    <a:lstStyle/>
                    <a:p>
                      <a:pPr latinLnBrk="1"/>
                      <a:endParaRPr lang="ko-KR" altLang="en-US"/>
                    </a:p>
                  </a:txBody>
                  <a:tcPr/>
                </a:tc>
                <a:extLst>
                  <a:ext uri="{0D108BD9-81ED-4DB2-BD59-A6C34878D82A}">
                    <a16:rowId xmlns:a16="http://schemas.microsoft.com/office/drawing/2014/main" val="2385772292"/>
                  </a:ext>
                </a:extLst>
              </a:tr>
              <a:tr h="278923">
                <a:tc vMerge="1">
                  <a:txBody>
                    <a:bodyPr/>
                    <a:lstStyle/>
                    <a:p>
                      <a:pPr latinLnBrk="1"/>
                      <a:endParaRPr lang="ko-KR" altLang="en-US"/>
                    </a:p>
                  </a:txBody>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①</a:t>
                      </a: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②</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③</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④</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⑤</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⑥</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⑦</a:t>
                      </a: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2" vMerge="1">
                  <a:txBody>
                    <a:bodyPr/>
                    <a:lstStyle/>
                    <a:p>
                      <a:pPr latinLnBrk="1"/>
                      <a:endParaRPr lang="ko-KR" altLang="en-US"/>
                    </a:p>
                  </a:txBody>
                  <a:tcPr/>
                </a:tc>
                <a:tc hMerge="1" vMerge="1">
                  <a:txBody>
                    <a:bodyPr/>
                    <a:lstStyle/>
                    <a:p>
                      <a:pPr latinLnBrk="1"/>
                      <a:endParaRPr lang="ko-KR" altLang="en-US"/>
                    </a:p>
                  </a:txBody>
                  <a:tcPr/>
                </a:tc>
                <a:extLst>
                  <a:ext uri="{0D108BD9-81ED-4DB2-BD59-A6C34878D82A}">
                    <a16:rowId xmlns:a16="http://schemas.microsoft.com/office/drawing/2014/main" val="1183559253"/>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1</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direct</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Wired connection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(e.g. HDMI)</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Wired WAN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Wired WAN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Wired connection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(e.g. HDMI)</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Wired Network</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(WAN)</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VIVE / Oculus /</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PS VR</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833073507"/>
                  </a:ext>
                </a:extLst>
              </a:tr>
            </a:tbl>
          </a:graphicData>
        </a:graphic>
      </p:graphicFrame>
    </p:spTree>
    <p:extLst>
      <p:ext uri="{BB962C8B-B14F-4D97-AF65-F5344CB8AC3E}">
        <p14:creationId xmlns:p14="http://schemas.microsoft.com/office/powerpoint/2010/main" val="3092176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2BA211B0-2618-4B3F-9CFF-926B09F06C43}"/>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FC9D89C8-28FE-440C-9EBA-D5B03EF5A403}"/>
              </a:ext>
            </a:extLst>
          </p:cNvPr>
          <p:cNvSpPr>
            <a:spLocks noGrp="1"/>
          </p:cNvSpPr>
          <p:nvPr>
            <p:ph type="sldNum" sz="quarter" idx="12"/>
          </p:nvPr>
        </p:nvSpPr>
        <p:spPr/>
        <p:txBody>
          <a:bodyPr/>
          <a:lstStyle/>
          <a:p>
            <a:fld id="{9C62AE19-B8DE-4C2F-B576-D74FFC40A230}" type="slidenum">
              <a:rPr lang="ko-KR" altLang="en-US" smtClean="0"/>
              <a:t>4</a:t>
            </a:fld>
            <a:endParaRPr lang="ko-KR" altLang="en-US"/>
          </a:p>
        </p:txBody>
      </p:sp>
      <p:sp>
        <p:nvSpPr>
          <p:cNvPr id="42" name="직사각형 41">
            <a:extLst>
              <a:ext uri="{FF2B5EF4-FFF2-40B4-BE49-F238E27FC236}">
                <a16:creationId xmlns:a16="http://schemas.microsoft.com/office/drawing/2014/main" id="{35632713-4863-490B-BBB4-B0A80ED87A57}"/>
              </a:ext>
            </a:extLst>
          </p:cNvPr>
          <p:cNvSpPr/>
          <p:nvPr/>
        </p:nvSpPr>
        <p:spPr>
          <a:xfrm>
            <a:off x="2603854" y="963042"/>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직사각형 42">
            <a:extLst>
              <a:ext uri="{FF2B5EF4-FFF2-40B4-BE49-F238E27FC236}">
                <a16:creationId xmlns:a16="http://schemas.microsoft.com/office/drawing/2014/main" id="{D837D54F-DD9E-4F78-81C8-1D2C30CE925E}"/>
              </a:ext>
            </a:extLst>
          </p:cNvPr>
          <p:cNvSpPr/>
          <p:nvPr/>
        </p:nvSpPr>
        <p:spPr>
          <a:xfrm>
            <a:off x="2603854" y="1630355"/>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4" name="직사각형 43">
            <a:extLst>
              <a:ext uri="{FF2B5EF4-FFF2-40B4-BE49-F238E27FC236}">
                <a16:creationId xmlns:a16="http://schemas.microsoft.com/office/drawing/2014/main" id="{EDDCA8C9-80B4-465A-9C72-F1248040AD23}"/>
              </a:ext>
            </a:extLst>
          </p:cNvPr>
          <p:cNvSpPr/>
          <p:nvPr/>
        </p:nvSpPr>
        <p:spPr>
          <a:xfrm>
            <a:off x="5682982" y="2077446"/>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5" name="직사각형 44">
            <a:extLst>
              <a:ext uri="{FF2B5EF4-FFF2-40B4-BE49-F238E27FC236}">
                <a16:creationId xmlns:a16="http://schemas.microsoft.com/office/drawing/2014/main" id="{4B2B0B7F-7EC2-40B7-91FD-B18190943B72}"/>
              </a:ext>
            </a:extLst>
          </p:cNvPr>
          <p:cNvSpPr/>
          <p:nvPr/>
        </p:nvSpPr>
        <p:spPr>
          <a:xfrm>
            <a:off x="5686193" y="1474325"/>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6" name="직사각형 45">
            <a:extLst>
              <a:ext uri="{FF2B5EF4-FFF2-40B4-BE49-F238E27FC236}">
                <a16:creationId xmlns:a16="http://schemas.microsoft.com/office/drawing/2014/main" id="{488F6F56-17F9-4F89-9749-8A5FF665B56D}"/>
              </a:ext>
            </a:extLst>
          </p:cNvPr>
          <p:cNvSpPr/>
          <p:nvPr/>
        </p:nvSpPr>
        <p:spPr>
          <a:xfrm>
            <a:off x="5686193" y="916209"/>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47" name="직선 화살표 연결선 46">
            <a:extLst>
              <a:ext uri="{FF2B5EF4-FFF2-40B4-BE49-F238E27FC236}">
                <a16:creationId xmlns:a16="http://schemas.microsoft.com/office/drawing/2014/main" id="{4168C267-DB2A-40CE-B3E1-64DAF3DB6649}"/>
              </a:ext>
            </a:extLst>
          </p:cNvPr>
          <p:cNvCxnSpPr>
            <a:cxnSpLocks/>
            <a:stCxn id="42" idx="2"/>
            <a:endCxn id="43" idx="0"/>
          </p:cNvCxnSpPr>
          <p:nvPr/>
        </p:nvCxnSpPr>
        <p:spPr>
          <a:xfrm flipH="1">
            <a:off x="2976827" y="1284054"/>
            <a:ext cx="1" cy="346301"/>
          </a:xfrm>
          <a:prstGeom prst="straightConnector1">
            <a:avLst/>
          </a:prstGeom>
          <a:noFill/>
          <a:ln w="38100" cap="flat" cmpd="sng" algn="ctr">
            <a:solidFill>
              <a:srgbClr val="4472C4"/>
            </a:solidFill>
            <a:prstDash val="solid"/>
            <a:miter lim="800000"/>
            <a:tailEnd type="triangle"/>
          </a:ln>
          <a:effectLst/>
        </p:spPr>
      </p:cxnSp>
      <p:cxnSp>
        <p:nvCxnSpPr>
          <p:cNvPr id="48" name="연결선: 꺾임 47">
            <a:extLst>
              <a:ext uri="{FF2B5EF4-FFF2-40B4-BE49-F238E27FC236}">
                <a16:creationId xmlns:a16="http://schemas.microsoft.com/office/drawing/2014/main" id="{A40452C9-3378-4803-993B-E02F4EF6E55C}"/>
              </a:ext>
            </a:extLst>
          </p:cNvPr>
          <p:cNvCxnSpPr>
            <a:cxnSpLocks/>
            <a:stCxn id="44" idx="0"/>
            <a:endCxn id="45" idx="2"/>
          </p:cNvCxnSpPr>
          <p:nvPr/>
        </p:nvCxnSpPr>
        <p:spPr>
          <a:xfrm rot="5400000" flipH="1" flipV="1">
            <a:off x="5989229" y="1951223"/>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49" name="직선 화살표 연결선 48">
            <a:extLst>
              <a:ext uri="{FF2B5EF4-FFF2-40B4-BE49-F238E27FC236}">
                <a16:creationId xmlns:a16="http://schemas.microsoft.com/office/drawing/2014/main" id="{1E248255-C025-4132-8171-3862E5B529E4}"/>
              </a:ext>
            </a:extLst>
          </p:cNvPr>
          <p:cNvCxnSpPr>
            <a:cxnSpLocks/>
            <a:stCxn id="45" idx="0"/>
            <a:endCxn id="46" idx="2"/>
          </p:cNvCxnSpPr>
          <p:nvPr/>
        </p:nvCxnSpPr>
        <p:spPr>
          <a:xfrm flipV="1">
            <a:off x="6115452" y="1237221"/>
            <a:ext cx="300" cy="237104"/>
          </a:xfrm>
          <a:prstGeom prst="straightConnector1">
            <a:avLst/>
          </a:prstGeom>
          <a:noFill/>
          <a:ln w="38100" cap="flat" cmpd="sng" algn="ctr">
            <a:solidFill>
              <a:srgbClr val="4472C4"/>
            </a:solidFill>
            <a:prstDash val="solid"/>
            <a:miter lim="800000"/>
            <a:tailEnd type="triangle"/>
          </a:ln>
          <a:effectLst/>
        </p:spPr>
      </p:cxnSp>
      <p:sp>
        <p:nvSpPr>
          <p:cNvPr id="50" name="직사각형 49">
            <a:extLst>
              <a:ext uri="{FF2B5EF4-FFF2-40B4-BE49-F238E27FC236}">
                <a16:creationId xmlns:a16="http://schemas.microsoft.com/office/drawing/2014/main" id="{2266104D-3E57-4873-A8FE-62633B05860C}"/>
              </a:ext>
            </a:extLst>
          </p:cNvPr>
          <p:cNvSpPr/>
          <p:nvPr/>
        </p:nvSpPr>
        <p:spPr>
          <a:xfrm>
            <a:off x="1526435" y="802020"/>
            <a:ext cx="6118859" cy="2264448"/>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1" name="TextBox 50">
            <a:extLst>
              <a:ext uri="{FF2B5EF4-FFF2-40B4-BE49-F238E27FC236}">
                <a16:creationId xmlns:a16="http://schemas.microsoft.com/office/drawing/2014/main" id="{D6397ACF-40E8-4C3F-861F-B68377A7194C}"/>
              </a:ext>
            </a:extLst>
          </p:cNvPr>
          <p:cNvSpPr txBox="1"/>
          <p:nvPr/>
        </p:nvSpPr>
        <p:spPr>
          <a:xfrm>
            <a:off x="1232471" y="546434"/>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2" name="TextBox 51">
            <a:extLst>
              <a:ext uri="{FF2B5EF4-FFF2-40B4-BE49-F238E27FC236}">
                <a16:creationId xmlns:a16="http://schemas.microsoft.com/office/drawing/2014/main" id="{9A928DBD-A7CF-4B2A-8EC7-92620A5CC655}"/>
              </a:ext>
            </a:extLst>
          </p:cNvPr>
          <p:cNvSpPr txBox="1"/>
          <p:nvPr/>
        </p:nvSpPr>
        <p:spPr>
          <a:xfrm>
            <a:off x="2545076" y="399990"/>
            <a:ext cx="4117678" cy="300082"/>
          </a:xfrm>
          <a:prstGeom prst="rect">
            <a:avLst/>
          </a:prstGeom>
          <a:noFill/>
        </p:spPr>
        <p:txBody>
          <a:bodyPr wrap="square" rtlCol="0">
            <a:spAutoFit/>
          </a:bodyPr>
          <a:lstStyle/>
          <a:p>
            <a:pPr algn="ct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53" name="직선 화살표 연결선 52">
            <a:extLst>
              <a:ext uri="{FF2B5EF4-FFF2-40B4-BE49-F238E27FC236}">
                <a16:creationId xmlns:a16="http://schemas.microsoft.com/office/drawing/2014/main" id="{6950C63C-DA91-41B6-AFBA-AEDC69FAA5F8}"/>
              </a:ext>
            </a:extLst>
          </p:cNvPr>
          <p:cNvCxnSpPr>
            <a:cxnSpLocks/>
            <a:stCxn id="43" idx="2"/>
          </p:cNvCxnSpPr>
          <p:nvPr/>
        </p:nvCxnSpPr>
        <p:spPr>
          <a:xfrm>
            <a:off x="2976827" y="1951368"/>
            <a:ext cx="0" cy="668376"/>
          </a:xfrm>
          <a:prstGeom prst="straightConnector1">
            <a:avLst/>
          </a:prstGeom>
          <a:noFill/>
          <a:ln w="38100" cap="flat" cmpd="sng" algn="ctr">
            <a:solidFill>
              <a:srgbClr val="4472C4"/>
            </a:solidFill>
            <a:prstDash val="solid"/>
            <a:miter lim="800000"/>
            <a:tailEnd type="triangle"/>
          </a:ln>
          <a:effectLst/>
        </p:spPr>
      </p:cxnSp>
      <p:cxnSp>
        <p:nvCxnSpPr>
          <p:cNvPr id="54" name="직선 화살표 연결선 53">
            <a:extLst>
              <a:ext uri="{FF2B5EF4-FFF2-40B4-BE49-F238E27FC236}">
                <a16:creationId xmlns:a16="http://schemas.microsoft.com/office/drawing/2014/main" id="{1D0856DC-EDDE-4546-AB27-5A139B63BB95}"/>
              </a:ext>
            </a:extLst>
          </p:cNvPr>
          <p:cNvCxnSpPr>
            <a:cxnSpLocks/>
            <a:endCxn id="44" idx="2"/>
          </p:cNvCxnSpPr>
          <p:nvPr/>
        </p:nvCxnSpPr>
        <p:spPr>
          <a:xfrm flipH="1" flipV="1">
            <a:off x="6112542" y="2356143"/>
            <a:ext cx="7900" cy="273407"/>
          </a:xfrm>
          <a:prstGeom prst="straightConnector1">
            <a:avLst/>
          </a:prstGeom>
          <a:noFill/>
          <a:ln w="38100" cap="flat" cmpd="sng" algn="ctr">
            <a:solidFill>
              <a:srgbClr val="4472C4"/>
            </a:solidFill>
            <a:prstDash val="solid"/>
            <a:miter lim="800000"/>
            <a:tailEnd type="triangle"/>
          </a:ln>
          <a:effectLst/>
        </p:spPr>
      </p:cxnSp>
      <p:sp>
        <p:nvSpPr>
          <p:cNvPr id="55" name="직사각형 54">
            <a:extLst>
              <a:ext uri="{FF2B5EF4-FFF2-40B4-BE49-F238E27FC236}">
                <a16:creationId xmlns:a16="http://schemas.microsoft.com/office/drawing/2014/main" id="{58F9F5A4-EDAA-409B-9840-B99C80319E6F}"/>
              </a:ext>
            </a:extLst>
          </p:cNvPr>
          <p:cNvSpPr/>
          <p:nvPr/>
        </p:nvSpPr>
        <p:spPr>
          <a:xfrm>
            <a:off x="578498" y="228600"/>
            <a:ext cx="7732070" cy="4260800"/>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6" name="TextBox 55">
            <a:extLst>
              <a:ext uri="{FF2B5EF4-FFF2-40B4-BE49-F238E27FC236}">
                <a16:creationId xmlns:a16="http://schemas.microsoft.com/office/drawing/2014/main" id="{55C8B584-1FFB-40BC-B38C-342CE43219BA}"/>
              </a:ext>
            </a:extLst>
          </p:cNvPr>
          <p:cNvSpPr txBox="1"/>
          <p:nvPr/>
        </p:nvSpPr>
        <p:spPr>
          <a:xfrm>
            <a:off x="3991721" y="69125"/>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7" name="직사각형 56">
            <a:extLst>
              <a:ext uri="{FF2B5EF4-FFF2-40B4-BE49-F238E27FC236}">
                <a16:creationId xmlns:a16="http://schemas.microsoft.com/office/drawing/2014/main" id="{5B3F4EFB-70F7-44D5-AD09-9C5551681EA6}"/>
              </a:ext>
            </a:extLst>
          </p:cNvPr>
          <p:cNvSpPr/>
          <p:nvPr/>
        </p:nvSpPr>
        <p:spPr>
          <a:xfrm>
            <a:off x="3634269" y="3910330"/>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8" name="직사각형 57">
            <a:extLst>
              <a:ext uri="{FF2B5EF4-FFF2-40B4-BE49-F238E27FC236}">
                <a16:creationId xmlns:a16="http://schemas.microsoft.com/office/drawing/2014/main" id="{B494DCE0-B22E-4AE4-87CB-DCE414031DF1}"/>
              </a:ext>
            </a:extLst>
          </p:cNvPr>
          <p:cNvSpPr/>
          <p:nvPr/>
        </p:nvSpPr>
        <p:spPr>
          <a:xfrm>
            <a:off x="1544490" y="3771832"/>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9" name="TextBox 58">
            <a:extLst>
              <a:ext uri="{FF2B5EF4-FFF2-40B4-BE49-F238E27FC236}">
                <a16:creationId xmlns:a16="http://schemas.microsoft.com/office/drawing/2014/main" id="{DAD3936C-DEFD-4653-9185-28DBB0C4EEA0}"/>
              </a:ext>
            </a:extLst>
          </p:cNvPr>
          <p:cNvSpPr txBox="1"/>
          <p:nvPr/>
        </p:nvSpPr>
        <p:spPr>
          <a:xfrm>
            <a:off x="661551" y="3516218"/>
            <a:ext cx="2024850" cy="300082"/>
          </a:xfrm>
          <a:prstGeom prst="rect">
            <a:avLst/>
          </a:prstGeom>
          <a:noFill/>
        </p:spPr>
        <p:txBody>
          <a:bodyPr wrap="none" rtlCol="0">
            <a:spAutoFit/>
          </a:body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Remote</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60" name="TextBox 59">
            <a:extLst>
              <a:ext uri="{FF2B5EF4-FFF2-40B4-BE49-F238E27FC236}">
                <a16:creationId xmlns:a16="http://schemas.microsoft.com/office/drawing/2014/main" id="{A4F1D8F0-764F-4C69-9E3F-CFAA2AB2D440}"/>
              </a:ext>
            </a:extLst>
          </p:cNvPr>
          <p:cNvSpPr txBox="1"/>
          <p:nvPr/>
        </p:nvSpPr>
        <p:spPr>
          <a:xfrm>
            <a:off x="2665203" y="1309342"/>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61" name="TextBox 60">
            <a:extLst>
              <a:ext uri="{FF2B5EF4-FFF2-40B4-BE49-F238E27FC236}">
                <a16:creationId xmlns:a16="http://schemas.microsoft.com/office/drawing/2014/main" id="{F5C99F8F-9D27-4391-9491-612DDADFC770}"/>
              </a:ext>
            </a:extLst>
          </p:cNvPr>
          <p:cNvSpPr txBox="1"/>
          <p:nvPr/>
        </p:nvSpPr>
        <p:spPr>
          <a:xfrm>
            <a:off x="2665203" y="2179714"/>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62" name="TextBox 61">
            <a:extLst>
              <a:ext uri="{FF2B5EF4-FFF2-40B4-BE49-F238E27FC236}">
                <a16:creationId xmlns:a16="http://schemas.microsoft.com/office/drawing/2014/main" id="{EB9A8122-3BE6-44CB-BFA2-346A536D96E1}"/>
              </a:ext>
            </a:extLst>
          </p:cNvPr>
          <p:cNvSpPr txBox="1"/>
          <p:nvPr/>
        </p:nvSpPr>
        <p:spPr>
          <a:xfrm>
            <a:off x="2590559" y="3501319"/>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63" name="TextBox 62">
            <a:extLst>
              <a:ext uri="{FF2B5EF4-FFF2-40B4-BE49-F238E27FC236}">
                <a16:creationId xmlns:a16="http://schemas.microsoft.com/office/drawing/2014/main" id="{B35F81E4-2569-4FB9-8120-D0EB165831DC}"/>
              </a:ext>
            </a:extLst>
          </p:cNvPr>
          <p:cNvSpPr txBox="1"/>
          <p:nvPr/>
        </p:nvSpPr>
        <p:spPr>
          <a:xfrm>
            <a:off x="6145514" y="1805258"/>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⑧</a:t>
            </a:r>
          </a:p>
        </p:txBody>
      </p:sp>
      <p:sp>
        <p:nvSpPr>
          <p:cNvPr id="64" name="TextBox 63">
            <a:extLst>
              <a:ext uri="{FF2B5EF4-FFF2-40B4-BE49-F238E27FC236}">
                <a16:creationId xmlns:a16="http://schemas.microsoft.com/office/drawing/2014/main" id="{75C35F47-229E-4ED5-BCA8-8CE5DE4AAE32}"/>
              </a:ext>
            </a:extLst>
          </p:cNvPr>
          <p:cNvSpPr txBox="1"/>
          <p:nvPr/>
        </p:nvSpPr>
        <p:spPr>
          <a:xfrm>
            <a:off x="6165454" y="1211227"/>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⑨</a:t>
            </a:r>
          </a:p>
        </p:txBody>
      </p:sp>
      <p:sp>
        <p:nvSpPr>
          <p:cNvPr id="65" name="TextBox 64">
            <a:extLst>
              <a:ext uri="{FF2B5EF4-FFF2-40B4-BE49-F238E27FC236}">
                <a16:creationId xmlns:a16="http://schemas.microsoft.com/office/drawing/2014/main" id="{AAE9B71E-E29B-4CED-953A-BEB89B2F4416}"/>
              </a:ext>
            </a:extLst>
          </p:cNvPr>
          <p:cNvSpPr txBox="1"/>
          <p:nvPr/>
        </p:nvSpPr>
        <p:spPr>
          <a:xfrm>
            <a:off x="5525477" y="1242674"/>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6" name="TextBox 65">
            <a:extLst>
              <a:ext uri="{FF2B5EF4-FFF2-40B4-BE49-F238E27FC236}">
                <a16:creationId xmlns:a16="http://schemas.microsoft.com/office/drawing/2014/main" id="{18818A24-4533-485B-8CAA-D411D910E089}"/>
              </a:ext>
            </a:extLst>
          </p:cNvPr>
          <p:cNvSpPr txBox="1"/>
          <p:nvPr/>
        </p:nvSpPr>
        <p:spPr>
          <a:xfrm>
            <a:off x="4416998" y="1854135"/>
            <a:ext cx="1731564" cy="253916"/>
          </a:xfrm>
          <a:prstGeom prst="rect">
            <a:avLst/>
          </a:prstGeom>
          <a:noFill/>
        </p:spPr>
        <p:txBody>
          <a:bodyPr wrap="non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7" name="TextBox 66">
            <a:extLst>
              <a:ext uri="{FF2B5EF4-FFF2-40B4-BE49-F238E27FC236}">
                <a16:creationId xmlns:a16="http://schemas.microsoft.com/office/drawing/2014/main" id="{97C466A8-68ED-4A2E-B710-14152C5D9A6A}"/>
              </a:ext>
            </a:extLst>
          </p:cNvPr>
          <p:cNvSpPr txBox="1"/>
          <p:nvPr/>
        </p:nvSpPr>
        <p:spPr>
          <a:xfrm>
            <a:off x="5609672" y="3932069"/>
            <a:ext cx="477138"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8" name="TextBox 67">
            <a:extLst>
              <a:ext uri="{FF2B5EF4-FFF2-40B4-BE49-F238E27FC236}">
                <a16:creationId xmlns:a16="http://schemas.microsoft.com/office/drawing/2014/main" id="{25864426-7A69-4CCE-BC0F-CA91551AF450}"/>
              </a:ext>
            </a:extLst>
          </p:cNvPr>
          <p:cNvSpPr txBox="1"/>
          <p:nvPr/>
        </p:nvSpPr>
        <p:spPr>
          <a:xfrm>
            <a:off x="2056509" y="1668245"/>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9" name="직사각형 68">
            <a:extLst>
              <a:ext uri="{FF2B5EF4-FFF2-40B4-BE49-F238E27FC236}">
                <a16:creationId xmlns:a16="http://schemas.microsoft.com/office/drawing/2014/main" id="{6DA6F9EB-02D1-48AC-9147-6EA845AD0876}"/>
              </a:ext>
            </a:extLst>
          </p:cNvPr>
          <p:cNvSpPr/>
          <p:nvPr/>
        </p:nvSpPr>
        <p:spPr>
          <a:xfrm>
            <a:off x="2317921" y="3203624"/>
            <a:ext cx="4344833" cy="30008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ko-KR" sz="16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Access Point or Base Station</a:t>
            </a:r>
            <a:endParaRPr kumimoji="0" lang="ko-KR" altLang="en-US" sz="16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70" name="직선 화살표 연결선 69">
            <a:extLst>
              <a:ext uri="{FF2B5EF4-FFF2-40B4-BE49-F238E27FC236}">
                <a16:creationId xmlns:a16="http://schemas.microsoft.com/office/drawing/2014/main" id="{E4E5C17C-8EA9-45C4-9B39-5CABE79A9402}"/>
              </a:ext>
            </a:extLst>
          </p:cNvPr>
          <p:cNvCxnSpPr>
            <a:cxnSpLocks/>
          </p:cNvCxnSpPr>
          <p:nvPr/>
        </p:nvCxnSpPr>
        <p:spPr>
          <a:xfrm flipH="1">
            <a:off x="2977104" y="3530888"/>
            <a:ext cx="10413" cy="278861"/>
          </a:xfrm>
          <a:prstGeom prst="straightConnector1">
            <a:avLst/>
          </a:prstGeom>
          <a:noFill/>
          <a:ln w="38100" cap="flat" cmpd="sng" algn="ctr">
            <a:solidFill>
              <a:srgbClr val="4472C4"/>
            </a:solidFill>
            <a:prstDash val="solid"/>
            <a:miter lim="800000"/>
            <a:tailEnd type="triangle"/>
          </a:ln>
          <a:effectLst/>
        </p:spPr>
      </p:cxnSp>
      <p:cxnSp>
        <p:nvCxnSpPr>
          <p:cNvPr id="71" name="직선 화살표 연결선 70">
            <a:extLst>
              <a:ext uri="{FF2B5EF4-FFF2-40B4-BE49-F238E27FC236}">
                <a16:creationId xmlns:a16="http://schemas.microsoft.com/office/drawing/2014/main" id="{3FCE272F-3EF4-43B0-A3DC-D697501E97D1}"/>
              </a:ext>
            </a:extLst>
          </p:cNvPr>
          <p:cNvCxnSpPr>
            <a:cxnSpLocks/>
          </p:cNvCxnSpPr>
          <p:nvPr/>
        </p:nvCxnSpPr>
        <p:spPr>
          <a:xfrm flipV="1">
            <a:off x="6128576" y="3459648"/>
            <a:ext cx="0" cy="349411"/>
          </a:xfrm>
          <a:prstGeom prst="straightConnector1">
            <a:avLst/>
          </a:prstGeom>
          <a:noFill/>
          <a:ln w="38100" cap="flat" cmpd="sng" algn="ctr">
            <a:solidFill>
              <a:srgbClr val="4472C4"/>
            </a:solidFill>
            <a:prstDash val="solid"/>
            <a:miter lim="800000"/>
            <a:tailEnd type="triangle"/>
          </a:ln>
          <a:effectLst/>
        </p:spPr>
      </p:cxnSp>
      <p:sp>
        <p:nvSpPr>
          <p:cNvPr id="72" name="TextBox 71">
            <a:extLst>
              <a:ext uri="{FF2B5EF4-FFF2-40B4-BE49-F238E27FC236}">
                <a16:creationId xmlns:a16="http://schemas.microsoft.com/office/drawing/2014/main" id="{AB5F71A7-D5D4-4895-81FF-3A515244E486}"/>
              </a:ext>
            </a:extLst>
          </p:cNvPr>
          <p:cNvSpPr txBox="1"/>
          <p:nvPr/>
        </p:nvSpPr>
        <p:spPr>
          <a:xfrm>
            <a:off x="6128576" y="3459648"/>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73" name="TextBox 72">
            <a:extLst>
              <a:ext uri="{FF2B5EF4-FFF2-40B4-BE49-F238E27FC236}">
                <a16:creationId xmlns:a16="http://schemas.microsoft.com/office/drawing/2014/main" id="{C4ABEEA1-C573-4CDC-AD9B-A24C5CAD71E2}"/>
              </a:ext>
            </a:extLst>
          </p:cNvPr>
          <p:cNvSpPr txBox="1"/>
          <p:nvPr/>
        </p:nvSpPr>
        <p:spPr>
          <a:xfrm>
            <a:off x="6136505" y="2342805"/>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⑦</a:t>
            </a:r>
          </a:p>
        </p:txBody>
      </p:sp>
      <p:graphicFrame>
        <p:nvGraphicFramePr>
          <p:cNvPr id="74" name="표 73">
            <a:extLst>
              <a:ext uri="{FF2B5EF4-FFF2-40B4-BE49-F238E27FC236}">
                <a16:creationId xmlns:a16="http://schemas.microsoft.com/office/drawing/2014/main" id="{7616D4D3-9C23-4722-9594-DE0F40CE7DD1}"/>
              </a:ext>
            </a:extLst>
          </p:cNvPr>
          <p:cNvGraphicFramePr>
            <a:graphicFrameLocks noGrp="1"/>
          </p:cNvGraphicFramePr>
          <p:nvPr>
            <p:extLst>
              <p:ext uri="{D42A27DB-BD31-4B8C-83A1-F6EECF244321}">
                <p14:modId xmlns:p14="http://schemas.microsoft.com/office/powerpoint/2010/main" val="3779588134"/>
              </p:ext>
            </p:extLst>
          </p:nvPr>
        </p:nvGraphicFramePr>
        <p:xfrm>
          <a:off x="1016370" y="4525188"/>
          <a:ext cx="7010400" cy="1545772"/>
        </p:xfrm>
        <a:graphic>
          <a:graphicData uri="http://schemas.openxmlformats.org/drawingml/2006/table">
            <a:tbl>
              <a:tblPr firstRow="1" bandRow="1"/>
              <a:tblGrid>
                <a:gridCol w="400328">
                  <a:extLst>
                    <a:ext uri="{9D8B030D-6E8A-4147-A177-3AD203B41FA5}">
                      <a16:colId xmlns:a16="http://schemas.microsoft.com/office/drawing/2014/main" val="3320396952"/>
                    </a:ext>
                  </a:extLst>
                </a:gridCol>
                <a:gridCol w="558800">
                  <a:extLst>
                    <a:ext uri="{9D8B030D-6E8A-4147-A177-3AD203B41FA5}">
                      <a16:colId xmlns:a16="http://schemas.microsoft.com/office/drawing/2014/main" val="495700402"/>
                    </a:ext>
                  </a:extLst>
                </a:gridCol>
                <a:gridCol w="558800">
                  <a:extLst>
                    <a:ext uri="{9D8B030D-6E8A-4147-A177-3AD203B41FA5}">
                      <a16:colId xmlns:a16="http://schemas.microsoft.com/office/drawing/2014/main" val="3124752198"/>
                    </a:ext>
                  </a:extLst>
                </a:gridCol>
                <a:gridCol w="558800">
                  <a:extLst>
                    <a:ext uri="{9D8B030D-6E8A-4147-A177-3AD203B41FA5}">
                      <a16:colId xmlns:a16="http://schemas.microsoft.com/office/drawing/2014/main" val="2594351402"/>
                    </a:ext>
                  </a:extLst>
                </a:gridCol>
                <a:gridCol w="558800">
                  <a:extLst>
                    <a:ext uri="{9D8B030D-6E8A-4147-A177-3AD203B41FA5}">
                      <a16:colId xmlns:a16="http://schemas.microsoft.com/office/drawing/2014/main" val="2758434832"/>
                    </a:ext>
                  </a:extLst>
                </a:gridCol>
                <a:gridCol w="558800">
                  <a:extLst>
                    <a:ext uri="{9D8B030D-6E8A-4147-A177-3AD203B41FA5}">
                      <a16:colId xmlns:a16="http://schemas.microsoft.com/office/drawing/2014/main" val="3717498253"/>
                    </a:ext>
                  </a:extLst>
                </a:gridCol>
                <a:gridCol w="558800">
                  <a:extLst>
                    <a:ext uri="{9D8B030D-6E8A-4147-A177-3AD203B41FA5}">
                      <a16:colId xmlns:a16="http://schemas.microsoft.com/office/drawing/2014/main" val="4286167860"/>
                    </a:ext>
                  </a:extLst>
                </a:gridCol>
                <a:gridCol w="558800">
                  <a:extLst>
                    <a:ext uri="{9D8B030D-6E8A-4147-A177-3AD203B41FA5}">
                      <a16:colId xmlns:a16="http://schemas.microsoft.com/office/drawing/2014/main" val="2315310558"/>
                    </a:ext>
                  </a:extLst>
                </a:gridCol>
                <a:gridCol w="558800">
                  <a:extLst>
                    <a:ext uri="{9D8B030D-6E8A-4147-A177-3AD203B41FA5}">
                      <a16:colId xmlns:a16="http://schemas.microsoft.com/office/drawing/2014/main" val="165817325"/>
                    </a:ext>
                  </a:extLst>
                </a:gridCol>
                <a:gridCol w="558800">
                  <a:extLst>
                    <a:ext uri="{9D8B030D-6E8A-4147-A177-3AD203B41FA5}">
                      <a16:colId xmlns:a16="http://schemas.microsoft.com/office/drawing/2014/main" val="2333343877"/>
                    </a:ext>
                  </a:extLst>
                </a:gridCol>
                <a:gridCol w="838200">
                  <a:extLst>
                    <a:ext uri="{9D8B030D-6E8A-4147-A177-3AD203B41FA5}">
                      <a16:colId xmlns:a16="http://schemas.microsoft.com/office/drawing/2014/main" val="2456442285"/>
                    </a:ext>
                  </a:extLst>
                </a:gridCol>
                <a:gridCol w="742672">
                  <a:extLst>
                    <a:ext uri="{9D8B030D-6E8A-4147-A177-3AD203B41FA5}">
                      <a16:colId xmlns:a16="http://schemas.microsoft.com/office/drawing/2014/main" val="2925654663"/>
                    </a:ext>
                  </a:extLst>
                </a:gridCol>
              </a:tblGrid>
              <a:tr h="278923">
                <a:tc row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Case</a:t>
                      </a:r>
                      <a:endParaRPr lang="ko-KR" altLang="en-US" sz="800" dirty="0"/>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9">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Status of each node</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rowSpan="2" grid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Remarks</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hMerge="1">
                  <a:txBody>
                    <a:bodyPr/>
                    <a:lstStyle/>
                    <a:p>
                      <a:pPr latinLnBrk="1"/>
                      <a:endParaRPr lang="ko-KR" altLang="en-US"/>
                    </a:p>
                  </a:txBody>
                  <a:tcPr/>
                </a:tc>
                <a:extLst>
                  <a:ext uri="{0D108BD9-81ED-4DB2-BD59-A6C34878D82A}">
                    <a16:rowId xmlns:a16="http://schemas.microsoft.com/office/drawing/2014/main" val="2385772292"/>
                  </a:ext>
                </a:extLst>
              </a:tr>
              <a:tr h="278923">
                <a:tc vMerge="1">
                  <a:txBody>
                    <a:bodyPr/>
                    <a:lstStyle/>
                    <a:p>
                      <a:pPr latinLnBrk="1"/>
                      <a:endParaRPr lang="ko-KR" altLang="en-US"/>
                    </a:p>
                  </a:txBody>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①</a:t>
                      </a: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②</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③</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④</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⑤</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⑥</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⑦</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⑧</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⑨</a:t>
                      </a: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2" vMerge="1">
                  <a:txBody>
                    <a:bodyPr/>
                    <a:lstStyle/>
                    <a:p>
                      <a:pPr latinLnBrk="1"/>
                      <a:endParaRPr lang="ko-KR" altLang="en-US"/>
                    </a:p>
                  </a:txBody>
                  <a:tcPr/>
                </a:tc>
                <a:tc hMerge="1" vMerge="1">
                  <a:txBody>
                    <a:bodyPr/>
                    <a:lstStyle/>
                    <a:p>
                      <a:pPr latinLnBrk="1"/>
                      <a:endParaRPr lang="ko-KR" altLang="en-US"/>
                    </a:p>
                  </a:txBody>
                  <a:tcPr/>
                </a:tc>
                <a:extLst>
                  <a:ext uri="{0D108BD9-81ED-4DB2-BD59-A6C34878D82A}">
                    <a16:rowId xmlns:a16="http://schemas.microsoft.com/office/drawing/2014/main" val="1183559253"/>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2</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direct</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685800" rtl="0" eaLnBrk="1" fontAlgn="auto" latinLnBrk="1" hangingPunct="1">
                        <a:lnSpc>
                          <a:spcPct val="100000"/>
                        </a:lnSpc>
                        <a:spcBef>
                          <a:spcPts val="0"/>
                        </a:spcBef>
                        <a:spcAft>
                          <a:spcPts val="0"/>
                        </a:spcAft>
                        <a:buClrTx/>
                        <a:buSzTx/>
                        <a:buFontTx/>
                        <a:buNone/>
                        <a:tabLst/>
                        <a:defRPr/>
                      </a:pPr>
                      <a:r>
                        <a:rPr kumimoji="0" lang="en-US" altLang="ko-KR" sz="800" b="0" i="0" u="none" strike="noStrike" kern="0" cap="none" spc="0" normalizeH="0" baseline="0" noProof="0" dirty="0">
                          <a:ln>
                            <a:noFill/>
                          </a:ln>
                          <a:solidFill>
                            <a:srgbClr val="000000"/>
                          </a:solidFill>
                          <a:effectLst/>
                          <a:uLnTx/>
                          <a:uFillTx/>
                          <a:latin typeface="Times New Roman" panose="02020603050405020304" pitchFamily="18" charset="0"/>
                          <a:ea typeface="굴림" panose="020B0600000101010101" pitchFamily="50" charset="-127"/>
                          <a:cs typeface="Times New Roman" panose="02020603050405020304" pitchFamily="18" charset="0"/>
                        </a:rPr>
                        <a:t>chip</a:t>
                      </a:r>
                      <a:endParaRPr kumimoji="0" lang="ko-KR" altLang="en-US" sz="800" b="0" i="0" u="none" strike="noStrike" kern="0" cap="none" spc="0" normalizeH="0" baseline="0" noProof="0" dirty="0">
                        <a:ln>
                          <a:noFill/>
                        </a:ln>
                        <a:solidFill>
                          <a:srgbClr val="000000"/>
                        </a:solidFill>
                        <a:effectLst/>
                        <a:uLnTx/>
                        <a:uFillTx/>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rPr>
                        <a:t>WAN</a:t>
                      </a:r>
                      <a:endParaRPr lang="ko-KR" altLang="en-US"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rPr>
                        <a:t>WAN</a:t>
                      </a:r>
                      <a:endParaRPr lang="ko-KR" altLang="en-US"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Wireless Network </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Gear VR or</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Oculus GO</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039451836"/>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3</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direct</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a:r>
                        <a:rPr kumimoji="0" lang="en-US" altLang="ko-KR" sz="800" b="0" i="0" u="none" strike="noStrike" kern="0" cap="none" spc="0" normalizeH="0" baseline="0" noProof="0" dirty="0">
                          <a:ln>
                            <a:noFill/>
                          </a:ln>
                          <a:solidFill>
                            <a:srgbClr val="000000"/>
                          </a:solidFill>
                          <a:effectLst/>
                          <a:uLnTx/>
                          <a:uFillTx/>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Cellular network</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rPr>
                        <a:t>WAN</a:t>
                      </a:r>
                      <a:endParaRPr lang="ko-KR" altLang="en-US"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rPr>
                        <a:t>WAN</a:t>
                      </a:r>
                      <a:endParaRPr lang="ko-KR" altLang="en-US" sz="800" kern="0" dirty="0">
                        <a:solidFill>
                          <a:schemeClr val="tx1"/>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Cellular network</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Mobile Network</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Gear VR or</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Oculus GO</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4272189907"/>
                  </a:ext>
                </a:extLst>
              </a:tr>
            </a:tbl>
          </a:graphicData>
        </a:graphic>
      </p:graphicFrame>
      <p:sp>
        <p:nvSpPr>
          <p:cNvPr id="75" name="직사각형 74">
            <a:extLst>
              <a:ext uri="{FF2B5EF4-FFF2-40B4-BE49-F238E27FC236}">
                <a16:creationId xmlns:a16="http://schemas.microsoft.com/office/drawing/2014/main" id="{47E0C4E8-48A1-43F8-AF9A-24637DBB9737}"/>
              </a:ext>
            </a:extLst>
          </p:cNvPr>
          <p:cNvSpPr/>
          <p:nvPr/>
        </p:nvSpPr>
        <p:spPr>
          <a:xfrm>
            <a:off x="2603855" y="2618465"/>
            <a:ext cx="3938246"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76" name="TextBox 75">
            <a:extLst>
              <a:ext uri="{FF2B5EF4-FFF2-40B4-BE49-F238E27FC236}">
                <a16:creationId xmlns:a16="http://schemas.microsoft.com/office/drawing/2014/main" id="{67FA0002-DD00-45C6-8DE1-D57453EB4152}"/>
              </a:ext>
            </a:extLst>
          </p:cNvPr>
          <p:cNvSpPr txBox="1"/>
          <p:nvPr/>
        </p:nvSpPr>
        <p:spPr>
          <a:xfrm>
            <a:off x="2610218" y="2873634"/>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③</a:t>
            </a:r>
          </a:p>
        </p:txBody>
      </p:sp>
      <p:cxnSp>
        <p:nvCxnSpPr>
          <p:cNvPr id="77" name="직선 화살표 연결선 76">
            <a:extLst>
              <a:ext uri="{FF2B5EF4-FFF2-40B4-BE49-F238E27FC236}">
                <a16:creationId xmlns:a16="http://schemas.microsoft.com/office/drawing/2014/main" id="{315FD239-ED9B-42CF-833F-2E327D6B2D5E}"/>
              </a:ext>
            </a:extLst>
          </p:cNvPr>
          <p:cNvCxnSpPr>
            <a:cxnSpLocks/>
          </p:cNvCxnSpPr>
          <p:nvPr/>
        </p:nvCxnSpPr>
        <p:spPr>
          <a:xfrm flipH="1">
            <a:off x="2968285" y="2873634"/>
            <a:ext cx="6086" cy="399592"/>
          </a:xfrm>
          <a:prstGeom prst="straightConnector1">
            <a:avLst/>
          </a:prstGeom>
          <a:noFill/>
          <a:ln w="38100" cap="flat" cmpd="sng" algn="ctr">
            <a:solidFill>
              <a:srgbClr val="4472C4"/>
            </a:solidFill>
            <a:prstDash val="solid"/>
            <a:miter lim="800000"/>
            <a:tailEnd type="triangle"/>
          </a:ln>
          <a:effectLst/>
        </p:spPr>
      </p:cxnSp>
      <p:cxnSp>
        <p:nvCxnSpPr>
          <p:cNvPr id="78" name="직선 화살표 연결선 77">
            <a:extLst>
              <a:ext uri="{FF2B5EF4-FFF2-40B4-BE49-F238E27FC236}">
                <a16:creationId xmlns:a16="http://schemas.microsoft.com/office/drawing/2014/main" id="{1699230B-B0D9-4676-90B9-B1AC468C5729}"/>
              </a:ext>
            </a:extLst>
          </p:cNvPr>
          <p:cNvCxnSpPr>
            <a:cxnSpLocks/>
          </p:cNvCxnSpPr>
          <p:nvPr/>
        </p:nvCxnSpPr>
        <p:spPr>
          <a:xfrm flipV="1">
            <a:off x="6128576" y="2852257"/>
            <a:ext cx="0" cy="349411"/>
          </a:xfrm>
          <a:prstGeom prst="straightConnector1">
            <a:avLst/>
          </a:prstGeom>
          <a:noFill/>
          <a:ln w="38100" cap="flat" cmpd="sng" algn="ctr">
            <a:solidFill>
              <a:srgbClr val="4472C4"/>
            </a:solidFill>
            <a:prstDash val="solid"/>
            <a:miter lim="800000"/>
            <a:tailEnd type="triangle"/>
          </a:ln>
          <a:effectLst/>
        </p:spPr>
      </p:cxnSp>
      <p:sp>
        <p:nvSpPr>
          <p:cNvPr id="79" name="TextBox 78">
            <a:extLst>
              <a:ext uri="{FF2B5EF4-FFF2-40B4-BE49-F238E27FC236}">
                <a16:creationId xmlns:a16="http://schemas.microsoft.com/office/drawing/2014/main" id="{D45482EB-B36A-4139-A5B7-1A174B40B8AC}"/>
              </a:ext>
            </a:extLst>
          </p:cNvPr>
          <p:cNvSpPr txBox="1"/>
          <p:nvPr/>
        </p:nvSpPr>
        <p:spPr>
          <a:xfrm>
            <a:off x="6128576" y="2886266"/>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⑥</a:t>
            </a:r>
          </a:p>
        </p:txBody>
      </p:sp>
    </p:spTree>
    <p:extLst>
      <p:ext uri="{BB962C8B-B14F-4D97-AF65-F5344CB8AC3E}">
        <p14:creationId xmlns:p14="http://schemas.microsoft.com/office/powerpoint/2010/main" val="1735703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6098FBE8-EF6E-4D99-B2D4-4EACC74AC958}"/>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DD62B1DE-57FF-472F-BBE0-97426C50F985}"/>
              </a:ext>
            </a:extLst>
          </p:cNvPr>
          <p:cNvSpPr>
            <a:spLocks noGrp="1"/>
          </p:cNvSpPr>
          <p:nvPr>
            <p:ph type="sldNum" sz="quarter" idx="12"/>
          </p:nvPr>
        </p:nvSpPr>
        <p:spPr/>
        <p:txBody>
          <a:bodyPr/>
          <a:lstStyle/>
          <a:p>
            <a:fld id="{9C62AE19-B8DE-4C2F-B576-D74FFC40A230}" type="slidenum">
              <a:rPr lang="ko-KR" altLang="en-US" smtClean="0"/>
              <a:t>5</a:t>
            </a:fld>
            <a:endParaRPr lang="ko-KR" altLang="en-US"/>
          </a:p>
        </p:txBody>
      </p:sp>
      <p:sp>
        <p:nvSpPr>
          <p:cNvPr id="32" name="직사각형 31">
            <a:extLst>
              <a:ext uri="{FF2B5EF4-FFF2-40B4-BE49-F238E27FC236}">
                <a16:creationId xmlns:a16="http://schemas.microsoft.com/office/drawing/2014/main" id="{A0B136B5-B719-4A8D-A562-5121A19E4D8A}"/>
              </a:ext>
            </a:extLst>
          </p:cNvPr>
          <p:cNvSpPr/>
          <p:nvPr/>
        </p:nvSpPr>
        <p:spPr>
          <a:xfrm>
            <a:off x="2627180" y="1711373"/>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3" name="직사각형 32">
            <a:extLst>
              <a:ext uri="{FF2B5EF4-FFF2-40B4-BE49-F238E27FC236}">
                <a16:creationId xmlns:a16="http://schemas.microsoft.com/office/drawing/2014/main" id="{6091B985-4AD4-4F13-BD75-E42BEE20A0B7}"/>
              </a:ext>
            </a:extLst>
          </p:cNvPr>
          <p:cNvSpPr/>
          <p:nvPr/>
        </p:nvSpPr>
        <p:spPr>
          <a:xfrm>
            <a:off x="2627180" y="2378686"/>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4" name="직사각형 33">
            <a:extLst>
              <a:ext uri="{FF2B5EF4-FFF2-40B4-BE49-F238E27FC236}">
                <a16:creationId xmlns:a16="http://schemas.microsoft.com/office/drawing/2014/main" id="{DFBCD0EA-188A-4CDA-BDF3-8C0C2041FF33}"/>
              </a:ext>
            </a:extLst>
          </p:cNvPr>
          <p:cNvSpPr/>
          <p:nvPr/>
        </p:nvSpPr>
        <p:spPr>
          <a:xfrm>
            <a:off x="3639539" y="3797874"/>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5" name="직사각형 34">
            <a:extLst>
              <a:ext uri="{FF2B5EF4-FFF2-40B4-BE49-F238E27FC236}">
                <a16:creationId xmlns:a16="http://schemas.microsoft.com/office/drawing/2014/main" id="{AAF7D47B-7556-46DF-8A53-3F84CEEED0C9}"/>
              </a:ext>
            </a:extLst>
          </p:cNvPr>
          <p:cNvSpPr/>
          <p:nvPr/>
        </p:nvSpPr>
        <p:spPr>
          <a:xfrm>
            <a:off x="5706308" y="2825777"/>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6" name="직사각형 35">
            <a:extLst>
              <a:ext uri="{FF2B5EF4-FFF2-40B4-BE49-F238E27FC236}">
                <a16:creationId xmlns:a16="http://schemas.microsoft.com/office/drawing/2014/main" id="{6E079B22-A474-40F2-92C7-DBD57B8A6041}"/>
              </a:ext>
            </a:extLst>
          </p:cNvPr>
          <p:cNvSpPr/>
          <p:nvPr/>
        </p:nvSpPr>
        <p:spPr>
          <a:xfrm>
            <a:off x="5709519" y="2222656"/>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7" name="직사각형 36">
            <a:extLst>
              <a:ext uri="{FF2B5EF4-FFF2-40B4-BE49-F238E27FC236}">
                <a16:creationId xmlns:a16="http://schemas.microsoft.com/office/drawing/2014/main" id="{2341E33B-2CEB-42E9-8F6C-A60EF6E16864}"/>
              </a:ext>
            </a:extLst>
          </p:cNvPr>
          <p:cNvSpPr/>
          <p:nvPr/>
        </p:nvSpPr>
        <p:spPr>
          <a:xfrm>
            <a:off x="5709519" y="1664540"/>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38" name="직선 화살표 연결선 37">
            <a:extLst>
              <a:ext uri="{FF2B5EF4-FFF2-40B4-BE49-F238E27FC236}">
                <a16:creationId xmlns:a16="http://schemas.microsoft.com/office/drawing/2014/main" id="{8576E1A5-5568-4ACD-BA01-09A4E08C7FFA}"/>
              </a:ext>
            </a:extLst>
          </p:cNvPr>
          <p:cNvCxnSpPr>
            <a:cxnSpLocks/>
            <a:stCxn id="32" idx="2"/>
            <a:endCxn id="33" idx="0"/>
          </p:cNvCxnSpPr>
          <p:nvPr/>
        </p:nvCxnSpPr>
        <p:spPr>
          <a:xfrm flipH="1">
            <a:off x="3000153" y="2032385"/>
            <a:ext cx="1" cy="346301"/>
          </a:xfrm>
          <a:prstGeom prst="straightConnector1">
            <a:avLst/>
          </a:prstGeom>
          <a:noFill/>
          <a:ln w="38100" cap="flat" cmpd="sng" algn="ctr">
            <a:solidFill>
              <a:srgbClr val="4472C4"/>
            </a:solidFill>
            <a:prstDash val="solid"/>
            <a:miter lim="800000"/>
            <a:tailEnd type="triangle"/>
          </a:ln>
          <a:effectLst/>
        </p:spPr>
      </p:cxnSp>
      <p:cxnSp>
        <p:nvCxnSpPr>
          <p:cNvPr id="39" name="연결선: 꺾임 38">
            <a:extLst>
              <a:ext uri="{FF2B5EF4-FFF2-40B4-BE49-F238E27FC236}">
                <a16:creationId xmlns:a16="http://schemas.microsoft.com/office/drawing/2014/main" id="{804EB62A-C055-42C5-BFC8-25C1922479E0}"/>
              </a:ext>
            </a:extLst>
          </p:cNvPr>
          <p:cNvCxnSpPr>
            <a:cxnSpLocks/>
            <a:stCxn id="35" idx="0"/>
            <a:endCxn id="36" idx="2"/>
          </p:cNvCxnSpPr>
          <p:nvPr/>
        </p:nvCxnSpPr>
        <p:spPr>
          <a:xfrm rot="5400000" flipH="1" flipV="1">
            <a:off x="6012555" y="2699554"/>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40" name="직선 화살표 연결선 39">
            <a:extLst>
              <a:ext uri="{FF2B5EF4-FFF2-40B4-BE49-F238E27FC236}">
                <a16:creationId xmlns:a16="http://schemas.microsoft.com/office/drawing/2014/main" id="{D7F9582E-F998-48B5-BD38-17EBCF4F3D4B}"/>
              </a:ext>
            </a:extLst>
          </p:cNvPr>
          <p:cNvCxnSpPr>
            <a:cxnSpLocks/>
            <a:stCxn id="36" idx="0"/>
            <a:endCxn id="37" idx="2"/>
          </p:cNvCxnSpPr>
          <p:nvPr/>
        </p:nvCxnSpPr>
        <p:spPr>
          <a:xfrm flipV="1">
            <a:off x="6138778" y="1985552"/>
            <a:ext cx="300" cy="237104"/>
          </a:xfrm>
          <a:prstGeom prst="straightConnector1">
            <a:avLst/>
          </a:prstGeom>
          <a:noFill/>
          <a:ln w="38100" cap="flat" cmpd="sng" algn="ctr">
            <a:solidFill>
              <a:srgbClr val="4472C4"/>
            </a:solidFill>
            <a:prstDash val="solid"/>
            <a:miter lim="800000"/>
            <a:tailEnd type="triangle"/>
          </a:ln>
          <a:effectLst/>
        </p:spPr>
      </p:cxnSp>
      <p:sp>
        <p:nvSpPr>
          <p:cNvPr id="41" name="직사각형 40">
            <a:extLst>
              <a:ext uri="{FF2B5EF4-FFF2-40B4-BE49-F238E27FC236}">
                <a16:creationId xmlns:a16="http://schemas.microsoft.com/office/drawing/2014/main" id="{FF1E674F-4423-4CF8-B867-7894C87D0EF4}"/>
              </a:ext>
            </a:extLst>
          </p:cNvPr>
          <p:cNvSpPr/>
          <p:nvPr/>
        </p:nvSpPr>
        <p:spPr>
          <a:xfrm>
            <a:off x="1549760" y="3659375"/>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2" name="직사각형 41">
            <a:extLst>
              <a:ext uri="{FF2B5EF4-FFF2-40B4-BE49-F238E27FC236}">
                <a16:creationId xmlns:a16="http://schemas.microsoft.com/office/drawing/2014/main" id="{2771CE2E-6A60-47D3-B913-8111EAAE960A}"/>
              </a:ext>
            </a:extLst>
          </p:cNvPr>
          <p:cNvSpPr/>
          <p:nvPr/>
        </p:nvSpPr>
        <p:spPr>
          <a:xfrm>
            <a:off x="1549761" y="1550351"/>
            <a:ext cx="6118859" cy="1704221"/>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TextBox 42">
            <a:extLst>
              <a:ext uri="{FF2B5EF4-FFF2-40B4-BE49-F238E27FC236}">
                <a16:creationId xmlns:a16="http://schemas.microsoft.com/office/drawing/2014/main" id="{36CFD568-0923-41BB-B299-85D89237A980}"/>
              </a:ext>
            </a:extLst>
          </p:cNvPr>
          <p:cNvSpPr txBox="1"/>
          <p:nvPr/>
        </p:nvSpPr>
        <p:spPr>
          <a:xfrm>
            <a:off x="1255797" y="1294765"/>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44" name="TextBox 43">
            <a:extLst>
              <a:ext uri="{FF2B5EF4-FFF2-40B4-BE49-F238E27FC236}">
                <a16:creationId xmlns:a16="http://schemas.microsoft.com/office/drawing/2014/main" id="{26E5FF35-8710-4EB5-A9E4-E427B0F72E42}"/>
              </a:ext>
            </a:extLst>
          </p:cNvPr>
          <p:cNvSpPr txBox="1"/>
          <p:nvPr/>
        </p:nvSpPr>
        <p:spPr>
          <a:xfrm>
            <a:off x="2568402" y="1080796"/>
            <a:ext cx="4117678" cy="300082"/>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45" name="TextBox 44">
            <a:extLst>
              <a:ext uri="{FF2B5EF4-FFF2-40B4-BE49-F238E27FC236}">
                <a16:creationId xmlns:a16="http://schemas.microsoft.com/office/drawing/2014/main" id="{0BC5859B-6B3C-4DF0-8535-36D9DD1FDE15}"/>
              </a:ext>
            </a:extLst>
          </p:cNvPr>
          <p:cNvSpPr txBox="1"/>
          <p:nvPr/>
        </p:nvSpPr>
        <p:spPr>
          <a:xfrm>
            <a:off x="666821" y="3388433"/>
            <a:ext cx="1826334" cy="300082"/>
          </a:xfrm>
          <a:prstGeom prst="rect">
            <a:avLst/>
          </a:prstGeom>
          <a:noFill/>
        </p:spPr>
        <p:txBody>
          <a:bodyPr wrap="none" rtlCol="0">
            <a:spAutoFit/>
          </a:body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Local</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46" name="직선 화살표 연결선 45">
            <a:extLst>
              <a:ext uri="{FF2B5EF4-FFF2-40B4-BE49-F238E27FC236}">
                <a16:creationId xmlns:a16="http://schemas.microsoft.com/office/drawing/2014/main" id="{B41EC7CF-2047-4D3F-82D5-9F9F4AED5DF5}"/>
              </a:ext>
            </a:extLst>
          </p:cNvPr>
          <p:cNvCxnSpPr>
            <a:cxnSpLocks/>
            <a:stCxn id="33" idx="2"/>
          </p:cNvCxnSpPr>
          <p:nvPr/>
        </p:nvCxnSpPr>
        <p:spPr>
          <a:xfrm flipH="1">
            <a:off x="2991717" y="2699698"/>
            <a:ext cx="8436" cy="998456"/>
          </a:xfrm>
          <a:prstGeom prst="straightConnector1">
            <a:avLst/>
          </a:prstGeom>
          <a:noFill/>
          <a:ln w="38100" cap="flat" cmpd="sng" algn="ctr">
            <a:solidFill>
              <a:srgbClr val="4472C4"/>
            </a:solidFill>
            <a:prstDash val="solid"/>
            <a:miter lim="800000"/>
            <a:tailEnd type="triangle"/>
          </a:ln>
          <a:effectLst/>
        </p:spPr>
      </p:cxnSp>
      <p:cxnSp>
        <p:nvCxnSpPr>
          <p:cNvPr id="47" name="직선 화살표 연결선 46">
            <a:extLst>
              <a:ext uri="{FF2B5EF4-FFF2-40B4-BE49-F238E27FC236}">
                <a16:creationId xmlns:a16="http://schemas.microsoft.com/office/drawing/2014/main" id="{3DF1E85B-31C9-4037-9ECF-0A7D3F8F9A9C}"/>
              </a:ext>
            </a:extLst>
          </p:cNvPr>
          <p:cNvCxnSpPr>
            <a:cxnSpLocks/>
            <a:endCxn id="35" idx="2"/>
          </p:cNvCxnSpPr>
          <p:nvPr/>
        </p:nvCxnSpPr>
        <p:spPr>
          <a:xfrm flipV="1">
            <a:off x="6135867" y="3104474"/>
            <a:ext cx="0" cy="554901"/>
          </a:xfrm>
          <a:prstGeom prst="straightConnector1">
            <a:avLst/>
          </a:prstGeom>
          <a:noFill/>
          <a:ln w="38100" cap="flat" cmpd="sng" algn="ctr">
            <a:solidFill>
              <a:srgbClr val="4472C4"/>
            </a:solidFill>
            <a:prstDash val="solid"/>
            <a:miter lim="800000"/>
            <a:tailEnd type="triangle"/>
          </a:ln>
          <a:effectLst/>
        </p:spPr>
      </p:cxnSp>
      <p:sp>
        <p:nvSpPr>
          <p:cNvPr id="48" name="직사각형 47">
            <a:extLst>
              <a:ext uri="{FF2B5EF4-FFF2-40B4-BE49-F238E27FC236}">
                <a16:creationId xmlns:a16="http://schemas.microsoft.com/office/drawing/2014/main" id="{ACEBD87B-BC31-40E5-B1AD-012CFFAD8953}"/>
              </a:ext>
            </a:extLst>
          </p:cNvPr>
          <p:cNvSpPr/>
          <p:nvPr/>
        </p:nvSpPr>
        <p:spPr>
          <a:xfrm>
            <a:off x="601824" y="838200"/>
            <a:ext cx="7732070" cy="3581400"/>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9" name="TextBox 48">
            <a:extLst>
              <a:ext uri="{FF2B5EF4-FFF2-40B4-BE49-F238E27FC236}">
                <a16:creationId xmlns:a16="http://schemas.microsoft.com/office/drawing/2014/main" id="{AE6C5E55-142D-42EB-B2A8-E6DD76000AC5}"/>
              </a:ext>
            </a:extLst>
          </p:cNvPr>
          <p:cNvSpPr txBox="1"/>
          <p:nvPr/>
        </p:nvSpPr>
        <p:spPr>
          <a:xfrm>
            <a:off x="3981716" y="651735"/>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0" name="TextBox 49">
            <a:extLst>
              <a:ext uri="{FF2B5EF4-FFF2-40B4-BE49-F238E27FC236}">
                <a16:creationId xmlns:a16="http://schemas.microsoft.com/office/drawing/2014/main" id="{1F4D9887-082E-4A2D-B952-395839C2CBF3}"/>
              </a:ext>
            </a:extLst>
          </p:cNvPr>
          <p:cNvSpPr txBox="1"/>
          <p:nvPr/>
        </p:nvSpPr>
        <p:spPr>
          <a:xfrm>
            <a:off x="2688529" y="2057673"/>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51" name="TextBox 50">
            <a:extLst>
              <a:ext uri="{FF2B5EF4-FFF2-40B4-BE49-F238E27FC236}">
                <a16:creationId xmlns:a16="http://schemas.microsoft.com/office/drawing/2014/main" id="{C91114C4-E3FF-49C7-8043-EB13B73A86FA}"/>
              </a:ext>
            </a:extLst>
          </p:cNvPr>
          <p:cNvSpPr txBox="1"/>
          <p:nvPr/>
        </p:nvSpPr>
        <p:spPr>
          <a:xfrm>
            <a:off x="2688529" y="2928045"/>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52" name="TextBox 51">
            <a:extLst>
              <a:ext uri="{FF2B5EF4-FFF2-40B4-BE49-F238E27FC236}">
                <a16:creationId xmlns:a16="http://schemas.microsoft.com/office/drawing/2014/main" id="{DCF3E77E-2965-45BD-859C-0075FBAD4D3C}"/>
              </a:ext>
            </a:extLst>
          </p:cNvPr>
          <p:cNvSpPr txBox="1"/>
          <p:nvPr/>
        </p:nvSpPr>
        <p:spPr>
          <a:xfrm>
            <a:off x="6144303" y="3260978"/>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53" name="TextBox 52">
            <a:extLst>
              <a:ext uri="{FF2B5EF4-FFF2-40B4-BE49-F238E27FC236}">
                <a16:creationId xmlns:a16="http://schemas.microsoft.com/office/drawing/2014/main" id="{C8445338-5D96-4C44-B862-0D83BCADE2AF}"/>
              </a:ext>
            </a:extLst>
          </p:cNvPr>
          <p:cNvSpPr txBox="1"/>
          <p:nvPr/>
        </p:nvSpPr>
        <p:spPr>
          <a:xfrm>
            <a:off x="6144303" y="2576240"/>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⑥</a:t>
            </a:r>
          </a:p>
        </p:txBody>
      </p:sp>
      <p:sp>
        <p:nvSpPr>
          <p:cNvPr id="54" name="TextBox 53">
            <a:extLst>
              <a:ext uri="{FF2B5EF4-FFF2-40B4-BE49-F238E27FC236}">
                <a16:creationId xmlns:a16="http://schemas.microsoft.com/office/drawing/2014/main" id="{919ED78A-8089-4AFE-B1B5-0105EC6B8427}"/>
              </a:ext>
            </a:extLst>
          </p:cNvPr>
          <p:cNvSpPr txBox="1"/>
          <p:nvPr/>
        </p:nvSpPr>
        <p:spPr>
          <a:xfrm>
            <a:off x="6144303" y="1961242"/>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⑦</a:t>
            </a:r>
          </a:p>
        </p:txBody>
      </p:sp>
      <p:sp>
        <p:nvSpPr>
          <p:cNvPr id="55" name="TextBox 54">
            <a:extLst>
              <a:ext uri="{FF2B5EF4-FFF2-40B4-BE49-F238E27FC236}">
                <a16:creationId xmlns:a16="http://schemas.microsoft.com/office/drawing/2014/main" id="{7E8743F0-92E6-464D-B6A3-5DC8D75B3409}"/>
              </a:ext>
            </a:extLst>
          </p:cNvPr>
          <p:cNvSpPr txBox="1"/>
          <p:nvPr/>
        </p:nvSpPr>
        <p:spPr>
          <a:xfrm>
            <a:off x="5548803" y="1991005"/>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6" name="TextBox 55">
            <a:extLst>
              <a:ext uri="{FF2B5EF4-FFF2-40B4-BE49-F238E27FC236}">
                <a16:creationId xmlns:a16="http://schemas.microsoft.com/office/drawing/2014/main" id="{7464797F-AC44-4A8B-A7E0-C0E9F4957076}"/>
              </a:ext>
            </a:extLst>
          </p:cNvPr>
          <p:cNvSpPr txBox="1"/>
          <p:nvPr/>
        </p:nvSpPr>
        <p:spPr>
          <a:xfrm>
            <a:off x="4440324" y="2602466"/>
            <a:ext cx="1731564" cy="253916"/>
          </a:xfrm>
          <a:prstGeom prst="rect">
            <a:avLst/>
          </a:prstGeom>
          <a:noFill/>
        </p:spPr>
        <p:txBody>
          <a:bodyPr wrap="non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7" name="TextBox 56">
            <a:extLst>
              <a:ext uri="{FF2B5EF4-FFF2-40B4-BE49-F238E27FC236}">
                <a16:creationId xmlns:a16="http://schemas.microsoft.com/office/drawing/2014/main" id="{4BD698B6-2E4A-4385-9591-52E37DC5ECAC}"/>
              </a:ext>
            </a:extLst>
          </p:cNvPr>
          <p:cNvSpPr txBox="1"/>
          <p:nvPr/>
        </p:nvSpPr>
        <p:spPr>
          <a:xfrm>
            <a:off x="2079835" y="2416576"/>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58" name="TextBox 57">
            <a:extLst>
              <a:ext uri="{FF2B5EF4-FFF2-40B4-BE49-F238E27FC236}">
                <a16:creationId xmlns:a16="http://schemas.microsoft.com/office/drawing/2014/main" id="{259831C7-144A-402D-AACA-0C4956C0287F}"/>
              </a:ext>
            </a:extLst>
          </p:cNvPr>
          <p:cNvSpPr txBox="1"/>
          <p:nvPr/>
        </p:nvSpPr>
        <p:spPr>
          <a:xfrm>
            <a:off x="5614942" y="3824502"/>
            <a:ext cx="477138"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graphicFrame>
        <p:nvGraphicFramePr>
          <p:cNvPr id="59" name="표 58">
            <a:extLst>
              <a:ext uri="{FF2B5EF4-FFF2-40B4-BE49-F238E27FC236}">
                <a16:creationId xmlns:a16="http://schemas.microsoft.com/office/drawing/2014/main" id="{8EEDFF87-3B1E-4DDE-B9A2-BA2839780FAE}"/>
              </a:ext>
            </a:extLst>
          </p:cNvPr>
          <p:cNvGraphicFramePr>
            <a:graphicFrameLocks noGrp="1"/>
          </p:cNvGraphicFramePr>
          <p:nvPr>
            <p:extLst>
              <p:ext uri="{D42A27DB-BD31-4B8C-83A1-F6EECF244321}">
                <p14:modId xmlns:p14="http://schemas.microsoft.com/office/powerpoint/2010/main" val="3312151439"/>
              </p:ext>
            </p:extLst>
          </p:nvPr>
        </p:nvGraphicFramePr>
        <p:xfrm>
          <a:off x="1066800" y="4860254"/>
          <a:ext cx="7010400" cy="1051809"/>
        </p:xfrm>
        <a:graphic>
          <a:graphicData uri="http://schemas.openxmlformats.org/drawingml/2006/table">
            <a:tbl>
              <a:tblPr firstRow="1" bandRow="1"/>
              <a:tblGrid>
                <a:gridCol w="567956">
                  <a:extLst>
                    <a:ext uri="{9D8B030D-6E8A-4147-A177-3AD203B41FA5}">
                      <a16:colId xmlns:a16="http://schemas.microsoft.com/office/drawing/2014/main" val="3320396952"/>
                    </a:ext>
                  </a:extLst>
                </a:gridCol>
                <a:gridCol w="648604">
                  <a:extLst>
                    <a:ext uri="{9D8B030D-6E8A-4147-A177-3AD203B41FA5}">
                      <a16:colId xmlns:a16="http://schemas.microsoft.com/office/drawing/2014/main" val="495700402"/>
                    </a:ext>
                  </a:extLst>
                </a:gridCol>
                <a:gridCol w="648605">
                  <a:extLst>
                    <a:ext uri="{9D8B030D-6E8A-4147-A177-3AD203B41FA5}">
                      <a16:colId xmlns:a16="http://schemas.microsoft.com/office/drawing/2014/main" val="3124752198"/>
                    </a:ext>
                  </a:extLst>
                </a:gridCol>
                <a:gridCol w="648604">
                  <a:extLst>
                    <a:ext uri="{9D8B030D-6E8A-4147-A177-3AD203B41FA5}">
                      <a16:colId xmlns:a16="http://schemas.microsoft.com/office/drawing/2014/main" val="2594351402"/>
                    </a:ext>
                  </a:extLst>
                </a:gridCol>
                <a:gridCol w="648605">
                  <a:extLst>
                    <a:ext uri="{9D8B030D-6E8A-4147-A177-3AD203B41FA5}">
                      <a16:colId xmlns:a16="http://schemas.microsoft.com/office/drawing/2014/main" val="4286167860"/>
                    </a:ext>
                  </a:extLst>
                </a:gridCol>
                <a:gridCol w="648604">
                  <a:extLst>
                    <a:ext uri="{9D8B030D-6E8A-4147-A177-3AD203B41FA5}">
                      <a16:colId xmlns:a16="http://schemas.microsoft.com/office/drawing/2014/main" val="2315310558"/>
                    </a:ext>
                  </a:extLst>
                </a:gridCol>
                <a:gridCol w="648605">
                  <a:extLst>
                    <a:ext uri="{9D8B030D-6E8A-4147-A177-3AD203B41FA5}">
                      <a16:colId xmlns:a16="http://schemas.microsoft.com/office/drawing/2014/main" val="165817325"/>
                    </a:ext>
                  </a:extLst>
                </a:gridCol>
                <a:gridCol w="648604">
                  <a:extLst>
                    <a:ext uri="{9D8B030D-6E8A-4147-A177-3AD203B41FA5}">
                      <a16:colId xmlns:a16="http://schemas.microsoft.com/office/drawing/2014/main" val="2333343877"/>
                    </a:ext>
                  </a:extLst>
                </a:gridCol>
                <a:gridCol w="987813">
                  <a:extLst>
                    <a:ext uri="{9D8B030D-6E8A-4147-A177-3AD203B41FA5}">
                      <a16:colId xmlns:a16="http://schemas.microsoft.com/office/drawing/2014/main" val="2456442285"/>
                    </a:ext>
                  </a:extLst>
                </a:gridCol>
                <a:gridCol w="914400">
                  <a:extLst>
                    <a:ext uri="{9D8B030D-6E8A-4147-A177-3AD203B41FA5}">
                      <a16:colId xmlns:a16="http://schemas.microsoft.com/office/drawing/2014/main" val="2925654663"/>
                    </a:ext>
                  </a:extLst>
                </a:gridCol>
              </a:tblGrid>
              <a:tr h="278923">
                <a:tc row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Case</a:t>
                      </a:r>
                      <a:endParaRPr lang="ko-KR" altLang="en-US" sz="800" dirty="0"/>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7">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Status of each node</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rowSpan="2" grid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Remarks</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hMerge="1">
                  <a:txBody>
                    <a:bodyPr/>
                    <a:lstStyle/>
                    <a:p>
                      <a:pPr latinLnBrk="1"/>
                      <a:endParaRPr lang="ko-KR" altLang="en-US"/>
                    </a:p>
                  </a:txBody>
                  <a:tcPr/>
                </a:tc>
                <a:extLst>
                  <a:ext uri="{0D108BD9-81ED-4DB2-BD59-A6C34878D82A}">
                    <a16:rowId xmlns:a16="http://schemas.microsoft.com/office/drawing/2014/main" val="2385772292"/>
                  </a:ext>
                </a:extLst>
              </a:tr>
              <a:tr h="278923">
                <a:tc vMerge="1">
                  <a:txBody>
                    <a:bodyPr/>
                    <a:lstStyle/>
                    <a:p>
                      <a:pPr latinLnBrk="1"/>
                      <a:endParaRPr lang="ko-KR" altLang="en-US"/>
                    </a:p>
                  </a:txBody>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①</a:t>
                      </a: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②</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③</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④</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⑤</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⑥</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⑦</a:t>
                      </a: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2" vMerge="1">
                  <a:txBody>
                    <a:bodyPr/>
                    <a:lstStyle/>
                    <a:p>
                      <a:pPr latinLnBrk="1"/>
                      <a:endParaRPr lang="ko-KR" altLang="en-US"/>
                    </a:p>
                  </a:txBody>
                  <a:tcPr/>
                </a:tc>
                <a:tc hMerge="1" vMerge="1">
                  <a:txBody>
                    <a:bodyPr/>
                    <a:lstStyle/>
                    <a:p>
                      <a:pPr latinLnBrk="1"/>
                      <a:endParaRPr lang="ko-KR" altLang="en-US"/>
                    </a:p>
                  </a:txBody>
                  <a:tcPr/>
                </a:tc>
                <a:extLst>
                  <a:ext uri="{0D108BD9-81ED-4DB2-BD59-A6C34878D82A}">
                    <a16:rowId xmlns:a16="http://schemas.microsoft.com/office/drawing/2014/main" val="1183559253"/>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4</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direct</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r>
                        <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 </a:t>
                      </a: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a:t>
                      </a:r>
                      <a:r>
                        <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 connection</a:t>
                      </a: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n/a</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n/a</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r>
                        <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 </a:t>
                      </a: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a:t>
                      </a:r>
                      <a:r>
                        <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 connection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Local Network </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VIVE / Oculus /</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PS VR</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509598083"/>
                  </a:ext>
                </a:extLst>
              </a:tr>
            </a:tbl>
          </a:graphicData>
        </a:graphic>
      </p:graphicFrame>
    </p:spTree>
    <p:extLst>
      <p:ext uri="{BB962C8B-B14F-4D97-AF65-F5344CB8AC3E}">
        <p14:creationId xmlns:p14="http://schemas.microsoft.com/office/powerpoint/2010/main" val="53340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6A764905-6FB7-4B5B-B8F1-ED50AFC59259}"/>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165FE697-6777-4CAF-8296-C508FDE61A55}"/>
              </a:ext>
            </a:extLst>
          </p:cNvPr>
          <p:cNvSpPr>
            <a:spLocks noGrp="1"/>
          </p:cNvSpPr>
          <p:nvPr>
            <p:ph type="sldNum" sz="quarter" idx="12"/>
          </p:nvPr>
        </p:nvSpPr>
        <p:spPr/>
        <p:txBody>
          <a:bodyPr/>
          <a:lstStyle/>
          <a:p>
            <a:fld id="{9C62AE19-B8DE-4C2F-B576-D74FFC40A230}" type="slidenum">
              <a:rPr lang="ko-KR" altLang="en-US" smtClean="0"/>
              <a:t>6</a:t>
            </a:fld>
            <a:endParaRPr lang="ko-KR" altLang="en-US"/>
          </a:p>
        </p:txBody>
      </p:sp>
      <p:sp>
        <p:nvSpPr>
          <p:cNvPr id="40" name="직사각형 39">
            <a:extLst>
              <a:ext uri="{FF2B5EF4-FFF2-40B4-BE49-F238E27FC236}">
                <a16:creationId xmlns:a16="http://schemas.microsoft.com/office/drawing/2014/main" id="{EEF756E1-CB38-4FE6-A8F2-AF8426E06B97}"/>
              </a:ext>
            </a:extLst>
          </p:cNvPr>
          <p:cNvSpPr/>
          <p:nvPr/>
        </p:nvSpPr>
        <p:spPr>
          <a:xfrm>
            <a:off x="2589991" y="1316978"/>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1" name="직사각형 40">
            <a:extLst>
              <a:ext uri="{FF2B5EF4-FFF2-40B4-BE49-F238E27FC236}">
                <a16:creationId xmlns:a16="http://schemas.microsoft.com/office/drawing/2014/main" id="{2E9A20CE-28AF-4AB8-8B59-236E2B9F704D}"/>
              </a:ext>
            </a:extLst>
          </p:cNvPr>
          <p:cNvSpPr/>
          <p:nvPr/>
        </p:nvSpPr>
        <p:spPr>
          <a:xfrm>
            <a:off x="2589991" y="1984291"/>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2" name="직사각형 41">
            <a:extLst>
              <a:ext uri="{FF2B5EF4-FFF2-40B4-BE49-F238E27FC236}">
                <a16:creationId xmlns:a16="http://schemas.microsoft.com/office/drawing/2014/main" id="{3DC37275-34A0-422C-B060-F7DBF07E3C80}"/>
              </a:ext>
            </a:extLst>
          </p:cNvPr>
          <p:cNvSpPr/>
          <p:nvPr/>
        </p:nvSpPr>
        <p:spPr>
          <a:xfrm>
            <a:off x="3602350" y="3403479"/>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3" name="직사각형 42">
            <a:extLst>
              <a:ext uri="{FF2B5EF4-FFF2-40B4-BE49-F238E27FC236}">
                <a16:creationId xmlns:a16="http://schemas.microsoft.com/office/drawing/2014/main" id="{28B5E682-102E-4BD2-8D25-4C307802A05E}"/>
              </a:ext>
            </a:extLst>
          </p:cNvPr>
          <p:cNvSpPr/>
          <p:nvPr/>
        </p:nvSpPr>
        <p:spPr>
          <a:xfrm>
            <a:off x="5669119" y="2431382"/>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4" name="직사각형 43">
            <a:extLst>
              <a:ext uri="{FF2B5EF4-FFF2-40B4-BE49-F238E27FC236}">
                <a16:creationId xmlns:a16="http://schemas.microsoft.com/office/drawing/2014/main" id="{B7987B3F-0924-4C5E-8D38-22229F34D57A}"/>
              </a:ext>
            </a:extLst>
          </p:cNvPr>
          <p:cNvSpPr/>
          <p:nvPr/>
        </p:nvSpPr>
        <p:spPr>
          <a:xfrm>
            <a:off x="5672330" y="1828261"/>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5" name="직사각형 44">
            <a:extLst>
              <a:ext uri="{FF2B5EF4-FFF2-40B4-BE49-F238E27FC236}">
                <a16:creationId xmlns:a16="http://schemas.microsoft.com/office/drawing/2014/main" id="{6F914404-D6B2-4B89-9077-0D95B045957B}"/>
              </a:ext>
            </a:extLst>
          </p:cNvPr>
          <p:cNvSpPr/>
          <p:nvPr/>
        </p:nvSpPr>
        <p:spPr>
          <a:xfrm>
            <a:off x="5672330" y="1270145"/>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46" name="직선 화살표 연결선 45">
            <a:extLst>
              <a:ext uri="{FF2B5EF4-FFF2-40B4-BE49-F238E27FC236}">
                <a16:creationId xmlns:a16="http://schemas.microsoft.com/office/drawing/2014/main" id="{57BB39D3-C9CD-4E81-9E93-32EBA9EA2AE0}"/>
              </a:ext>
            </a:extLst>
          </p:cNvPr>
          <p:cNvCxnSpPr>
            <a:cxnSpLocks/>
            <a:stCxn id="40" idx="2"/>
            <a:endCxn id="41" idx="0"/>
          </p:cNvCxnSpPr>
          <p:nvPr/>
        </p:nvCxnSpPr>
        <p:spPr>
          <a:xfrm flipH="1">
            <a:off x="2962964" y="1637990"/>
            <a:ext cx="1" cy="346301"/>
          </a:xfrm>
          <a:prstGeom prst="straightConnector1">
            <a:avLst/>
          </a:prstGeom>
          <a:noFill/>
          <a:ln w="38100" cap="flat" cmpd="sng" algn="ctr">
            <a:solidFill>
              <a:srgbClr val="4472C4"/>
            </a:solidFill>
            <a:prstDash val="solid"/>
            <a:miter lim="800000"/>
            <a:tailEnd type="triangle"/>
          </a:ln>
          <a:effectLst/>
        </p:spPr>
      </p:cxnSp>
      <p:cxnSp>
        <p:nvCxnSpPr>
          <p:cNvPr id="47" name="연결선: 꺾임 46">
            <a:extLst>
              <a:ext uri="{FF2B5EF4-FFF2-40B4-BE49-F238E27FC236}">
                <a16:creationId xmlns:a16="http://schemas.microsoft.com/office/drawing/2014/main" id="{948E3F7B-8696-4546-9B6E-3D16F7C4E756}"/>
              </a:ext>
            </a:extLst>
          </p:cNvPr>
          <p:cNvCxnSpPr>
            <a:cxnSpLocks/>
            <a:stCxn id="43" idx="0"/>
            <a:endCxn id="44" idx="2"/>
          </p:cNvCxnSpPr>
          <p:nvPr/>
        </p:nvCxnSpPr>
        <p:spPr>
          <a:xfrm rot="5400000" flipH="1" flipV="1">
            <a:off x="5975366" y="2305159"/>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48" name="직선 화살표 연결선 47">
            <a:extLst>
              <a:ext uri="{FF2B5EF4-FFF2-40B4-BE49-F238E27FC236}">
                <a16:creationId xmlns:a16="http://schemas.microsoft.com/office/drawing/2014/main" id="{BDA9ECCD-7E85-4384-BF08-6CD98C2F0005}"/>
              </a:ext>
            </a:extLst>
          </p:cNvPr>
          <p:cNvCxnSpPr>
            <a:cxnSpLocks/>
            <a:stCxn id="44" idx="0"/>
            <a:endCxn id="45" idx="2"/>
          </p:cNvCxnSpPr>
          <p:nvPr/>
        </p:nvCxnSpPr>
        <p:spPr>
          <a:xfrm flipV="1">
            <a:off x="6101589" y="1591157"/>
            <a:ext cx="300" cy="237104"/>
          </a:xfrm>
          <a:prstGeom prst="straightConnector1">
            <a:avLst/>
          </a:prstGeom>
          <a:noFill/>
          <a:ln w="38100" cap="flat" cmpd="sng" algn="ctr">
            <a:solidFill>
              <a:srgbClr val="4472C4"/>
            </a:solidFill>
            <a:prstDash val="solid"/>
            <a:miter lim="800000"/>
            <a:tailEnd type="triangle"/>
          </a:ln>
          <a:effectLst/>
        </p:spPr>
      </p:cxnSp>
      <p:sp>
        <p:nvSpPr>
          <p:cNvPr id="49" name="직사각형 48">
            <a:extLst>
              <a:ext uri="{FF2B5EF4-FFF2-40B4-BE49-F238E27FC236}">
                <a16:creationId xmlns:a16="http://schemas.microsoft.com/office/drawing/2014/main" id="{50C2D26D-59F4-4FA9-BAAB-7BA88595AD17}"/>
              </a:ext>
            </a:extLst>
          </p:cNvPr>
          <p:cNvSpPr/>
          <p:nvPr/>
        </p:nvSpPr>
        <p:spPr>
          <a:xfrm>
            <a:off x="1512571" y="3264980"/>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0" name="직사각형 49">
            <a:extLst>
              <a:ext uri="{FF2B5EF4-FFF2-40B4-BE49-F238E27FC236}">
                <a16:creationId xmlns:a16="http://schemas.microsoft.com/office/drawing/2014/main" id="{2EA787C2-C80B-42E6-9687-768A8765C386}"/>
              </a:ext>
            </a:extLst>
          </p:cNvPr>
          <p:cNvSpPr/>
          <p:nvPr/>
        </p:nvSpPr>
        <p:spPr>
          <a:xfrm>
            <a:off x="1512572" y="1155956"/>
            <a:ext cx="6118859" cy="1704221"/>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1" name="TextBox 50">
            <a:extLst>
              <a:ext uri="{FF2B5EF4-FFF2-40B4-BE49-F238E27FC236}">
                <a16:creationId xmlns:a16="http://schemas.microsoft.com/office/drawing/2014/main" id="{B878CD5E-A03A-440E-A94E-526C3225D44C}"/>
              </a:ext>
            </a:extLst>
          </p:cNvPr>
          <p:cNvSpPr txBox="1"/>
          <p:nvPr/>
        </p:nvSpPr>
        <p:spPr>
          <a:xfrm>
            <a:off x="1218608" y="900370"/>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2" name="TextBox 51">
            <a:extLst>
              <a:ext uri="{FF2B5EF4-FFF2-40B4-BE49-F238E27FC236}">
                <a16:creationId xmlns:a16="http://schemas.microsoft.com/office/drawing/2014/main" id="{39465F7C-7281-40A1-8023-9103A6B98656}"/>
              </a:ext>
            </a:extLst>
          </p:cNvPr>
          <p:cNvSpPr txBox="1"/>
          <p:nvPr/>
        </p:nvSpPr>
        <p:spPr>
          <a:xfrm>
            <a:off x="2531213" y="686401"/>
            <a:ext cx="4117678" cy="300082"/>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3" name="TextBox 52">
            <a:extLst>
              <a:ext uri="{FF2B5EF4-FFF2-40B4-BE49-F238E27FC236}">
                <a16:creationId xmlns:a16="http://schemas.microsoft.com/office/drawing/2014/main" id="{A81CDE62-C5CB-4B3D-866F-4BAE87D7E843}"/>
              </a:ext>
            </a:extLst>
          </p:cNvPr>
          <p:cNvSpPr txBox="1"/>
          <p:nvPr/>
        </p:nvSpPr>
        <p:spPr>
          <a:xfrm>
            <a:off x="629632" y="2994038"/>
            <a:ext cx="1826334" cy="300082"/>
          </a:xfrm>
          <a:prstGeom prst="rect">
            <a:avLst/>
          </a:prstGeom>
          <a:noFill/>
        </p:spPr>
        <p:txBody>
          <a:bodyPr wrap="none" rtlCol="0">
            <a:spAutoFit/>
          </a:body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Local</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54" name="직선 화살표 연결선 53">
            <a:extLst>
              <a:ext uri="{FF2B5EF4-FFF2-40B4-BE49-F238E27FC236}">
                <a16:creationId xmlns:a16="http://schemas.microsoft.com/office/drawing/2014/main" id="{D374E3F6-1A57-4051-8B92-8EB0C4451317}"/>
              </a:ext>
            </a:extLst>
          </p:cNvPr>
          <p:cNvCxnSpPr>
            <a:cxnSpLocks/>
            <a:stCxn id="41" idx="2"/>
          </p:cNvCxnSpPr>
          <p:nvPr/>
        </p:nvCxnSpPr>
        <p:spPr>
          <a:xfrm flipH="1">
            <a:off x="2954528" y="2305303"/>
            <a:ext cx="8436" cy="998456"/>
          </a:xfrm>
          <a:prstGeom prst="straightConnector1">
            <a:avLst/>
          </a:prstGeom>
          <a:noFill/>
          <a:ln w="38100" cap="flat" cmpd="sng" algn="ctr">
            <a:solidFill>
              <a:srgbClr val="4472C4"/>
            </a:solidFill>
            <a:prstDash val="solid"/>
            <a:miter lim="800000"/>
            <a:tailEnd type="triangle"/>
          </a:ln>
          <a:effectLst/>
        </p:spPr>
      </p:cxnSp>
      <p:cxnSp>
        <p:nvCxnSpPr>
          <p:cNvPr id="55" name="직선 화살표 연결선 54">
            <a:extLst>
              <a:ext uri="{FF2B5EF4-FFF2-40B4-BE49-F238E27FC236}">
                <a16:creationId xmlns:a16="http://schemas.microsoft.com/office/drawing/2014/main" id="{03DBE1EF-C48D-43EB-A07C-3CA4C4D654AD}"/>
              </a:ext>
            </a:extLst>
          </p:cNvPr>
          <p:cNvCxnSpPr>
            <a:cxnSpLocks/>
            <a:endCxn id="43" idx="2"/>
          </p:cNvCxnSpPr>
          <p:nvPr/>
        </p:nvCxnSpPr>
        <p:spPr>
          <a:xfrm flipV="1">
            <a:off x="6098678" y="2710079"/>
            <a:ext cx="0" cy="554901"/>
          </a:xfrm>
          <a:prstGeom prst="straightConnector1">
            <a:avLst/>
          </a:prstGeom>
          <a:noFill/>
          <a:ln w="38100" cap="flat" cmpd="sng" algn="ctr">
            <a:solidFill>
              <a:srgbClr val="4472C4"/>
            </a:solidFill>
            <a:prstDash val="solid"/>
            <a:miter lim="800000"/>
            <a:tailEnd type="triangle"/>
          </a:ln>
          <a:effectLst/>
        </p:spPr>
      </p:cxnSp>
      <p:sp>
        <p:nvSpPr>
          <p:cNvPr id="56" name="직사각형 55">
            <a:extLst>
              <a:ext uri="{FF2B5EF4-FFF2-40B4-BE49-F238E27FC236}">
                <a16:creationId xmlns:a16="http://schemas.microsoft.com/office/drawing/2014/main" id="{D5B82D0D-9047-427D-A2D4-33FFEA189876}"/>
              </a:ext>
            </a:extLst>
          </p:cNvPr>
          <p:cNvSpPr/>
          <p:nvPr/>
        </p:nvSpPr>
        <p:spPr>
          <a:xfrm>
            <a:off x="564635" y="443805"/>
            <a:ext cx="7732070" cy="4495800"/>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7" name="TextBox 56">
            <a:extLst>
              <a:ext uri="{FF2B5EF4-FFF2-40B4-BE49-F238E27FC236}">
                <a16:creationId xmlns:a16="http://schemas.microsoft.com/office/drawing/2014/main" id="{38A54F9B-A347-47C7-9082-7A0C58CC1023}"/>
              </a:ext>
            </a:extLst>
          </p:cNvPr>
          <p:cNvSpPr txBox="1"/>
          <p:nvPr/>
        </p:nvSpPr>
        <p:spPr>
          <a:xfrm>
            <a:off x="3944527" y="257340"/>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8" name="직사각형 57">
            <a:extLst>
              <a:ext uri="{FF2B5EF4-FFF2-40B4-BE49-F238E27FC236}">
                <a16:creationId xmlns:a16="http://schemas.microsoft.com/office/drawing/2014/main" id="{943419E8-7A4E-49D3-97D7-004BABBDFD59}"/>
              </a:ext>
            </a:extLst>
          </p:cNvPr>
          <p:cNvSpPr/>
          <p:nvPr/>
        </p:nvSpPr>
        <p:spPr>
          <a:xfrm>
            <a:off x="3602350" y="4374394"/>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9" name="직사각형 58">
            <a:extLst>
              <a:ext uri="{FF2B5EF4-FFF2-40B4-BE49-F238E27FC236}">
                <a16:creationId xmlns:a16="http://schemas.microsoft.com/office/drawing/2014/main" id="{E008F4B0-30CB-4046-99ED-9CE2094F8A6C}"/>
              </a:ext>
            </a:extLst>
          </p:cNvPr>
          <p:cNvSpPr/>
          <p:nvPr/>
        </p:nvSpPr>
        <p:spPr>
          <a:xfrm>
            <a:off x="1512571" y="4235896"/>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60" name="TextBox 59">
            <a:extLst>
              <a:ext uri="{FF2B5EF4-FFF2-40B4-BE49-F238E27FC236}">
                <a16:creationId xmlns:a16="http://schemas.microsoft.com/office/drawing/2014/main" id="{AB7AA2FA-84EF-486C-986F-91F80E8A6F23}"/>
              </a:ext>
            </a:extLst>
          </p:cNvPr>
          <p:cNvSpPr txBox="1"/>
          <p:nvPr/>
        </p:nvSpPr>
        <p:spPr>
          <a:xfrm>
            <a:off x="629632" y="3980282"/>
            <a:ext cx="2024850" cy="300082"/>
          </a:xfrm>
          <a:prstGeom prst="rect">
            <a:avLst/>
          </a:prstGeom>
          <a:noFill/>
        </p:spPr>
        <p:txBody>
          <a:bodyPr wrap="none" rtlCol="0">
            <a:spAutoFit/>
          </a:bodyPr>
          <a:lstStyle/>
          <a:p>
            <a:pPr defTabSz="685800" fontAlgn="auto" latinLnBrk="1">
              <a:spcBef>
                <a:spcPts val="0"/>
              </a:spcBef>
              <a:spcAft>
                <a:spcPts val="0"/>
              </a:spcAft>
              <a:defRPr/>
            </a:pPr>
            <a:r>
              <a:rPr lang="en-US" altLang="ko-KR" sz="1350" dirty="0">
                <a:solidFill>
                  <a:prstClr val="black"/>
                </a:solidFill>
                <a:latin typeface="맑은 고딕" panose="020F0502020204030204"/>
                <a:ea typeface="맑은 고딕" panose="020B0503020000020004" pitchFamily="50" charset="-127"/>
                <a:cs typeface="+mn-cs"/>
              </a:rPr>
              <a:t>Remote</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61" name="직선 화살표 연결선 60">
            <a:extLst>
              <a:ext uri="{FF2B5EF4-FFF2-40B4-BE49-F238E27FC236}">
                <a16:creationId xmlns:a16="http://schemas.microsoft.com/office/drawing/2014/main" id="{88BE018F-2424-45A7-BD50-03B461505301}"/>
              </a:ext>
            </a:extLst>
          </p:cNvPr>
          <p:cNvCxnSpPr>
            <a:cxnSpLocks/>
          </p:cNvCxnSpPr>
          <p:nvPr/>
        </p:nvCxnSpPr>
        <p:spPr>
          <a:xfrm flipH="1">
            <a:off x="2947205" y="3816289"/>
            <a:ext cx="7323" cy="420296"/>
          </a:xfrm>
          <a:prstGeom prst="straightConnector1">
            <a:avLst/>
          </a:prstGeom>
          <a:noFill/>
          <a:ln w="38100" cap="flat" cmpd="sng" algn="ctr">
            <a:solidFill>
              <a:srgbClr val="4472C4"/>
            </a:solidFill>
            <a:prstDash val="solid"/>
            <a:miter lim="800000"/>
            <a:tailEnd type="triangle"/>
          </a:ln>
          <a:effectLst/>
        </p:spPr>
      </p:cxnSp>
      <p:cxnSp>
        <p:nvCxnSpPr>
          <p:cNvPr id="62" name="직선 화살표 연결선 61">
            <a:extLst>
              <a:ext uri="{FF2B5EF4-FFF2-40B4-BE49-F238E27FC236}">
                <a16:creationId xmlns:a16="http://schemas.microsoft.com/office/drawing/2014/main" id="{83394F4D-B7BB-4F22-99F1-5ED5965549F1}"/>
              </a:ext>
            </a:extLst>
          </p:cNvPr>
          <p:cNvCxnSpPr>
            <a:cxnSpLocks/>
          </p:cNvCxnSpPr>
          <p:nvPr/>
        </p:nvCxnSpPr>
        <p:spPr>
          <a:xfrm flipV="1">
            <a:off x="6098678" y="3816289"/>
            <a:ext cx="0" cy="419606"/>
          </a:xfrm>
          <a:prstGeom prst="straightConnector1">
            <a:avLst/>
          </a:prstGeom>
          <a:noFill/>
          <a:ln w="38100" cap="flat" cmpd="sng" algn="ctr">
            <a:solidFill>
              <a:srgbClr val="4472C4"/>
            </a:solidFill>
            <a:prstDash val="solid"/>
            <a:miter lim="800000"/>
            <a:tailEnd type="triangle"/>
          </a:ln>
          <a:effectLst/>
        </p:spPr>
      </p:cxnSp>
      <p:sp>
        <p:nvSpPr>
          <p:cNvPr id="63" name="TextBox 62">
            <a:extLst>
              <a:ext uri="{FF2B5EF4-FFF2-40B4-BE49-F238E27FC236}">
                <a16:creationId xmlns:a16="http://schemas.microsoft.com/office/drawing/2014/main" id="{9E0DEE06-65B1-4D12-A99C-E39AB6D8832C}"/>
              </a:ext>
            </a:extLst>
          </p:cNvPr>
          <p:cNvSpPr txBox="1"/>
          <p:nvPr/>
        </p:nvSpPr>
        <p:spPr>
          <a:xfrm>
            <a:off x="2651340" y="1663278"/>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64" name="TextBox 63">
            <a:extLst>
              <a:ext uri="{FF2B5EF4-FFF2-40B4-BE49-F238E27FC236}">
                <a16:creationId xmlns:a16="http://schemas.microsoft.com/office/drawing/2014/main" id="{38283882-81EB-4654-979A-F051CF34256C}"/>
              </a:ext>
            </a:extLst>
          </p:cNvPr>
          <p:cNvSpPr txBox="1"/>
          <p:nvPr/>
        </p:nvSpPr>
        <p:spPr>
          <a:xfrm>
            <a:off x="2651340" y="2533650"/>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65" name="TextBox 64">
            <a:extLst>
              <a:ext uri="{FF2B5EF4-FFF2-40B4-BE49-F238E27FC236}">
                <a16:creationId xmlns:a16="http://schemas.microsoft.com/office/drawing/2014/main" id="{F728C3C3-2649-4CCC-8853-20A7CF7B16EB}"/>
              </a:ext>
            </a:extLst>
          </p:cNvPr>
          <p:cNvSpPr txBox="1"/>
          <p:nvPr/>
        </p:nvSpPr>
        <p:spPr>
          <a:xfrm>
            <a:off x="2651340" y="3887592"/>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③</a:t>
            </a:r>
          </a:p>
        </p:txBody>
      </p:sp>
      <p:sp>
        <p:nvSpPr>
          <p:cNvPr id="66" name="TextBox 65">
            <a:extLst>
              <a:ext uri="{FF2B5EF4-FFF2-40B4-BE49-F238E27FC236}">
                <a16:creationId xmlns:a16="http://schemas.microsoft.com/office/drawing/2014/main" id="{DDC35533-B6E1-4250-AB9F-542B71561FA3}"/>
              </a:ext>
            </a:extLst>
          </p:cNvPr>
          <p:cNvSpPr txBox="1"/>
          <p:nvPr/>
        </p:nvSpPr>
        <p:spPr>
          <a:xfrm>
            <a:off x="6107114" y="3887592"/>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67" name="TextBox 66">
            <a:extLst>
              <a:ext uri="{FF2B5EF4-FFF2-40B4-BE49-F238E27FC236}">
                <a16:creationId xmlns:a16="http://schemas.microsoft.com/office/drawing/2014/main" id="{9E181868-EB3C-4E14-98D2-07DD071D719F}"/>
              </a:ext>
            </a:extLst>
          </p:cNvPr>
          <p:cNvSpPr txBox="1"/>
          <p:nvPr/>
        </p:nvSpPr>
        <p:spPr>
          <a:xfrm>
            <a:off x="6107114" y="2866583"/>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⑤</a:t>
            </a:r>
          </a:p>
        </p:txBody>
      </p:sp>
      <p:sp>
        <p:nvSpPr>
          <p:cNvPr id="68" name="TextBox 67">
            <a:extLst>
              <a:ext uri="{FF2B5EF4-FFF2-40B4-BE49-F238E27FC236}">
                <a16:creationId xmlns:a16="http://schemas.microsoft.com/office/drawing/2014/main" id="{11A562A1-AF2F-4A0A-B61F-CBCB9BE70691}"/>
              </a:ext>
            </a:extLst>
          </p:cNvPr>
          <p:cNvSpPr txBox="1"/>
          <p:nvPr/>
        </p:nvSpPr>
        <p:spPr>
          <a:xfrm>
            <a:off x="6107114" y="2181845"/>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⑥</a:t>
            </a:r>
          </a:p>
        </p:txBody>
      </p:sp>
      <p:sp>
        <p:nvSpPr>
          <p:cNvPr id="69" name="TextBox 68">
            <a:extLst>
              <a:ext uri="{FF2B5EF4-FFF2-40B4-BE49-F238E27FC236}">
                <a16:creationId xmlns:a16="http://schemas.microsoft.com/office/drawing/2014/main" id="{CA552B7A-8FB0-43FF-9DCD-DBEBAC924003}"/>
              </a:ext>
            </a:extLst>
          </p:cNvPr>
          <p:cNvSpPr txBox="1"/>
          <p:nvPr/>
        </p:nvSpPr>
        <p:spPr>
          <a:xfrm>
            <a:off x="6107114" y="1566847"/>
            <a:ext cx="357790" cy="300082"/>
          </a:xfrm>
          <a:prstGeom prst="rect">
            <a:avLst/>
          </a:prstGeom>
          <a:noFill/>
        </p:spPr>
        <p:txBody>
          <a:bodyPr wrap="none" rtlCol="0">
            <a:spAutoFit/>
          </a:bodyPr>
          <a:lstStyle/>
          <a:p>
            <a:pPr defTabSz="685800" fontAlgn="auto" latinLnBrk="1">
              <a:spcBef>
                <a:spcPts val="0"/>
              </a:spcBef>
              <a:spcAft>
                <a:spcPts val="0"/>
              </a:spcAft>
              <a:defRPr/>
            </a:pPr>
            <a:r>
              <a:rPr lang="ko-KR" altLang="en-US" sz="1350" dirty="0">
                <a:solidFill>
                  <a:prstClr val="black"/>
                </a:solidFill>
                <a:latin typeface="맑은 고딕" panose="020F0502020204030204"/>
                <a:ea typeface="맑은 고딕" panose="020B0503020000020004" pitchFamily="50" charset="-127"/>
                <a:cs typeface="+mn-cs"/>
              </a:rPr>
              <a:t>⑦</a:t>
            </a:r>
          </a:p>
        </p:txBody>
      </p:sp>
      <p:sp>
        <p:nvSpPr>
          <p:cNvPr id="70" name="TextBox 69">
            <a:extLst>
              <a:ext uri="{FF2B5EF4-FFF2-40B4-BE49-F238E27FC236}">
                <a16:creationId xmlns:a16="http://schemas.microsoft.com/office/drawing/2014/main" id="{BDE75428-F97D-4DCC-9860-335D79D42907}"/>
              </a:ext>
            </a:extLst>
          </p:cNvPr>
          <p:cNvSpPr txBox="1"/>
          <p:nvPr/>
        </p:nvSpPr>
        <p:spPr>
          <a:xfrm>
            <a:off x="5511614" y="1596610"/>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1" name="TextBox 70">
            <a:extLst>
              <a:ext uri="{FF2B5EF4-FFF2-40B4-BE49-F238E27FC236}">
                <a16:creationId xmlns:a16="http://schemas.microsoft.com/office/drawing/2014/main" id="{1BCE6E49-CEF0-4046-AED3-4088F87F5C92}"/>
              </a:ext>
            </a:extLst>
          </p:cNvPr>
          <p:cNvSpPr txBox="1"/>
          <p:nvPr/>
        </p:nvSpPr>
        <p:spPr>
          <a:xfrm>
            <a:off x="4403135" y="2208071"/>
            <a:ext cx="1731564" cy="253916"/>
          </a:xfrm>
          <a:prstGeom prst="rect">
            <a:avLst/>
          </a:prstGeom>
          <a:noFill/>
        </p:spPr>
        <p:txBody>
          <a:bodyPr wrap="non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2" name="TextBox 71">
            <a:extLst>
              <a:ext uri="{FF2B5EF4-FFF2-40B4-BE49-F238E27FC236}">
                <a16:creationId xmlns:a16="http://schemas.microsoft.com/office/drawing/2014/main" id="{F049C07A-E90A-4DD5-BA4B-18FBDD7A6547}"/>
              </a:ext>
            </a:extLst>
          </p:cNvPr>
          <p:cNvSpPr txBox="1"/>
          <p:nvPr/>
        </p:nvSpPr>
        <p:spPr>
          <a:xfrm>
            <a:off x="5577753" y="4396133"/>
            <a:ext cx="477138"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3" name="TextBox 72">
            <a:extLst>
              <a:ext uri="{FF2B5EF4-FFF2-40B4-BE49-F238E27FC236}">
                <a16:creationId xmlns:a16="http://schemas.microsoft.com/office/drawing/2014/main" id="{CE7993B1-487A-4A77-BD36-4BC1C08F3901}"/>
              </a:ext>
            </a:extLst>
          </p:cNvPr>
          <p:cNvSpPr txBox="1"/>
          <p:nvPr/>
        </p:nvSpPr>
        <p:spPr>
          <a:xfrm>
            <a:off x="2042646" y="2022181"/>
            <a:ext cx="665130"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74" name="TextBox 73">
            <a:extLst>
              <a:ext uri="{FF2B5EF4-FFF2-40B4-BE49-F238E27FC236}">
                <a16:creationId xmlns:a16="http://schemas.microsoft.com/office/drawing/2014/main" id="{C01F4D53-9AEC-45AE-B4AF-55DD04A32901}"/>
              </a:ext>
            </a:extLst>
          </p:cNvPr>
          <p:cNvSpPr txBox="1"/>
          <p:nvPr/>
        </p:nvSpPr>
        <p:spPr>
          <a:xfrm>
            <a:off x="5577753" y="3430107"/>
            <a:ext cx="477138" cy="253916"/>
          </a:xfrm>
          <a:prstGeom prst="rect">
            <a:avLst/>
          </a:prstGeom>
          <a:noFill/>
        </p:spPr>
        <p:txBody>
          <a:bodyPr wrap="square" rtlCol="0">
            <a:spAutoFit/>
          </a:bodyPr>
          <a:lstStyle/>
          <a:p>
            <a:pPr algn="ctr" defTabSz="685800" fontAlgn="auto" latinLnBrk="1">
              <a:spcBef>
                <a:spcPts val="0"/>
              </a:spcBef>
              <a:spcAft>
                <a:spcPts val="0"/>
              </a:spcAft>
              <a:defRPr/>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graphicFrame>
        <p:nvGraphicFramePr>
          <p:cNvPr id="75" name="표 74">
            <a:extLst>
              <a:ext uri="{FF2B5EF4-FFF2-40B4-BE49-F238E27FC236}">
                <a16:creationId xmlns:a16="http://schemas.microsoft.com/office/drawing/2014/main" id="{3A9A789E-A5E7-43ED-BF07-BAF32D9B56F7}"/>
              </a:ext>
            </a:extLst>
          </p:cNvPr>
          <p:cNvGraphicFramePr>
            <a:graphicFrameLocks noGrp="1"/>
          </p:cNvGraphicFramePr>
          <p:nvPr>
            <p:extLst>
              <p:ext uri="{D42A27DB-BD31-4B8C-83A1-F6EECF244321}">
                <p14:modId xmlns:p14="http://schemas.microsoft.com/office/powerpoint/2010/main" val="4054972019"/>
              </p:ext>
            </p:extLst>
          </p:nvPr>
        </p:nvGraphicFramePr>
        <p:xfrm>
          <a:off x="1066800" y="5105400"/>
          <a:ext cx="7010400" cy="1051809"/>
        </p:xfrm>
        <a:graphic>
          <a:graphicData uri="http://schemas.openxmlformats.org/drawingml/2006/table">
            <a:tbl>
              <a:tblPr firstRow="1" bandRow="1"/>
              <a:tblGrid>
                <a:gridCol w="567956">
                  <a:extLst>
                    <a:ext uri="{9D8B030D-6E8A-4147-A177-3AD203B41FA5}">
                      <a16:colId xmlns:a16="http://schemas.microsoft.com/office/drawing/2014/main" val="3320396952"/>
                    </a:ext>
                  </a:extLst>
                </a:gridCol>
                <a:gridCol w="648604">
                  <a:extLst>
                    <a:ext uri="{9D8B030D-6E8A-4147-A177-3AD203B41FA5}">
                      <a16:colId xmlns:a16="http://schemas.microsoft.com/office/drawing/2014/main" val="495700402"/>
                    </a:ext>
                  </a:extLst>
                </a:gridCol>
                <a:gridCol w="648605">
                  <a:extLst>
                    <a:ext uri="{9D8B030D-6E8A-4147-A177-3AD203B41FA5}">
                      <a16:colId xmlns:a16="http://schemas.microsoft.com/office/drawing/2014/main" val="3124752198"/>
                    </a:ext>
                  </a:extLst>
                </a:gridCol>
                <a:gridCol w="648604">
                  <a:extLst>
                    <a:ext uri="{9D8B030D-6E8A-4147-A177-3AD203B41FA5}">
                      <a16:colId xmlns:a16="http://schemas.microsoft.com/office/drawing/2014/main" val="2594351402"/>
                    </a:ext>
                  </a:extLst>
                </a:gridCol>
                <a:gridCol w="648605">
                  <a:extLst>
                    <a:ext uri="{9D8B030D-6E8A-4147-A177-3AD203B41FA5}">
                      <a16:colId xmlns:a16="http://schemas.microsoft.com/office/drawing/2014/main" val="4286167860"/>
                    </a:ext>
                  </a:extLst>
                </a:gridCol>
                <a:gridCol w="648604">
                  <a:extLst>
                    <a:ext uri="{9D8B030D-6E8A-4147-A177-3AD203B41FA5}">
                      <a16:colId xmlns:a16="http://schemas.microsoft.com/office/drawing/2014/main" val="2315310558"/>
                    </a:ext>
                  </a:extLst>
                </a:gridCol>
                <a:gridCol w="648605">
                  <a:extLst>
                    <a:ext uri="{9D8B030D-6E8A-4147-A177-3AD203B41FA5}">
                      <a16:colId xmlns:a16="http://schemas.microsoft.com/office/drawing/2014/main" val="165817325"/>
                    </a:ext>
                  </a:extLst>
                </a:gridCol>
                <a:gridCol w="648604">
                  <a:extLst>
                    <a:ext uri="{9D8B030D-6E8A-4147-A177-3AD203B41FA5}">
                      <a16:colId xmlns:a16="http://schemas.microsoft.com/office/drawing/2014/main" val="2333343877"/>
                    </a:ext>
                  </a:extLst>
                </a:gridCol>
                <a:gridCol w="987813">
                  <a:extLst>
                    <a:ext uri="{9D8B030D-6E8A-4147-A177-3AD203B41FA5}">
                      <a16:colId xmlns:a16="http://schemas.microsoft.com/office/drawing/2014/main" val="2456442285"/>
                    </a:ext>
                  </a:extLst>
                </a:gridCol>
                <a:gridCol w="914400">
                  <a:extLst>
                    <a:ext uri="{9D8B030D-6E8A-4147-A177-3AD203B41FA5}">
                      <a16:colId xmlns:a16="http://schemas.microsoft.com/office/drawing/2014/main" val="2925654663"/>
                    </a:ext>
                  </a:extLst>
                </a:gridCol>
              </a:tblGrid>
              <a:tr h="278923">
                <a:tc row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Case</a:t>
                      </a:r>
                      <a:endParaRPr lang="ko-KR" altLang="en-US" sz="800" dirty="0"/>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7">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Status of each node</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rowSpan="2" grid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Remarks</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hMerge="1">
                  <a:txBody>
                    <a:bodyPr/>
                    <a:lstStyle/>
                    <a:p>
                      <a:pPr latinLnBrk="1"/>
                      <a:endParaRPr lang="ko-KR" altLang="en-US"/>
                    </a:p>
                  </a:txBody>
                  <a:tcPr/>
                </a:tc>
                <a:extLst>
                  <a:ext uri="{0D108BD9-81ED-4DB2-BD59-A6C34878D82A}">
                    <a16:rowId xmlns:a16="http://schemas.microsoft.com/office/drawing/2014/main" val="2385772292"/>
                  </a:ext>
                </a:extLst>
              </a:tr>
              <a:tr h="278923">
                <a:tc vMerge="1">
                  <a:txBody>
                    <a:bodyPr/>
                    <a:lstStyle/>
                    <a:p>
                      <a:pPr latinLnBrk="1"/>
                      <a:endParaRPr lang="ko-KR" altLang="en-US"/>
                    </a:p>
                  </a:txBody>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①</a:t>
                      </a: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②</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③</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④</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⑤</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⑥</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⑦</a:t>
                      </a: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2" vMerge="1">
                  <a:txBody>
                    <a:bodyPr/>
                    <a:lstStyle/>
                    <a:p>
                      <a:pPr latinLnBrk="1"/>
                      <a:endParaRPr lang="ko-KR" altLang="en-US"/>
                    </a:p>
                  </a:txBody>
                  <a:tcPr/>
                </a:tc>
                <a:tc hMerge="1" vMerge="1">
                  <a:txBody>
                    <a:bodyPr/>
                    <a:lstStyle/>
                    <a:p>
                      <a:pPr latinLnBrk="1"/>
                      <a:endParaRPr lang="ko-KR" altLang="en-US"/>
                    </a:p>
                  </a:txBody>
                  <a:tcPr/>
                </a:tc>
                <a:extLst>
                  <a:ext uri="{0D108BD9-81ED-4DB2-BD59-A6C34878D82A}">
                    <a16:rowId xmlns:a16="http://schemas.microsoft.com/office/drawing/2014/main" val="1183559253"/>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5</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Sensor</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Network</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Wired connection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(e.g. HDMI)</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n/a</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n/a</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Wired connection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(e.g. HDMI)</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Motion Sensing </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Whole</a:t>
                      </a:r>
                      <a:r>
                        <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 </a:t>
                      </a: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kinds</a:t>
                      </a:r>
                      <a:r>
                        <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 </a:t>
                      </a: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HMD</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428175417"/>
                  </a:ext>
                </a:extLst>
              </a:tr>
            </a:tbl>
          </a:graphicData>
        </a:graphic>
      </p:graphicFrame>
    </p:spTree>
    <p:extLst>
      <p:ext uri="{BB962C8B-B14F-4D97-AF65-F5344CB8AC3E}">
        <p14:creationId xmlns:p14="http://schemas.microsoft.com/office/powerpoint/2010/main" val="151710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a:extLst>
              <a:ext uri="{FF2B5EF4-FFF2-40B4-BE49-F238E27FC236}">
                <a16:creationId xmlns:a16="http://schemas.microsoft.com/office/drawing/2014/main" id="{93A66B48-BC6C-4B81-AC60-9F3F24D052DF}"/>
              </a:ext>
            </a:extLst>
          </p:cNvPr>
          <p:cNvSpPr>
            <a:spLocks noGrp="1"/>
          </p:cNvSpPr>
          <p:nvPr>
            <p:ph type="ftr" sz="quarter" idx="11"/>
          </p:nvPr>
        </p:nvSpPr>
        <p:spPr/>
        <p:txBody>
          <a:bodyPr/>
          <a:lstStyle/>
          <a:p>
            <a:r>
              <a:rPr lang="en-US" altLang="ko-KR"/>
              <a:t>3079-18-0035-00-0003</a:t>
            </a:r>
            <a:endParaRPr lang="ko-KR" altLang="en-US"/>
          </a:p>
        </p:txBody>
      </p:sp>
      <p:sp>
        <p:nvSpPr>
          <p:cNvPr id="3" name="슬라이드 번호 개체 틀 2">
            <a:extLst>
              <a:ext uri="{FF2B5EF4-FFF2-40B4-BE49-F238E27FC236}">
                <a16:creationId xmlns:a16="http://schemas.microsoft.com/office/drawing/2014/main" id="{A578F025-D5DA-49B8-B904-7CDDE747C5D5}"/>
              </a:ext>
            </a:extLst>
          </p:cNvPr>
          <p:cNvSpPr>
            <a:spLocks noGrp="1"/>
          </p:cNvSpPr>
          <p:nvPr>
            <p:ph type="sldNum" sz="quarter" idx="12"/>
          </p:nvPr>
        </p:nvSpPr>
        <p:spPr/>
        <p:txBody>
          <a:bodyPr/>
          <a:lstStyle/>
          <a:p>
            <a:fld id="{9C62AE19-B8DE-4C2F-B576-D74FFC40A230}" type="slidenum">
              <a:rPr lang="ko-KR" altLang="en-US" smtClean="0"/>
              <a:t>7</a:t>
            </a:fld>
            <a:endParaRPr lang="ko-KR" altLang="en-US"/>
          </a:p>
        </p:txBody>
      </p:sp>
      <p:sp>
        <p:nvSpPr>
          <p:cNvPr id="38" name="직사각형 37">
            <a:extLst>
              <a:ext uri="{FF2B5EF4-FFF2-40B4-BE49-F238E27FC236}">
                <a16:creationId xmlns:a16="http://schemas.microsoft.com/office/drawing/2014/main" id="{9AF3F829-85DC-42B4-8B22-27540463F0A7}"/>
              </a:ext>
            </a:extLst>
          </p:cNvPr>
          <p:cNvSpPr/>
          <p:nvPr/>
        </p:nvSpPr>
        <p:spPr>
          <a:xfrm>
            <a:off x="2634956" y="1457734"/>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Motion</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Input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39" name="직사각형 38">
            <a:extLst>
              <a:ext uri="{FF2B5EF4-FFF2-40B4-BE49-F238E27FC236}">
                <a16:creationId xmlns:a16="http://schemas.microsoft.com/office/drawing/2014/main" id="{8D8A6808-C7F1-4F31-8DDD-616561350E68}"/>
              </a:ext>
            </a:extLst>
          </p:cNvPr>
          <p:cNvSpPr/>
          <p:nvPr/>
        </p:nvSpPr>
        <p:spPr>
          <a:xfrm>
            <a:off x="2634956" y="2125047"/>
            <a:ext cx="745946"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IMU</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0" name="직사각형 39">
            <a:extLst>
              <a:ext uri="{FF2B5EF4-FFF2-40B4-BE49-F238E27FC236}">
                <a16:creationId xmlns:a16="http://schemas.microsoft.com/office/drawing/2014/main" id="{A8D24636-F0C7-4585-936B-068ACA120244}"/>
              </a:ext>
            </a:extLst>
          </p:cNvPr>
          <p:cNvSpPr/>
          <p:nvPr/>
        </p:nvSpPr>
        <p:spPr>
          <a:xfrm>
            <a:off x="5714084" y="2572138"/>
            <a:ext cx="859119" cy="278697"/>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Write Display</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1" name="직사각형 40">
            <a:extLst>
              <a:ext uri="{FF2B5EF4-FFF2-40B4-BE49-F238E27FC236}">
                <a16:creationId xmlns:a16="http://schemas.microsoft.com/office/drawing/2014/main" id="{FE6DA633-EC0E-43A3-9D50-1F67436A7D54}"/>
              </a:ext>
            </a:extLst>
          </p:cNvPr>
          <p:cNvSpPr/>
          <p:nvPr/>
        </p:nvSpPr>
        <p:spPr>
          <a:xfrm>
            <a:off x="5717295" y="1969017"/>
            <a:ext cx="858518" cy="353585"/>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Pixel</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Switching</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2" name="직사각형 41">
            <a:extLst>
              <a:ext uri="{FF2B5EF4-FFF2-40B4-BE49-F238E27FC236}">
                <a16:creationId xmlns:a16="http://schemas.microsoft.com/office/drawing/2014/main" id="{BA5EA727-B28A-4E6C-BD40-D0CF099D8D06}"/>
              </a:ext>
            </a:extLst>
          </p:cNvPr>
          <p:cNvSpPr/>
          <p:nvPr/>
        </p:nvSpPr>
        <p:spPr>
          <a:xfrm>
            <a:off x="5717295" y="1410901"/>
            <a:ext cx="859119" cy="321013"/>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New Image</a:t>
            </a:r>
          </a:p>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Output</a:t>
            </a:r>
            <a:endParaRPr kumimoji="0" lang="ko-KR" altLang="en-US" sz="825"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43" name="직선 화살표 연결선 42">
            <a:extLst>
              <a:ext uri="{FF2B5EF4-FFF2-40B4-BE49-F238E27FC236}">
                <a16:creationId xmlns:a16="http://schemas.microsoft.com/office/drawing/2014/main" id="{2B69B121-DCDC-47A5-AC86-000115E1C52F}"/>
              </a:ext>
            </a:extLst>
          </p:cNvPr>
          <p:cNvCxnSpPr>
            <a:cxnSpLocks/>
            <a:stCxn id="38" idx="2"/>
            <a:endCxn id="39" idx="0"/>
          </p:cNvCxnSpPr>
          <p:nvPr/>
        </p:nvCxnSpPr>
        <p:spPr>
          <a:xfrm flipH="1">
            <a:off x="3007929" y="1778746"/>
            <a:ext cx="1" cy="346301"/>
          </a:xfrm>
          <a:prstGeom prst="straightConnector1">
            <a:avLst/>
          </a:prstGeom>
          <a:noFill/>
          <a:ln w="38100" cap="flat" cmpd="sng" algn="ctr">
            <a:solidFill>
              <a:srgbClr val="4472C4"/>
            </a:solidFill>
            <a:prstDash val="solid"/>
            <a:miter lim="800000"/>
            <a:tailEnd type="triangle"/>
          </a:ln>
          <a:effectLst/>
        </p:spPr>
      </p:cxnSp>
      <p:cxnSp>
        <p:nvCxnSpPr>
          <p:cNvPr id="44" name="연결선: 꺾임 43">
            <a:extLst>
              <a:ext uri="{FF2B5EF4-FFF2-40B4-BE49-F238E27FC236}">
                <a16:creationId xmlns:a16="http://schemas.microsoft.com/office/drawing/2014/main" id="{B4ABBEF3-16B6-49B8-A9F3-6B139FC92C9C}"/>
              </a:ext>
            </a:extLst>
          </p:cNvPr>
          <p:cNvCxnSpPr>
            <a:cxnSpLocks/>
            <a:stCxn id="40" idx="0"/>
            <a:endCxn id="41" idx="2"/>
          </p:cNvCxnSpPr>
          <p:nvPr/>
        </p:nvCxnSpPr>
        <p:spPr>
          <a:xfrm rot="5400000" flipH="1" flipV="1">
            <a:off x="6020331" y="2445915"/>
            <a:ext cx="249536" cy="2911"/>
          </a:xfrm>
          <a:prstGeom prst="bentConnector3">
            <a:avLst>
              <a:gd name="adj1" fmla="val 50000"/>
            </a:avLst>
          </a:prstGeom>
          <a:noFill/>
          <a:ln w="38100" cap="flat" cmpd="sng" algn="ctr">
            <a:solidFill>
              <a:srgbClr val="4472C4"/>
            </a:solidFill>
            <a:prstDash val="solid"/>
            <a:miter lim="800000"/>
            <a:tailEnd type="triangle"/>
          </a:ln>
          <a:effectLst/>
        </p:spPr>
      </p:cxnSp>
      <p:cxnSp>
        <p:nvCxnSpPr>
          <p:cNvPr id="45" name="직선 화살표 연결선 44">
            <a:extLst>
              <a:ext uri="{FF2B5EF4-FFF2-40B4-BE49-F238E27FC236}">
                <a16:creationId xmlns:a16="http://schemas.microsoft.com/office/drawing/2014/main" id="{394E24A7-7CCA-4E93-9E23-F4D41D1041C4}"/>
              </a:ext>
            </a:extLst>
          </p:cNvPr>
          <p:cNvCxnSpPr>
            <a:cxnSpLocks/>
            <a:stCxn id="41" idx="0"/>
            <a:endCxn id="42" idx="2"/>
          </p:cNvCxnSpPr>
          <p:nvPr/>
        </p:nvCxnSpPr>
        <p:spPr>
          <a:xfrm flipV="1">
            <a:off x="6146554" y="1731913"/>
            <a:ext cx="300" cy="237104"/>
          </a:xfrm>
          <a:prstGeom prst="straightConnector1">
            <a:avLst/>
          </a:prstGeom>
          <a:noFill/>
          <a:ln w="38100" cap="flat" cmpd="sng" algn="ctr">
            <a:solidFill>
              <a:srgbClr val="4472C4"/>
            </a:solidFill>
            <a:prstDash val="solid"/>
            <a:miter lim="800000"/>
            <a:tailEnd type="triangle"/>
          </a:ln>
          <a:effectLst/>
        </p:spPr>
      </p:cxnSp>
      <p:sp>
        <p:nvSpPr>
          <p:cNvPr id="46" name="직사각형 45">
            <a:extLst>
              <a:ext uri="{FF2B5EF4-FFF2-40B4-BE49-F238E27FC236}">
                <a16:creationId xmlns:a16="http://schemas.microsoft.com/office/drawing/2014/main" id="{8BA19CAF-C767-4C17-B725-7AAEB3B23BEE}"/>
              </a:ext>
            </a:extLst>
          </p:cNvPr>
          <p:cNvSpPr/>
          <p:nvPr/>
        </p:nvSpPr>
        <p:spPr>
          <a:xfrm>
            <a:off x="1557537" y="1296712"/>
            <a:ext cx="6118859" cy="1704221"/>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47" name="TextBox 46">
            <a:extLst>
              <a:ext uri="{FF2B5EF4-FFF2-40B4-BE49-F238E27FC236}">
                <a16:creationId xmlns:a16="http://schemas.microsoft.com/office/drawing/2014/main" id="{B676BC2F-434C-42BE-821D-C3FA0D3E0426}"/>
              </a:ext>
            </a:extLst>
          </p:cNvPr>
          <p:cNvSpPr txBox="1"/>
          <p:nvPr/>
        </p:nvSpPr>
        <p:spPr>
          <a:xfrm>
            <a:off x="1263573" y="1041126"/>
            <a:ext cx="591829" cy="300082"/>
          </a:xfrm>
          <a:prstGeom prst="rect">
            <a:avLst/>
          </a:prstGeom>
          <a:noFill/>
        </p:spPr>
        <p:txBody>
          <a:bodyPr wrap="none" rtlCol="0">
            <a:spAutoFit/>
          </a:bodyPr>
          <a:lstStyle>
            <a:defPPr>
              <a:defRPr lang="ko-KR"/>
            </a:defP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HMD</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48" name="TextBox 47">
            <a:extLst>
              <a:ext uri="{FF2B5EF4-FFF2-40B4-BE49-F238E27FC236}">
                <a16:creationId xmlns:a16="http://schemas.microsoft.com/office/drawing/2014/main" id="{7AE04BAE-C761-49E8-92CA-9847617E047D}"/>
              </a:ext>
            </a:extLst>
          </p:cNvPr>
          <p:cNvSpPr txBox="1"/>
          <p:nvPr/>
        </p:nvSpPr>
        <p:spPr>
          <a:xfrm>
            <a:off x="2576178" y="827157"/>
            <a:ext cx="4117678" cy="300082"/>
          </a:xfrm>
          <a:prstGeom prst="rect">
            <a:avLst/>
          </a:prstGeom>
          <a:noFill/>
        </p:spPr>
        <p:txBody>
          <a:bodyPr wrap="square" rtlCol="0">
            <a:spAutoFit/>
          </a:bodyPr>
          <a:lstStyle/>
          <a:p>
            <a:pPr algn="ct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Total Motion-to-Photon Latency</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20ms</a:t>
            </a:r>
            <a:endParaRPr lang="ko-KR" altLang="en-US" sz="1350" dirty="0">
              <a:solidFill>
                <a:prstClr val="black"/>
              </a:solidFill>
              <a:latin typeface="맑은 고딕" panose="020F0502020204030204"/>
              <a:ea typeface="맑은 고딕" panose="020B0503020000020004" pitchFamily="50" charset="-127"/>
              <a:cs typeface="+mn-cs"/>
            </a:endParaRPr>
          </a:p>
        </p:txBody>
      </p:sp>
      <p:cxnSp>
        <p:nvCxnSpPr>
          <p:cNvPr id="49" name="직선 화살표 연결선 48">
            <a:extLst>
              <a:ext uri="{FF2B5EF4-FFF2-40B4-BE49-F238E27FC236}">
                <a16:creationId xmlns:a16="http://schemas.microsoft.com/office/drawing/2014/main" id="{71BE8092-97C8-4C3C-BCA6-B5219022A457}"/>
              </a:ext>
            </a:extLst>
          </p:cNvPr>
          <p:cNvCxnSpPr>
            <a:cxnSpLocks/>
            <a:stCxn id="39" idx="2"/>
          </p:cNvCxnSpPr>
          <p:nvPr/>
        </p:nvCxnSpPr>
        <p:spPr>
          <a:xfrm>
            <a:off x="3007929" y="2446060"/>
            <a:ext cx="7599" cy="926816"/>
          </a:xfrm>
          <a:prstGeom prst="straightConnector1">
            <a:avLst/>
          </a:prstGeom>
          <a:noFill/>
          <a:ln w="38100" cap="flat" cmpd="sng" algn="ctr">
            <a:solidFill>
              <a:srgbClr val="4472C4"/>
            </a:solidFill>
            <a:prstDash val="solid"/>
            <a:miter lim="800000"/>
            <a:tailEnd type="triangle"/>
          </a:ln>
          <a:effectLst/>
        </p:spPr>
      </p:cxnSp>
      <p:cxnSp>
        <p:nvCxnSpPr>
          <p:cNvPr id="50" name="직선 화살표 연결선 49">
            <a:extLst>
              <a:ext uri="{FF2B5EF4-FFF2-40B4-BE49-F238E27FC236}">
                <a16:creationId xmlns:a16="http://schemas.microsoft.com/office/drawing/2014/main" id="{62FA6F83-D96A-4C42-880C-51A661A8B182}"/>
              </a:ext>
            </a:extLst>
          </p:cNvPr>
          <p:cNvCxnSpPr>
            <a:cxnSpLocks/>
            <a:endCxn id="40" idx="2"/>
          </p:cNvCxnSpPr>
          <p:nvPr/>
        </p:nvCxnSpPr>
        <p:spPr>
          <a:xfrm flipV="1">
            <a:off x="6128702" y="2850835"/>
            <a:ext cx="14942" cy="507643"/>
          </a:xfrm>
          <a:prstGeom prst="straightConnector1">
            <a:avLst/>
          </a:prstGeom>
          <a:noFill/>
          <a:ln w="38100" cap="flat" cmpd="sng" algn="ctr">
            <a:solidFill>
              <a:srgbClr val="4472C4"/>
            </a:solidFill>
            <a:prstDash val="solid"/>
            <a:miter lim="800000"/>
            <a:tailEnd type="triangle"/>
          </a:ln>
          <a:effectLst/>
        </p:spPr>
      </p:cxnSp>
      <p:sp>
        <p:nvSpPr>
          <p:cNvPr id="51" name="직사각형 50">
            <a:extLst>
              <a:ext uri="{FF2B5EF4-FFF2-40B4-BE49-F238E27FC236}">
                <a16:creationId xmlns:a16="http://schemas.microsoft.com/office/drawing/2014/main" id="{2BCC026B-3140-4ED0-BCF7-2F214270670E}"/>
              </a:ext>
            </a:extLst>
          </p:cNvPr>
          <p:cNvSpPr/>
          <p:nvPr/>
        </p:nvSpPr>
        <p:spPr>
          <a:xfrm>
            <a:off x="609600" y="457200"/>
            <a:ext cx="7732070" cy="4260800"/>
          </a:xfrm>
          <a:prstGeom prst="rect">
            <a:avLst/>
          </a:prstGeom>
          <a:noFill/>
          <a:ln w="28575" cap="flat" cmpd="sng" algn="ctr">
            <a:solidFill>
              <a:srgbClr val="4472C4">
                <a:shade val="5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2" name="TextBox 51">
            <a:extLst>
              <a:ext uri="{FF2B5EF4-FFF2-40B4-BE49-F238E27FC236}">
                <a16:creationId xmlns:a16="http://schemas.microsoft.com/office/drawing/2014/main" id="{B40DCC67-1570-49BA-8568-7CF91E486818}"/>
              </a:ext>
            </a:extLst>
          </p:cNvPr>
          <p:cNvSpPr txBox="1"/>
          <p:nvPr/>
        </p:nvSpPr>
        <p:spPr>
          <a:xfrm>
            <a:off x="3989487" y="237487"/>
            <a:ext cx="1291059" cy="369332"/>
          </a:xfrm>
          <a:prstGeom prst="rect">
            <a:avLst/>
          </a:prstGeom>
          <a:solidFill>
            <a:sysClr val="window" lastClr="FFFFFF"/>
          </a:solidFill>
        </p:spPr>
        <p:txBody>
          <a:bodyPr wrap="none" rtlCol="0">
            <a:spAutoFit/>
          </a:bodyP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rPr>
              <a:t>VR System</a:t>
            </a:r>
            <a:endParaRPr kumimoji="0" lang="ko-KR" altLang="en-US" sz="1800" b="0" i="0" u="none" strike="noStrike" kern="0" cap="none" spc="0" normalizeH="0" baseline="0" noProof="0" dirty="0">
              <a:ln>
                <a:noFill/>
              </a:ln>
              <a:solidFill>
                <a:prstClr val="black"/>
              </a:solidFill>
              <a:effectLst/>
              <a:uLnTx/>
              <a:uFillTx/>
              <a:latin typeface="맑은 고딕" panose="020F0502020204030204"/>
              <a:ea typeface="맑은 고딕" panose="020B0503020000020004" pitchFamily="50" charset="-127"/>
              <a:cs typeface="+mn-cs"/>
            </a:endParaRPr>
          </a:p>
        </p:txBody>
      </p:sp>
      <p:sp>
        <p:nvSpPr>
          <p:cNvPr id="53" name="직사각형 52">
            <a:extLst>
              <a:ext uri="{FF2B5EF4-FFF2-40B4-BE49-F238E27FC236}">
                <a16:creationId xmlns:a16="http://schemas.microsoft.com/office/drawing/2014/main" id="{0348281C-E7B6-4211-8793-30FFE74905BA}"/>
              </a:ext>
            </a:extLst>
          </p:cNvPr>
          <p:cNvSpPr/>
          <p:nvPr/>
        </p:nvSpPr>
        <p:spPr>
          <a:xfrm>
            <a:off x="3665371" y="4138930"/>
            <a:ext cx="1975403" cy="280778"/>
          </a:xfrm>
          <a:prstGeom prst="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r>
              <a:rPr kumimoji="0" lang="en-US" altLang="ko-KR"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Data Processing Unit</a:t>
            </a:r>
            <a:endParaRPr kumimoji="0" lang="ko-KR" altLang="en-US" sz="105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4" name="직사각형 53">
            <a:extLst>
              <a:ext uri="{FF2B5EF4-FFF2-40B4-BE49-F238E27FC236}">
                <a16:creationId xmlns:a16="http://schemas.microsoft.com/office/drawing/2014/main" id="{AD165866-5761-4A0E-A8EF-D6EF2056901D}"/>
              </a:ext>
            </a:extLst>
          </p:cNvPr>
          <p:cNvSpPr/>
          <p:nvPr/>
        </p:nvSpPr>
        <p:spPr>
          <a:xfrm>
            <a:off x="1575592" y="4000432"/>
            <a:ext cx="6118859" cy="551309"/>
          </a:xfrm>
          <a:prstGeom prst="rect">
            <a:avLst/>
          </a:prstGeom>
          <a:noFill/>
          <a:ln w="28575" cap="flat" cmpd="sng" algn="ctr">
            <a:solidFill>
              <a:srgbClr val="70AD47">
                <a:lumMod val="60000"/>
                <a:lumOff val="40000"/>
              </a:srgbClr>
            </a:solidFill>
            <a:prstDash val="dash"/>
            <a:miter lim="800000"/>
          </a:ln>
          <a:effectLst/>
        </p:spPr>
        <p:txBody>
          <a:bodyPr rtlCol="0" anchor="ctr"/>
          <a:lstStyle/>
          <a:p>
            <a:pPr marL="0" marR="0" lvl="0" indent="0" algn="ctr" defTabSz="685800" eaLnBrk="1" fontAlgn="auto" latinLnBrk="1" hangingPunct="1">
              <a:lnSpc>
                <a:spcPct val="100000"/>
              </a:lnSpc>
              <a:spcBef>
                <a:spcPts val="0"/>
              </a:spcBef>
              <a:spcAft>
                <a:spcPts val="0"/>
              </a:spcAft>
              <a:buClrTx/>
              <a:buSzTx/>
              <a:buFontTx/>
              <a:buNone/>
              <a:tabLst/>
              <a:defRPr/>
            </a:pPr>
            <a:endParaRPr kumimoji="0" lang="ko-KR" altLang="en-US" sz="1050" b="0" i="0" u="none" strike="noStrike" kern="0" cap="none" spc="0" normalizeH="0" baseline="0" noProof="0">
              <a:ln>
                <a:noFill/>
              </a:ln>
              <a:solidFill>
                <a:prstClr val="white"/>
              </a:solidFill>
              <a:effectLst/>
              <a:uLnTx/>
              <a:uFillTx/>
              <a:latin typeface="맑은 고딕" panose="020F0502020204030204"/>
              <a:ea typeface="맑은 고딕" panose="020B0503020000020004" pitchFamily="50" charset="-127"/>
              <a:cs typeface="+mn-cs"/>
            </a:endParaRPr>
          </a:p>
        </p:txBody>
      </p:sp>
      <p:sp>
        <p:nvSpPr>
          <p:cNvPr id="55" name="TextBox 54">
            <a:extLst>
              <a:ext uri="{FF2B5EF4-FFF2-40B4-BE49-F238E27FC236}">
                <a16:creationId xmlns:a16="http://schemas.microsoft.com/office/drawing/2014/main" id="{3D9C9A73-524E-461E-AFEA-89374DD20F6C}"/>
              </a:ext>
            </a:extLst>
          </p:cNvPr>
          <p:cNvSpPr txBox="1"/>
          <p:nvPr/>
        </p:nvSpPr>
        <p:spPr>
          <a:xfrm>
            <a:off x="692653" y="3744818"/>
            <a:ext cx="2024850" cy="300082"/>
          </a:xfrm>
          <a:prstGeom prst="rect">
            <a:avLst/>
          </a:prstGeom>
          <a:noFill/>
        </p:spPr>
        <p:txBody>
          <a:bodyPr wrap="none" rtlCol="0">
            <a:spAutoFit/>
          </a:bodyPr>
          <a:lstStyle/>
          <a:p>
            <a:pPr defTabSz="685800" fontAlgn="auto" latinLnBrk="1">
              <a:spcBef>
                <a:spcPts val="0"/>
              </a:spcBef>
              <a:spcAft>
                <a:spcPts val="0"/>
              </a:spcAft>
            </a:pPr>
            <a:r>
              <a:rPr lang="en-US" altLang="ko-KR" sz="1350" dirty="0">
                <a:solidFill>
                  <a:prstClr val="black"/>
                </a:solidFill>
                <a:latin typeface="맑은 고딕" panose="020F0502020204030204"/>
                <a:ea typeface="맑은 고딕" panose="020B0503020000020004" pitchFamily="50" charset="-127"/>
                <a:cs typeface="+mn-cs"/>
              </a:rPr>
              <a:t>Remote</a:t>
            </a:r>
            <a:r>
              <a:rPr lang="ko-KR" altLang="en-US" sz="1350" dirty="0">
                <a:solidFill>
                  <a:prstClr val="black"/>
                </a:solidFill>
                <a:latin typeface="맑은 고딕" panose="020F0502020204030204"/>
                <a:ea typeface="맑은 고딕" panose="020B0503020000020004" pitchFamily="50" charset="-127"/>
                <a:cs typeface="+mn-cs"/>
              </a:rPr>
              <a:t> </a:t>
            </a:r>
            <a:r>
              <a:rPr lang="en-US" altLang="ko-KR" sz="1350" dirty="0">
                <a:solidFill>
                  <a:prstClr val="black"/>
                </a:solidFill>
                <a:latin typeface="맑은 고딕" panose="020F0502020204030204"/>
                <a:ea typeface="맑은 고딕" panose="020B0503020000020004" pitchFamily="50" charset="-127"/>
                <a:cs typeface="+mn-cs"/>
              </a:rPr>
              <a:t>Content Server</a:t>
            </a:r>
            <a:endParaRPr lang="ko-KR" altLang="en-US" sz="1350" dirty="0">
              <a:solidFill>
                <a:prstClr val="black"/>
              </a:solidFill>
              <a:latin typeface="맑은 고딕" panose="020F0502020204030204"/>
              <a:ea typeface="맑은 고딕" panose="020B0503020000020004" pitchFamily="50" charset="-127"/>
              <a:cs typeface="+mn-cs"/>
            </a:endParaRPr>
          </a:p>
        </p:txBody>
      </p:sp>
      <p:sp>
        <p:nvSpPr>
          <p:cNvPr id="56" name="TextBox 55">
            <a:extLst>
              <a:ext uri="{FF2B5EF4-FFF2-40B4-BE49-F238E27FC236}">
                <a16:creationId xmlns:a16="http://schemas.microsoft.com/office/drawing/2014/main" id="{622EB76D-68D5-480E-B9B5-954A83B3D4C5}"/>
              </a:ext>
            </a:extLst>
          </p:cNvPr>
          <p:cNvSpPr txBox="1"/>
          <p:nvPr/>
        </p:nvSpPr>
        <p:spPr>
          <a:xfrm>
            <a:off x="2696305" y="1804034"/>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①</a:t>
            </a:r>
          </a:p>
        </p:txBody>
      </p:sp>
      <p:sp>
        <p:nvSpPr>
          <p:cNvPr id="57" name="TextBox 56">
            <a:extLst>
              <a:ext uri="{FF2B5EF4-FFF2-40B4-BE49-F238E27FC236}">
                <a16:creationId xmlns:a16="http://schemas.microsoft.com/office/drawing/2014/main" id="{776CF0B4-9110-4664-9761-BC0092DDC125}"/>
              </a:ext>
            </a:extLst>
          </p:cNvPr>
          <p:cNvSpPr txBox="1"/>
          <p:nvPr/>
        </p:nvSpPr>
        <p:spPr>
          <a:xfrm>
            <a:off x="2696305" y="2674406"/>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②</a:t>
            </a:r>
          </a:p>
        </p:txBody>
      </p:sp>
      <p:sp>
        <p:nvSpPr>
          <p:cNvPr id="58" name="TextBox 57">
            <a:extLst>
              <a:ext uri="{FF2B5EF4-FFF2-40B4-BE49-F238E27FC236}">
                <a16:creationId xmlns:a16="http://schemas.microsoft.com/office/drawing/2014/main" id="{2EC4109C-CC1D-4086-9562-BE5363F03822}"/>
              </a:ext>
            </a:extLst>
          </p:cNvPr>
          <p:cNvSpPr txBox="1"/>
          <p:nvPr/>
        </p:nvSpPr>
        <p:spPr>
          <a:xfrm>
            <a:off x="2650139" y="3638757"/>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③</a:t>
            </a:r>
          </a:p>
        </p:txBody>
      </p:sp>
      <p:sp>
        <p:nvSpPr>
          <p:cNvPr id="59" name="TextBox 58">
            <a:extLst>
              <a:ext uri="{FF2B5EF4-FFF2-40B4-BE49-F238E27FC236}">
                <a16:creationId xmlns:a16="http://schemas.microsoft.com/office/drawing/2014/main" id="{72C021E8-4D8E-4F42-A4DA-1D4D5EBB4E51}"/>
              </a:ext>
            </a:extLst>
          </p:cNvPr>
          <p:cNvSpPr txBox="1"/>
          <p:nvPr/>
        </p:nvSpPr>
        <p:spPr>
          <a:xfrm>
            <a:off x="6176616" y="2299950"/>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⑥</a:t>
            </a:r>
          </a:p>
        </p:txBody>
      </p:sp>
      <p:sp>
        <p:nvSpPr>
          <p:cNvPr id="60" name="TextBox 59">
            <a:extLst>
              <a:ext uri="{FF2B5EF4-FFF2-40B4-BE49-F238E27FC236}">
                <a16:creationId xmlns:a16="http://schemas.microsoft.com/office/drawing/2014/main" id="{9797813A-6408-4A54-9EEB-4A3DA35C01C5}"/>
              </a:ext>
            </a:extLst>
          </p:cNvPr>
          <p:cNvSpPr txBox="1"/>
          <p:nvPr/>
        </p:nvSpPr>
        <p:spPr>
          <a:xfrm>
            <a:off x="6196556" y="1705919"/>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⑦</a:t>
            </a:r>
          </a:p>
        </p:txBody>
      </p:sp>
      <p:sp>
        <p:nvSpPr>
          <p:cNvPr id="61" name="TextBox 60">
            <a:extLst>
              <a:ext uri="{FF2B5EF4-FFF2-40B4-BE49-F238E27FC236}">
                <a16:creationId xmlns:a16="http://schemas.microsoft.com/office/drawing/2014/main" id="{7D452A79-50E2-417C-927E-FEB22BFACE88}"/>
              </a:ext>
            </a:extLst>
          </p:cNvPr>
          <p:cNvSpPr txBox="1"/>
          <p:nvPr/>
        </p:nvSpPr>
        <p:spPr>
          <a:xfrm>
            <a:off x="5556579" y="1737366"/>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2" name="TextBox 61">
            <a:extLst>
              <a:ext uri="{FF2B5EF4-FFF2-40B4-BE49-F238E27FC236}">
                <a16:creationId xmlns:a16="http://schemas.microsoft.com/office/drawing/2014/main" id="{2FAA68B9-A5D1-4BD0-94A7-AF106CF51D11}"/>
              </a:ext>
            </a:extLst>
          </p:cNvPr>
          <p:cNvSpPr txBox="1"/>
          <p:nvPr/>
        </p:nvSpPr>
        <p:spPr>
          <a:xfrm>
            <a:off x="4448100" y="2348827"/>
            <a:ext cx="1731564" cy="253916"/>
          </a:xfrm>
          <a:prstGeom prst="rect">
            <a:avLst/>
          </a:prstGeom>
          <a:noFill/>
        </p:spPr>
        <p:txBody>
          <a:bodyPr wrap="non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90Hz OLED Display 11ms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3" name="TextBox 62">
            <a:extLst>
              <a:ext uri="{FF2B5EF4-FFF2-40B4-BE49-F238E27FC236}">
                <a16:creationId xmlns:a16="http://schemas.microsoft.com/office/drawing/2014/main" id="{C33912BF-93A3-4516-A898-ADE95F0E8F8D}"/>
              </a:ext>
            </a:extLst>
          </p:cNvPr>
          <p:cNvSpPr txBox="1"/>
          <p:nvPr/>
        </p:nvSpPr>
        <p:spPr>
          <a:xfrm>
            <a:off x="5640774" y="4160669"/>
            <a:ext cx="477138"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2ms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4" name="TextBox 63">
            <a:extLst>
              <a:ext uri="{FF2B5EF4-FFF2-40B4-BE49-F238E27FC236}">
                <a16:creationId xmlns:a16="http://schemas.microsoft.com/office/drawing/2014/main" id="{2FF60B7F-43B5-401A-97EA-AAF8FDD36E64}"/>
              </a:ext>
            </a:extLst>
          </p:cNvPr>
          <p:cNvSpPr txBox="1"/>
          <p:nvPr/>
        </p:nvSpPr>
        <p:spPr>
          <a:xfrm>
            <a:off x="2087611" y="2162937"/>
            <a:ext cx="665130" cy="253916"/>
          </a:xfrm>
          <a:prstGeom prst="rect">
            <a:avLst/>
          </a:prstGeom>
          <a:noFill/>
        </p:spPr>
        <p:txBody>
          <a:bodyPr wrap="square" rtlCol="0">
            <a:spAutoFit/>
          </a:bodyPr>
          <a:lstStyle/>
          <a:p>
            <a:pPr algn="ctr" defTabSz="685800" fontAlgn="auto" latinLnBrk="1">
              <a:spcBef>
                <a:spcPts val="0"/>
              </a:spcBef>
              <a:spcAft>
                <a:spcPts val="0"/>
              </a:spcAft>
            </a:pPr>
            <a:r>
              <a:rPr lang="en-US" altLang="ko-KR" sz="1050" dirty="0">
                <a:solidFill>
                  <a:prstClr val="black"/>
                </a:solidFill>
                <a:latin typeface="맑은 고딕" panose="020F0502020204030204"/>
                <a:ea typeface="맑은 고딕" panose="020B0503020000020004" pitchFamily="50" charset="-127"/>
                <a:cs typeface="+mn-cs"/>
              </a:rPr>
              <a:t>1ms</a:t>
            </a:r>
            <a:endParaRPr lang="ko-KR" altLang="en-US" sz="1050" dirty="0">
              <a:solidFill>
                <a:prstClr val="black"/>
              </a:solidFill>
              <a:latin typeface="맑은 고딕" panose="020F0502020204030204"/>
              <a:ea typeface="맑은 고딕" panose="020B0503020000020004" pitchFamily="50" charset="-127"/>
              <a:cs typeface="+mn-cs"/>
            </a:endParaRPr>
          </a:p>
        </p:txBody>
      </p:sp>
      <p:sp>
        <p:nvSpPr>
          <p:cNvPr id="65" name="직사각형 64">
            <a:extLst>
              <a:ext uri="{FF2B5EF4-FFF2-40B4-BE49-F238E27FC236}">
                <a16:creationId xmlns:a16="http://schemas.microsoft.com/office/drawing/2014/main" id="{C04AD43A-1461-4E94-BC8C-0FCF8BBE81E6}"/>
              </a:ext>
            </a:extLst>
          </p:cNvPr>
          <p:cNvSpPr/>
          <p:nvPr/>
        </p:nvSpPr>
        <p:spPr>
          <a:xfrm>
            <a:off x="1915209" y="3344060"/>
            <a:ext cx="2200637" cy="30008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Access Point or Base Station</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cxnSp>
        <p:nvCxnSpPr>
          <p:cNvPr id="66" name="직선 화살표 연결선 65">
            <a:extLst>
              <a:ext uri="{FF2B5EF4-FFF2-40B4-BE49-F238E27FC236}">
                <a16:creationId xmlns:a16="http://schemas.microsoft.com/office/drawing/2014/main" id="{4CF25198-D547-413C-88E5-5EEE871800FD}"/>
              </a:ext>
            </a:extLst>
          </p:cNvPr>
          <p:cNvCxnSpPr>
            <a:cxnSpLocks/>
          </p:cNvCxnSpPr>
          <p:nvPr/>
        </p:nvCxnSpPr>
        <p:spPr>
          <a:xfrm flipH="1">
            <a:off x="3008205" y="3618053"/>
            <a:ext cx="7323" cy="420296"/>
          </a:xfrm>
          <a:prstGeom prst="straightConnector1">
            <a:avLst/>
          </a:prstGeom>
          <a:noFill/>
          <a:ln w="38100" cap="flat" cmpd="sng" algn="ctr">
            <a:solidFill>
              <a:srgbClr val="4472C4"/>
            </a:solidFill>
            <a:prstDash val="solid"/>
            <a:miter lim="800000"/>
            <a:tailEnd type="triangle"/>
          </a:ln>
          <a:effectLst/>
        </p:spPr>
      </p:cxnSp>
      <p:cxnSp>
        <p:nvCxnSpPr>
          <p:cNvPr id="67" name="직선 화살표 연결선 66">
            <a:extLst>
              <a:ext uri="{FF2B5EF4-FFF2-40B4-BE49-F238E27FC236}">
                <a16:creationId xmlns:a16="http://schemas.microsoft.com/office/drawing/2014/main" id="{5EB04AD6-13F9-4255-BA32-0A155B1C2F78}"/>
              </a:ext>
            </a:extLst>
          </p:cNvPr>
          <p:cNvCxnSpPr>
            <a:cxnSpLocks/>
          </p:cNvCxnSpPr>
          <p:nvPr/>
        </p:nvCxnSpPr>
        <p:spPr>
          <a:xfrm flipV="1">
            <a:off x="6159678" y="3618053"/>
            <a:ext cx="0" cy="419606"/>
          </a:xfrm>
          <a:prstGeom prst="straightConnector1">
            <a:avLst/>
          </a:prstGeom>
          <a:noFill/>
          <a:ln w="38100" cap="flat" cmpd="sng" algn="ctr">
            <a:solidFill>
              <a:srgbClr val="4472C4"/>
            </a:solidFill>
            <a:prstDash val="solid"/>
            <a:miter lim="800000"/>
            <a:tailEnd type="triangle"/>
          </a:ln>
          <a:effectLst/>
        </p:spPr>
      </p:cxnSp>
      <p:sp>
        <p:nvSpPr>
          <p:cNvPr id="68" name="TextBox 67">
            <a:extLst>
              <a:ext uri="{FF2B5EF4-FFF2-40B4-BE49-F238E27FC236}">
                <a16:creationId xmlns:a16="http://schemas.microsoft.com/office/drawing/2014/main" id="{D0F1005B-9C90-4CBA-B77B-DF171384D16E}"/>
              </a:ext>
            </a:extLst>
          </p:cNvPr>
          <p:cNvSpPr txBox="1"/>
          <p:nvPr/>
        </p:nvSpPr>
        <p:spPr>
          <a:xfrm>
            <a:off x="6159678" y="3688248"/>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④</a:t>
            </a:r>
          </a:p>
        </p:txBody>
      </p:sp>
      <p:sp>
        <p:nvSpPr>
          <p:cNvPr id="69" name="TextBox 68">
            <a:extLst>
              <a:ext uri="{FF2B5EF4-FFF2-40B4-BE49-F238E27FC236}">
                <a16:creationId xmlns:a16="http://schemas.microsoft.com/office/drawing/2014/main" id="{DA70BE1B-E49B-422F-89D4-9A3E55EA8145}"/>
              </a:ext>
            </a:extLst>
          </p:cNvPr>
          <p:cNvSpPr txBox="1"/>
          <p:nvPr/>
        </p:nvSpPr>
        <p:spPr>
          <a:xfrm>
            <a:off x="6161005" y="3033448"/>
            <a:ext cx="357790" cy="300082"/>
          </a:xfrm>
          <a:prstGeom prst="rect">
            <a:avLst/>
          </a:prstGeom>
          <a:noFill/>
        </p:spPr>
        <p:txBody>
          <a:bodyPr wrap="none" rtlCol="0">
            <a:spAutoFit/>
          </a:bodyPr>
          <a:lstStyle/>
          <a:p>
            <a:pPr defTabSz="685800" fontAlgn="auto" latinLnBrk="1">
              <a:spcBef>
                <a:spcPts val="0"/>
              </a:spcBef>
              <a:spcAft>
                <a:spcPts val="0"/>
              </a:spcAft>
            </a:pPr>
            <a:r>
              <a:rPr lang="ko-KR" altLang="en-US" sz="1350" dirty="0">
                <a:solidFill>
                  <a:prstClr val="black"/>
                </a:solidFill>
                <a:latin typeface="맑은 고딕" panose="020F0502020204030204"/>
                <a:ea typeface="맑은 고딕" panose="020B0503020000020004" pitchFamily="50" charset="-127"/>
                <a:cs typeface="+mn-cs"/>
              </a:rPr>
              <a:t>⑤</a:t>
            </a:r>
          </a:p>
        </p:txBody>
      </p:sp>
      <p:graphicFrame>
        <p:nvGraphicFramePr>
          <p:cNvPr id="70" name="표 69">
            <a:extLst>
              <a:ext uri="{FF2B5EF4-FFF2-40B4-BE49-F238E27FC236}">
                <a16:creationId xmlns:a16="http://schemas.microsoft.com/office/drawing/2014/main" id="{9206994D-B221-4261-A74C-4A2D593CD830}"/>
              </a:ext>
            </a:extLst>
          </p:cNvPr>
          <p:cNvGraphicFramePr>
            <a:graphicFrameLocks noGrp="1"/>
          </p:cNvGraphicFramePr>
          <p:nvPr>
            <p:extLst>
              <p:ext uri="{D42A27DB-BD31-4B8C-83A1-F6EECF244321}">
                <p14:modId xmlns:p14="http://schemas.microsoft.com/office/powerpoint/2010/main" val="409175486"/>
              </p:ext>
            </p:extLst>
          </p:nvPr>
        </p:nvGraphicFramePr>
        <p:xfrm>
          <a:off x="970435" y="4938338"/>
          <a:ext cx="7010400" cy="1114106"/>
        </p:xfrm>
        <a:graphic>
          <a:graphicData uri="http://schemas.openxmlformats.org/drawingml/2006/table">
            <a:tbl>
              <a:tblPr firstRow="1" bandRow="1"/>
              <a:tblGrid>
                <a:gridCol w="567956">
                  <a:extLst>
                    <a:ext uri="{9D8B030D-6E8A-4147-A177-3AD203B41FA5}">
                      <a16:colId xmlns:a16="http://schemas.microsoft.com/office/drawing/2014/main" val="3320396952"/>
                    </a:ext>
                  </a:extLst>
                </a:gridCol>
                <a:gridCol w="648604">
                  <a:extLst>
                    <a:ext uri="{9D8B030D-6E8A-4147-A177-3AD203B41FA5}">
                      <a16:colId xmlns:a16="http://schemas.microsoft.com/office/drawing/2014/main" val="495700402"/>
                    </a:ext>
                  </a:extLst>
                </a:gridCol>
                <a:gridCol w="648605">
                  <a:extLst>
                    <a:ext uri="{9D8B030D-6E8A-4147-A177-3AD203B41FA5}">
                      <a16:colId xmlns:a16="http://schemas.microsoft.com/office/drawing/2014/main" val="3124752198"/>
                    </a:ext>
                  </a:extLst>
                </a:gridCol>
                <a:gridCol w="648604">
                  <a:extLst>
                    <a:ext uri="{9D8B030D-6E8A-4147-A177-3AD203B41FA5}">
                      <a16:colId xmlns:a16="http://schemas.microsoft.com/office/drawing/2014/main" val="2594351402"/>
                    </a:ext>
                  </a:extLst>
                </a:gridCol>
                <a:gridCol w="648605">
                  <a:extLst>
                    <a:ext uri="{9D8B030D-6E8A-4147-A177-3AD203B41FA5}">
                      <a16:colId xmlns:a16="http://schemas.microsoft.com/office/drawing/2014/main" val="4286167860"/>
                    </a:ext>
                  </a:extLst>
                </a:gridCol>
                <a:gridCol w="648604">
                  <a:extLst>
                    <a:ext uri="{9D8B030D-6E8A-4147-A177-3AD203B41FA5}">
                      <a16:colId xmlns:a16="http://schemas.microsoft.com/office/drawing/2014/main" val="2315310558"/>
                    </a:ext>
                  </a:extLst>
                </a:gridCol>
                <a:gridCol w="648605">
                  <a:extLst>
                    <a:ext uri="{9D8B030D-6E8A-4147-A177-3AD203B41FA5}">
                      <a16:colId xmlns:a16="http://schemas.microsoft.com/office/drawing/2014/main" val="165817325"/>
                    </a:ext>
                  </a:extLst>
                </a:gridCol>
                <a:gridCol w="648604">
                  <a:extLst>
                    <a:ext uri="{9D8B030D-6E8A-4147-A177-3AD203B41FA5}">
                      <a16:colId xmlns:a16="http://schemas.microsoft.com/office/drawing/2014/main" val="2333343877"/>
                    </a:ext>
                  </a:extLst>
                </a:gridCol>
                <a:gridCol w="987813">
                  <a:extLst>
                    <a:ext uri="{9D8B030D-6E8A-4147-A177-3AD203B41FA5}">
                      <a16:colId xmlns:a16="http://schemas.microsoft.com/office/drawing/2014/main" val="2456442285"/>
                    </a:ext>
                  </a:extLst>
                </a:gridCol>
                <a:gridCol w="914400">
                  <a:extLst>
                    <a:ext uri="{9D8B030D-6E8A-4147-A177-3AD203B41FA5}">
                      <a16:colId xmlns:a16="http://schemas.microsoft.com/office/drawing/2014/main" val="2925654663"/>
                    </a:ext>
                  </a:extLst>
                </a:gridCol>
              </a:tblGrid>
              <a:tr h="278923">
                <a:tc row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Case</a:t>
                      </a:r>
                      <a:endParaRPr lang="ko-KR" altLang="en-US" sz="800" dirty="0"/>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7">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Status of each node</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rowSpan="2" gridSpan="2">
                  <a:txBody>
                    <a:bodyPr/>
                    <a:lstStyle>
                      <a:lvl1pPr marL="0" algn="l" defTabSz="914400" rtl="0" eaLnBrk="1" latinLnBrk="0" hangingPunct="1">
                        <a:defRPr sz="1800" b="1" kern="1200">
                          <a:solidFill>
                            <a:schemeClr val="lt1"/>
                          </a:solidFill>
                          <a:latin typeface="맑은 고딕" panose="020F0502020204030204"/>
                        </a:defRPr>
                      </a:lvl1pPr>
                      <a:lvl2pPr marL="457200" algn="l" defTabSz="914400" rtl="0" eaLnBrk="1" latinLnBrk="0" hangingPunct="1">
                        <a:defRPr sz="1800" b="1" kern="1200">
                          <a:solidFill>
                            <a:schemeClr val="lt1"/>
                          </a:solidFill>
                          <a:latin typeface="맑은 고딕" panose="020F0502020204030204"/>
                        </a:defRPr>
                      </a:lvl2pPr>
                      <a:lvl3pPr marL="914400" algn="l" defTabSz="914400" rtl="0" eaLnBrk="1" latinLnBrk="0" hangingPunct="1">
                        <a:defRPr sz="1800" b="1" kern="1200">
                          <a:solidFill>
                            <a:schemeClr val="lt1"/>
                          </a:solidFill>
                          <a:latin typeface="맑은 고딕" panose="020F0502020204030204"/>
                        </a:defRPr>
                      </a:lvl3pPr>
                      <a:lvl4pPr marL="1371600" algn="l" defTabSz="914400" rtl="0" eaLnBrk="1" latinLnBrk="0" hangingPunct="1">
                        <a:defRPr sz="1800" b="1" kern="1200">
                          <a:solidFill>
                            <a:schemeClr val="lt1"/>
                          </a:solidFill>
                          <a:latin typeface="맑은 고딕" panose="020F0502020204030204"/>
                        </a:defRPr>
                      </a:lvl4pPr>
                      <a:lvl5pPr marL="1828800" algn="l" defTabSz="914400" rtl="0" eaLnBrk="1" latinLnBrk="0" hangingPunct="1">
                        <a:defRPr sz="1800" b="1" kern="1200">
                          <a:solidFill>
                            <a:schemeClr val="lt1"/>
                          </a:solidFill>
                          <a:latin typeface="맑은 고딕" panose="020F0502020204030204"/>
                        </a:defRPr>
                      </a:lvl5pPr>
                      <a:lvl6pPr marL="2286000" algn="l" defTabSz="914400" rtl="0" eaLnBrk="1" latinLnBrk="0" hangingPunct="1">
                        <a:defRPr sz="1800" b="1" kern="1200">
                          <a:solidFill>
                            <a:schemeClr val="lt1"/>
                          </a:solidFill>
                          <a:latin typeface="맑은 고딕" panose="020F0502020204030204"/>
                        </a:defRPr>
                      </a:lvl6pPr>
                      <a:lvl7pPr marL="2743200" algn="l" defTabSz="914400" rtl="0" eaLnBrk="1" latinLnBrk="0" hangingPunct="1">
                        <a:defRPr sz="1800" b="1" kern="1200">
                          <a:solidFill>
                            <a:schemeClr val="lt1"/>
                          </a:solidFill>
                          <a:latin typeface="맑은 고딕" panose="020F0502020204030204"/>
                        </a:defRPr>
                      </a:lvl7pPr>
                      <a:lvl8pPr marL="3200400" algn="l" defTabSz="914400" rtl="0" eaLnBrk="1" latinLnBrk="0" hangingPunct="1">
                        <a:defRPr sz="1800" b="1" kern="1200">
                          <a:solidFill>
                            <a:schemeClr val="lt1"/>
                          </a:solidFill>
                          <a:latin typeface="맑은 고딕" panose="020F0502020204030204"/>
                        </a:defRPr>
                      </a:lvl8pPr>
                      <a:lvl9pPr marL="3657600" algn="l" defTabSz="914400" rtl="0" eaLnBrk="1" latinLnBrk="0" hangingPunct="1">
                        <a:defRPr sz="1800" b="1" kern="1200">
                          <a:solidFill>
                            <a:schemeClr val="lt1"/>
                          </a:solidFill>
                          <a:latin typeface="맑은 고딕" panose="020F0502020204030204"/>
                        </a:defRPr>
                      </a:lvl9pPr>
                    </a:lstStyle>
                    <a:p>
                      <a:pPr algn="ctr" latinLnBrk="1">
                        <a:lnSpc>
                          <a:spcPct val="100000"/>
                        </a:lnSpc>
                      </a:pPr>
                      <a:r>
                        <a:rPr lang="en-US" altLang="ko-KR" sz="800" dirty="0"/>
                        <a:t>Remarks</a:t>
                      </a:r>
                      <a:endParaRPr lang="ko-KR" altLang="en-US" sz="800" dirty="0"/>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hMerge="1">
                  <a:txBody>
                    <a:bodyPr/>
                    <a:lstStyle/>
                    <a:p>
                      <a:pPr latinLnBrk="1"/>
                      <a:endParaRPr lang="ko-KR" altLang="en-US"/>
                    </a:p>
                  </a:txBody>
                  <a:tcPr/>
                </a:tc>
                <a:extLst>
                  <a:ext uri="{0D108BD9-81ED-4DB2-BD59-A6C34878D82A}">
                    <a16:rowId xmlns:a16="http://schemas.microsoft.com/office/drawing/2014/main" val="2385772292"/>
                  </a:ext>
                </a:extLst>
              </a:tr>
              <a:tr h="278923">
                <a:tc vMerge="1">
                  <a:txBody>
                    <a:bodyPr/>
                    <a:lstStyle/>
                    <a:p>
                      <a:pPr latinLnBrk="1"/>
                      <a:endParaRPr lang="ko-KR" altLang="en-US"/>
                    </a:p>
                  </a:txBody>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①</a:t>
                      </a: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②</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③</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④</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⑤</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⑥</a:t>
                      </a:r>
                    </a:p>
                  </a:txBody>
                  <a:tcPr marL="68580" marR="68580" marT="34290" marB="3429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ko-KR" altLang="en-US" sz="800" b="1" kern="1200" dirty="0">
                          <a:solidFill>
                            <a:schemeClr val="lt1"/>
                          </a:solidFill>
                          <a:latin typeface="+mn-lt"/>
                          <a:ea typeface="+mn-ea"/>
                          <a:cs typeface="+mn-cs"/>
                        </a:rPr>
                        <a:t>⑦</a:t>
                      </a: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2" vMerge="1">
                  <a:txBody>
                    <a:bodyPr/>
                    <a:lstStyle/>
                    <a:p>
                      <a:pPr latinLnBrk="1"/>
                      <a:endParaRPr lang="ko-KR" altLang="en-US"/>
                    </a:p>
                  </a:txBody>
                  <a:tcPr/>
                </a:tc>
                <a:tc hMerge="1" vMerge="1">
                  <a:txBody>
                    <a:bodyPr/>
                    <a:lstStyle/>
                    <a:p>
                      <a:pPr latinLnBrk="1"/>
                      <a:endParaRPr lang="ko-KR" altLang="en-US"/>
                    </a:p>
                  </a:txBody>
                  <a:tcPr/>
                </a:tc>
                <a:extLst>
                  <a:ext uri="{0D108BD9-81ED-4DB2-BD59-A6C34878D82A}">
                    <a16:rowId xmlns:a16="http://schemas.microsoft.com/office/drawing/2014/main" val="1183559253"/>
                  </a:ext>
                </a:extLst>
              </a:tr>
              <a:tr h="493963">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6</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direct</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Board</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Cellular network /</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Cellular network /</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Wireless</a:t>
                      </a:r>
                    </a:p>
                    <a:p>
                      <a:pPr algn="ctr" latinLnBrk="1">
                        <a:lnSpc>
                          <a:spcPct val="100000"/>
                        </a:lnSpc>
                      </a:pPr>
                      <a:r>
                        <a:rPr lang="en-US" altLang="ko-KR"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rPr>
                        <a:t>LAN</a:t>
                      </a:r>
                      <a:endParaRPr lang="ko-KR" altLang="en-US" sz="800" kern="0" dirty="0">
                        <a:solidFill>
                          <a:srgbClr val="FF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on</a:t>
                      </a:r>
                    </a:p>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Board</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latinLnBrk="1">
                        <a:lnSpc>
                          <a:spcPct val="100000"/>
                        </a:lnSpc>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chip</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display</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800" kern="0" noProof="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Panel</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68580" marR="68580" marT="34290" marB="3429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Network Handover</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맑은 고딕" panose="020F0502020204030204"/>
                        </a:defRPr>
                      </a:lvl1pPr>
                      <a:lvl2pPr marL="457200" algn="l" defTabSz="914400" rtl="0" eaLnBrk="1" latinLnBrk="0" hangingPunct="1">
                        <a:defRPr sz="1800" kern="1200">
                          <a:solidFill>
                            <a:schemeClr val="dk1"/>
                          </a:solidFill>
                          <a:latin typeface="맑은 고딕" panose="020F0502020204030204"/>
                        </a:defRPr>
                      </a:lvl2pPr>
                      <a:lvl3pPr marL="914400" algn="l" defTabSz="914400" rtl="0" eaLnBrk="1" latinLnBrk="0" hangingPunct="1">
                        <a:defRPr sz="1800" kern="1200">
                          <a:solidFill>
                            <a:schemeClr val="dk1"/>
                          </a:solidFill>
                          <a:latin typeface="맑은 고딕" panose="020F0502020204030204"/>
                        </a:defRPr>
                      </a:lvl3pPr>
                      <a:lvl4pPr marL="1371600" algn="l" defTabSz="914400" rtl="0" eaLnBrk="1" latinLnBrk="0" hangingPunct="1">
                        <a:defRPr sz="1800" kern="1200">
                          <a:solidFill>
                            <a:schemeClr val="dk1"/>
                          </a:solidFill>
                          <a:latin typeface="맑은 고딕" panose="020F0502020204030204"/>
                        </a:defRPr>
                      </a:lvl4pPr>
                      <a:lvl5pPr marL="1828800" algn="l" defTabSz="914400" rtl="0" eaLnBrk="1" latinLnBrk="0" hangingPunct="1">
                        <a:defRPr sz="1800" kern="1200">
                          <a:solidFill>
                            <a:schemeClr val="dk1"/>
                          </a:solidFill>
                          <a:latin typeface="맑은 고딕" panose="020F0502020204030204"/>
                        </a:defRPr>
                      </a:lvl5pPr>
                      <a:lvl6pPr marL="2286000" algn="l" defTabSz="914400" rtl="0" eaLnBrk="1" latinLnBrk="0" hangingPunct="1">
                        <a:defRPr sz="1800" kern="1200">
                          <a:solidFill>
                            <a:schemeClr val="dk1"/>
                          </a:solidFill>
                          <a:latin typeface="맑은 고딕" panose="020F0502020204030204"/>
                        </a:defRPr>
                      </a:lvl6pPr>
                      <a:lvl7pPr marL="2743200" algn="l" defTabSz="914400" rtl="0" eaLnBrk="1" latinLnBrk="0" hangingPunct="1">
                        <a:defRPr sz="1800" kern="1200">
                          <a:solidFill>
                            <a:schemeClr val="dk1"/>
                          </a:solidFill>
                          <a:latin typeface="맑은 고딕" panose="020F0502020204030204"/>
                        </a:defRPr>
                      </a:lvl7pPr>
                      <a:lvl8pPr marL="3200400" algn="l" defTabSz="914400" rtl="0" eaLnBrk="1" latinLnBrk="0" hangingPunct="1">
                        <a:defRPr sz="1800" kern="1200">
                          <a:solidFill>
                            <a:schemeClr val="dk1"/>
                          </a:solidFill>
                          <a:latin typeface="맑은 고딕" panose="020F0502020204030204"/>
                        </a:defRPr>
                      </a:lvl8pPr>
                      <a:lvl9pPr marL="3657600" algn="l" defTabSz="914400" rtl="0" eaLnBrk="1" latinLnBrk="0" hangingPunct="1">
                        <a:defRPr sz="1800" kern="1200">
                          <a:solidFill>
                            <a:schemeClr val="dk1"/>
                          </a:solidFill>
                          <a:latin typeface="맑은 고딕" panose="020F0502020204030204"/>
                        </a:defRPr>
                      </a:lvl9pPr>
                    </a:lstStyle>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Gear VR or</a:t>
                      </a:r>
                    </a:p>
                    <a:p>
                      <a:pPr algn="ctr" fontAlgn="base" latinLnBrk="1">
                        <a:lnSpc>
                          <a:spcPct val="100000"/>
                        </a:lnSpc>
                        <a:spcAft>
                          <a:spcPts val="0"/>
                        </a:spcAft>
                      </a:pPr>
                      <a:r>
                        <a:rPr lang="en-US" altLang="ko-KR"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rPr>
                        <a:t>Oculus GO</a:t>
                      </a:r>
                      <a:endParaRPr lang="ko-KR" altLang="en-US" sz="800" kern="0" dirty="0">
                        <a:solidFill>
                          <a:srgbClr val="000000"/>
                        </a:solidFill>
                        <a:effectLst/>
                        <a:latin typeface="Times New Roman" panose="02020603050405020304" pitchFamily="18" charset="0"/>
                        <a:ea typeface="굴림" panose="020B0600000101010101" pitchFamily="50" charset="-127"/>
                        <a:cs typeface="Times New Roman" panose="02020603050405020304" pitchFamily="18" charset="0"/>
                      </a:endParaRPr>
                    </a:p>
                  </a:txBody>
                  <a:tcPr marL="48578" marR="48578" marT="13335" marB="1333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351672562"/>
                  </a:ext>
                </a:extLst>
              </a:tr>
            </a:tbl>
          </a:graphicData>
        </a:graphic>
      </p:graphicFrame>
      <p:sp>
        <p:nvSpPr>
          <p:cNvPr id="71" name="직사각형 70">
            <a:extLst>
              <a:ext uri="{FF2B5EF4-FFF2-40B4-BE49-F238E27FC236}">
                <a16:creationId xmlns:a16="http://schemas.microsoft.com/office/drawing/2014/main" id="{30DA5305-DC54-48DA-B9F9-697F6F06D255}"/>
              </a:ext>
            </a:extLst>
          </p:cNvPr>
          <p:cNvSpPr/>
          <p:nvPr/>
        </p:nvSpPr>
        <p:spPr>
          <a:xfrm>
            <a:off x="5043324" y="3332465"/>
            <a:ext cx="2200637" cy="30008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altLang="ko-KR"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rPr>
              <a:t>Access Point or Base Station</a:t>
            </a:r>
            <a:endParaRPr kumimoji="0" lang="ko-KR" altLang="en-US" sz="1200" b="0" i="0" u="none" strike="noStrike" kern="0" cap="none" spc="0" normalizeH="0" baseline="0" noProof="0" dirty="0">
              <a:ln>
                <a:noFill/>
              </a:ln>
              <a:solidFill>
                <a:prstClr val="white"/>
              </a:solidFill>
              <a:effectLst/>
              <a:uLnTx/>
              <a:uFillTx/>
              <a:latin typeface="맑은 고딕" panose="020F0502020204030204"/>
              <a:ea typeface="맑은 고딕" panose="020B0503020000020004" pitchFamily="50" charset="-127"/>
              <a:cs typeface="+mn-cs"/>
            </a:endParaRPr>
          </a:p>
        </p:txBody>
      </p:sp>
    </p:spTree>
    <p:extLst>
      <p:ext uri="{BB962C8B-B14F-4D97-AF65-F5344CB8AC3E}">
        <p14:creationId xmlns:p14="http://schemas.microsoft.com/office/powerpoint/2010/main" val="1741449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6624A4-7126-4042-A24C-CBE3E463D8A7}"/>
              </a:ext>
            </a:extLst>
          </p:cNvPr>
          <p:cNvSpPr txBox="1"/>
          <p:nvPr/>
        </p:nvSpPr>
        <p:spPr>
          <a:xfrm>
            <a:off x="190500" y="457200"/>
            <a:ext cx="8762999" cy="5632311"/>
          </a:xfrm>
          <a:prstGeom prst="rect">
            <a:avLst/>
          </a:prstGeom>
          <a:noFill/>
        </p:spPr>
        <p:txBody>
          <a:bodyPr wrap="square" rtlCol="0">
            <a:spAutoFit/>
          </a:bodyPr>
          <a:lstStyle/>
          <a:p>
            <a:r>
              <a:rPr lang="en-US" altLang="ko-KR" dirty="0"/>
              <a:t>Background Information</a:t>
            </a:r>
          </a:p>
          <a:p>
            <a:endParaRPr lang="en-US" altLang="ko-KR" dirty="0"/>
          </a:p>
          <a:p>
            <a:pPr marL="342900" indent="-342900">
              <a:buFont typeface="Wingdings" panose="05000000000000000000" pitchFamily="2" charset="2"/>
              <a:buChar char="u"/>
            </a:pPr>
            <a:r>
              <a:rPr lang="en-US" altLang="ko-KR" dirty="0"/>
              <a:t>The purpose of this document is to find a way to minimize the VR sickness.</a:t>
            </a:r>
          </a:p>
          <a:p>
            <a:pPr marL="342900" indent="-342900">
              <a:buFont typeface="Wingdings" panose="05000000000000000000" pitchFamily="2" charset="2"/>
              <a:buChar char="u"/>
            </a:pPr>
            <a:r>
              <a:rPr lang="en-US" altLang="ko-KR" dirty="0"/>
              <a:t>Out of all factors causing the VR sickness, motion-to-photon latency is considered as this is the only factor that matters to the network.</a:t>
            </a:r>
          </a:p>
          <a:p>
            <a:pPr marL="342900" indent="-342900">
              <a:buFont typeface="Wingdings" panose="05000000000000000000" pitchFamily="2" charset="2"/>
              <a:buChar char="u"/>
            </a:pPr>
            <a:r>
              <a:rPr lang="en-US" altLang="ko-KR" dirty="0"/>
              <a:t>Maximum tolerable motion-to-photon in VR system is 20 </a:t>
            </a:r>
            <a:r>
              <a:rPr lang="en-US" altLang="ko-KR" dirty="0" err="1"/>
              <a:t>ms.</a:t>
            </a:r>
            <a:endParaRPr lang="en-US" altLang="ko-KR" dirty="0"/>
          </a:p>
          <a:p>
            <a:pPr marL="342900" indent="-342900">
              <a:buFont typeface="Wingdings" panose="05000000000000000000" pitchFamily="2" charset="2"/>
              <a:buChar char="u"/>
            </a:pPr>
            <a:r>
              <a:rPr lang="en-US" altLang="ko-KR" dirty="0"/>
              <a:t>VR system has some fixed latency from the hardware component such as display</a:t>
            </a:r>
          </a:p>
          <a:p>
            <a:pPr marL="342900" indent="-342900">
              <a:buFont typeface="Wingdings" panose="05000000000000000000" pitchFamily="2" charset="2"/>
              <a:buChar char="u"/>
            </a:pPr>
            <a:r>
              <a:rPr lang="en-US" altLang="ko-KR" dirty="0"/>
              <a:t>Current commercial HMDs exist in two types</a:t>
            </a:r>
          </a:p>
          <a:p>
            <a:pPr marL="800100" lvl="1" indent="-342900">
              <a:buFontTx/>
              <a:buChar char="-"/>
            </a:pPr>
            <a:r>
              <a:rPr lang="en-US" altLang="ko-KR" dirty="0"/>
              <a:t>Stand Alone Type</a:t>
            </a:r>
          </a:p>
          <a:p>
            <a:pPr marL="1257300" lvl="2" indent="-342900">
              <a:buFont typeface="Arial" panose="020B0604020202020204" pitchFamily="34" charset="0"/>
              <a:buChar char="•"/>
            </a:pPr>
            <a:r>
              <a:rPr lang="en-US" altLang="ko-KR" dirty="0"/>
              <a:t>All VR content are either rendered or decoded by the embedded processing unit.</a:t>
            </a:r>
          </a:p>
          <a:p>
            <a:pPr marL="800100" lvl="1" indent="-342900">
              <a:buFontTx/>
              <a:buChar char="-"/>
            </a:pPr>
            <a:r>
              <a:rPr lang="en-US" altLang="ko-KR" dirty="0"/>
              <a:t>Display Type</a:t>
            </a:r>
          </a:p>
          <a:p>
            <a:pPr marL="1257300" lvl="2" indent="-342900">
              <a:buFont typeface="Arial" panose="020B0604020202020204" pitchFamily="34" charset="0"/>
              <a:buChar char="•"/>
            </a:pPr>
            <a:r>
              <a:rPr lang="en-US" altLang="ko-KR" dirty="0"/>
              <a:t>All VR content are either rendered or decoded by the external device such as PC or gaming console.</a:t>
            </a:r>
          </a:p>
          <a:p>
            <a:pPr marL="342900" indent="-342900">
              <a:buFont typeface="Wingdings" panose="05000000000000000000" pitchFamily="2" charset="2"/>
              <a:buChar char="u"/>
            </a:pPr>
            <a:r>
              <a:rPr lang="en-US" altLang="ko-KR" dirty="0"/>
              <a:t>For the purpose of network analysis, we do not consider the Stand Alone type HMDs as no network issue exist here.</a:t>
            </a:r>
          </a:p>
          <a:p>
            <a:pPr marL="342900" indent="-342900">
              <a:buFont typeface="Wingdings" panose="05000000000000000000" pitchFamily="2" charset="2"/>
              <a:buChar char="u"/>
            </a:pPr>
            <a:r>
              <a:rPr lang="en-US" altLang="ko-KR" dirty="0"/>
              <a:t>The following diagrams include the cases where the Display Type HMDs are used.</a:t>
            </a:r>
            <a:endParaRPr lang="ko-KR" altLang="en-US" dirty="0"/>
          </a:p>
        </p:txBody>
      </p:sp>
      <p:sp>
        <p:nvSpPr>
          <p:cNvPr id="4" name="슬라이드 번호 개체 틀 3">
            <a:extLst>
              <a:ext uri="{FF2B5EF4-FFF2-40B4-BE49-F238E27FC236}">
                <a16:creationId xmlns:a16="http://schemas.microsoft.com/office/drawing/2014/main" id="{F2F7510A-F303-4B39-8CBD-70A6862168B6}"/>
              </a:ext>
            </a:extLst>
          </p:cNvPr>
          <p:cNvSpPr>
            <a:spLocks noGrp="1"/>
          </p:cNvSpPr>
          <p:nvPr>
            <p:ph type="sldNum" sz="quarter" idx="12"/>
          </p:nvPr>
        </p:nvSpPr>
        <p:spPr/>
        <p:txBody>
          <a:bodyPr/>
          <a:lstStyle/>
          <a:p>
            <a:fld id="{9C62AE19-B8DE-4C2F-B576-D74FFC40A230}" type="slidenum">
              <a:rPr lang="ko-KR" altLang="en-US" smtClean="0"/>
              <a:t>8</a:t>
            </a:fld>
            <a:endParaRPr lang="ko-KR" altLang="en-US"/>
          </a:p>
        </p:txBody>
      </p:sp>
      <p:sp>
        <p:nvSpPr>
          <p:cNvPr id="3" name="바닥글 개체 틀 2">
            <a:extLst>
              <a:ext uri="{FF2B5EF4-FFF2-40B4-BE49-F238E27FC236}">
                <a16:creationId xmlns:a16="http://schemas.microsoft.com/office/drawing/2014/main" id="{7628D9E3-190C-4C90-8706-2D22BCE7441F}"/>
              </a:ext>
            </a:extLst>
          </p:cNvPr>
          <p:cNvSpPr>
            <a:spLocks noGrp="1"/>
          </p:cNvSpPr>
          <p:nvPr>
            <p:ph type="ftr" sz="quarter" idx="11"/>
          </p:nvPr>
        </p:nvSpPr>
        <p:spPr/>
        <p:txBody>
          <a:bodyPr/>
          <a:lstStyle/>
          <a:p>
            <a:r>
              <a:rPr lang="en-US" altLang="ko-KR"/>
              <a:t>3079-18-0035-00-0003</a:t>
            </a:r>
            <a:endParaRPr lang="ko-KR" altLang="en-US"/>
          </a:p>
        </p:txBody>
      </p:sp>
    </p:spTree>
    <p:extLst>
      <p:ext uri="{BB962C8B-B14F-4D97-AF65-F5344CB8AC3E}">
        <p14:creationId xmlns:p14="http://schemas.microsoft.com/office/powerpoint/2010/main" val="3712569163"/>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4416</TotalTime>
  <Words>1370</Words>
  <Application>Microsoft Office PowerPoint</Application>
  <PresentationFormat>화면 슬라이드 쇼(4:3)</PresentationFormat>
  <Paragraphs>449</Paragraphs>
  <Slides>16</Slides>
  <Notes>1</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16</vt:i4>
      </vt:variant>
    </vt:vector>
  </HeadingPairs>
  <TitlesOfParts>
    <vt:vector size="26" baseType="lpstr">
      <vt:lpstr>Geneva</vt:lpstr>
      <vt:lpstr>ＭＳ Ｐゴシック</vt:lpstr>
      <vt:lpstr>Myriad Pro</vt:lpstr>
      <vt:lpstr>굴림</vt:lpstr>
      <vt:lpstr>맑은 고딕</vt:lpstr>
      <vt:lpstr>Arial</vt:lpstr>
      <vt:lpstr>Times New Roman</vt:lpstr>
      <vt:lpstr>Verdana</vt:lpstr>
      <vt:lpstr>Wingdings</vt:lpstr>
      <vt:lpstr>IEEE-SA Powerpoint Template</vt:lpstr>
      <vt:lpstr>PowerPoint 프레젠테이션</vt:lpstr>
      <vt:lpstr>Compliance with IEEE Standards Policies and Procedures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187</cp:revision>
  <dcterms:created xsi:type="dcterms:W3CDTF">2014-10-13T13:02:20Z</dcterms:created>
  <dcterms:modified xsi:type="dcterms:W3CDTF">2018-07-14T15:17:40Z</dcterms:modified>
</cp:coreProperties>
</file>