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83" r:id="rId5"/>
  </p:sldMasterIdLst>
  <p:notesMasterIdLst>
    <p:notesMasterId r:id="rId20"/>
  </p:notesMasterIdLst>
  <p:handoutMasterIdLst>
    <p:handoutMasterId r:id="rId21"/>
  </p:handoutMasterIdLst>
  <p:sldIdLst>
    <p:sldId id="301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eiraaj" initials="z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16"/>
    <a:srgbClr val="7F7F7F"/>
    <a:srgbClr val="3366FF"/>
    <a:srgbClr val="3333FF"/>
    <a:srgbClr val="3333CC"/>
    <a:srgbClr val="0033CC"/>
    <a:srgbClr val="333399"/>
    <a:srgbClr val="336699"/>
    <a:srgbClr val="2D2D8A"/>
    <a:srgbClr val="222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80631" autoAdjust="0"/>
  </p:normalViewPr>
  <p:slideViewPr>
    <p:cSldViewPr snapToGrid="0">
      <p:cViewPr varScale="1">
        <p:scale>
          <a:sx n="122" d="100"/>
          <a:sy n="122" d="100"/>
        </p:scale>
        <p:origin x="2244" y="9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132" y="96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98" y="1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/>
          <a:lstStyle>
            <a:lvl1pPr algn="r">
              <a:defRPr sz="1200"/>
            </a:lvl1pPr>
          </a:lstStyle>
          <a:p>
            <a:fld id="{0CD8B52C-927B-41D1-A137-8B4F8A0FC931}" type="datetimeFigureOut">
              <a:rPr lang="ko-KR" altLang="en-US" smtClean="0"/>
              <a:t>2018-10-06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0976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 anchor="b"/>
          <a:lstStyle>
            <a:lvl1pPr algn="l">
              <a:defRPr sz="1200"/>
            </a:lvl1pPr>
          </a:lstStyle>
          <a:p>
            <a:r>
              <a:rPr lang="en-US" altLang="ko-KR"/>
              <a:t>2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98" y="9370976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 anchor="b"/>
          <a:lstStyle>
            <a:lvl1pPr algn="r">
              <a:defRPr sz="1200"/>
            </a:lvl1pPr>
          </a:lstStyle>
          <a:p>
            <a:fld id="{D3900DD7-D5EC-4DF0-B4BB-D06511B906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5516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/>
          <a:lstStyle>
            <a:lvl1pPr algn="r">
              <a:defRPr sz="1200"/>
            </a:lvl1pPr>
          </a:lstStyle>
          <a:p>
            <a:fld id="{B9A91834-3F34-4B40-8735-EA115B05FDDA}" type="datetimeFigureOut">
              <a:rPr lang="en-US" smtClean="0"/>
              <a:pPr/>
              <a:t>10/6/2018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9" tIns="47424" rIns="94849" bIns="474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4849" tIns="47424" rIns="94849" bIns="474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 anchor="b"/>
          <a:lstStyle>
            <a:lvl1pPr algn="l">
              <a:defRPr sz="1200"/>
            </a:lvl1pPr>
          </a:lstStyle>
          <a:p>
            <a:r>
              <a:rPr lang="en-US"/>
              <a:t>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 anchor="b"/>
          <a:lstStyle>
            <a:lvl1pPr algn="r">
              <a:defRPr sz="1200"/>
            </a:lvl1pPr>
          </a:lstStyle>
          <a:p>
            <a:fld id="{038F7F6D-8A3B-DB4E-AE49-8696C0E84E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744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Stock_000000821333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IEEE_SA_Bar_Graphic_long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165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IEEE_wh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7785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7391400" cy="533400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6477000" cy="533400"/>
          </a:xfr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DB43-830D-1046-BFA1-567429D8333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</p:spTree>
    <p:extLst>
      <p:ext uri="{BB962C8B-B14F-4D97-AF65-F5344CB8AC3E}">
        <p14:creationId xmlns:p14="http://schemas.microsoft.com/office/powerpoint/2010/main" val="58742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6689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935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2547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ko-KR" altLang="en-US" sz="2800" b="1">
                <a:solidFill>
                  <a:schemeClr val="tx2"/>
                </a:solidFill>
                <a:cs typeface="ＭＳ Ｐゴシック" pitchFamily="-112" charset="-128"/>
              </a:defRPr>
            </a:lvl1pPr>
          </a:lstStyle>
          <a:p>
            <a:pPr lvl="0" eaLnBrk="0" fontAlgn="base" hangingPunct="0">
              <a:spcAft>
                <a:spcPct val="0"/>
              </a:spcAft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0535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pic>
        <p:nvPicPr>
          <p:cNvPr id="7" name="Picture 23" descr="IEEE_SA_Bar_Graphic_long_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4" descr="IEEE_white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447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40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094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262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249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9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953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167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94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8077200" cy="461554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44731"/>
            <a:ext cx="8077200" cy="5327469"/>
          </a:xfrm>
        </p:spPr>
        <p:txBody>
          <a:bodyPr/>
          <a:lstStyle>
            <a:lvl1pPr>
              <a:buFont typeface="Wingdings" panose="05000000000000000000" pitchFamily="2" charset="2"/>
              <a:buChar char="ü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3079-18-31-00-0004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E1C35-070C-B34E-A7FF-C7EF50ECC00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306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687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566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1808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51530-862B-9346-A97E-4A574C8B779C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82908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AEA6A-4D89-7943-A8FF-D2FD5DF21EDA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75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33148-389D-4145-BA83-3955F191B08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97808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890C-18FA-EB4D-A659-13D1100DA7A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0646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lang="en-US" b="1" i="0" smtClean="0">
                <a:effectLst/>
              </a:defRPr>
            </a:lvl1pPr>
          </a:lstStyle>
          <a:p>
            <a:pPr>
              <a:defRPr/>
            </a:pPr>
            <a:r>
              <a:rPr lang="en-US" dirty="0"/>
              <a:t>3079-18-0045-00-0003</a:t>
            </a:r>
            <a:r>
              <a:rPr lang="en-US" b="0" dirty="0"/>
              <a:t> 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DE15D-E6AD-C14A-8CF8-1C5B9405B462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03976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8E80B-1874-4C45-88EE-460E555FCA9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660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DF435-CD6A-B846-9508-AB4D904659D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3642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IEEE_SA_Bar_Graphic_long_rgb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46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849094"/>
            <a:ext cx="8077200" cy="532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585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24" descr="IEEE_whit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BF91AA4-4074-4D0C-8AF1-431D0CC2AD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7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2651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defRPr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0" name="Picture 23" descr="IEEE_SA_Bar_Graphic_long_rgb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IEEE_white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E061156-9F7C-44A3-8C58-D8DF487B97C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911" y="138954"/>
            <a:ext cx="833789" cy="68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8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hd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lang="ko-KR" altLang="en-US"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5624EE9-9B9F-4026-9BDE-0F099F023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228850"/>
            <a:ext cx="7772400" cy="533400"/>
          </a:xfrm>
        </p:spPr>
        <p:txBody>
          <a:bodyPr/>
          <a:lstStyle/>
          <a:p>
            <a:r>
              <a:rPr lang="en-US" dirty="0"/>
              <a:t>Motion-Constrained Tile and Viewport Extraction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971F25-5BDF-4C9D-86A9-70DA6726B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09674"/>
            <a:ext cx="7772400" cy="1019175"/>
          </a:xfrm>
        </p:spPr>
        <p:txBody>
          <a:bodyPr/>
          <a:lstStyle/>
          <a:p>
            <a:r>
              <a:rPr lang="en-US" dirty="0"/>
              <a:t>Viewport-based 360 Video Streaming: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03B34-197C-4C0E-9088-B0FDD4501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2118" y="3014663"/>
            <a:ext cx="8676409" cy="2793855"/>
          </a:xfrm>
        </p:spPr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Presenter: Eun-Seok Ryu (esryu@gachon.ac.kr)</a:t>
            </a:r>
          </a:p>
          <a:p>
            <a:r>
              <a:rPr lang="en-US" altLang="ko-KR" dirty="0" err="1">
                <a:solidFill>
                  <a:schemeClr val="accent1"/>
                </a:solidFill>
              </a:rPr>
              <a:t>Dongmin</a:t>
            </a:r>
            <a:r>
              <a:rPr lang="en-US" altLang="ko-KR" dirty="0">
                <a:solidFill>
                  <a:schemeClr val="accent1"/>
                </a:solidFill>
              </a:rPr>
              <a:t> Jang, Jong-</a:t>
            </a:r>
            <a:r>
              <a:rPr lang="en-US" altLang="ko-KR" dirty="0" err="1">
                <a:solidFill>
                  <a:schemeClr val="accent1"/>
                </a:solidFill>
              </a:rPr>
              <a:t>Beom</a:t>
            </a:r>
            <a:r>
              <a:rPr lang="en-US" altLang="ko-KR" dirty="0">
                <a:solidFill>
                  <a:schemeClr val="accent1"/>
                </a:solidFill>
              </a:rPr>
              <a:t> </a:t>
            </a:r>
            <a:r>
              <a:rPr lang="en-US" altLang="ko-KR" dirty="0" err="1">
                <a:solidFill>
                  <a:schemeClr val="accent1"/>
                </a:solidFill>
              </a:rPr>
              <a:t>Jeong</a:t>
            </a:r>
            <a:r>
              <a:rPr lang="en-US" altLang="ko-KR" dirty="0">
                <a:solidFill>
                  <a:schemeClr val="accent1"/>
                </a:solidFill>
              </a:rPr>
              <a:t>, Eun-Seok Ryu</a:t>
            </a:r>
          </a:p>
          <a:p>
            <a:endParaRPr lang="en-US" altLang="ko-K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Multimedia Communications and Systems Lab. (MCSL)</a:t>
            </a:r>
          </a:p>
          <a:p>
            <a:r>
              <a:rPr lang="en-US" altLang="ko-KR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http://mcsl.gachon.ac.kr</a:t>
            </a:r>
          </a:p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Department of Computer Engineering</a:t>
            </a:r>
          </a:p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Gachon University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54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662EF5-12C1-44A6-A653-72CFF3F5E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 NAL Bitstream Extractor: Fucntional Flow </a:t>
            </a:r>
            <a:endParaRPr lang="ko-KR" altLang="en-US"/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418EA366-534F-46EE-A0C9-26B1B88C48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117220"/>
              </p:ext>
            </p:extLst>
          </p:nvPr>
        </p:nvGraphicFramePr>
        <p:xfrm>
          <a:off x="4663109" y="2804262"/>
          <a:ext cx="2368547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8547">
                  <a:extLst>
                    <a:ext uri="{9D8B030D-6E8A-4147-A177-3AD203B41FA5}">
                      <a16:colId xmlns:a16="http://schemas.microsoft.com/office/drawing/2014/main" val="2541023560"/>
                    </a:ext>
                  </a:extLst>
                </a:gridCol>
              </a:tblGrid>
              <a:tr h="638761"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EISs, MCTS sets, MCTSs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MCTS Id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Slice Reordering Info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Replacement Parameter set (VPS, SPS, PPS)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252294"/>
                  </a:ext>
                </a:extLst>
              </a:tr>
            </a:tbl>
          </a:graphicData>
        </a:graphic>
      </p:graphicFrame>
      <p:sp>
        <p:nvSpPr>
          <p:cNvPr id="5" name="직사각형 4">
            <a:extLst>
              <a:ext uri="{FF2B5EF4-FFF2-40B4-BE49-F238E27FC236}">
                <a16:creationId xmlns:a16="http://schemas.microsoft.com/office/drawing/2014/main" id="{D6881F0E-6D86-4FC0-9A98-E368F3861B1E}"/>
              </a:ext>
            </a:extLst>
          </p:cNvPr>
          <p:cNvSpPr/>
          <p:nvPr/>
        </p:nvSpPr>
        <p:spPr>
          <a:xfrm>
            <a:off x="244402" y="2067840"/>
            <a:ext cx="1191987" cy="31350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 VPS</a:t>
            </a:r>
            <a:endParaRPr lang="ko-KR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3F4A3F1-7543-4071-AA1B-58448AFA369A}"/>
              </a:ext>
            </a:extLst>
          </p:cNvPr>
          <p:cNvSpPr/>
          <p:nvPr/>
        </p:nvSpPr>
        <p:spPr>
          <a:xfrm>
            <a:off x="244402" y="2519874"/>
            <a:ext cx="1191987" cy="31350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 SPS</a:t>
            </a:r>
            <a:endParaRPr lang="ko-KR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403074D-474D-43E7-A9A9-2E120C3C0175}"/>
              </a:ext>
            </a:extLst>
          </p:cNvPr>
          <p:cNvSpPr/>
          <p:nvPr/>
        </p:nvSpPr>
        <p:spPr>
          <a:xfrm>
            <a:off x="244401" y="2963233"/>
            <a:ext cx="1191987" cy="31350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 PPS</a:t>
            </a:r>
            <a:endParaRPr lang="ko-KR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98D9415-18A1-4F31-951F-61669D54AB02}"/>
              </a:ext>
            </a:extLst>
          </p:cNvPr>
          <p:cNvSpPr/>
          <p:nvPr/>
        </p:nvSpPr>
        <p:spPr>
          <a:xfrm>
            <a:off x="244401" y="3412126"/>
            <a:ext cx="1191987" cy="31350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EIS SEI</a:t>
            </a:r>
            <a:endParaRPr lang="ko-KR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C06284-F36B-4B8E-B898-2A86EC2338D5}"/>
              </a:ext>
            </a:extLst>
          </p:cNvPr>
          <p:cNvSpPr txBox="1"/>
          <p:nvPr/>
        </p:nvSpPr>
        <p:spPr>
          <a:xfrm rot="5400000">
            <a:off x="689837" y="5105901"/>
            <a:ext cx="466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…</a:t>
            </a:r>
            <a:endParaRPr lang="ko-KR" altLang="en-US" sz="28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3D33128-8428-48AE-B2E6-330BB76CE00D}"/>
              </a:ext>
            </a:extLst>
          </p:cNvPr>
          <p:cNvSpPr/>
          <p:nvPr/>
        </p:nvSpPr>
        <p:spPr>
          <a:xfrm>
            <a:off x="111467" y="1865304"/>
            <a:ext cx="1477588" cy="383621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96FE5AA-80FE-488A-AD5E-8A304C3AB412}"/>
              </a:ext>
            </a:extLst>
          </p:cNvPr>
          <p:cNvSpPr/>
          <p:nvPr/>
        </p:nvSpPr>
        <p:spPr>
          <a:xfrm>
            <a:off x="244401" y="3858626"/>
            <a:ext cx="1191987" cy="31350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Slice / Tile</a:t>
            </a:r>
            <a:endParaRPr lang="ko-KR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9FB43C7-1E79-477D-982B-BA8A0B664C11}"/>
              </a:ext>
            </a:extLst>
          </p:cNvPr>
          <p:cNvSpPr/>
          <p:nvPr/>
        </p:nvSpPr>
        <p:spPr>
          <a:xfrm>
            <a:off x="244401" y="4310660"/>
            <a:ext cx="1191987" cy="31350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Slice / Tile</a:t>
            </a:r>
            <a:endParaRPr lang="ko-KR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8398DEAE-4532-45CC-90AF-71738BE59A67}"/>
              </a:ext>
            </a:extLst>
          </p:cNvPr>
          <p:cNvSpPr/>
          <p:nvPr/>
        </p:nvSpPr>
        <p:spPr>
          <a:xfrm>
            <a:off x="244400" y="4754019"/>
            <a:ext cx="1191987" cy="31350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Slice / Tile</a:t>
            </a:r>
            <a:endParaRPr lang="ko-KR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763D807-A51A-460F-9748-8E5451E89ECE}"/>
              </a:ext>
            </a:extLst>
          </p:cNvPr>
          <p:cNvSpPr/>
          <p:nvPr/>
        </p:nvSpPr>
        <p:spPr>
          <a:xfrm>
            <a:off x="2009342" y="1530803"/>
            <a:ext cx="5086660" cy="438737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900575E-4F2A-4E68-BD07-F67D5C9F6435}"/>
              </a:ext>
            </a:extLst>
          </p:cNvPr>
          <p:cNvSpPr/>
          <p:nvPr/>
        </p:nvSpPr>
        <p:spPr>
          <a:xfrm>
            <a:off x="111467" y="1239901"/>
            <a:ext cx="1477588" cy="62063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MCTS </a:t>
            </a:r>
          </a:p>
          <a:p>
            <a:pPr algn="ctr"/>
            <a:r>
              <a:rPr lang="en-US" altLang="ko-KR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Bitstream</a:t>
            </a:r>
            <a:endParaRPr lang="ko-KR" alt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ECDABD4-D255-4762-A526-198E689AF38C}"/>
              </a:ext>
            </a:extLst>
          </p:cNvPr>
          <p:cNvSpPr/>
          <p:nvPr/>
        </p:nvSpPr>
        <p:spPr>
          <a:xfrm>
            <a:off x="2009342" y="1161471"/>
            <a:ext cx="508666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Extractor</a:t>
            </a:r>
            <a:endParaRPr lang="ko-KR" alt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A4CBE49F-268B-4D66-A99B-08214ABE048E}"/>
              </a:ext>
            </a:extLst>
          </p:cNvPr>
          <p:cNvSpPr/>
          <p:nvPr/>
        </p:nvSpPr>
        <p:spPr>
          <a:xfrm>
            <a:off x="7658791" y="1928486"/>
            <a:ext cx="1225983" cy="44943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Replacement </a:t>
            </a:r>
          </a:p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VPS</a:t>
            </a:r>
            <a:endParaRPr lang="ko-KR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C65A8DC-4989-4179-9757-8C4973743E94}"/>
              </a:ext>
            </a:extLst>
          </p:cNvPr>
          <p:cNvSpPr/>
          <p:nvPr/>
        </p:nvSpPr>
        <p:spPr>
          <a:xfrm>
            <a:off x="7658791" y="2483479"/>
            <a:ext cx="1225983" cy="44943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Replacement</a:t>
            </a:r>
          </a:p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SPS</a:t>
            </a:r>
            <a:endParaRPr lang="ko-KR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E6D29600-5011-42EB-96FB-2EE5CCB9B95B}"/>
              </a:ext>
            </a:extLst>
          </p:cNvPr>
          <p:cNvSpPr/>
          <p:nvPr/>
        </p:nvSpPr>
        <p:spPr>
          <a:xfrm>
            <a:off x="7658790" y="3033713"/>
            <a:ext cx="1225983" cy="44943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Replacement </a:t>
            </a:r>
          </a:p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PPS</a:t>
            </a:r>
            <a:endParaRPr lang="ko-KR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CFB61128-901B-4C79-B5FE-999AD6E48B94}"/>
              </a:ext>
            </a:extLst>
          </p:cNvPr>
          <p:cNvSpPr/>
          <p:nvPr/>
        </p:nvSpPr>
        <p:spPr>
          <a:xfrm>
            <a:off x="7658790" y="3589483"/>
            <a:ext cx="1225983" cy="44943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</a:t>
            </a:r>
          </a:p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Slice / Tile</a:t>
            </a:r>
            <a:endParaRPr lang="ko-KR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64C7F45-F89F-45F4-A4F1-34D5ADF180B0}"/>
              </a:ext>
            </a:extLst>
          </p:cNvPr>
          <p:cNvSpPr/>
          <p:nvPr/>
        </p:nvSpPr>
        <p:spPr>
          <a:xfrm>
            <a:off x="7516289" y="1852659"/>
            <a:ext cx="1524746" cy="388429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82454704-8438-45E7-8D33-EDF31F887E5C}"/>
              </a:ext>
            </a:extLst>
          </p:cNvPr>
          <p:cNvSpPr/>
          <p:nvPr/>
        </p:nvSpPr>
        <p:spPr>
          <a:xfrm>
            <a:off x="7516289" y="1247129"/>
            <a:ext cx="1524746" cy="60946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Extracted</a:t>
            </a:r>
          </a:p>
          <a:p>
            <a:pPr algn="ctr"/>
            <a:r>
              <a:rPr lang="en-US" altLang="ko-KR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Bitstream</a:t>
            </a:r>
            <a:endParaRPr lang="ko-KR" alt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42DCFD-A6FB-4995-B655-636759F12616}"/>
              </a:ext>
            </a:extLst>
          </p:cNvPr>
          <p:cNvSpPr txBox="1"/>
          <p:nvPr/>
        </p:nvSpPr>
        <p:spPr>
          <a:xfrm rot="5400000">
            <a:off x="8133599" y="5128064"/>
            <a:ext cx="475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/>
              <a:t>…</a:t>
            </a:r>
            <a:endParaRPr lang="ko-KR" altLang="en-US" sz="2800"/>
          </a:p>
        </p:txBody>
      </p:sp>
      <p:graphicFrame>
        <p:nvGraphicFramePr>
          <p:cNvPr id="24" name="표 23">
            <a:extLst>
              <a:ext uri="{FF2B5EF4-FFF2-40B4-BE49-F238E27FC236}">
                <a16:creationId xmlns:a16="http://schemas.microsoft.com/office/drawing/2014/main" id="{5C34EBF3-32EA-4FA1-AE7F-AF8D04A3F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782433"/>
              </p:ext>
            </p:extLst>
          </p:nvPr>
        </p:nvGraphicFramePr>
        <p:xfrm>
          <a:off x="4663109" y="1685180"/>
          <a:ext cx="2368547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8547">
                  <a:extLst>
                    <a:ext uri="{9D8B030D-6E8A-4147-A177-3AD203B41FA5}">
                      <a16:colId xmlns:a16="http://schemas.microsoft.com/office/drawing/2014/main" val="2541023560"/>
                    </a:ext>
                  </a:extLst>
                </a:gridCol>
              </a:tblGrid>
              <a:tr h="638761"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 EIS Id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 MCTS set Id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 Highest Temporal Id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252294"/>
                  </a:ext>
                </a:extLst>
              </a:tr>
            </a:tbl>
          </a:graphicData>
        </a:graphic>
      </p:graphicFrame>
      <p:graphicFrame>
        <p:nvGraphicFramePr>
          <p:cNvPr id="25" name="표 24">
            <a:extLst>
              <a:ext uri="{FF2B5EF4-FFF2-40B4-BE49-F238E27FC236}">
                <a16:creationId xmlns:a16="http://schemas.microsoft.com/office/drawing/2014/main" id="{932BD76A-7952-4EEE-8B74-0879E9F2D4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572406"/>
              </p:ext>
            </p:extLst>
          </p:nvPr>
        </p:nvGraphicFramePr>
        <p:xfrm>
          <a:off x="2071748" y="1866785"/>
          <a:ext cx="2368550" cy="2768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8550">
                  <a:extLst>
                    <a:ext uri="{9D8B030D-6E8A-4147-A177-3AD203B41FA5}">
                      <a16:colId xmlns:a16="http://schemas.microsoft.com/office/drawing/2014/main" val="2541023560"/>
                    </a:ext>
                  </a:extLst>
                </a:gridCol>
              </a:tblGrid>
              <a:tr h="276871"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Input Option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252294"/>
                  </a:ext>
                </a:extLst>
              </a:tr>
            </a:tbl>
          </a:graphicData>
        </a:graphic>
      </p:graphicFrame>
      <p:graphicFrame>
        <p:nvGraphicFramePr>
          <p:cNvPr id="26" name="표 25">
            <a:extLst>
              <a:ext uri="{FF2B5EF4-FFF2-40B4-BE49-F238E27FC236}">
                <a16:creationId xmlns:a16="http://schemas.microsoft.com/office/drawing/2014/main" id="{8EBEF77E-98C4-4515-8079-0CCA391B0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226974"/>
              </p:ext>
            </p:extLst>
          </p:nvPr>
        </p:nvGraphicFramePr>
        <p:xfrm>
          <a:off x="2071748" y="2425050"/>
          <a:ext cx="2368550" cy="2768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8550">
                  <a:extLst>
                    <a:ext uri="{9D8B030D-6E8A-4147-A177-3AD203B41FA5}">
                      <a16:colId xmlns:a16="http://schemas.microsoft.com/office/drawing/2014/main" val="2541023560"/>
                    </a:ext>
                  </a:extLst>
                </a:gridCol>
              </a:tblGrid>
              <a:tr h="276871">
                <a:tc>
                  <a:txBody>
                    <a:bodyPr/>
                    <a:lstStyle/>
                    <a:p>
                      <a:pPr marL="0" indent="0" algn="ctr" defTabSz="457200" rtl="0" eaLnBrk="1" latinLnBrk="1" hangingPunct="1"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Pharse Original PPS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252294"/>
                  </a:ext>
                </a:extLst>
              </a:tr>
            </a:tbl>
          </a:graphicData>
        </a:graphic>
      </p:graphicFrame>
      <p:graphicFrame>
        <p:nvGraphicFramePr>
          <p:cNvPr id="27" name="표 26">
            <a:extLst>
              <a:ext uri="{FF2B5EF4-FFF2-40B4-BE49-F238E27FC236}">
                <a16:creationId xmlns:a16="http://schemas.microsoft.com/office/drawing/2014/main" id="{E444826B-8B33-48C8-913E-12A58716B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459272"/>
              </p:ext>
            </p:extLst>
          </p:nvPr>
        </p:nvGraphicFramePr>
        <p:xfrm>
          <a:off x="4663109" y="2427601"/>
          <a:ext cx="2368547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8547">
                  <a:extLst>
                    <a:ext uri="{9D8B030D-6E8A-4147-A177-3AD203B41FA5}">
                      <a16:colId xmlns:a16="http://schemas.microsoft.com/office/drawing/2014/main" val="2541023560"/>
                    </a:ext>
                  </a:extLst>
                </a:gridCol>
              </a:tblGrid>
              <a:tr h="181604"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Original Tiles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252294"/>
                  </a:ext>
                </a:extLst>
              </a:tr>
            </a:tbl>
          </a:graphicData>
        </a:graphic>
      </p:graphicFrame>
      <p:graphicFrame>
        <p:nvGraphicFramePr>
          <p:cNvPr id="28" name="표 27">
            <a:extLst>
              <a:ext uri="{FF2B5EF4-FFF2-40B4-BE49-F238E27FC236}">
                <a16:creationId xmlns:a16="http://schemas.microsoft.com/office/drawing/2014/main" id="{D535268D-654D-4481-A797-7CADD70647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195078"/>
              </p:ext>
            </p:extLst>
          </p:nvPr>
        </p:nvGraphicFramePr>
        <p:xfrm>
          <a:off x="2071748" y="3195743"/>
          <a:ext cx="2368550" cy="2768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8550">
                  <a:extLst>
                    <a:ext uri="{9D8B030D-6E8A-4147-A177-3AD203B41FA5}">
                      <a16:colId xmlns:a16="http://schemas.microsoft.com/office/drawing/2014/main" val="2541023560"/>
                    </a:ext>
                  </a:extLst>
                </a:gridCol>
              </a:tblGrid>
              <a:tr h="276871"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Pharse EIS SEI Message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252294"/>
                  </a:ext>
                </a:extLst>
              </a:tr>
            </a:tbl>
          </a:graphicData>
        </a:graphic>
      </p:graphicFrame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639F94B0-D36C-4664-8241-D9519A5D9A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533588"/>
              </p:ext>
            </p:extLst>
          </p:nvPr>
        </p:nvGraphicFramePr>
        <p:xfrm>
          <a:off x="2071748" y="3957547"/>
          <a:ext cx="236855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8550">
                  <a:extLst>
                    <a:ext uri="{9D8B030D-6E8A-4147-A177-3AD203B41FA5}">
                      <a16:colId xmlns:a16="http://schemas.microsoft.com/office/drawing/2014/main" val="2541023560"/>
                    </a:ext>
                  </a:extLst>
                </a:gridCol>
              </a:tblGrid>
              <a:tr h="276871"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Replace Original Parameter set</a:t>
                      </a:r>
                    </a:p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 Replacement Parameter set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252294"/>
                  </a:ext>
                </a:extLst>
              </a:tr>
            </a:tbl>
          </a:graphicData>
        </a:graphic>
      </p:graphicFrame>
      <p:graphicFrame>
        <p:nvGraphicFramePr>
          <p:cNvPr id="30" name="표 29">
            <a:extLst>
              <a:ext uri="{FF2B5EF4-FFF2-40B4-BE49-F238E27FC236}">
                <a16:creationId xmlns:a16="http://schemas.microsoft.com/office/drawing/2014/main" id="{EDC35588-FBC1-4603-959D-8E3221EAE9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635390"/>
              </p:ext>
            </p:extLst>
          </p:nvPr>
        </p:nvGraphicFramePr>
        <p:xfrm>
          <a:off x="2071748" y="4671080"/>
          <a:ext cx="236855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8550">
                  <a:extLst>
                    <a:ext uri="{9D8B030D-6E8A-4147-A177-3AD203B41FA5}">
                      <a16:colId xmlns:a16="http://schemas.microsoft.com/office/drawing/2014/main" val="2541023560"/>
                    </a:ext>
                  </a:extLst>
                </a:gridCol>
              </a:tblGrid>
              <a:tr h="276871"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Select Target Tile / Slice Corresponding to Input Option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252294"/>
                  </a:ext>
                </a:extLst>
              </a:tr>
            </a:tbl>
          </a:graphicData>
        </a:graphic>
      </p:graphicFrame>
      <p:graphicFrame>
        <p:nvGraphicFramePr>
          <p:cNvPr id="31" name="표 30">
            <a:extLst>
              <a:ext uri="{FF2B5EF4-FFF2-40B4-BE49-F238E27FC236}">
                <a16:creationId xmlns:a16="http://schemas.microsoft.com/office/drawing/2014/main" id="{1895BEE3-2A15-4163-9AC1-4084A432BC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428919"/>
              </p:ext>
            </p:extLst>
          </p:nvPr>
        </p:nvGraphicFramePr>
        <p:xfrm>
          <a:off x="2071748" y="5382067"/>
          <a:ext cx="2368550" cy="2768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8550">
                  <a:extLst>
                    <a:ext uri="{9D8B030D-6E8A-4147-A177-3AD203B41FA5}">
                      <a16:colId xmlns:a16="http://schemas.microsoft.com/office/drawing/2014/main" val="2541023560"/>
                    </a:ext>
                  </a:extLst>
                </a:gridCol>
              </a:tblGrid>
              <a:tr h="276871"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Adjust Slice Header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252294"/>
                  </a:ext>
                </a:extLst>
              </a:tr>
            </a:tbl>
          </a:graphicData>
        </a:graphic>
      </p:graphicFrame>
      <p:graphicFrame>
        <p:nvGraphicFramePr>
          <p:cNvPr id="32" name="표 31">
            <a:extLst>
              <a:ext uri="{FF2B5EF4-FFF2-40B4-BE49-F238E27FC236}">
                <a16:creationId xmlns:a16="http://schemas.microsoft.com/office/drawing/2014/main" id="{D53B7102-D696-4AA7-BA63-C165A8092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88144"/>
              </p:ext>
            </p:extLst>
          </p:nvPr>
        </p:nvGraphicFramePr>
        <p:xfrm>
          <a:off x="4663109" y="5281231"/>
          <a:ext cx="2368547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8547">
                  <a:extLst>
                    <a:ext uri="{9D8B030D-6E8A-4147-A177-3AD203B41FA5}">
                      <a16:colId xmlns:a16="http://schemas.microsoft.com/office/drawing/2014/main" val="25410235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First Slice Segment in Pic Flag 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Slice Segment Address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252294"/>
                  </a:ext>
                </a:extLst>
              </a:tr>
            </a:tbl>
          </a:graphicData>
        </a:graphic>
      </p:graphicFrame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1DDFC75B-AF30-4FF0-A921-27B2C13D8649}"/>
              </a:ext>
            </a:extLst>
          </p:cNvPr>
          <p:cNvCxnSpPr/>
          <p:nvPr/>
        </p:nvCxnSpPr>
        <p:spPr>
          <a:xfrm>
            <a:off x="3256023" y="2143656"/>
            <a:ext cx="0" cy="2768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A068ECDC-596E-455D-AEAA-C52C60021735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3256023" y="2701921"/>
            <a:ext cx="0" cy="4938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C570EBEB-F27D-41CE-992C-BBE8E48922F7}"/>
              </a:ext>
            </a:extLst>
          </p:cNvPr>
          <p:cNvCxnSpPr>
            <a:cxnSpLocks/>
          </p:cNvCxnSpPr>
          <p:nvPr/>
        </p:nvCxnSpPr>
        <p:spPr>
          <a:xfrm>
            <a:off x="3263786" y="3463725"/>
            <a:ext cx="0" cy="4938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E740B710-4AEC-4056-AC61-48143712C43C}"/>
              </a:ext>
            </a:extLst>
          </p:cNvPr>
          <p:cNvCxnSpPr>
            <a:cxnSpLocks/>
            <a:stCxn id="29" idx="2"/>
            <a:endCxn id="30" idx="0"/>
          </p:cNvCxnSpPr>
          <p:nvPr/>
        </p:nvCxnSpPr>
        <p:spPr>
          <a:xfrm>
            <a:off x="3256023" y="4414747"/>
            <a:ext cx="0" cy="2563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0AEA3BEB-5017-4528-9A8F-B7B6F74DDEE7}"/>
              </a:ext>
            </a:extLst>
          </p:cNvPr>
          <p:cNvCxnSpPr>
            <a:cxnSpLocks/>
          </p:cNvCxnSpPr>
          <p:nvPr/>
        </p:nvCxnSpPr>
        <p:spPr>
          <a:xfrm>
            <a:off x="3256023" y="5128280"/>
            <a:ext cx="0" cy="2563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C3CE51C9-A0EA-4D90-9C0A-3959AB86D04B}"/>
              </a:ext>
            </a:extLst>
          </p:cNvPr>
          <p:cNvCxnSpPr>
            <a:cxnSpLocks/>
            <a:stCxn id="25" idx="3"/>
            <a:endCxn id="24" idx="1"/>
          </p:cNvCxnSpPr>
          <p:nvPr/>
        </p:nvCxnSpPr>
        <p:spPr>
          <a:xfrm>
            <a:off x="4440298" y="2005220"/>
            <a:ext cx="22281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5C95B8D4-1867-43DD-8CB1-868AEADA228E}"/>
              </a:ext>
            </a:extLst>
          </p:cNvPr>
          <p:cNvCxnSpPr/>
          <p:nvPr/>
        </p:nvCxnSpPr>
        <p:spPr>
          <a:xfrm>
            <a:off x="4440282" y="2563485"/>
            <a:ext cx="21549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C1E2B8CB-16CD-41ED-8279-81973C41EC23}"/>
              </a:ext>
            </a:extLst>
          </p:cNvPr>
          <p:cNvCxnSpPr/>
          <p:nvPr/>
        </p:nvCxnSpPr>
        <p:spPr>
          <a:xfrm>
            <a:off x="4440282" y="3338036"/>
            <a:ext cx="21549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F11755F9-88E9-4398-AD25-BB0F72ECBB4C}"/>
              </a:ext>
            </a:extLst>
          </p:cNvPr>
          <p:cNvCxnSpPr/>
          <p:nvPr/>
        </p:nvCxnSpPr>
        <p:spPr>
          <a:xfrm>
            <a:off x="4440282" y="5520502"/>
            <a:ext cx="21549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31C9528B-F288-47AF-8FF6-9DE903240742}"/>
              </a:ext>
            </a:extLst>
          </p:cNvPr>
          <p:cNvSpPr/>
          <p:nvPr/>
        </p:nvSpPr>
        <p:spPr>
          <a:xfrm>
            <a:off x="7658790" y="4145253"/>
            <a:ext cx="1225983" cy="44943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</a:t>
            </a:r>
          </a:p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Slice / Tile</a:t>
            </a:r>
            <a:endParaRPr lang="ko-KR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F609F5FA-AF4E-4808-94DF-7E0B71295C49}"/>
              </a:ext>
            </a:extLst>
          </p:cNvPr>
          <p:cNvSpPr/>
          <p:nvPr/>
        </p:nvSpPr>
        <p:spPr>
          <a:xfrm>
            <a:off x="7658790" y="4701023"/>
            <a:ext cx="1225983" cy="44943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</a:t>
            </a:r>
          </a:p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Slice / Tile</a:t>
            </a:r>
            <a:endParaRPr lang="ko-KR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화살표: 오른쪽 43">
            <a:extLst>
              <a:ext uri="{FF2B5EF4-FFF2-40B4-BE49-F238E27FC236}">
                <a16:creationId xmlns:a16="http://schemas.microsoft.com/office/drawing/2014/main" id="{751103F3-368B-47CE-80E2-6348F02A8DF7}"/>
              </a:ext>
            </a:extLst>
          </p:cNvPr>
          <p:cNvSpPr/>
          <p:nvPr/>
        </p:nvSpPr>
        <p:spPr>
          <a:xfrm>
            <a:off x="1661025" y="3377047"/>
            <a:ext cx="283972" cy="33358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화살표: 오른쪽 44">
            <a:extLst>
              <a:ext uri="{FF2B5EF4-FFF2-40B4-BE49-F238E27FC236}">
                <a16:creationId xmlns:a16="http://schemas.microsoft.com/office/drawing/2014/main" id="{53385778-C161-4986-BC8D-D8AF3D17607F}"/>
              </a:ext>
            </a:extLst>
          </p:cNvPr>
          <p:cNvSpPr/>
          <p:nvPr/>
        </p:nvSpPr>
        <p:spPr>
          <a:xfrm>
            <a:off x="7160500" y="3377047"/>
            <a:ext cx="283972" cy="33358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바닥글 개체 틀 4">
            <a:extLst>
              <a:ext uri="{FF2B5EF4-FFF2-40B4-BE49-F238E27FC236}">
                <a16:creationId xmlns:a16="http://schemas.microsoft.com/office/drawing/2014/main" id="{09165DD8-9415-4831-8A0E-FD843717D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3079-18-0045-00-0003</a:t>
            </a:r>
          </a:p>
        </p:txBody>
      </p:sp>
    </p:spTree>
    <p:extLst>
      <p:ext uri="{BB962C8B-B14F-4D97-AF65-F5344CB8AC3E}">
        <p14:creationId xmlns:p14="http://schemas.microsoft.com/office/powerpoint/2010/main" val="1304629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4B443B-93BF-4F7F-B845-264BC5680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Implemented Renderer and Player</a:t>
            </a:r>
            <a:endParaRPr lang="ko-KR" altLang="en-US"/>
          </a:p>
        </p:txBody>
      </p:sp>
      <p:pic>
        <p:nvPicPr>
          <p:cNvPr id="4" name="4개보여주는">
            <a:hlinkClick r:id="" action="ppaction://media"/>
            <a:extLst>
              <a:ext uri="{FF2B5EF4-FFF2-40B4-BE49-F238E27FC236}">
                <a16:creationId xmlns:a16="http://schemas.microsoft.com/office/drawing/2014/main" id="{D41951E3-1AEB-4C05-8092-00A41F184E4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2802" y="1130146"/>
            <a:ext cx="8136034" cy="4597707"/>
          </a:xfrm>
          <a:prstGeom prst="rect">
            <a:avLst/>
          </a:prstGeom>
        </p:spPr>
      </p:pic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E1CFAEA-46A5-4AEC-A3A0-8930D8F4B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3079-18-0045-00-0003</a:t>
            </a:r>
          </a:p>
        </p:txBody>
      </p:sp>
    </p:spTree>
    <p:extLst>
      <p:ext uri="{BB962C8B-B14F-4D97-AF65-F5344CB8AC3E}">
        <p14:creationId xmlns:p14="http://schemas.microsoft.com/office/powerpoint/2010/main" val="310679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A1EA81-09BC-4A7A-896C-66B592E5B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Experimental Results (1/2)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89E89C9-DFF5-427B-BD0B-1F197851DEEA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Char char="v"/>
            </a:pPr>
            <a:r>
              <a:rPr lang="en-US" altLang="ko-KR" sz="2000" kern="1200"/>
              <a:t>Experimental Setup</a:t>
            </a:r>
          </a:p>
          <a:p>
            <a:pPr lvl="1" indent="-34290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altLang="ko-KR" sz="2000" kern="1200"/>
              <a:t>8K test sequences defined in JVET CTC (common test condition) </a:t>
            </a:r>
          </a:p>
          <a:p>
            <a:pPr lvl="1" indent="-34290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altLang="ko-KR" sz="2000" kern="1200"/>
              <a:t>Random Access (RA) coding structure</a:t>
            </a:r>
          </a:p>
          <a:p>
            <a:pPr lvl="1" indent="-34290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altLang="ko-KR" sz="2000" kern="1200"/>
              <a:t>Uniform 3x3, 9 Tiles</a:t>
            </a:r>
          </a:p>
          <a:p>
            <a:pPr lvl="1" indent="-34290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altLang="ko-KR" sz="2000" kern="1200"/>
              <a:t>HM ver. 16.16 encoder / SHM ver. 12.3 encoder</a:t>
            </a:r>
          </a:p>
          <a:p>
            <a:pPr lvl="1" indent="-34290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endParaRPr lang="en-US" altLang="ko-KR" sz="2000" kern="1200"/>
          </a:p>
          <a:p>
            <a:pPr lvl="1" indent="-34290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endParaRPr lang="ko-KR" altLang="en-US" sz="2000" kern="1200"/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Char char="v"/>
            </a:pPr>
            <a:endParaRPr lang="en-US" altLang="ko-KR" sz="2000" kern="1200"/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Char char="v"/>
            </a:pPr>
            <a:endParaRPr lang="ko-KR" altLang="en-US" sz="2000" kern="120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4C665460-C8FB-4241-B0CA-03B61E66B5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415395"/>
              </p:ext>
            </p:extLst>
          </p:nvPr>
        </p:nvGraphicFramePr>
        <p:xfrm>
          <a:off x="292802" y="3508465"/>
          <a:ext cx="4518034" cy="1623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8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6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2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140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en-US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33" marR="7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Resolution</a:t>
                      </a:r>
                      <a:endParaRPr lang="en-US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33" marR="7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Frame Length</a:t>
                      </a:r>
                      <a:endParaRPr lang="en-US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33" marR="7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Frame</a:t>
                      </a:r>
                    </a:p>
                    <a:p>
                      <a:pPr algn="ctr" latinLnBrk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Rate</a:t>
                      </a:r>
                      <a:endParaRPr lang="en-US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33" marR="7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5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KiteFlite</a:t>
                      </a:r>
                      <a:endParaRPr lang="ko-KR" sz="1200" b="0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8192×4096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300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30 fps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5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Harbor</a:t>
                      </a:r>
                      <a:endParaRPr lang="ko-KR" sz="1200" b="0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8192×4096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300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30 fps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5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Trolley</a:t>
                      </a:r>
                      <a:endParaRPr lang="ko-KR" sz="1200" b="0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8192×4096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300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30 fps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5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GasLamp</a:t>
                      </a:r>
                      <a:endParaRPr lang="ko-KR" sz="1200" b="0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8192×4096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300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30 fps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272FBC12-A2DF-4968-9115-380C1CE803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086893"/>
              </p:ext>
            </p:extLst>
          </p:nvPr>
        </p:nvGraphicFramePr>
        <p:xfrm>
          <a:off x="4986491" y="2813403"/>
          <a:ext cx="3767749" cy="31277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5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1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1368">
                  <a:extLst>
                    <a:ext uri="{9D8B030D-6E8A-4147-A177-3AD203B41FA5}">
                      <a16:colId xmlns:a16="http://schemas.microsoft.com/office/drawing/2014/main" val="3986644793"/>
                    </a:ext>
                  </a:extLst>
                </a:gridCol>
              </a:tblGrid>
              <a:tr h="233715">
                <a:tc>
                  <a:txBody>
                    <a:bodyPr/>
                    <a:lstStyle/>
                    <a:p>
                      <a:pPr algn="ctr" latinLnBrk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Coding Option</a:t>
                      </a:r>
                      <a:endParaRPr lang="en-US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69" marR="77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SHM</a:t>
                      </a:r>
                    </a:p>
                    <a:p>
                      <a:pPr algn="ctr" latinLnBrk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</a:t>
                      </a:r>
                      <a:endParaRPr lang="en-US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69" marR="77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HM</a:t>
                      </a:r>
                    </a:p>
                    <a:p>
                      <a:pPr algn="ctr" latinLnBrk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</a:t>
                      </a:r>
                      <a:endParaRPr 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69" marR="77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Version</a:t>
                      </a:r>
                      <a:endParaRPr lang="ko-KR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12.3</a:t>
                      </a:r>
                      <a:endParaRPr lang="ko-K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16.16</a:t>
                      </a:r>
                      <a:endParaRPr lang="ko-K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CTU size</a:t>
                      </a:r>
                      <a:endParaRPr lang="ko-KR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64×64</a:t>
                      </a:r>
                      <a:endParaRPr lang="ko-K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Coding structure</a:t>
                      </a:r>
                      <a:endParaRPr lang="ko-KR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endParaRPr lang="ko-K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QP</a:t>
                      </a:r>
                      <a:endParaRPr lang="ko-KR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</a:t>
                      </a:r>
                      <a:endParaRPr lang="ko-K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584679"/>
                  </a:ext>
                </a:extLst>
              </a:tr>
              <a:tr h="301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Base Layer QP</a:t>
                      </a:r>
                      <a:endParaRPr lang="ko-KR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ko-K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71907"/>
                  </a:ext>
                </a:extLst>
              </a:tr>
              <a:tr h="301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Enhancement Layer QP</a:t>
                      </a:r>
                      <a:endParaRPr lang="ko-KR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22</a:t>
                      </a:r>
                      <a:endParaRPr lang="ko-K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253907"/>
                  </a:ext>
                </a:extLst>
              </a:tr>
              <a:tr h="301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Tile</a:t>
                      </a:r>
                      <a:endParaRPr lang="ko-KR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Uniformly 3x3 = 9 tiles</a:t>
                      </a:r>
                      <a:endParaRPr lang="ko-K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692788"/>
                  </a:ext>
                </a:extLst>
              </a:tr>
              <a:tr h="301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Slice mode</a:t>
                      </a:r>
                      <a:endParaRPr lang="ko-KR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Disable all slice options</a:t>
                      </a:r>
                      <a:endParaRPr lang="ko-K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249785"/>
                  </a:ext>
                </a:extLst>
              </a:tr>
              <a:tr h="301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WPP mode</a:t>
                      </a:r>
                      <a:endParaRPr lang="ko-KR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Disable all wpp options</a:t>
                      </a:r>
                      <a:endParaRPr lang="ko-K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5632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59AFCAF-C10D-4282-9C49-2867E0258BC3}"/>
              </a:ext>
            </a:extLst>
          </p:cNvPr>
          <p:cNvSpPr txBox="1"/>
          <p:nvPr/>
        </p:nvSpPr>
        <p:spPr>
          <a:xfrm>
            <a:off x="6226599" y="5914497"/>
            <a:ext cx="1287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Coding options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730006-2A06-4788-91CA-384B23910736}"/>
              </a:ext>
            </a:extLst>
          </p:cNvPr>
          <p:cNvSpPr txBox="1"/>
          <p:nvPr/>
        </p:nvSpPr>
        <p:spPr>
          <a:xfrm>
            <a:off x="1703143" y="5149544"/>
            <a:ext cx="1622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8K Test sequences 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바닥글 개체 틀 4">
            <a:extLst>
              <a:ext uri="{FF2B5EF4-FFF2-40B4-BE49-F238E27FC236}">
                <a16:creationId xmlns:a16="http://schemas.microsoft.com/office/drawing/2014/main" id="{3F3CD3AD-B975-4FDB-A95E-2ECF5F6C8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3079-18-0045-00-0003</a:t>
            </a:r>
          </a:p>
        </p:txBody>
      </p:sp>
    </p:spTree>
    <p:extLst>
      <p:ext uri="{BB962C8B-B14F-4D97-AF65-F5344CB8AC3E}">
        <p14:creationId xmlns:p14="http://schemas.microsoft.com/office/powerpoint/2010/main" val="1032714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978DC2-D1F3-486B-9EBC-792AF2105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Experimental Results (2/2)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9D97ED2-C83D-4496-ACE3-F6697E11CFCF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Char char="v"/>
            </a:pPr>
            <a:r>
              <a:rPr lang="en-US" altLang="ko-KR" sz="2000" kern="1200"/>
              <a:t>Bitrate savings in case of transmiting some Tiles only using proposed MCTS (among 9 Tiles)</a:t>
            </a:r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Char char="v"/>
            </a:pPr>
            <a:r>
              <a:rPr lang="en-US" altLang="ko-KR" sz="2000" kern="1200"/>
              <a:t>Various number of Tiles and eye-tracking with DL are under researching now; expecting NOSSDAV 2019. : )</a:t>
            </a:r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Char char="v"/>
            </a:pPr>
            <a:endParaRPr lang="en-US" altLang="ko-KR" sz="2000" kern="1200"/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Char char="v"/>
            </a:pPr>
            <a:endParaRPr lang="ko-KR" altLang="en-US" sz="2000" kern="1200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DD7DDB10-5795-4D21-A511-E805464164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794487"/>
              </p:ext>
            </p:extLst>
          </p:nvPr>
        </p:nvGraphicFramePr>
        <p:xfrm>
          <a:off x="4198657" y="2205612"/>
          <a:ext cx="4612943" cy="3824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7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9030">
                  <a:extLst>
                    <a:ext uri="{9D8B030D-6E8A-4147-A177-3AD203B41FA5}">
                      <a16:colId xmlns:a16="http://schemas.microsoft.com/office/drawing/2014/main" val="3986644793"/>
                    </a:ext>
                  </a:extLst>
                </a:gridCol>
                <a:gridCol w="899030">
                  <a:extLst>
                    <a:ext uri="{9D8B030D-6E8A-4147-A177-3AD203B41FA5}">
                      <a16:colId xmlns:a16="http://schemas.microsoft.com/office/drawing/2014/main" val="2849580030"/>
                    </a:ext>
                  </a:extLst>
                </a:gridCol>
                <a:gridCol w="899030">
                  <a:extLst>
                    <a:ext uri="{9D8B030D-6E8A-4147-A177-3AD203B41FA5}">
                      <a16:colId xmlns:a16="http://schemas.microsoft.com/office/drawing/2014/main" val="4288029304"/>
                    </a:ext>
                  </a:extLst>
                </a:gridCol>
              </a:tblGrid>
              <a:tr h="4010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Proposed </a:t>
                      </a:r>
                      <a:r>
                        <a:rPr lang="en-US" altLang="ko-KR" sz="1400" b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SHM</a:t>
                      </a:r>
                      <a:endParaRPr lang="ko-KR" altLang="ko-KR" sz="1400" b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20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Proposed </a:t>
                      </a:r>
                      <a:r>
                        <a:rPr lang="en-US" altLang="ko-KR" sz="1400" b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HM</a:t>
                      </a:r>
                      <a:endParaRPr lang="ko-KR" altLang="ko-KR" sz="1400" b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20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110527"/>
                  </a:ext>
                </a:extLst>
              </a:tr>
              <a:tr h="6316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Name</a:t>
                      </a:r>
                      <a:endParaRPr lang="ko-KR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4 tiles bitrate saving</a:t>
                      </a:r>
                      <a:endParaRPr lang="ko-KR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 tile bitrate saving</a:t>
                      </a:r>
                      <a:endParaRPr lang="ko-KR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4 tiles bitrate saving</a:t>
                      </a:r>
                      <a:endParaRPr lang="ko-KR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 tile bitrate saving</a:t>
                      </a:r>
                      <a:endParaRPr lang="ko-KR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8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KiteFlite</a:t>
                      </a:r>
                      <a:endParaRPr lang="ko-KR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52%</a:t>
                      </a:r>
                      <a:endParaRPr lang="ko-K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88%</a:t>
                      </a:r>
                      <a:endParaRPr lang="ko-K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51%</a:t>
                      </a:r>
                      <a:endParaRPr lang="ko-K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87%</a:t>
                      </a:r>
                      <a:endParaRPr lang="ko-K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8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Harbor</a:t>
                      </a:r>
                      <a:endParaRPr lang="ko-KR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53%</a:t>
                      </a:r>
                      <a:endParaRPr lang="ko-K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88%</a:t>
                      </a:r>
                      <a:endParaRPr lang="ko-K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51%</a:t>
                      </a:r>
                      <a:endParaRPr lang="ko-K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87%</a:t>
                      </a:r>
                      <a:endParaRPr lang="ko-K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8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Trolley</a:t>
                      </a:r>
                      <a:endParaRPr lang="ko-KR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50%</a:t>
                      </a:r>
                      <a:endParaRPr lang="ko-K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87%</a:t>
                      </a:r>
                      <a:endParaRPr lang="ko-K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49%</a:t>
                      </a:r>
                      <a:endParaRPr lang="ko-K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87%</a:t>
                      </a:r>
                      <a:endParaRPr lang="ko-K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8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GasLamp</a:t>
                      </a:r>
                      <a:endParaRPr lang="ko-KR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49%</a:t>
                      </a:r>
                      <a:endParaRPr lang="ko-K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87%</a:t>
                      </a:r>
                      <a:endParaRPr lang="ko-K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47%</a:t>
                      </a:r>
                      <a:endParaRPr lang="ko-K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86%</a:t>
                      </a:r>
                      <a:endParaRPr lang="ko-K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584679"/>
                  </a:ext>
                </a:extLst>
              </a:tr>
              <a:tr h="6316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Average bitrate saving</a:t>
                      </a:r>
                      <a:endParaRPr lang="ko-KR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51%</a:t>
                      </a:r>
                      <a:endParaRPr lang="ko-KR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87%</a:t>
                      </a:r>
                      <a:endParaRPr lang="ko-KR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49%</a:t>
                      </a:r>
                      <a:endParaRPr lang="ko-KR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86%</a:t>
                      </a:r>
                      <a:endParaRPr lang="ko-KR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71907"/>
                  </a:ext>
                </a:extLst>
              </a:tr>
            </a:tbl>
          </a:graphicData>
        </a:graphic>
      </p:graphicFrame>
      <p:pic>
        <p:nvPicPr>
          <p:cNvPr id="5" name="그림 4" descr="낱말맞추기게임, 텍스트이(가) 표시된 사진&#10;&#10;매우 높은 신뢰도로 생성된 설명">
            <a:extLst>
              <a:ext uri="{FF2B5EF4-FFF2-40B4-BE49-F238E27FC236}">
                <a16:creationId xmlns:a16="http://schemas.microsoft.com/office/drawing/2014/main" id="{B1D0FFED-1B0B-4E98-BE8B-882E5D488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95" y="2121454"/>
            <a:ext cx="3819184" cy="3891815"/>
          </a:xfrm>
          <a:prstGeom prst="rect">
            <a:avLst/>
          </a:prstGeom>
        </p:spPr>
      </p:pic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5AAF3074-23CD-4670-8B4C-FC997230B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3079-18-0045-00-0003</a:t>
            </a:r>
          </a:p>
        </p:txBody>
      </p:sp>
    </p:spTree>
    <p:extLst>
      <p:ext uri="{BB962C8B-B14F-4D97-AF65-F5344CB8AC3E}">
        <p14:creationId xmlns:p14="http://schemas.microsoft.com/office/powerpoint/2010/main" val="226904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66DFC3-90C5-442F-96D5-2CC2374BA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Conclusion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4D0F45-2066-4AA9-B44F-2C59F4458917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Char char="v"/>
            </a:pPr>
            <a:r>
              <a:rPr lang="en-US" altLang="ko-KR" sz="2000" kern="1200"/>
              <a:t>Motivation</a:t>
            </a:r>
          </a:p>
          <a:p>
            <a:pPr lvl="1" indent="-34290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altLang="ko-KR" sz="2000" kern="1200"/>
              <a:t>High Quality VR &gt;= 12k resolution</a:t>
            </a:r>
          </a:p>
          <a:p>
            <a:pPr lvl="1" indent="-34290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altLang="ko-KR" sz="2000" kern="1200"/>
              <a:t>High BW, High computational complexity</a:t>
            </a:r>
          </a:p>
          <a:p>
            <a:pPr lvl="1" indent="-34290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altLang="ko-KR" sz="2000" kern="1200"/>
              <a:t>Viewport tile streaming for 360 VR</a:t>
            </a:r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Char char="v"/>
            </a:pPr>
            <a:r>
              <a:rPr lang="en-US" altLang="ko-KR" sz="2000" kern="1200"/>
              <a:t>Proposed method</a:t>
            </a:r>
          </a:p>
          <a:p>
            <a:pPr lvl="1" indent="-34290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altLang="ko-KR" sz="2000" kern="1200"/>
              <a:t>Motion Constrained Tile Sets (MCTS)</a:t>
            </a:r>
          </a:p>
          <a:p>
            <a:pPr lvl="1" indent="-34290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altLang="ko-KR" sz="2000" kern="1200"/>
              <a:t>Extraction Information Set SEI Message (EIS SEI)</a:t>
            </a:r>
          </a:p>
          <a:p>
            <a:pPr lvl="1" indent="-34290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altLang="ko-KR" sz="2000" kern="1200"/>
              <a:t>NAL Packet Extractor for Selected (ROI) Tiles</a:t>
            </a:r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Char char="v"/>
            </a:pPr>
            <a:r>
              <a:rPr lang="en-US" altLang="ko-KR" sz="2000" kern="1200"/>
              <a:t>Results</a:t>
            </a:r>
          </a:p>
          <a:p>
            <a:pPr lvl="1" indent="-34290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altLang="ko-KR" sz="2000" kern="1200"/>
              <a:t>Transmit Selected Tiles without Decoding Errors</a:t>
            </a:r>
          </a:p>
          <a:p>
            <a:pPr lvl="1" indent="-34290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altLang="ko-KR" sz="2000" kern="1200"/>
              <a:t>Save Bitrate, Reduce Computational Complexity at Decoder Side</a:t>
            </a:r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Char char="v"/>
            </a:pPr>
            <a:r>
              <a:rPr lang="en-US" altLang="ko-KR" sz="2000" kern="1200"/>
              <a:t>Future work</a:t>
            </a:r>
          </a:p>
          <a:p>
            <a:pPr lvl="1" indent="-34290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altLang="ko-KR" sz="2000" kern="1200"/>
              <a:t>Eye tracking for Accurate Viewport Extraction</a:t>
            </a:r>
          </a:p>
          <a:p>
            <a:pPr lvl="1" indent="-34290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altLang="ko-KR" sz="2000" kern="1200"/>
              <a:t>Deep Learning for ROI Estimation and Prefetching</a:t>
            </a:r>
          </a:p>
          <a:p>
            <a:pPr lvl="1" indent="-34290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endParaRPr lang="en-US" altLang="ko-KR" sz="2000" kern="1200"/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Char char="v"/>
            </a:pPr>
            <a:endParaRPr lang="en-US" altLang="ko-KR" sz="2000" kern="1200"/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Char char="v"/>
            </a:pPr>
            <a:endParaRPr lang="ko-KR" altLang="en-US" sz="2000" kern="1200"/>
          </a:p>
        </p:txBody>
      </p:sp>
      <p:sp>
        <p:nvSpPr>
          <p:cNvPr id="4" name="바닥글 개체 틀 4">
            <a:extLst>
              <a:ext uri="{FF2B5EF4-FFF2-40B4-BE49-F238E27FC236}">
                <a16:creationId xmlns:a16="http://schemas.microsoft.com/office/drawing/2014/main" id="{9826D770-A2C8-4286-BAB8-9CC03A9E0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3079-18-0045-00-0003</a:t>
            </a:r>
          </a:p>
        </p:txBody>
      </p:sp>
    </p:spTree>
    <p:extLst>
      <p:ext uri="{BB962C8B-B14F-4D97-AF65-F5344CB8AC3E}">
        <p14:creationId xmlns:p14="http://schemas.microsoft.com/office/powerpoint/2010/main" val="1858220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CD75DD-6A7A-4B83-AFD0-16F8E27D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Introduction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6B6D03-3E4C-4616-8479-0811EA507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Char char="v"/>
            </a:pPr>
            <a:r>
              <a:rPr lang="en-US" altLang="ko-KR" sz="2000" kern="1200"/>
              <a:t>High Bandwidth Requirement of VR </a:t>
            </a:r>
          </a:p>
          <a:p>
            <a:pPr marL="514350" lvl="1" indent="-171450" defTabSz="685800" latinLnBrk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</a:pPr>
            <a:r>
              <a:rPr lang="en-US" altLang="ko-KR" kern="1200"/>
              <a:t>Recently, various HMD devices are on the market</a:t>
            </a:r>
          </a:p>
          <a:p>
            <a:pPr marL="514350" lvl="1" indent="-171450" defTabSz="685800" latinLnBrk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</a:pPr>
            <a:r>
              <a:rPr lang="en-US" altLang="ko-KR" kern="1200"/>
              <a:t>Recommend 12K resolution for reducing nausea with high quality VR </a:t>
            </a:r>
          </a:p>
          <a:p>
            <a:pPr marL="514350" lvl="1" indent="-171450" defTabSz="685800" latinLnBrk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</a:pPr>
            <a:r>
              <a:rPr lang="en-US" altLang="ko-KR" kern="1200"/>
              <a:t>High Bandwidth and high computational complexity are huddle</a:t>
            </a:r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Char char="v"/>
            </a:pPr>
            <a:endParaRPr lang="ko-KR" altLang="en-US" sz="2000" kern="1200"/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Char char="v"/>
            </a:pPr>
            <a:endParaRPr lang="ko-KR" altLang="en-US" sz="2000" kern="1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CF7916-5965-4A87-BE6A-9B8A5B2B1927}"/>
              </a:ext>
            </a:extLst>
          </p:cNvPr>
          <p:cNvSpPr txBox="1"/>
          <p:nvPr/>
        </p:nvSpPr>
        <p:spPr>
          <a:xfrm>
            <a:off x="4608072" y="5351002"/>
            <a:ext cx="4435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for high quality VR</a:t>
            </a:r>
          </a:p>
          <a:p>
            <a:pPr algn="ctr"/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Source:Technicolor, Oct. 2016 (m39532, MPEG 116th Meeting)</a:t>
            </a:r>
          </a:p>
          <a:p>
            <a:endParaRPr lang="ko-KR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AE00C48A-99C8-4A7A-8ADE-B55417D1ED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034480"/>
              </p:ext>
            </p:extLst>
          </p:nvPr>
        </p:nvGraphicFramePr>
        <p:xfrm>
          <a:off x="4805477" y="3662326"/>
          <a:ext cx="3957523" cy="13298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9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7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505">
                <a:tc>
                  <a:txBody>
                    <a:bodyPr/>
                    <a:lstStyle/>
                    <a:p>
                      <a:pPr algn="ctr" latinLnBrk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Requirement </a:t>
                      </a:r>
                    </a:p>
                  </a:txBody>
                  <a:tcPr marL="77069" marR="77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details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69" marR="77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375">
                <a:tc>
                  <a:txBody>
                    <a:bodyPr/>
                    <a:lstStyle/>
                    <a:p>
                      <a:pPr marL="0" algn="ctr" defTabSz="457200" rtl="0" eaLnBrk="1" latinLnBrk="1" hangingPunct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altLang="ko-KR" sz="12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pixels/degree</a:t>
                      </a:r>
                      <a:endParaRPr lang="ko-KR" altLang="en-US" sz="12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7069" marR="77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1" hangingPunct="1">
                        <a:lnSpc>
                          <a:spcPts val="17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altLang="ko-KR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 pix/deg </a:t>
                      </a:r>
                    </a:p>
                  </a:txBody>
                  <a:tcPr marL="77069" marR="77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505">
                <a:tc>
                  <a:txBody>
                    <a:bodyPr/>
                    <a:lstStyle/>
                    <a:p>
                      <a:pPr marL="0" algn="ctr" defTabSz="457200" rtl="0" eaLnBrk="1" latinLnBrk="1" hangingPunct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altLang="ko-KR" sz="12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video resolution </a:t>
                      </a:r>
                    </a:p>
                  </a:txBody>
                  <a:tcPr marL="77069" marR="77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11520x6480</a:t>
                      </a:r>
                      <a:endParaRPr lang="en-US" sz="14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69" marR="77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505">
                <a:tc>
                  <a:txBody>
                    <a:bodyPr/>
                    <a:lstStyle/>
                    <a:p>
                      <a:pPr marL="0" algn="ctr" defTabSz="457200" rtl="0" eaLnBrk="1" latinLnBrk="1" hangingPunct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framerate </a:t>
                      </a:r>
                      <a:endParaRPr lang="ko-KR" altLang="en-US" sz="12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7069" marR="77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1" hangingPunct="1">
                        <a:lnSpc>
                          <a:spcPts val="17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 fps</a:t>
                      </a:r>
                    </a:p>
                  </a:txBody>
                  <a:tcPr marL="77069" marR="77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38C7D07-06EB-4DB3-86BB-7B4F2BD17F3F}"/>
              </a:ext>
            </a:extLst>
          </p:cNvPr>
          <p:cNvSpPr txBox="1"/>
          <p:nvPr/>
        </p:nvSpPr>
        <p:spPr>
          <a:xfrm>
            <a:off x="193742" y="5351002"/>
            <a:ext cx="4420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emergence of various HMD</a:t>
            </a:r>
          </a:p>
          <a:p>
            <a:pPr algn="ctr"/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(Gear VR, Oculus Rift, Daydream, PlayStation VR)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그룹 4">
            <a:extLst>
              <a:ext uri="{FF2B5EF4-FFF2-40B4-BE49-F238E27FC236}">
                <a16:creationId xmlns:a16="http://schemas.microsoft.com/office/drawing/2014/main" id="{814A4988-CE83-45EC-88A7-5F35125ECF4A}"/>
              </a:ext>
            </a:extLst>
          </p:cNvPr>
          <p:cNvGrpSpPr/>
          <p:nvPr/>
        </p:nvGrpSpPr>
        <p:grpSpPr>
          <a:xfrm>
            <a:off x="600050" y="3120191"/>
            <a:ext cx="3678957" cy="2123456"/>
            <a:chOff x="1342664" y="2368630"/>
            <a:chExt cx="4830755" cy="2985612"/>
          </a:xfrm>
        </p:grpSpPr>
        <p:pic>
          <p:nvPicPr>
            <p:cNvPr id="8" name="Picture 2" descr="https://encrypted-tbn0.gstatic.com/images?q=tbn:ANd9GcSj5i-JBg1SLZxOAYl4xSyzyZMOkdHpJPs7DlIZom-OVoNGPBzzKw">
              <a:extLst>
                <a:ext uri="{FF2B5EF4-FFF2-40B4-BE49-F238E27FC236}">
                  <a16:creationId xmlns:a16="http://schemas.microsoft.com/office/drawing/2014/main" id="{218961FB-1DEF-4BE7-8069-7C9828B1DB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664" y="2368630"/>
              <a:ext cx="2295444" cy="152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https://cdn2.vox-cdn.com/thumbor/eIQgeQJ0845uTw0cSiN-Hf0qV5s=/0x0:1920x1080/1280x720/cdn0.vox-cdn.com/uploads/chorus_image/image/48508449/oculus-rift-image_1920.0.0.jpg">
              <a:extLst>
                <a:ext uri="{FF2B5EF4-FFF2-40B4-BE49-F238E27FC236}">
                  <a16:creationId xmlns:a16="http://schemas.microsoft.com/office/drawing/2014/main" id="{0AE4DC11-2A36-459F-8AC3-7FB817EC19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5407" y="2407260"/>
              <a:ext cx="2572871" cy="1447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 descr="http://cdn.slashgear.com/wp-content/uploads/2015/03/face.png">
              <a:extLst>
                <a:ext uri="{FF2B5EF4-FFF2-40B4-BE49-F238E27FC236}">
                  <a16:creationId xmlns:a16="http://schemas.microsoft.com/office/drawing/2014/main" id="{2F1427F5-48F4-4380-B9F9-C5D096CF58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0265" y="3903558"/>
              <a:ext cx="2623154" cy="1450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050B3FB-7692-499D-99AE-DEAEB2B784A8}"/>
              </a:ext>
            </a:extLst>
          </p:cNvPr>
          <p:cNvSpPr txBox="1"/>
          <p:nvPr/>
        </p:nvSpPr>
        <p:spPr>
          <a:xfrm>
            <a:off x="1361100" y="2173771"/>
            <a:ext cx="6007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Need to reduce the required bandwidth!</a:t>
            </a:r>
            <a:endParaRPr lang="ko-KR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화살표: 위로 굽음 11">
            <a:extLst>
              <a:ext uri="{FF2B5EF4-FFF2-40B4-BE49-F238E27FC236}">
                <a16:creationId xmlns:a16="http://schemas.microsoft.com/office/drawing/2014/main" id="{A364FB2A-DC3B-4DBA-B44D-F49ABE40BED1}"/>
              </a:ext>
            </a:extLst>
          </p:cNvPr>
          <p:cNvSpPr/>
          <p:nvPr/>
        </p:nvSpPr>
        <p:spPr>
          <a:xfrm rot="5400000">
            <a:off x="1081472" y="2163569"/>
            <a:ext cx="269425" cy="289830"/>
          </a:xfrm>
          <a:prstGeom prst="bentUpArrow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24F8CD23-1EE7-4122-9D9F-AEA610FC69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741" y="4239352"/>
            <a:ext cx="1718450" cy="966628"/>
          </a:xfrm>
          <a:prstGeom prst="rect">
            <a:avLst/>
          </a:prstGeom>
        </p:spPr>
      </p:pic>
      <p:sp>
        <p:nvSpPr>
          <p:cNvPr id="14" name="바닥글 개체 틀 4">
            <a:extLst>
              <a:ext uri="{FF2B5EF4-FFF2-40B4-BE49-F238E27FC236}">
                <a16:creationId xmlns:a16="http://schemas.microsoft.com/office/drawing/2014/main" id="{3914EBBE-FF66-42E7-9E32-FF6BD06CA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3079-18-0045-00-0003</a:t>
            </a:r>
          </a:p>
        </p:txBody>
      </p:sp>
    </p:spTree>
    <p:extLst>
      <p:ext uri="{BB962C8B-B14F-4D97-AF65-F5344CB8AC3E}">
        <p14:creationId xmlns:p14="http://schemas.microsoft.com/office/powerpoint/2010/main" val="1466776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34E2C8-9A7A-4FB2-A38E-C2B639CC8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Viewport Independent vs Viewport Dependent</a:t>
            </a:r>
            <a:endParaRPr lang="ko-KR" alt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B24EE03-0085-47AE-AA2C-20F46CB3B787}"/>
              </a:ext>
            </a:extLst>
          </p:cNvPr>
          <p:cNvSpPr txBox="1">
            <a:spLocks/>
          </p:cNvSpPr>
          <p:nvPr/>
        </p:nvSpPr>
        <p:spPr bwMode="auto">
          <a:xfrm>
            <a:off x="-1" y="1474240"/>
            <a:ext cx="4402541" cy="93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171450" indent="-171450" defTabSz="685800" fontAlgn="base" latinLnBrk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14350" lvl="1" indent="-171450" defTabSz="685800" fontAlgn="base" latinLnBrk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defRPr sz="12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defRPr sz="12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defRPr sz="12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defRPr sz="1200"/>
            </a:lvl9pPr>
          </a:lstStyle>
          <a:p>
            <a:r>
              <a:rPr lang="en-US"/>
              <a:t>Transmit whole picture</a:t>
            </a:r>
          </a:p>
          <a:p>
            <a:r>
              <a:rPr lang="en-US"/>
              <a:t>Projection and packing</a:t>
            </a:r>
          </a:p>
          <a:p>
            <a:r>
              <a:rPr lang="en-US"/>
              <a:t>Downsampling / adjusting QP</a:t>
            </a:r>
            <a:endParaRPr lang="en-US" dirty="0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09D8F738-4515-4185-BD0C-567298D25A85}"/>
              </a:ext>
            </a:extLst>
          </p:cNvPr>
          <p:cNvCxnSpPr>
            <a:cxnSpLocks/>
          </p:cNvCxnSpPr>
          <p:nvPr/>
        </p:nvCxnSpPr>
        <p:spPr>
          <a:xfrm>
            <a:off x="4310296" y="1196305"/>
            <a:ext cx="52150" cy="466424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그림 5">
            <a:extLst>
              <a:ext uri="{FF2B5EF4-FFF2-40B4-BE49-F238E27FC236}">
                <a16:creationId xmlns:a16="http://schemas.microsoft.com/office/drawing/2014/main" id="{9EA9CEFC-F0D9-4BBD-ACFC-0FD2D487D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15" y="2476060"/>
            <a:ext cx="4081844" cy="35094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1BF652-124E-4E16-AF7A-7B4DEA89E556}"/>
              </a:ext>
            </a:extLst>
          </p:cNvPr>
          <p:cNvSpPr txBox="1"/>
          <p:nvPr/>
        </p:nvSpPr>
        <p:spPr>
          <a:xfrm>
            <a:off x="786082" y="920242"/>
            <a:ext cx="2738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Viewport Independent</a:t>
            </a:r>
            <a:endParaRPr lang="ko-KR" altLang="en-US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A78C88-B764-46DB-8AF2-65C98D7AD4D7}"/>
              </a:ext>
            </a:extLst>
          </p:cNvPr>
          <p:cNvSpPr txBox="1"/>
          <p:nvPr/>
        </p:nvSpPr>
        <p:spPr>
          <a:xfrm>
            <a:off x="5228485" y="766354"/>
            <a:ext cx="2738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Viewport Dependent</a:t>
            </a:r>
          </a:p>
          <a:p>
            <a:pPr algn="ctr"/>
            <a:r>
              <a:rPr lang="en-US" altLang="ko-KR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</a:t>
            </a:r>
            <a:r>
              <a:rPr lang="en-US" altLang="ko-KR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ko-KR" altLang="en-US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480478-E149-499F-B6AB-D08A7BC7C67F}"/>
              </a:ext>
            </a:extLst>
          </p:cNvPr>
          <p:cNvSpPr txBox="1">
            <a:spLocks/>
          </p:cNvSpPr>
          <p:nvPr/>
        </p:nvSpPr>
        <p:spPr>
          <a:xfrm>
            <a:off x="4327459" y="1496354"/>
            <a:ext cx="4816541" cy="135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171450" indent="-171450" defTabSz="685800" fontAlgn="base" latinLnBrk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14350" lvl="1" indent="-171450" defTabSz="685800" fontAlgn="base" latinLnBrk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defRPr sz="12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defRPr sz="12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defRPr sz="12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defRPr sz="1200"/>
            </a:lvl9pPr>
          </a:lstStyle>
          <a:p>
            <a:r>
              <a:rPr lang="en-US"/>
              <a:t>Transmit viewport only</a:t>
            </a:r>
          </a:p>
          <a:p>
            <a:r>
              <a:rPr lang="en-US"/>
              <a:t>Bitrate saving</a:t>
            </a:r>
          </a:p>
          <a:p>
            <a:r>
              <a:rPr lang="en-US"/>
              <a:t>ecoding complexity reducing</a:t>
            </a:r>
          </a:p>
          <a:p>
            <a:r>
              <a:rPr lang="en-US"/>
              <a:t>But, delay</a:t>
            </a:r>
            <a:endParaRPr lang="en-US" dirty="0"/>
          </a:p>
        </p:txBody>
      </p:sp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EDA03246-4E12-4200-B198-871D506A2ABC}"/>
              </a:ext>
            </a:extLst>
          </p:cNvPr>
          <p:cNvSpPr/>
          <p:nvPr/>
        </p:nvSpPr>
        <p:spPr>
          <a:xfrm rot="5400000">
            <a:off x="6428901" y="4476316"/>
            <a:ext cx="375825" cy="33358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67F24704-E37E-494D-AA6B-E88A4FAAA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826" y="5227957"/>
            <a:ext cx="1463040" cy="822228"/>
          </a:xfrm>
          <a:prstGeom prst="rect">
            <a:avLst/>
          </a:prstGeom>
        </p:spPr>
      </p:pic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B100EEA7-7608-442D-9C1A-FF6E4413FF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054140"/>
              </p:ext>
            </p:extLst>
          </p:nvPr>
        </p:nvGraphicFramePr>
        <p:xfrm>
          <a:off x="5099826" y="5227957"/>
          <a:ext cx="1463040" cy="8222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7680">
                  <a:extLst>
                    <a:ext uri="{9D8B030D-6E8A-4147-A177-3AD203B41FA5}">
                      <a16:colId xmlns:a16="http://schemas.microsoft.com/office/drawing/2014/main" val="2745154338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363762776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158136454"/>
                    </a:ext>
                  </a:extLst>
                </a:gridCol>
              </a:tblGrid>
              <a:tr h="274076"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138274"/>
                  </a:ext>
                </a:extLst>
              </a:tr>
              <a:tr h="274076"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501679"/>
                  </a:ext>
                </a:extLst>
              </a:tr>
              <a:tr h="274076"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487899"/>
                  </a:ext>
                </a:extLst>
              </a:tr>
            </a:tbl>
          </a:graphicData>
        </a:graphic>
      </p:graphicFrame>
      <p:sp>
        <p:nvSpPr>
          <p:cNvPr id="13" name="직사각형 12">
            <a:extLst>
              <a:ext uri="{FF2B5EF4-FFF2-40B4-BE49-F238E27FC236}">
                <a16:creationId xmlns:a16="http://schemas.microsoft.com/office/drawing/2014/main" id="{B5C6710E-EB26-487F-8736-07B09A426060}"/>
              </a:ext>
            </a:extLst>
          </p:cNvPr>
          <p:cNvSpPr/>
          <p:nvPr/>
        </p:nvSpPr>
        <p:spPr>
          <a:xfrm>
            <a:off x="4997435" y="4873640"/>
            <a:ext cx="3124927" cy="12557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D8F538-5508-42A4-B666-1B8321919591}"/>
              </a:ext>
            </a:extLst>
          </p:cNvPr>
          <p:cNvSpPr txBox="1"/>
          <p:nvPr/>
        </p:nvSpPr>
        <p:spPr>
          <a:xfrm>
            <a:off x="4997435" y="4870090"/>
            <a:ext cx="3124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latin typeface="Times New Roman" panose="02020603050405020304" pitchFamily="18" charset="0"/>
                <a:cs typeface="Times New Roman" panose="02020603050405020304" pitchFamily="18" charset="0"/>
              </a:rPr>
              <a:t>Decoder</a:t>
            </a:r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C95887E7-F691-41C6-90A4-F3449B9DFB55}"/>
              </a:ext>
            </a:extLst>
          </p:cNvPr>
          <p:cNvSpPr/>
          <p:nvPr/>
        </p:nvSpPr>
        <p:spPr>
          <a:xfrm>
            <a:off x="6571778" y="5284568"/>
            <a:ext cx="1635977" cy="354505"/>
          </a:xfrm>
          <a:prstGeom prst="round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95">
              <a:defRPr/>
            </a:pPr>
            <a:br>
              <a:rPr lang="en-US" altLang="ko-KR" sz="1200"/>
            </a:br>
            <a:endParaRPr lang="en-US" altLang="ko-KR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95">
              <a:defRPr/>
            </a:pPr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Viewpoint-based decoding</a:t>
            </a:r>
            <a:endParaRPr lang="ko-KR" altLang="en-US" sz="1200" kern="0"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09B33952-D041-4004-ABAF-488F6D9D2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931" y="2813242"/>
            <a:ext cx="1463040" cy="822228"/>
          </a:xfrm>
          <a:prstGeom prst="rect">
            <a:avLst/>
          </a:prstGeom>
        </p:spPr>
      </p:pic>
      <p:pic>
        <p:nvPicPr>
          <p:cNvPr id="17" name="table">
            <a:extLst>
              <a:ext uri="{FF2B5EF4-FFF2-40B4-BE49-F238E27FC236}">
                <a16:creationId xmlns:a16="http://schemas.microsoft.com/office/drawing/2014/main" id="{B260FA06-83B1-4E33-917A-487A89505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931" y="2813242"/>
            <a:ext cx="1463040" cy="82222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7A5E88D0-6CFA-4740-A71B-B656EDAF2D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4732" y="4074434"/>
            <a:ext cx="662940" cy="576421"/>
          </a:xfrm>
          <a:prstGeom prst="rect">
            <a:avLst/>
          </a:prstGeom>
        </p:spPr>
      </p:pic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6EF736F7-006B-4536-A82D-47776A830BA6}"/>
              </a:ext>
            </a:extLst>
          </p:cNvPr>
          <p:cNvCxnSpPr>
            <a:cxnSpLocks/>
          </p:cNvCxnSpPr>
          <p:nvPr/>
        </p:nvCxnSpPr>
        <p:spPr>
          <a:xfrm>
            <a:off x="7246829" y="3340402"/>
            <a:ext cx="112572" cy="93880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D4AC08DB-CEE9-4E11-93F0-F0C12FE3B80D}"/>
              </a:ext>
            </a:extLst>
          </p:cNvPr>
          <p:cNvCxnSpPr>
            <a:cxnSpLocks/>
          </p:cNvCxnSpPr>
          <p:nvPr/>
        </p:nvCxnSpPr>
        <p:spPr>
          <a:xfrm flipH="1">
            <a:off x="7690837" y="3340402"/>
            <a:ext cx="121740" cy="93880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</p:cxn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0237BF0-1054-4903-9C89-D6AABFAA1003}"/>
              </a:ext>
            </a:extLst>
          </p:cNvPr>
          <p:cNvSpPr/>
          <p:nvPr/>
        </p:nvSpPr>
        <p:spPr>
          <a:xfrm>
            <a:off x="7246829" y="2888374"/>
            <a:ext cx="558746" cy="367287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2" name="TextBox 90">
            <a:extLst>
              <a:ext uri="{FF2B5EF4-FFF2-40B4-BE49-F238E27FC236}">
                <a16:creationId xmlns:a16="http://schemas.microsoft.com/office/drawing/2014/main" id="{9A22D52A-3D79-42D8-998C-37FA6A414067}"/>
              </a:ext>
            </a:extLst>
          </p:cNvPr>
          <p:cNvSpPr txBox="1"/>
          <p:nvPr/>
        </p:nvSpPr>
        <p:spPr>
          <a:xfrm>
            <a:off x="6826421" y="2467782"/>
            <a:ext cx="864416" cy="30777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viewport</a:t>
            </a:r>
            <a:endParaRPr kumimoji="0" lang="ko-KR" altLang="en-US" sz="9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E160B66D-B39F-48FE-905F-5AFD4E0725E6}"/>
              </a:ext>
            </a:extLst>
          </p:cNvPr>
          <p:cNvCxnSpPr>
            <a:cxnSpLocks/>
            <a:stCxn id="21" idx="0"/>
            <a:endCxn id="22" idx="2"/>
          </p:cNvCxnSpPr>
          <p:nvPr/>
        </p:nvCxnSpPr>
        <p:spPr>
          <a:xfrm flipH="1" flipV="1">
            <a:off x="7258629" y="2775559"/>
            <a:ext cx="267573" cy="112815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miter lim="800000"/>
            <a:tailEnd type="none"/>
          </a:ln>
          <a:effectLst/>
        </p:spPr>
      </p:cxn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55023F93-AD59-4175-923B-B94FD364C8DD}"/>
              </a:ext>
            </a:extLst>
          </p:cNvPr>
          <p:cNvSpPr/>
          <p:nvPr/>
        </p:nvSpPr>
        <p:spPr>
          <a:xfrm>
            <a:off x="4795211" y="2981233"/>
            <a:ext cx="1739179" cy="1269622"/>
          </a:xfrm>
          <a:prstGeom prst="round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95">
              <a:defRPr/>
            </a:pPr>
            <a:r>
              <a:rPr lang="en-US" altLang="ko-KR" sz="1600" kern="0">
                <a:latin typeface="Times New Roman" panose="02020603050405020304" pitchFamily="18" charset="0"/>
                <a:cs typeface="Times New Roman" panose="02020603050405020304" pitchFamily="18" charset="0"/>
              </a:rPr>
              <a:t>Select a tile set corresponding to the viewport</a:t>
            </a:r>
            <a:endParaRPr lang="ko-KR" altLang="en-US" sz="1400" kern="0"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25" name="바닥글 개체 틀 4">
            <a:extLst>
              <a:ext uri="{FF2B5EF4-FFF2-40B4-BE49-F238E27FC236}">
                <a16:creationId xmlns:a16="http://schemas.microsoft.com/office/drawing/2014/main" id="{54DB2767-A530-4957-A596-7F5B4AC55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3079-18-0045-00-0003</a:t>
            </a:r>
          </a:p>
        </p:txBody>
      </p:sp>
    </p:spTree>
    <p:extLst>
      <p:ext uri="{BB962C8B-B14F-4D97-AF65-F5344CB8AC3E}">
        <p14:creationId xmlns:p14="http://schemas.microsoft.com/office/powerpoint/2010/main" val="1437414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A27D61-0792-4F0C-B6D3-0225C1D45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Keypoint for Viewport Dependent Streaming</a:t>
            </a:r>
            <a:endParaRPr lang="ko-KR" alt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94EF12-82E4-4B34-B396-4CC348A6F717}"/>
              </a:ext>
            </a:extLst>
          </p:cNvPr>
          <p:cNvSpPr txBox="1">
            <a:spLocks/>
          </p:cNvSpPr>
          <p:nvPr/>
        </p:nvSpPr>
        <p:spPr bwMode="auto">
          <a:xfrm>
            <a:off x="-66675" y="992554"/>
            <a:ext cx="5853104" cy="537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171450" indent="-171450" defTabSz="685800" fontAlgn="base" latinLnBrk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14350" lvl="1" indent="-171450" defTabSz="685800" fontAlgn="base" latinLnBrk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defRPr sz="12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defRPr sz="12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defRPr sz="12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defRPr sz="1200"/>
            </a:lvl9pPr>
          </a:lstStyle>
          <a:p>
            <a:pPr marL="342900" lvl="1" indent="0">
              <a:buNone/>
            </a:pPr>
            <a:endParaRPr lang="en-US" altLang="ko-KR"/>
          </a:p>
          <a:p>
            <a:pPr lvl="1"/>
            <a:r>
              <a:rPr lang="en-US" altLang="ko-KR"/>
              <a:t>Field of View(FOV)</a:t>
            </a:r>
          </a:p>
          <a:p>
            <a:pPr lvl="2"/>
            <a:r>
              <a:rPr lang="en-US" altLang="ko-KR"/>
              <a:t>The field of view (FOV) in the HMDs : 96° to 110° </a:t>
            </a:r>
          </a:p>
          <a:p>
            <a:pPr lvl="2"/>
            <a:r>
              <a:rPr lang="en-US" altLang="ko-KR"/>
              <a:t>Part of the 360° picture </a:t>
            </a:r>
          </a:p>
          <a:p>
            <a:pPr lvl="1"/>
            <a:endParaRPr lang="ko-KR" altLang="en-US"/>
          </a:p>
          <a:p>
            <a:pPr lvl="1"/>
            <a:endParaRPr lang="en-US" altLang="ko-KR"/>
          </a:p>
          <a:p>
            <a:pPr marL="342900" lvl="1" indent="0">
              <a:buNone/>
            </a:pPr>
            <a:endParaRPr lang="en-US" altLang="ko-KR"/>
          </a:p>
          <a:p>
            <a:pPr lvl="1"/>
            <a:r>
              <a:rPr lang="en-US" altLang="ko-KR"/>
              <a:t>Tiles</a:t>
            </a:r>
          </a:p>
          <a:p>
            <a:pPr lvl="2"/>
            <a:r>
              <a:rPr lang="en-US" altLang="ko-KR"/>
              <a:t>Parallelization Tools</a:t>
            </a:r>
          </a:p>
          <a:p>
            <a:pPr lvl="2"/>
            <a:r>
              <a:rPr lang="en-US" altLang="ko-KR"/>
              <a:t>Divide into rectangular regions</a:t>
            </a:r>
          </a:p>
          <a:p>
            <a:pPr lvl="2"/>
            <a:r>
              <a:rPr lang="en-US" altLang="ko-KR"/>
              <a:t>Flexible horizontal and vertical boundaries</a:t>
            </a:r>
          </a:p>
          <a:p>
            <a:pPr lvl="2"/>
            <a:endParaRPr lang="en-US" altLang="ko-KR"/>
          </a:p>
          <a:p>
            <a:pPr lvl="2"/>
            <a:endParaRPr lang="en-US" altLang="ko-KR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F534FE-255B-40F2-AEC4-C2FB24444ED2}"/>
              </a:ext>
            </a:extLst>
          </p:cNvPr>
          <p:cNvSpPr txBox="1"/>
          <p:nvPr/>
        </p:nvSpPr>
        <p:spPr>
          <a:xfrm>
            <a:off x="6284926" y="5765346"/>
            <a:ext cx="1921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frame divided </a:t>
            </a:r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into 8 </a:t>
            </a: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Tiles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65418FA-556B-4994-8CFD-883EDB395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651" y="3645771"/>
            <a:ext cx="3078747" cy="20118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18D82C-1215-4001-9B4B-D0467AE84060}"/>
              </a:ext>
            </a:extLst>
          </p:cNvPr>
          <p:cNvSpPr txBox="1"/>
          <p:nvPr/>
        </p:nvSpPr>
        <p:spPr>
          <a:xfrm>
            <a:off x="6622711" y="2790200"/>
            <a:ext cx="1554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Field of View (FOV) 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BE42ED9-EFA7-4D4D-A756-395A98F8F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29" y="935629"/>
            <a:ext cx="3191969" cy="18008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7A4628-F642-417B-AFBB-F66BCE9619A9}"/>
              </a:ext>
            </a:extLst>
          </p:cNvPr>
          <p:cNvSpPr txBox="1"/>
          <p:nvPr/>
        </p:nvSpPr>
        <p:spPr>
          <a:xfrm>
            <a:off x="1030430" y="2286205"/>
            <a:ext cx="460401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  <a:t>The user’s current viewport : high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  <a:t>Remaining part 		      : low resolution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3291F4-12E3-487B-9BA7-30214C64758D}"/>
              </a:ext>
            </a:extLst>
          </p:cNvPr>
          <p:cNvSpPr txBox="1"/>
          <p:nvPr/>
        </p:nvSpPr>
        <p:spPr>
          <a:xfrm>
            <a:off x="1030430" y="4263041"/>
            <a:ext cx="460401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  <a:t>Spatially refers to only its own tile, but temporally refers to other tiles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  <a:t>Decoding problems occurs when transmitting only some tiles</a:t>
            </a:r>
          </a:p>
        </p:txBody>
      </p:sp>
      <p:cxnSp>
        <p:nvCxnSpPr>
          <p:cNvPr id="12" name="연결선: 꺾임 11">
            <a:extLst>
              <a:ext uri="{FF2B5EF4-FFF2-40B4-BE49-F238E27FC236}">
                <a16:creationId xmlns:a16="http://schemas.microsoft.com/office/drawing/2014/main" id="{B7BA78C7-4517-42CA-AEE6-DC5CD8AB5BD5}"/>
              </a:ext>
            </a:extLst>
          </p:cNvPr>
          <p:cNvCxnSpPr>
            <a:cxnSpLocks/>
          </p:cNvCxnSpPr>
          <p:nvPr/>
        </p:nvCxnSpPr>
        <p:spPr>
          <a:xfrm>
            <a:off x="697924" y="4279408"/>
            <a:ext cx="332506" cy="292388"/>
          </a:xfrm>
          <a:prstGeom prst="bentConnector3">
            <a:avLst>
              <a:gd name="adj1" fmla="val -4428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연결선: 꺾임 14">
            <a:extLst>
              <a:ext uri="{FF2B5EF4-FFF2-40B4-BE49-F238E27FC236}">
                <a16:creationId xmlns:a16="http://schemas.microsoft.com/office/drawing/2014/main" id="{0F7AE7CC-1BF0-49EB-BCBB-CA2724D55D80}"/>
              </a:ext>
            </a:extLst>
          </p:cNvPr>
          <p:cNvCxnSpPr>
            <a:cxnSpLocks/>
          </p:cNvCxnSpPr>
          <p:nvPr/>
        </p:nvCxnSpPr>
        <p:spPr>
          <a:xfrm>
            <a:off x="697924" y="2286205"/>
            <a:ext cx="332506" cy="292388"/>
          </a:xfrm>
          <a:prstGeom prst="bentConnector3">
            <a:avLst>
              <a:gd name="adj1" fmla="val -4428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바닥글 개체 틀 4">
            <a:extLst>
              <a:ext uri="{FF2B5EF4-FFF2-40B4-BE49-F238E27FC236}">
                <a16:creationId xmlns:a16="http://schemas.microsoft.com/office/drawing/2014/main" id="{ABA0099F-79D3-487A-8787-3011DD64A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3079-18-0045-00-0003</a:t>
            </a:r>
          </a:p>
        </p:txBody>
      </p:sp>
    </p:spTree>
    <p:extLst>
      <p:ext uri="{BB962C8B-B14F-4D97-AF65-F5344CB8AC3E}">
        <p14:creationId xmlns:p14="http://schemas.microsoft.com/office/powerpoint/2010/main" val="3826475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CAEC4E-1E2B-4564-98A6-E1AB2B3C3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Proposed Motion Constraint Tile Sets</a:t>
            </a:r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1681118-8FEA-4074-B8B8-E71DF1330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859" y="2349786"/>
            <a:ext cx="4174373" cy="2087187"/>
          </a:xfrm>
          <a:prstGeom prst="rect">
            <a:avLst/>
          </a:prstGeom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515FDCF8-DBCF-4341-B0DE-286DB869B67D}"/>
              </a:ext>
            </a:extLst>
          </p:cNvPr>
          <p:cNvSpPr/>
          <p:nvPr/>
        </p:nvSpPr>
        <p:spPr>
          <a:xfrm>
            <a:off x="2406202" y="3082940"/>
            <a:ext cx="1584231" cy="457541"/>
          </a:xfrm>
          <a:prstGeom prst="round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796">
              <a:defRPr/>
            </a:pPr>
            <a:r>
              <a:rPr lang="en-US" altLang="ko-KR" sz="1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Modify motion </a:t>
            </a:r>
            <a:r>
              <a:rPr lang="en-US" altLang="ko-KR" sz="1400" kern="0">
                <a:latin typeface="Times New Roman" panose="02020603050405020304" pitchFamily="18" charset="0"/>
                <a:cs typeface="Times New Roman" panose="02020603050405020304" pitchFamily="18" charset="0"/>
              </a:rPr>
              <a:t>vector range</a:t>
            </a:r>
            <a:endParaRPr lang="en-US" altLang="ko-KR" sz="1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1C0539F3-541C-47A6-9EAF-03FE1795EF84}"/>
              </a:ext>
            </a:extLst>
          </p:cNvPr>
          <p:cNvCxnSpPr>
            <a:cxnSpLocks/>
          </p:cNvCxnSpPr>
          <p:nvPr/>
        </p:nvCxnSpPr>
        <p:spPr>
          <a:xfrm>
            <a:off x="3990433" y="3296796"/>
            <a:ext cx="5911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708202EA-8E6E-4FCA-A14F-C019DD3BFD42}"/>
              </a:ext>
            </a:extLst>
          </p:cNvPr>
          <p:cNvSpPr/>
          <p:nvPr/>
        </p:nvSpPr>
        <p:spPr>
          <a:xfrm>
            <a:off x="5387282" y="1878630"/>
            <a:ext cx="2939247" cy="273534"/>
          </a:xfrm>
          <a:prstGeom prst="round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796">
              <a:defRPr/>
            </a:pPr>
            <a:r>
              <a:rPr lang="en-US" altLang="ko-KR" sz="1600" kern="0">
                <a:latin typeface="Times New Roman" panose="02020603050405020304" pitchFamily="18" charset="0"/>
                <a:cs typeface="Times New Roman" panose="02020603050405020304" pitchFamily="18" charset="0"/>
              </a:rPr>
              <a:t>Original Motion Estimation </a:t>
            </a:r>
          </a:p>
          <a:p>
            <a:pPr algn="ctr" defTabSz="685796">
              <a:defRPr/>
            </a:pPr>
            <a:r>
              <a:rPr lang="en-US" altLang="ko-KR" sz="1600" kern="0">
                <a:latin typeface="Times New Roman" panose="02020603050405020304" pitchFamily="18" charset="0"/>
                <a:cs typeface="Times New Roman" panose="02020603050405020304" pitchFamily="18" charset="0"/>
              </a:rPr>
              <a:t>before applying </a:t>
            </a:r>
            <a:r>
              <a:rPr lang="en-US" altLang="ko-KR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MCTS</a:t>
            </a:r>
            <a:endParaRPr lang="ko-KR" altLang="en-US" sz="1200" kern="0" dirty="0"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12DE73-3B5A-4434-A8EE-DC72AFA5BB3B}"/>
              </a:ext>
            </a:extLst>
          </p:cNvPr>
          <p:cNvSpPr txBox="1"/>
          <p:nvPr/>
        </p:nvSpPr>
        <p:spPr>
          <a:xfrm>
            <a:off x="1006098" y="766354"/>
            <a:ext cx="2013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 Picture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2AAF58-D5D2-44EC-80B6-DB1C5608E063}"/>
              </a:ext>
            </a:extLst>
          </p:cNvPr>
          <p:cNvSpPr txBox="1"/>
          <p:nvPr/>
        </p:nvSpPr>
        <p:spPr>
          <a:xfrm>
            <a:off x="1140672" y="3749060"/>
            <a:ext cx="1736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Picture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연결선: 구부러짐 9">
            <a:extLst>
              <a:ext uri="{FF2B5EF4-FFF2-40B4-BE49-F238E27FC236}">
                <a16:creationId xmlns:a16="http://schemas.microsoft.com/office/drawing/2014/main" id="{2F621978-A76C-41A9-8F47-DA2B5CD6FF8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6146" y="3131207"/>
            <a:ext cx="1225420" cy="748959"/>
          </a:xfrm>
          <a:prstGeom prst="curvedConnector3">
            <a:avLst>
              <a:gd name="adj1" fmla="val 50000"/>
            </a:avLst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F7FCDA65-C297-4AC5-BB09-F22FB9AA9512}"/>
              </a:ext>
            </a:extLst>
          </p:cNvPr>
          <p:cNvSpPr/>
          <p:nvPr/>
        </p:nvSpPr>
        <p:spPr>
          <a:xfrm>
            <a:off x="4968" y="3188453"/>
            <a:ext cx="1088368" cy="178426"/>
          </a:xfrm>
          <a:prstGeom prst="round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796">
              <a:defRPr/>
            </a:pPr>
            <a:r>
              <a:rPr lang="en-US" altLang="ko-KR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endParaRPr lang="ko-KR" altLang="en-US" sz="1200" kern="0" dirty="0"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12" name="화살표: 오른쪽으로 구부러짐 11">
            <a:extLst>
              <a:ext uri="{FF2B5EF4-FFF2-40B4-BE49-F238E27FC236}">
                <a16:creationId xmlns:a16="http://schemas.microsoft.com/office/drawing/2014/main" id="{E31DA54B-57BC-42C2-B6AE-483737B5B1D1}"/>
              </a:ext>
            </a:extLst>
          </p:cNvPr>
          <p:cNvSpPr/>
          <p:nvPr/>
        </p:nvSpPr>
        <p:spPr>
          <a:xfrm>
            <a:off x="4428909" y="2784414"/>
            <a:ext cx="271614" cy="1209331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/>
              </a:solidFill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A5452281-2A33-4A88-B978-C0A38B490B11}"/>
              </a:ext>
            </a:extLst>
          </p:cNvPr>
          <p:cNvSpPr/>
          <p:nvPr/>
        </p:nvSpPr>
        <p:spPr>
          <a:xfrm>
            <a:off x="3624521" y="1547436"/>
            <a:ext cx="1275405" cy="783144"/>
          </a:xfrm>
          <a:prstGeom prst="round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796">
              <a:defRPr/>
            </a:pPr>
            <a:r>
              <a:rPr lang="en-US" altLang="ko-KR" sz="1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Motion </a:t>
            </a:r>
            <a:r>
              <a:rPr lang="en-US" altLang="ko-KR" sz="1400" kern="0">
                <a:latin typeface="Times New Roman" panose="02020603050405020304" pitchFamily="18" charset="0"/>
                <a:cs typeface="Times New Roman" panose="02020603050405020304" pitchFamily="18" charset="0"/>
              </a:rPr>
              <a:t>vectors can refer to anyware</a:t>
            </a:r>
            <a:endParaRPr lang="ko-KR" altLang="en-US" sz="1400" kern="0" dirty="0"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1507E655-F13E-4DD4-8471-AA433158EF1E}"/>
              </a:ext>
            </a:extLst>
          </p:cNvPr>
          <p:cNvSpPr/>
          <p:nvPr/>
        </p:nvSpPr>
        <p:spPr>
          <a:xfrm>
            <a:off x="3624521" y="4188380"/>
            <a:ext cx="1208019" cy="643193"/>
          </a:xfrm>
          <a:prstGeom prst="round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796">
              <a:defRPr/>
            </a:pPr>
            <a:r>
              <a:rPr lang="en-US" altLang="ko-KR" sz="1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Motion </a:t>
            </a:r>
            <a:r>
              <a:rPr lang="en-US" altLang="ko-KR" sz="1400" kern="0">
                <a:latin typeface="Times New Roman" panose="02020603050405020304" pitchFamily="18" charset="0"/>
                <a:cs typeface="Times New Roman" panose="02020603050405020304" pitchFamily="18" charset="0"/>
              </a:rPr>
              <a:t>vectors only refer to same position Tile</a:t>
            </a:r>
            <a:endParaRPr lang="ko-KR" altLang="en-US" sz="1400" kern="0" dirty="0">
              <a:latin typeface="Calibri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8239EC6-2A6B-4B17-91B8-2F75B921F067}"/>
              </a:ext>
            </a:extLst>
          </p:cNvPr>
          <p:cNvSpPr/>
          <p:nvPr/>
        </p:nvSpPr>
        <p:spPr>
          <a:xfrm>
            <a:off x="5380458" y="3112439"/>
            <a:ext cx="2895526" cy="273534"/>
          </a:xfrm>
          <a:prstGeom prst="round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796">
              <a:defRPr/>
            </a:pPr>
            <a:r>
              <a:rPr lang="en-US" altLang="ko-KR" kern="0">
                <a:latin typeface="Times New Roman" panose="02020603050405020304" pitchFamily="18" charset="0"/>
                <a:cs typeface="Times New Roman" panose="02020603050405020304" pitchFamily="18" charset="0"/>
              </a:rPr>
              <a:t>Motion Estimation </a:t>
            </a:r>
          </a:p>
          <a:p>
            <a:pPr algn="ctr" defTabSz="685796">
              <a:defRPr/>
            </a:pPr>
            <a:r>
              <a:rPr lang="en-US" altLang="ko-KR" kern="0">
                <a:latin typeface="Times New Roman" panose="02020603050405020304" pitchFamily="18" charset="0"/>
                <a:cs typeface="Times New Roman" panose="02020603050405020304" pitchFamily="18" charset="0"/>
              </a:rPr>
              <a:t> after applying MCTS</a:t>
            </a:r>
            <a:endParaRPr lang="ko-KR" altLang="en-US" sz="1400" kern="0" dirty="0">
              <a:latin typeface="Calibri"/>
              <a:ea typeface="맑은 고딕" panose="020B0503020000020004" pitchFamily="50" charset="-127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1B74359-3555-42FB-BF33-DE1D1B15F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" y="1083441"/>
            <a:ext cx="3619069" cy="180953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4056CB05-D335-4E7C-9144-8F1B90B38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" y="4090201"/>
            <a:ext cx="3619052" cy="1809526"/>
          </a:xfrm>
          <a:prstGeom prst="rect">
            <a:avLst/>
          </a:prstGeom>
        </p:spPr>
      </p:pic>
      <p:grpSp>
        <p:nvGrpSpPr>
          <p:cNvPr id="18" name="그룹 17">
            <a:extLst>
              <a:ext uri="{FF2B5EF4-FFF2-40B4-BE49-F238E27FC236}">
                <a16:creationId xmlns:a16="http://schemas.microsoft.com/office/drawing/2014/main" id="{41FE0553-A2E9-493A-8242-ED461A601DDE}"/>
              </a:ext>
            </a:extLst>
          </p:cNvPr>
          <p:cNvGrpSpPr/>
          <p:nvPr/>
        </p:nvGrpSpPr>
        <p:grpSpPr>
          <a:xfrm>
            <a:off x="4730078" y="3529904"/>
            <a:ext cx="4213050" cy="2122388"/>
            <a:chOff x="6306771" y="3897924"/>
            <a:chExt cx="5617400" cy="2829851"/>
          </a:xfrm>
        </p:grpSpPr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3CA02C6C-9BAD-4E48-A243-0ADF51CAD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540" y="3897924"/>
              <a:ext cx="1855277" cy="927639"/>
            </a:xfrm>
            <a:prstGeom prst="rect">
              <a:avLst/>
            </a:prstGeom>
          </p:spPr>
        </p:pic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8315870F-1304-4C7D-A089-999D4C8DA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8217" y="3897924"/>
              <a:ext cx="1855277" cy="927639"/>
            </a:xfrm>
            <a:prstGeom prst="rect">
              <a:avLst/>
            </a:prstGeom>
          </p:spPr>
        </p:pic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39F6038B-B807-4FE8-94DC-39F99562F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8894" y="3897924"/>
              <a:ext cx="1855277" cy="927639"/>
            </a:xfrm>
            <a:prstGeom prst="rect">
              <a:avLst/>
            </a:prstGeom>
          </p:spPr>
        </p:pic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CCC7771B-F21E-4AF4-91A1-827E25504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8217" y="4849030"/>
              <a:ext cx="1855277" cy="927639"/>
            </a:xfrm>
            <a:prstGeom prst="rect">
              <a:avLst/>
            </a:prstGeom>
          </p:spPr>
        </p:pic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69E07E53-7B31-4918-97B2-918F7D026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8894" y="4849030"/>
              <a:ext cx="1855277" cy="927639"/>
            </a:xfrm>
            <a:prstGeom prst="rect">
              <a:avLst/>
            </a:prstGeom>
          </p:spPr>
        </p:pic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DBD8F80C-F70A-487B-8D5E-072E1C510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540" y="5800136"/>
              <a:ext cx="1855277" cy="927639"/>
            </a:xfrm>
            <a:prstGeom prst="rect">
              <a:avLst/>
            </a:prstGeom>
          </p:spPr>
        </p:pic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87A506BE-E23E-4B2B-890B-EE84DFD26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8217" y="5800136"/>
              <a:ext cx="1855277" cy="927639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59CF711D-594C-4BCC-AA41-5919C0728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8894" y="5800136"/>
              <a:ext cx="1855277" cy="927639"/>
            </a:xfrm>
            <a:prstGeom prst="rect">
              <a:avLst/>
            </a:prstGeom>
          </p:spPr>
        </p:pic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304626B3-402B-47FF-B8A5-18D0ACA5D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6771" y="4844036"/>
              <a:ext cx="1855277" cy="927639"/>
            </a:xfrm>
            <a:prstGeom prst="rect">
              <a:avLst/>
            </a:prstGeom>
          </p:spPr>
        </p:pic>
      </p:grpSp>
      <p:graphicFrame>
        <p:nvGraphicFramePr>
          <p:cNvPr id="28" name="표 27">
            <a:extLst>
              <a:ext uri="{FF2B5EF4-FFF2-40B4-BE49-F238E27FC236}">
                <a16:creationId xmlns:a16="http://schemas.microsoft.com/office/drawing/2014/main" id="{365B0BE9-8FB2-496C-9F05-FDDA51022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741499"/>
              </p:ext>
            </p:extLst>
          </p:nvPr>
        </p:nvGraphicFramePr>
        <p:xfrm>
          <a:off x="4720812" y="3518399"/>
          <a:ext cx="4229996" cy="2139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999">
                  <a:extLst>
                    <a:ext uri="{9D8B030D-6E8A-4147-A177-3AD203B41FA5}">
                      <a16:colId xmlns:a16="http://schemas.microsoft.com/office/drawing/2014/main" val="4042435122"/>
                    </a:ext>
                  </a:extLst>
                </a:gridCol>
                <a:gridCol w="1409999">
                  <a:extLst>
                    <a:ext uri="{9D8B030D-6E8A-4147-A177-3AD203B41FA5}">
                      <a16:colId xmlns:a16="http://schemas.microsoft.com/office/drawing/2014/main" val="2202280685"/>
                    </a:ext>
                  </a:extLst>
                </a:gridCol>
                <a:gridCol w="1409998">
                  <a:extLst>
                    <a:ext uri="{9D8B030D-6E8A-4147-A177-3AD203B41FA5}">
                      <a16:colId xmlns:a16="http://schemas.microsoft.com/office/drawing/2014/main" val="1425977492"/>
                    </a:ext>
                  </a:extLst>
                </a:gridCol>
              </a:tblGrid>
              <a:tr h="713282">
                <a:tc>
                  <a:txBody>
                    <a:bodyPr/>
                    <a:lstStyle/>
                    <a:p>
                      <a:pPr algn="ctr" latinLnBrk="1"/>
                      <a:endParaRPr lang="ko-KR" altLang="en-US" sz="23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3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3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672962"/>
                  </a:ext>
                </a:extLst>
              </a:tr>
              <a:tr h="713282">
                <a:tc>
                  <a:txBody>
                    <a:bodyPr/>
                    <a:lstStyle/>
                    <a:p>
                      <a:pPr algn="ctr" latinLnBrk="1"/>
                      <a:endParaRPr lang="ko-KR" altLang="en-US" sz="23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3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3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1622154"/>
                  </a:ext>
                </a:extLst>
              </a:tr>
              <a:tr h="713282">
                <a:tc>
                  <a:txBody>
                    <a:bodyPr/>
                    <a:lstStyle/>
                    <a:p>
                      <a:pPr algn="ctr" latinLnBrk="1"/>
                      <a:endParaRPr lang="ko-KR" altLang="en-US" sz="23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3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3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453139"/>
                  </a:ext>
                </a:extLst>
              </a:tr>
            </a:tbl>
          </a:graphicData>
        </a:graphic>
      </p:graphicFrame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0C66FA39-D419-4119-A06F-BB23CD5F6D65}"/>
              </a:ext>
            </a:extLst>
          </p:cNvPr>
          <p:cNvSpPr/>
          <p:nvPr/>
        </p:nvSpPr>
        <p:spPr>
          <a:xfrm>
            <a:off x="4700523" y="5679591"/>
            <a:ext cx="4250285" cy="492291"/>
          </a:xfrm>
          <a:prstGeom prst="round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796">
              <a:defRPr/>
            </a:pPr>
            <a:r>
              <a:rPr lang="en-US" altLang="ko-KR" sz="1600" kern="0">
                <a:latin typeface="Times New Roman" panose="02020603050405020304" pitchFamily="18" charset="0"/>
                <a:cs typeface="Times New Roman" panose="02020603050405020304" pitchFamily="18" charset="0"/>
              </a:rPr>
              <a:t>Adopt our MCTS in MPEG (HM ver. 16.18)</a:t>
            </a:r>
            <a:endParaRPr lang="ko-KR" altLang="en-US" sz="1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바닥글 개체 틀 4">
            <a:extLst>
              <a:ext uri="{FF2B5EF4-FFF2-40B4-BE49-F238E27FC236}">
                <a16:creationId xmlns:a16="http://schemas.microsoft.com/office/drawing/2014/main" id="{3E71C2C0-B923-4942-8C5F-807078D87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3079-18-0045-00-0003</a:t>
            </a:r>
          </a:p>
        </p:txBody>
      </p:sp>
    </p:spTree>
    <p:extLst>
      <p:ext uri="{BB962C8B-B14F-4D97-AF65-F5344CB8AC3E}">
        <p14:creationId xmlns:p14="http://schemas.microsoft.com/office/powerpoint/2010/main" val="262727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81481E-6 L 2.08333E-6 -0.22477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0.00065 -0.22523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127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8" grpId="0"/>
      <p:bldP spid="9" grpId="0"/>
      <p:bldP spid="11" grpId="0"/>
      <p:bldP spid="12" grpId="0" animBg="1"/>
      <p:bldP spid="13" grpId="0"/>
      <p:bldP spid="14" grpId="0"/>
      <p:bldP spid="15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64849D-A9FF-4DCA-AC4B-FE0BFB52B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MCTS with HEVC and SHVC - Structure</a:t>
            </a:r>
            <a:endParaRPr lang="ko-KR" altLang="en-US"/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05EF42F5-221E-4CB8-8A98-B32EE58F27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97096"/>
              </p:ext>
            </p:extLst>
          </p:nvPr>
        </p:nvGraphicFramePr>
        <p:xfrm>
          <a:off x="167108" y="2345624"/>
          <a:ext cx="1743045" cy="11183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1015">
                  <a:extLst>
                    <a:ext uri="{9D8B030D-6E8A-4147-A177-3AD203B41FA5}">
                      <a16:colId xmlns:a16="http://schemas.microsoft.com/office/drawing/2014/main" val="1290059640"/>
                    </a:ext>
                  </a:extLst>
                </a:gridCol>
                <a:gridCol w="581015">
                  <a:extLst>
                    <a:ext uri="{9D8B030D-6E8A-4147-A177-3AD203B41FA5}">
                      <a16:colId xmlns:a16="http://schemas.microsoft.com/office/drawing/2014/main" val="3420534769"/>
                    </a:ext>
                  </a:extLst>
                </a:gridCol>
                <a:gridCol w="581015">
                  <a:extLst>
                    <a:ext uri="{9D8B030D-6E8A-4147-A177-3AD203B41FA5}">
                      <a16:colId xmlns:a16="http://schemas.microsoft.com/office/drawing/2014/main" val="1377360898"/>
                    </a:ext>
                  </a:extLst>
                </a:gridCol>
              </a:tblGrid>
              <a:tr h="372794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706336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858403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79918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1FDAB7E-7036-4282-8B74-889C66A4F355}"/>
              </a:ext>
            </a:extLst>
          </p:cNvPr>
          <p:cNvSpPr txBox="1"/>
          <p:nvPr/>
        </p:nvSpPr>
        <p:spPr>
          <a:xfrm>
            <a:off x="390774" y="2767662"/>
            <a:ext cx="36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95B3C3D-AC4B-49FD-9107-B145F7A6A9D9}"/>
              </a:ext>
            </a:extLst>
          </p:cNvPr>
          <p:cNvSpPr/>
          <p:nvPr/>
        </p:nvSpPr>
        <p:spPr>
          <a:xfrm>
            <a:off x="917450" y="2767661"/>
            <a:ext cx="151002" cy="134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ABC2FE2B-8A03-4718-9DD5-BCE3575FF0EF}"/>
              </a:ext>
            </a:extLst>
          </p:cNvPr>
          <p:cNvCxnSpPr>
            <a:cxnSpLocks/>
          </p:cNvCxnSpPr>
          <p:nvPr/>
        </p:nvCxnSpPr>
        <p:spPr>
          <a:xfrm>
            <a:off x="4554688" y="697240"/>
            <a:ext cx="52150" cy="466424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DF658A5-CF70-4E76-A862-DB9D51FC110C}"/>
              </a:ext>
            </a:extLst>
          </p:cNvPr>
          <p:cNvSpPr txBox="1"/>
          <p:nvPr/>
        </p:nvSpPr>
        <p:spPr>
          <a:xfrm>
            <a:off x="874369" y="724258"/>
            <a:ext cx="2738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SHM Encoder</a:t>
            </a:r>
            <a:endParaRPr lang="ko-KR" altLang="en-US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327183-1EF4-42C4-9FDE-5EB6984DD131}"/>
              </a:ext>
            </a:extLst>
          </p:cNvPr>
          <p:cNvSpPr txBox="1"/>
          <p:nvPr/>
        </p:nvSpPr>
        <p:spPr>
          <a:xfrm>
            <a:off x="5586631" y="724258"/>
            <a:ext cx="3165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HM Encoder</a:t>
            </a:r>
            <a:endParaRPr lang="en-US" altLang="ko-KR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73E7F20F-D516-4CFB-B408-8088561E2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424425"/>
              </p:ext>
            </p:extLst>
          </p:nvPr>
        </p:nvGraphicFramePr>
        <p:xfrm>
          <a:off x="2513969" y="2345624"/>
          <a:ext cx="1743045" cy="11183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1015">
                  <a:extLst>
                    <a:ext uri="{9D8B030D-6E8A-4147-A177-3AD203B41FA5}">
                      <a16:colId xmlns:a16="http://schemas.microsoft.com/office/drawing/2014/main" val="1290059640"/>
                    </a:ext>
                  </a:extLst>
                </a:gridCol>
                <a:gridCol w="581015">
                  <a:extLst>
                    <a:ext uri="{9D8B030D-6E8A-4147-A177-3AD203B41FA5}">
                      <a16:colId xmlns:a16="http://schemas.microsoft.com/office/drawing/2014/main" val="3420534769"/>
                    </a:ext>
                  </a:extLst>
                </a:gridCol>
                <a:gridCol w="581015">
                  <a:extLst>
                    <a:ext uri="{9D8B030D-6E8A-4147-A177-3AD203B41FA5}">
                      <a16:colId xmlns:a16="http://schemas.microsoft.com/office/drawing/2014/main" val="1377360898"/>
                    </a:ext>
                  </a:extLst>
                </a:gridCol>
              </a:tblGrid>
              <a:tr h="372794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706336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858403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799189"/>
                  </a:ext>
                </a:extLst>
              </a:tr>
            </a:tbl>
          </a:graphicData>
        </a:graphic>
      </p:graphicFrame>
      <p:sp>
        <p:nvSpPr>
          <p:cNvPr id="11" name="직사각형 10">
            <a:extLst>
              <a:ext uri="{FF2B5EF4-FFF2-40B4-BE49-F238E27FC236}">
                <a16:creationId xmlns:a16="http://schemas.microsoft.com/office/drawing/2014/main" id="{4BA3C702-153F-452A-9F04-DDCC2AE1CB95}"/>
              </a:ext>
            </a:extLst>
          </p:cNvPr>
          <p:cNvSpPr/>
          <p:nvPr/>
        </p:nvSpPr>
        <p:spPr>
          <a:xfrm>
            <a:off x="3338612" y="2771111"/>
            <a:ext cx="151002" cy="134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EFE08BF-AD02-4494-A84E-C72B49DA8C21}"/>
              </a:ext>
            </a:extLst>
          </p:cNvPr>
          <p:cNvSpPr/>
          <p:nvPr/>
        </p:nvSpPr>
        <p:spPr>
          <a:xfrm>
            <a:off x="3137071" y="2906209"/>
            <a:ext cx="151002" cy="134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6FE990A-116F-4682-A14D-9B4C657CD139}"/>
              </a:ext>
            </a:extLst>
          </p:cNvPr>
          <p:cNvSpPr/>
          <p:nvPr/>
        </p:nvSpPr>
        <p:spPr>
          <a:xfrm>
            <a:off x="460118" y="2909506"/>
            <a:ext cx="151002" cy="134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FD4FF1-4CEB-464D-9E14-FB6C407A9B67}"/>
              </a:ext>
            </a:extLst>
          </p:cNvPr>
          <p:cNvSpPr txBox="1"/>
          <p:nvPr/>
        </p:nvSpPr>
        <p:spPr>
          <a:xfrm>
            <a:off x="2842839" y="2061548"/>
            <a:ext cx="1091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PicEL t</a:t>
            </a:r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0593AA-4108-475F-A592-18BF3D1F87E9}"/>
              </a:ext>
            </a:extLst>
          </p:cNvPr>
          <p:cNvSpPr txBox="1"/>
          <p:nvPr/>
        </p:nvSpPr>
        <p:spPr>
          <a:xfrm>
            <a:off x="499384" y="2061547"/>
            <a:ext cx="1091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PicEL t-1</a:t>
            </a:r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2DB71F94-7FFF-468C-88F5-A3C50A22DAF6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1068454" y="2834775"/>
            <a:ext cx="2270158" cy="3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1722A70D-0D60-4F3C-A790-2681693B3E1D}"/>
              </a:ext>
            </a:extLst>
          </p:cNvPr>
          <p:cNvCxnSpPr>
            <a:stCxn id="12" idx="1"/>
            <a:endCxn id="13" idx="3"/>
          </p:cNvCxnSpPr>
          <p:nvPr/>
        </p:nvCxnSpPr>
        <p:spPr>
          <a:xfrm flipH="1">
            <a:off x="611123" y="2973323"/>
            <a:ext cx="2525951" cy="3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CE4FAE0F-49A2-49B4-8885-BFBC4C3CE98C}"/>
              </a:ext>
            </a:extLst>
          </p:cNvPr>
          <p:cNvSpPr/>
          <p:nvPr/>
        </p:nvSpPr>
        <p:spPr>
          <a:xfrm>
            <a:off x="3137071" y="4540247"/>
            <a:ext cx="151002" cy="134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9DA29E-B297-45FC-A2D0-F549B5E1306B}"/>
              </a:ext>
            </a:extLst>
          </p:cNvPr>
          <p:cNvSpPr txBox="1"/>
          <p:nvPr/>
        </p:nvSpPr>
        <p:spPr>
          <a:xfrm>
            <a:off x="2455457" y="5147374"/>
            <a:ext cx="1738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Upsampled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PicBL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C10A7307-5738-418F-A871-DF0B942F00FE}"/>
              </a:ext>
            </a:extLst>
          </p:cNvPr>
          <p:cNvCxnSpPr>
            <a:cxnSpLocks/>
            <a:stCxn id="12" idx="2"/>
            <a:endCxn id="18" idx="0"/>
          </p:cNvCxnSpPr>
          <p:nvPr/>
        </p:nvCxnSpPr>
        <p:spPr>
          <a:xfrm>
            <a:off x="3212572" y="3040433"/>
            <a:ext cx="0" cy="14998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연결선: 구부러짐 20">
            <a:extLst>
              <a:ext uri="{FF2B5EF4-FFF2-40B4-BE49-F238E27FC236}">
                <a16:creationId xmlns:a16="http://schemas.microsoft.com/office/drawing/2014/main" id="{7043B314-C204-4794-A66C-381698486F8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865344" y="2286262"/>
            <a:ext cx="837005" cy="260018"/>
          </a:xfrm>
          <a:prstGeom prst="curved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BE63764-9293-4B19-94FE-A81198E215A5}"/>
              </a:ext>
            </a:extLst>
          </p:cNvPr>
          <p:cNvSpPr txBox="1"/>
          <p:nvPr/>
        </p:nvSpPr>
        <p:spPr>
          <a:xfrm>
            <a:off x="1042700" y="1246357"/>
            <a:ext cx="2733719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When referring to the same tile, TIP is performed according to </a:t>
            </a:r>
            <a:r>
              <a:rPr lang="en-US" altLang="ko-KR" sz="1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considerations</a:t>
            </a:r>
            <a:endParaRPr lang="ko-KR" altLang="en-US" sz="14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연결선: 구부러짐 22">
            <a:extLst>
              <a:ext uri="{FF2B5EF4-FFF2-40B4-BE49-F238E27FC236}">
                <a16:creationId xmlns:a16="http://schemas.microsoft.com/office/drawing/2014/main" id="{F05FEB2C-EB4E-452C-A4B2-DE6692079950}"/>
              </a:ext>
            </a:extLst>
          </p:cNvPr>
          <p:cNvCxnSpPr>
            <a:cxnSpLocks/>
          </p:cNvCxnSpPr>
          <p:nvPr/>
        </p:nvCxnSpPr>
        <p:spPr>
          <a:xfrm flipV="1">
            <a:off x="2124294" y="3702145"/>
            <a:ext cx="1088281" cy="229911"/>
          </a:xfrm>
          <a:prstGeom prst="curved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E546989-3C85-472D-870D-D36F9BBA2029}"/>
              </a:ext>
            </a:extLst>
          </p:cNvPr>
          <p:cNvSpPr txBox="1"/>
          <p:nvPr/>
        </p:nvSpPr>
        <p:spPr>
          <a:xfrm>
            <a:off x="405758" y="3634511"/>
            <a:ext cx="171853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When referring to the other tiles, ILP is performed using Upsampled BL</a:t>
            </a:r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DBDB6B-4656-4533-99F9-6A407D406D4E}"/>
              </a:ext>
            </a:extLst>
          </p:cNvPr>
          <p:cNvSpPr txBox="1"/>
          <p:nvPr/>
        </p:nvSpPr>
        <p:spPr>
          <a:xfrm>
            <a:off x="4683489" y="4507068"/>
            <a:ext cx="2585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9" indent="-171449"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EL: Enhancement Layer</a:t>
            </a:r>
          </a:p>
          <a:p>
            <a:pPr marL="171449" indent="-171449"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BL: Base Layer</a:t>
            </a:r>
          </a:p>
          <a:p>
            <a:pPr marL="171449" indent="-171449"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TIP: Temporal Inter Prediction</a:t>
            </a:r>
          </a:p>
          <a:p>
            <a:pPr marL="171449" indent="-171449"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ILP: Inter Layer Prediction 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표 25">
            <a:extLst>
              <a:ext uri="{FF2B5EF4-FFF2-40B4-BE49-F238E27FC236}">
                <a16:creationId xmlns:a16="http://schemas.microsoft.com/office/drawing/2014/main" id="{00031812-0ED1-4439-A11E-B9DA117945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325538"/>
              </p:ext>
            </p:extLst>
          </p:nvPr>
        </p:nvGraphicFramePr>
        <p:xfrm>
          <a:off x="4922482" y="2345624"/>
          <a:ext cx="1743045" cy="11183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1015">
                  <a:extLst>
                    <a:ext uri="{9D8B030D-6E8A-4147-A177-3AD203B41FA5}">
                      <a16:colId xmlns:a16="http://schemas.microsoft.com/office/drawing/2014/main" val="1290059640"/>
                    </a:ext>
                  </a:extLst>
                </a:gridCol>
                <a:gridCol w="581015">
                  <a:extLst>
                    <a:ext uri="{9D8B030D-6E8A-4147-A177-3AD203B41FA5}">
                      <a16:colId xmlns:a16="http://schemas.microsoft.com/office/drawing/2014/main" val="3420534769"/>
                    </a:ext>
                  </a:extLst>
                </a:gridCol>
                <a:gridCol w="581015">
                  <a:extLst>
                    <a:ext uri="{9D8B030D-6E8A-4147-A177-3AD203B41FA5}">
                      <a16:colId xmlns:a16="http://schemas.microsoft.com/office/drawing/2014/main" val="1377360898"/>
                    </a:ext>
                  </a:extLst>
                </a:gridCol>
              </a:tblGrid>
              <a:tr h="372794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706336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858403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799189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93BC4397-D814-41F4-B372-83CB79C8B354}"/>
              </a:ext>
            </a:extLst>
          </p:cNvPr>
          <p:cNvSpPr txBox="1"/>
          <p:nvPr/>
        </p:nvSpPr>
        <p:spPr>
          <a:xfrm>
            <a:off x="5146149" y="2767662"/>
            <a:ext cx="36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2224432D-75C6-49A8-834C-256C78E1F9BB}"/>
              </a:ext>
            </a:extLst>
          </p:cNvPr>
          <p:cNvSpPr/>
          <p:nvPr/>
        </p:nvSpPr>
        <p:spPr>
          <a:xfrm>
            <a:off x="5672824" y="2767661"/>
            <a:ext cx="151002" cy="134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D4B3D09E-5CCD-41B0-8811-451E19A6F3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564467"/>
              </p:ext>
            </p:extLst>
          </p:nvPr>
        </p:nvGraphicFramePr>
        <p:xfrm>
          <a:off x="7269343" y="2345624"/>
          <a:ext cx="1743045" cy="11183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1015">
                  <a:extLst>
                    <a:ext uri="{9D8B030D-6E8A-4147-A177-3AD203B41FA5}">
                      <a16:colId xmlns:a16="http://schemas.microsoft.com/office/drawing/2014/main" val="1290059640"/>
                    </a:ext>
                  </a:extLst>
                </a:gridCol>
                <a:gridCol w="581015">
                  <a:extLst>
                    <a:ext uri="{9D8B030D-6E8A-4147-A177-3AD203B41FA5}">
                      <a16:colId xmlns:a16="http://schemas.microsoft.com/office/drawing/2014/main" val="3420534769"/>
                    </a:ext>
                  </a:extLst>
                </a:gridCol>
                <a:gridCol w="581015">
                  <a:extLst>
                    <a:ext uri="{9D8B030D-6E8A-4147-A177-3AD203B41FA5}">
                      <a16:colId xmlns:a16="http://schemas.microsoft.com/office/drawing/2014/main" val="1377360898"/>
                    </a:ext>
                  </a:extLst>
                </a:gridCol>
              </a:tblGrid>
              <a:tr h="372794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706336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858403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799189"/>
                  </a:ext>
                </a:extLst>
              </a:tr>
            </a:tbl>
          </a:graphicData>
        </a:graphic>
      </p:graphicFrame>
      <p:sp>
        <p:nvSpPr>
          <p:cNvPr id="30" name="직사각형 29">
            <a:extLst>
              <a:ext uri="{FF2B5EF4-FFF2-40B4-BE49-F238E27FC236}">
                <a16:creationId xmlns:a16="http://schemas.microsoft.com/office/drawing/2014/main" id="{83094BC0-0186-4D0D-BB4F-33BC5335DBED}"/>
              </a:ext>
            </a:extLst>
          </p:cNvPr>
          <p:cNvSpPr/>
          <p:nvPr/>
        </p:nvSpPr>
        <p:spPr>
          <a:xfrm>
            <a:off x="8093986" y="2771111"/>
            <a:ext cx="151002" cy="134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6AA131AA-EF04-4FF7-AF47-4B53168D0BCD}"/>
              </a:ext>
            </a:extLst>
          </p:cNvPr>
          <p:cNvSpPr/>
          <p:nvPr/>
        </p:nvSpPr>
        <p:spPr>
          <a:xfrm>
            <a:off x="7892445" y="2906209"/>
            <a:ext cx="151002" cy="134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1B4539DE-8F3C-4BB6-BD2A-1E9C8A994E64}"/>
              </a:ext>
            </a:extLst>
          </p:cNvPr>
          <p:cNvSpPr/>
          <p:nvPr/>
        </p:nvSpPr>
        <p:spPr>
          <a:xfrm>
            <a:off x="5215492" y="2909506"/>
            <a:ext cx="151002" cy="134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DF077E-8184-4C23-8CEA-2CABD6FD4252}"/>
              </a:ext>
            </a:extLst>
          </p:cNvPr>
          <p:cNvSpPr txBox="1"/>
          <p:nvPr/>
        </p:nvSpPr>
        <p:spPr>
          <a:xfrm>
            <a:off x="7598213" y="2061548"/>
            <a:ext cx="1091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Pic t</a:t>
            </a:r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D22A3ED-8B1A-4DD9-948D-3064A446B0ED}"/>
              </a:ext>
            </a:extLst>
          </p:cNvPr>
          <p:cNvSpPr txBox="1"/>
          <p:nvPr/>
        </p:nvSpPr>
        <p:spPr>
          <a:xfrm>
            <a:off x="5254758" y="2061547"/>
            <a:ext cx="1091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Pic t-1</a:t>
            </a:r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A67F7C12-C69D-4613-9848-4BE8CF8036F1}"/>
              </a:ext>
            </a:extLst>
          </p:cNvPr>
          <p:cNvCxnSpPr>
            <a:cxnSpLocks/>
            <a:stCxn id="30" idx="1"/>
          </p:cNvCxnSpPr>
          <p:nvPr/>
        </p:nvCxnSpPr>
        <p:spPr>
          <a:xfrm flipH="1" flipV="1">
            <a:off x="5823828" y="2834775"/>
            <a:ext cx="2270158" cy="3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138C6981-1B57-4396-9909-D09DBB3C981E}"/>
              </a:ext>
            </a:extLst>
          </p:cNvPr>
          <p:cNvCxnSpPr>
            <a:stCxn id="31" idx="1"/>
            <a:endCxn id="32" idx="3"/>
          </p:cNvCxnSpPr>
          <p:nvPr/>
        </p:nvCxnSpPr>
        <p:spPr>
          <a:xfrm flipH="1">
            <a:off x="5366497" y="2973323"/>
            <a:ext cx="2525951" cy="3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연결선: 구부러짐 36">
            <a:extLst>
              <a:ext uri="{FF2B5EF4-FFF2-40B4-BE49-F238E27FC236}">
                <a16:creationId xmlns:a16="http://schemas.microsoft.com/office/drawing/2014/main" id="{ECDE5C87-288A-44D4-AD08-98C7FBA37EC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620718" y="2286262"/>
            <a:ext cx="837005" cy="260018"/>
          </a:xfrm>
          <a:prstGeom prst="curved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연결선: 구부러짐 37">
            <a:extLst>
              <a:ext uri="{FF2B5EF4-FFF2-40B4-BE49-F238E27FC236}">
                <a16:creationId xmlns:a16="http://schemas.microsoft.com/office/drawing/2014/main" id="{537E1A5C-F462-47FA-B43E-37EB05C169F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415730" y="3377300"/>
            <a:ext cx="891621" cy="217895"/>
          </a:xfrm>
          <a:prstGeom prst="curved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CEDF52A-41D6-4F85-9CFC-CD0FDE51714E}"/>
              </a:ext>
            </a:extLst>
          </p:cNvPr>
          <p:cNvSpPr txBox="1"/>
          <p:nvPr/>
        </p:nvSpPr>
        <p:spPr>
          <a:xfrm>
            <a:off x="7025091" y="3928511"/>
            <a:ext cx="171853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When referring to the other tiles, Intra Prediction is performed</a:t>
            </a:r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1">
            <a:extLst>
              <a:ext uri="{FF2B5EF4-FFF2-40B4-BE49-F238E27FC236}">
                <a16:creationId xmlns:a16="http://schemas.microsoft.com/office/drawing/2014/main" id="{4F0DC76F-41A6-4384-8CBB-68A61FB68EFB}"/>
              </a:ext>
            </a:extLst>
          </p:cNvPr>
          <p:cNvSpPr/>
          <p:nvPr/>
        </p:nvSpPr>
        <p:spPr>
          <a:xfrm>
            <a:off x="2469379" y="4026827"/>
            <a:ext cx="1738466" cy="111838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0BD0C08-03DC-41CA-9F84-BE0BD827D88D}"/>
              </a:ext>
            </a:extLst>
          </p:cNvPr>
          <p:cNvSpPr txBox="1"/>
          <p:nvPr/>
        </p:nvSpPr>
        <p:spPr>
          <a:xfrm>
            <a:off x="408090" y="5618882"/>
            <a:ext cx="8346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Considerations : Interpolation, Temporal Candidate of AMVP and MERGE </a:t>
            </a:r>
            <a:endParaRPr lang="ko-KR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F1F2D37-8913-4586-993C-542D8A076C3E}"/>
              </a:ext>
            </a:extLst>
          </p:cNvPr>
          <p:cNvSpPr txBox="1"/>
          <p:nvPr/>
        </p:nvSpPr>
        <p:spPr>
          <a:xfrm>
            <a:off x="5753342" y="1244949"/>
            <a:ext cx="2733719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When referring to the same tile, TIP is performed according to </a:t>
            </a:r>
            <a:r>
              <a:rPr lang="en-US" altLang="ko-KR" sz="1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considerations</a:t>
            </a:r>
            <a:endParaRPr lang="ko-KR" altLang="en-US" sz="14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바닥글 개체 틀 4">
            <a:extLst>
              <a:ext uri="{FF2B5EF4-FFF2-40B4-BE49-F238E27FC236}">
                <a16:creationId xmlns:a16="http://schemas.microsoft.com/office/drawing/2014/main" id="{F5A4527E-B8A9-4518-BA7C-5742616EC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3079-18-0045-00-0003</a:t>
            </a:r>
          </a:p>
        </p:txBody>
      </p:sp>
    </p:spTree>
    <p:extLst>
      <p:ext uri="{BB962C8B-B14F-4D97-AF65-F5344CB8AC3E}">
        <p14:creationId xmlns:p14="http://schemas.microsoft.com/office/powerpoint/2010/main" val="1649855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B47405-CF17-4F0D-8AAB-DD7A167DC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MCTS Considerations (1/2)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2E5CF37-DF7D-456D-AE76-488F64C61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844731"/>
            <a:ext cx="8464731" cy="532746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Char char="v"/>
            </a:pPr>
            <a:r>
              <a:rPr lang="en-US" altLang="ko-KR" sz="2000" kern="1200"/>
              <a:t>Interpolation</a:t>
            </a:r>
          </a:p>
          <a:p>
            <a:pPr lvl="1" indent="-34290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altLang="ko-KR" sz="2000" kern="1200"/>
              <a:t>Use an eight-tap filter to interpolate luma prediction</a:t>
            </a:r>
          </a:p>
          <a:p>
            <a:pPr lvl="1" indent="-34290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altLang="ko-KR" sz="2000" kern="1200"/>
              <a:t>Use 3 pixels of left and top, 4 pixels of right and bottom for Interpolation</a:t>
            </a:r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Char char="v"/>
            </a:pPr>
            <a:endParaRPr lang="en-US" altLang="ko-KR" sz="2000" kern="1200"/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Char char="v"/>
            </a:pPr>
            <a:endParaRPr lang="ko-KR" altLang="en-US" sz="2000" kern="120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329C491-0785-4768-9F8F-682075318CFA}"/>
              </a:ext>
            </a:extLst>
          </p:cNvPr>
          <p:cNvSpPr txBox="1">
            <a:spLocks/>
          </p:cNvSpPr>
          <p:nvPr/>
        </p:nvSpPr>
        <p:spPr>
          <a:xfrm>
            <a:off x="226814" y="954406"/>
            <a:ext cx="8371138" cy="5231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1313" indent="-341313" algn="l" defTabSz="457200" rtl="0" eaLnBrk="1" latinLnBrk="0" hangingPunct="1">
              <a:spcBef>
                <a:spcPct val="20000"/>
              </a:spcBef>
              <a:buClr>
                <a:srgbClr val="00B0F0"/>
              </a:buClr>
              <a:buSzPct val="120000"/>
              <a:buFont typeface="Arial" pitchFamily="34" charset="0"/>
              <a:buChar char="•"/>
              <a:tabLst/>
              <a:defRPr sz="2600" b="0" i="0" kern="1200">
                <a:solidFill>
                  <a:srgbClr val="716C6B"/>
                </a:solidFill>
                <a:latin typeface="Arial"/>
                <a:ea typeface="+mn-ea"/>
                <a:cs typeface="Arial"/>
              </a:defRPr>
            </a:lvl1pPr>
            <a:lvl2pPr marL="573088" indent="-231775" algn="l" defTabSz="457200" rtl="0" eaLnBrk="1" latinLnBrk="0" hangingPunct="1">
              <a:spcBef>
                <a:spcPts val="300"/>
              </a:spcBef>
              <a:buClr>
                <a:srgbClr val="00B0F0"/>
              </a:buClr>
              <a:buFont typeface="Arial" pitchFamily="34" charset="0"/>
              <a:buChar char="•"/>
              <a:defRPr sz="2400" b="0" i="0" kern="1200">
                <a:solidFill>
                  <a:srgbClr val="716C6B"/>
                </a:solidFill>
                <a:latin typeface="Arial"/>
                <a:ea typeface="+mn-ea"/>
                <a:cs typeface="Arial"/>
              </a:defRPr>
            </a:lvl2pPr>
            <a:lvl3pPr marL="682625" indent="-109538" algn="l" defTabSz="457200" rtl="0" eaLnBrk="1" latinLnBrk="0" hangingPunct="1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2000" b="0" i="0" kern="1200">
                <a:solidFill>
                  <a:srgbClr val="716C6B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b="0" i="0" kern="1200">
                <a:solidFill>
                  <a:srgbClr val="716C6B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600" b="0" i="0" kern="1200">
                <a:solidFill>
                  <a:srgbClr val="716C6B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8" indent="0">
              <a:buClrTx/>
              <a:buNone/>
            </a:pPr>
            <a:endParaRPr lang="en-US" altLang="ko-KR" sz="1600"/>
          </a:p>
          <a:p>
            <a:pPr marL="341313" lvl="1" indent="0">
              <a:buClrTx/>
              <a:buFont typeface="Arial" pitchFamily="34" charset="0"/>
              <a:buNone/>
            </a:pPr>
            <a:endParaRPr lang="ko-KR" altLang="en-US" sz="1800"/>
          </a:p>
          <a:p>
            <a:endParaRPr lang="en-US" sz="2000" dirty="0"/>
          </a:p>
        </p:txBody>
      </p:sp>
      <p:pic>
        <p:nvPicPr>
          <p:cNvPr id="6" name="그림 5" descr="텍스트이(가) 표시된 사진&#10;&#10;높은 신뢰도로 생성된 설명">
            <a:extLst>
              <a:ext uri="{FF2B5EF4-FFF2-40B4-BE49-F238E27FC236}">
                <a16:creationId xmlns:a16="http://schemas.microsoft.com/office/drawing/2014/main" id="{0E78EF25-DE96-4CE7-B634-1A39E3584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523" y="2419303"/>
            <a:ext cx="4486254" cy="3015808"/>
          </a:xfrm>
          <a:prstGeom prst="rect">
            <a:avLst/>
          </a:prstGeom>
        </p:spPr>
      </p:pic>
      <p:sp>
        <p:nvSpPr>
          <p:cNvPr id="7" name="타원 6">
            <a:extLst>
              <a:ext uri="{FF2B5EF4-FFF2-40B4-BE49-F238E27FC236}">
                <a16:creationId xmlns:a16="http://schemas.microsoft.com/office/drawing/2014/main" id="{007184BB-2366-4F0B-BF47-783228FB17B0}"/>
              </a:ext>
            </a:extLst>
          </p:cNvPr>
          <p:cNvSpPr/>
          <p:nvPr/>
        </p:nvSpPr>
        <p:spPr>
          <a:xfrm>
            <a:off x="1522410" y="3646630"/>
            <a:ext cx="188536" cy="188536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484F7210-B208-46EA-A4BE-439EE067FDC3}"/>
              </a:ext>
            </a:extLst>
          </p:cNvPr>
          <p:cNvSpPr/>
          <p:nvPr/>
        </p:nvSpPr>
        <p:spPr>
          <a:xfrm>
            <a:off x="1522410" y="3458094"/>
            <a:ext cx="188536" cy="188536"/>
          </a:xfrm>
          <a:prstGeom prst="ellipse">
            <a:avLst/>
          </a:prstGeom>
          <a:noFill/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CEB7E6AD-149D-491B-B20C-E80BBD111044}"/>
              </a:ext>
            </a:extLst>
          </p:cNvPr>
          <p:cNvSpPr/>
          <p:nvPr/>
        </p:nvSpPr>
        <p:spPr>
          <a:xfrm>
            <a:off x="1522410" y="3269558"/>
            <a:ext cx="188536" cy="188536"/>
          </a:xfrm>
          <a:prstGeom prst="ellipse">
            <a:avLst/>
          </a:prstGeom>
          <a:noFill/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E5F97209-E188-4D7B-968F-EBF2A661252C}"/>
              </a:ext>
            </a:extLst>
          </p:cNvPr>
          <p:cNvSpPr/>
          <p:nvPr/>
        </p:nvSpPr>
        <p:spPr>
          <a:xfrm>
            <a:off x="1522410" y="3066619"/>
            <a:ext cx="188536" cy="188536"/>
          </a:xfrm>
          <a:prstGeom prst="ellipse">
            <a:avLst/>
          </a:prstGeom>
          <a:noFill/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171E2142-5F05-4269-ACE3-A80E32AAEE26}"/>
              </a:ext>
            </a:extLst>
          </p:cNvPr>
          <p:cNvSpPr/>
          <p:nvPr/>
        </p:nvSpPr>
        <p:spPr>
          <a:xfrm>
            <a:off x="1333874" y="3646630"/>
            <a:ext cx="188536" cy="188536"/>
          </a:xfrm>
          <a:prstGeom prst="ellipse">
            <a:avLst/>
          </a:prstGeom>
          <a:noFill/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3D1B8759-203E-466D-80BC-8D9DC611F3C8}"/>
              </a:ext>
            </a:extLst>
          </p:cNvPr>
          <p:cNvSpPr/>
          <p:nvPr/>
        </p:nvSpPr>
        <p:spPr>
          <a:xfrm>
            <a:off x="1145338" y="3646630"/>
            <a:ext cx="188536" cy="188536"/>
          </a:xfrm>
          <a:prstGeom prst="ellipse">
            <a:avLst/>
          </a:prstGeom>
          <a:noFill/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BB0323CA-5A0C-4340-A6A6-DC6E064619FC}"/>
              </a:ext>
            </a:extLst>
          </p:cNvPr>
          <p:cNvSpPr/>
          <p:nvPr/>
        </p:nvSpPr>
        <p:spPr>
          <a:xfrm>
            <a:off x="956802" y="3646630"/>
            <a:ext cx="188536" cy="188536"/>
          </a:xfrm>
          <a:prstGeom prst="ellipse">
            <a:avLst/>
          </a:prstGeom>
          <a:noFill/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65AD024B-2CDF-4820-808F-70CBE9207A11}"/>
              </a:ext>
            </a:extLst>
          </p:cNvPr>
          <p:cNvSpPr/>
          <p:nvPr/>
        </p:nvSpPr>
        <p:spPr>
          <a:xfrm>
            <a:off x="1522410" y="3835166"/>
            <a:ext cx="188536" cy="188536"/>
          </a:xfrm>
          <a:prstGeom prst="ellipse">
            <a:avLst/>
          </a:prstGeom>
          <a:noFill/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B90A3D38-CF3D-4092-B604-276B1580F771}"/>
              </a:ext>
            </a:extLst>
          </p:cNvPr>
          <p:cNvSpPr/>
          <p:nvPr/>
        </p:nvSpPr>
        <p:spPr>
          <a:xfrm>
            <a:off x="1522410" y="4031065"/>
            <a:ext cx="188536" cy="188536"/>
          </a:xfrm>
          <a:prstGeom prst="ellipse">
            <a:avLst/>
          </a:prstGeom>
          <a:noFill/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FD3A6600-C10C-48D4-BDAD-E754F1363069}"/>
              </a:ext>
            </a:extLst>
          </p:cNvPr>
          <p:cNvSpPr/>
          <p:nvPr/>
        </p:nvSpPr>
        <p:spPr>
          <a:xfrm>
            <a:off x="1522410" y="4226641"/>
            <a:ext cx="188536" cy="188536"/>
          </a:xfrm>
          <a:prstGeom prst="ellipse">
            <a:avLst/>
          </a:prstGeom>
          <a:noFill/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F85A2DD0-4469-451B-9FB6-34F513210B9E}"/>
              </a:ext>
            </a:extLst>
          </p:cNvPr>
          <p:cNvSpPr/>
          <p:nvPr/>
        </p:nvSpPr>
        <p:spPr>
          <a:xfrm>
            <a:off x="1526146" y="4415177"/>
            <a:ext cx="188536" cy="188536"/>
          </a:xfrm>
          <a:prstGeom prst="ellipse">
            <a:avLst/>
          </a:prstGeom>
          <a:noFill/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FD23F6BB-459B-47E2-B597-8757E02FA41B}"/>
              </a:ext>
            </a:extLst>
          </p:cNvPr>
          <p:cNvSpPr/>
          <p:nvPr/>
        </p:nvSpPr>
        <p:spPr>
          <a:xfrm>
            <a:off x="2088018" y="3646630"/>
            <a:ext cx="188536" cy="188536"/>
          </a:xfrm>
          <a:prstGeom prst="ellipse">
            <a:avLst/>
          </a:prstGeom>
          <a:noFill/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B456CC2D-8D7C-4AD9-A593-5B3F996FB0DC}"/>
              </a:ext>
            </a:extLst>
          </p:cNvPr>
          <p:cNvSpPr/>
          <p:nvPr/>
        </p:nvSpPr>
        <p:spPr>
          <a:xfrm>
            <a:off x="1899482" y="3646630"/>
            <a:ext cx="188536" cy="188536"/>
          </a:xfrm>
          <a:prstGeom prst="ellipse">
            <a:avLst/>
          </a:prstGeom>
          <a:noFill/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70B521A8-06A5-457A-B7CD-171D3735581D}"/>
              </a:ext>
            </a:extLst>
          </p:cNvPr>
          <p:cNvSpPr/>
          <p:nvPr/>
        </p:nvSpPr>
        <p:spPr>
          <a:xfrm>
            <a:off x="1710946" y="3646630"/>
            <a:ext cx="188536" cy="188536"/>
          </a:xfrm>
          <a:prstGeom prst="ellipse">
            <a:avLst/>
          </a:prstGeom>
          <a:noFill/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B7EEC438-2BC5-499A-BC86-4647E66A253A}"/>
              </a:ext>
            </a:extLst>
          </p:cNvPr>
          <p:cNvSpPr/>
          <p:nvPr/>
        </p:nvSpPr>
        <p:spPr>
          <a:xfrm>
            <a:off x="2287071" y="3646630"/>
            <a:ext cx="188536" cy="188536"/>
          </a:xfrm>
          <a:prstGeom prst="ellipse">
            <a:avLst/>
          </a:prstGeom>
          <a:noFill/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C5726A-7F80-4409-8590-A4D4999388C2}"/>
              </a:ext>
            </a:extLst>
          </p:cNvPr>
          <p:cNvSpPr txBox="1"/>
          <p:nvPr/>
        </p:nvSpPr>
        <p:spPr>
          <a:xfrm>
            <a:off x="5211716" y="5582770"/>
            <a:ext cx="2784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Interpolation problem of referring to a tile</a:t>
            </a:r>
          </a:p>
          <a:p>
            <a:pPr algn="ctr"/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 at the same position in TIP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B4A6C338-ACB0-4A91-97AD-75B51F6966A1}"/>
              </a:ext>
            </a:extLst>
          </p:cNvPr>
          <p:cNvSpPr/>
          <p:nvPr/>
        </p:nvSpPr>
        <p:spPr>
          <a:xfrm>
            <a:off x="1907704" y="4871001"/>
            <a:ext cx="188536" cy="188536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CE1AB55F-59E3-41DE-BAE4-E4029569B75F}"/>
              </a:ext>
            </a:extLst>
          </p:cNvPr>
          <p:cNvSpPr/>
          <p:nvPr/>
        </p:nvSpPr>
        <p:spPr>
          <a:xfrm>
            <a:off x="1912962" y="5114436"/>
            <a:ext cx="188536" cy="188536"/>
          </a:xfrm>
          <a:prstGeom prst="ellipse">
            <a:avLst/>
          </a:prstGeom>
          <a:noFill/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95CFB0-7D1B-4F30-8C08-957113B49A84}"/>
              </a:ext>
            </a:extLst>
          </p:cNvPr>
          <p:cNvSpPr txBox="1"/>
          <p:nvPr/>
        </p:nvSpPr>
        <p:spPr>
          <a:xfrm>
            <a:off x="2056915" y="4831632"/>
            <a:ext cx="9380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>
                <a:latin typeface="Times New Roman" panose="02020603050405020304" pitchFamily="18" charset="0"/>
                <a:cs typeface="Times New Roman" panose="02020603050405020304" pitchFamily="18" charset="0"/>
              </a:rPr>
              <a:t>Current Pixel</a:t>
            </a:r>
            <a:endParaRPr lang="ko-KR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4A25BD-475D-497E-928E-C4B94F8278BF}"/>
              </a:ext>
            </a:extLst>
          </p:cNvPr>
          <p:cNvSpPr txBox="1"/>
          <p:nvPr/>
        </p:nvSpPr>
        <p:spPr>
          <a:xfrm>
            <a:off x="2071221" y="5077899"/>
            <a:ext cx="17171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>
                <a:latin typeface="Times New Roman" panose="02020603050405020304" pitchFamily="18" charset="0"/>
                <a:cs typeface="Times New Roman" panose="02020603050405020304" pitchFamily="18" charset="0"/>
              </a:rPr>
              <a:t>Pixel used for interpolation</a:t>
            </a:r>
            <a:endParaRPr lang="ko-KR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B62CE808-42CB-4F65-8A86-8F0D0423A5C3}"/>
              </a:ext>
            </a:extLst>
          </p:cNvPr>
          <p:cNvSpPr/>
          <p:nvPr/>
        </p:nvSpPr>
        <p:spPr>
          <a:xfrm>
            <a:off x="1839532" y="4814188"/>
            <a:ext cx="1948826" cy="558108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왼쪽 중괄호 27">
            <a:extLst>
              <a:ext uri="{FF2B5EF4-FFF2-40B4-BE49-F238E27FC236}">
                <a16:creationId xmlns:a16="http://schemas.microsoft.com/office/drawing/2014/main" id="{A45E1971-DA10-47B1-91AC-4733601EF269}"/>
              </a:ext>
            </a:extLst>
          </p:cNvPr>
          <p:cNvSpPr/>
          <p:nvPr/>
        </p:nvSpPr>
        <p:spPr>
          <a:xfrm>
            <a:off x="1396860" y="3146134"/>
            <a:ext cx="119899" cy="421748"/>
          </a:xfrm>
          <a:prstGeom prst="leftBrac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왼쪽 중괄호 28">
            <a:extLst>
              <a:ext uri="{FF2B5EF4-FFF2-40B4-BE49-F238E27FC236}">
                <a16:creationId xmlns:a16="http://schemas.microsoft.com/office/drawing/2014/main" id="{E0DB4D1E-71FB-4458-9ED1-08B3BE1DC305}"/>
              </a:ext>
            </a:extLst>
          </p:cNvPr>
          <p:cNvSpPr/>
          <p:nvPr/>
        </p:nvSpPr>
        <p:spPr>
          <a:xfrm rot="5400000">
            <a:off x="1183787" y="3381958"/>
            <a:ext cx="119899" cy="408796"/>
          </a:xfrm>
          <a:prstGeom prst="leftBrac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왼쪽 중괄호 29">
            <a:extLst>
              <a:ext uri="{FF2B5EF4-FFF2-40B4-BE49-F238E27FC236}">
                <a16:creationId xmlns:a16="http://schemas.microsoft.com/office/drawing/2014/main" id="{94B6729E-0D85-4483-85A2-EA62B5C0C9B1}"/>
              </a:ext>
            </a:extLst>
          </p:cNvPr>
          <p:cNvSpPr/>
          <p:nvPr/>
        </p:nvSpPr>
        <p:spPr>
          <a:xfrm rot="16200000">
            <a:off x="2027037" y="3612494"/>
            <a:ext cx="119899" cy="571710"/>
          </a:xfrm>
          <a:prstGeom prst="leftBrac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왼쪽 중괄호 30">
            <a:extLst>
              <a:ext uri="{FF2B5EF4-FFF2-40B4-BE49-F238E27FC236}">
                <a16:creationId xmlns:a16="http://schemas.microsoft.com/office/drawing/2014/main" id="{A4B0B652-B49E-4152-95FD-331BF9FB0B13}"/>
              </a:ext>
            </a:extLst>
          </p:cNvPr>
          <p:cNvSpPr/>
          <p:nvPr/>
        </p:nvSpPr>
        <p:spPr>
          <a:xfrm rot="10800000">
            <a:off x="1719633" y="3937735"/>
            <a:ext cx="119899" cy="571710"/>
          </a:xfrm>
          <a:prstGeom prst="leftBrac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B8F2CA-F888-4B38-A0E7-BD868C4E530E}"/>
              </a:ext>
            </a:extLst>
          </p:cNvPr>
          <p:cNvSpPr txBox="1"/>
          <p:nvPr/>
        </p:nvSpPr>
        <p:spPr>
          <a:xfrm>
            <a:off x="784980" y="3218508"/>
            <a:ext cx="720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3 Pixels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08922C1-1432-4195-869B-FBFDF3E51170}"/>
              </a:ext>
            </a:extLst>
          </p:cNvPr>
          <p:cNvSpPr txBox="1"/>
          <p:nvPr/>
        </p:nvSpPr>
        <p:spPr>
          <a:xfrm>
            <a:off x="1779582" y="4071032"/>
            <a:ext cx="696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4 Pixels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6FEDD7B-5860-4B11-9DC7-FC7FED120468}"/>
              </a:ext>
            </a:extLst>
          </p:cNvPr>
          <p:cNvSpPr txBox="1"/>
          <p:nvPr/>
        </p:nvSpPr>
        <p:spPr>
          <a:xfrm>
            <a:off x="986781" y="5582770"/>
            <a:ext cx="2186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The current pixel and</a:t>
            </a:r>
          </a:p>
          <a:p>
            <a:pPr algn="ctr"/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 the pixels used for interpolation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0192912-1A74-4B63-9463-601EA9D0464D}"/>
              </a:ext>
            </a:extLst>
          </p:cNvPr>
          <p:cNvSpPr txBox="1"/>
          <p:nvPr/>
        </p:nvSpPr>
        <p:spPr>
          <a:xfrm>
            <a:off x="1503704" y="1958703"/>
            <a:ext cx="6983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Modify reference range of motion vectors</a:t>
            </a:r>
          </a:p>
        </p:txBody>
      </p:sp>
      <p:cxnSp>
        <p:nvCxnSpPr>
          <p:cNvPr id="37" name="연결선: 꺾임 36">
            <a:extLst>
              <a:ext uri="{FF2B5EF4-FFF2-40B4-BE49-F238E27FC236}">
                <a16:creationId xmlns:a16="http://schemas.microsoft.com/office/drawing/2014/main" id="{63D1EA91-DAAF-4EEF-992C-ED593EF54C36}"/>
              </a:ext>
            </a:extLst>
          </p:cNvPr>
          <p:cNvCxnSpPr>
            <a:cxnSpLocks/>
          </p:cNvCxnSpPr>
          <p:nvPr/>
        </p:nvCxnSpPr>
        <p:spPr>
          <a:xfrm>
            <a:off x="1177424" y="1866370"/>
            <a:ext cx="332506" cy="292388"/>
          </a:xfrm>
          <a:prstGeom prst="bentConnector3">
            <a:avLst>
              <a:gd name="adj1" fmla="val -4428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바닥글 개체 틀 4">
            <a:extLst>
              <a:ext uri="{FF2B5EF4-FFF2-40B4-BE49-F238E27FC236}">
                <a16:creationId xmlns:a16="http://schemas.microsoft.com/office/drawing/2014/main" id="{926539FF-2B3E-4B62-855E-B2CFE5A99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3079-18-0045-00-0003</a:t>
            </a:r>
          </a:p>
        </p:txBody>
      </p:sp>
    </p:spTree>
    <p:extLst>
      <p:ext uri="{BB962C8B-B14F-4D97-AF65-F5344CB8AC3E}">
        <p14:creationId xmlns:p14="http://schemas.microsoft.com/office/powerpoint/2010/main" val="322345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8418A5-49AD-4647-8293-24B44EE26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MCTS Considerations (2/2)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EB7FDC-07EB-4F01-A4B2-3CF4359B5D2B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Char char="v"/>
            </a:pPr>
            <a:r>
              <a:rPr lang="en-US" altLang="ko-KR" sz="2000" kern="1200"/>
              <a:t>Temporal Candidate of AMVP and MERGE</a:t>
            </a:r>
          </a:p>
          <a:p>
            <a:pPr lvl="1" indent="-34290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altLang="ko-KR" sz="2000" kern="1200"/>
              <a:t>Temporal candidates : C3 and H block (right figure) </a:t>
            </a:r>
          </a:p>
          <a:p>
            <a:pPr lvl="1" indent="-34290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altLang="ko-KR" sz="2000" kern="1200"/>
              <a:t>Problem: cross the column boundary between tiles</a:t>
            </a:r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Char char="v"/>
            </a:pPr>
            <a:endParaRPr lang="en-US" altLang="ko-KR" sz="2000" kern="1200"/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Char char="v"/>
            </a:pPr>
            <a:endParaRPr lang="en-US" altLang="ko-KR" sz="2000" kern="1200"/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Char char="v"/>
            </a:pPr>
            <a:endParaRPr lang="ko-KR" altLang="en-US" sz="2000" kern="120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0D05D0A-1343-4C17-9DC0-6E1D1C0AC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18" y="3439239"/>
            <a:ext cx="1674285" cy="12496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B09CCF-A7F8-42D4-B8F9-BB075F2CB199}"/>
              </a:ext>
            </a:extLst>
          </p:cNvPr>
          <p:cNvSpPr txBox="1"/>
          <p:nvPr/>
        </p:nvSpPr>
        <p:spPr>
          <a:xfrm>
            <a:off x="1988313" y="5511534"/>
            <a:ext cx="4766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Temporal candidate problem at column boundary between Tiles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3381C65-0E96-4941-AB1E-CBB1CFA34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292" y="2793133"/>
            <a:ext cx="3454480" cy="2619686"/>
          </a:xfrm>
          <a:prstGeom prst="rect">
            <a:avLst/>
          </a:prstGeom>
        </p:spPr>
      </p:pic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93033E4F-2943-4015-9AFC-ED2B5B690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636646"/>
              </p:ext>
            </p:extLst>
          </p:nvPr>
        </p:nvGraphicFramePr>
        <p:xfrm>
          <a:off x="698472" y="3439239"/>
          <a:ext cx="3377938" cy="124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8969">
                  <a:extLst>
                    <a:ext uri="{9D8B030D-6E8A-4147-A177-3AD203B41FA5}">
                      <a16:colId xmlns:a16="http://schemas.microsoft.com/office/drawing/2014/main" val="2309484165"/>
                    </a:ext>
                  </a:extLst>
                </a:gridCol>
                <a:gridCol w="1688969">
                  <a:extLst>
                    <a:ext uri="{9D8B030D-6E8A-4147-A177-3AD203B41FA5}">
                      <a16:colId xmlns:a16="http://schemas.microsoft.com/office/drawing/2014/main" val="2029744833"/>
                    </a:ext>
                  </a:extLst>
                </a:gridCol>
              </a:tblGrid>
              <a:tr h="124968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906823"/>
                  </a:ext>
                </a:extLst>
              </a:tr>
            </a:tbl>
          </a:graphicData>
        </a:graphic>
      </p:graphicFrame>
      <p:sp>
        <p:nvSpPr>
          <p:cNvPr id="8" name="직사각형 7">
            <a:extLst>
              <a:ext uri="{FF2B5EF4-FFF2-40B4-BE49-F238E27FC236}">
                <a16:creationId xmlns:a16="http://schemas.microsoft.com/office/drawing/2014/main" id="{E1E7A98C-0DD6-40B1-BF8C-3D300AD2771A}"/>
              </a:ext>
            </a:extLst>
          </p:cNvPr>
          <p:cNvSpPr/>
          <p:nvPr/>
        </p:nvSpPr>
        <p:spPr>
          <a:xfrm>
            <a:off x="1942149" y="3834786"/>
            <a:ext cx="437954" cy="38283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>
                <a:solidFill>
                  <a:schemeClr val="tx1"/>
                </a:solidFill>
              </a:rPr>
              <a:t>PU</a:t>
            </a:r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753E720-ADE2-4A91-8FF7-A777CDFB6473}"/>
              </a:ext>
            </a:extLst>
          </p:cNvPr>
          <p:cNvSpPr/>
          <p:nvPr/>
        </p:nvSpPr>
        <p:spPr>
          <a:xfrm>
            <a:off x="2387441" y="4217619"/>
            <a:ext cx="194114" cy="16935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>
                <a:solidFill>
                  <a:schemeClr val="tx1"/>
                </a:solidFill>
              </a:rPr>
              <a:t>H</a:t>
            </a:r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10017508-6928-40B6-8C60-2273BE91A80D}"/>
              </a:ext>
            </a:extLst>
          </p:cNvPr>
          <p:cNvSpPr/>
          <p:nvPr/>
        </p:nvSpPr>
        <p:spPr>
          <a:xfrm>
            <a:off x="1713975" y="3699116"/>
            <a:ext cx="1097280" cy="807720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8DD6CF7E-3973-4600-8691-0FEFDD67D6B5}"/>
              </a:ext>
            </a:extLst>
          </p:cNvPr>
          <p:cNvCxnSpPr>
            <a:cxnSpLocks/>
            <a:stCxn id="10" idx="3"/>
            <a:endCxn id="6" idx="1"/>
          </p:cNvCxnSpPr>
          <p:nvPr/>
        </p:nvCxnSpPr>
        <p:spPr>
          <a:xfrm>
            <a:off x="2811255" y="4102976"/>
            <a:ext cx="1958037" cy="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A8A90A3-5575-47E0-8F72-80E41CF394B6}"/>
              </a:ext>
            </a:extLst>
          </p:cNvPr>
          <p:cNvSpPr txBox="1"/>
          <p:nvPr/>
        </p:nvSpPr>
        <p:spPr>
          <a:xfrm>
            <a:off x="1179451" y="3399901"/>
            <a:ext cx="769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  <a:t>Tile 1</a:t>
            </a:r>
            <a:endParaRPr lang="ko-KR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C9FBCF-3169-4013-8B52-0FEE371DFF1E}"/>
              </a:ext>
            </a:extLst>
          </p:cNvPr>
          <p:cNvSpPr txBox="1"/>
          <p:nvPr/>
        </p:nvSpPr>
        <p:spPr>
          <a:xfrm>
            <a:off x="2861082" y="3432554"/>
            <a:ext cx="769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  <a:t>Tile 2</a:t>
            </a:r>
            <a:endParaRPr lang="ko-KR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A12734-31C4-4D15-AF1E-FA7F34B21931}"/>
              </a:ext>
            </a:extLst>
          </p:cNvPr>
          <p:cNvSpPr txBox="1"/>
          <p:nvPr/>
        </p:nvSpPr>
        <p:spPr>
          <a:xfrm>
            <a:off x="1511957" y="2027496"/>
            <a:ext cx="8132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Exclude H block at the column boundary between tiles</a:t>
            </a:r>
          </a:p>
        </p:txBody>
      </p:sp>
      <p:cxnSp>
        <p:nvCxnSpPr>
          <p:cNvPr id="16" name="연결선: 꺾임 15">
            <a:extLst>
              <a:ext uri="{FF2B5EF4-FFF2-40B4-BE49-F238E27FC236}">
                <a16:creationId xmlns:a16="http://schemas.microsoft.com/office/drawing/2014/main" id="{EB21F0B3-9D92-4800-8EC9-7DE263C0C6D6}"/>
              </a:ext>
            </a:extLst>
          </p:cNvPr>
          <p:cNvCxnSpPr>
            <a:cxnSpLocks/>
          </p:cNvCxnSpPr>
          <p:nvPr/>
        </p:nvCxnSpPr>
        <p:spPr>
          <a:xfrm>
            <a:off x="1179451" y="1935163"/>
            <a:ext cx="332506" cy="292388"/>
          </a:xfrm>
          <a:prstGeom prst="bentConnector3">
            <a:avLst>
              <a:gd name="adj1" fmla="val -4428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바닥글 개체 틀 4">
            <a:extLst>
              <a:ext uri="{FF2B5EF4-FFF2-40B4-BE49-F238E27FC236}">
                <a16:creationId xmlns:a16="http://schemas.microsoft.com/office/drawing/2014/main" id="{5A08CE0B-4A73-4875-8EA1-B32AB32E3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3079-18-0045-00-0003</a:t>
            </a:r>
          </a:p>
        </p:txBody>
      </p:sp>
    </p:spTree>
    <p:extLst>
      <p:ext uri="{BB962C8B-B14F-4D97-AF65-F5344CB8AC3E}">
        <p14:creationId xmlns:p14="http://schemas.microsoft.com/office/powerpoint/2010/main" val="879374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1C0655-5D16-4034-91B5-2BD9510C4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Extraction Information Sets (EIS) SEI Message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EDF44CC-3AC2-4DB7-9BFE-F08B088777AF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Char char="v"/>
            </a:pPr>
            <a:r>
              <a:rPr lang="en-US" altLang="ko-KR" sz="2000" kern="1200"/>
              <a:t>E</a:t>
            </a:r>
            <a:r>
              <a:rPr lang="fr-FR" altLang="ko-KR" sz="2000" kern="1200"/>
              <a:t>xtraction Information Sets (EIS) SEI Message</a:t>
            </a:r>
            <a:endParaRPr lang="en-US" altLang="ko-KR" sz="2000" kern="1200"/>
          </a:p>
          <a:p>
            <a:pPr lvl="1" indent="-34290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altLang="ko-KR" sz="2000" kern="1200"/>
              <a:t>Contains replacement parameter set (max: around 2000 MCTS sets)</a:t>
            </a:r>
          </a:p>
          <a:p>
            <a:pPr lvl="1" indent="-34290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altLang="ko-KR" sz="2000" kern="1200"/>
              <a:t>MCTS set contains a set of tiles to be extracted</a:t>
            </a:r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Char char="v"/>
            </a:pPr>
            <a:endParaRPr lang="en-US" altLang="ko-KR" sz="2000" kern="1200"/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Char char="v"/>
            </a:pPr>
            <a:endParaRPr lang="ko-KR" altLang="en-US" sz="2000" kern="120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0B8A4C4-1526-4E5C-B267-FABC36A5A4D4}"/>
              </a:ext>
            </a:extLst>
          </p:cNvPr>
          <p:cNvSpPr/>
          <p:nvPr/>
        </p:nvSpPr>
        <p:spPr>
          <a:xfrm>
            <a:off x="527770" y="4935574"/>
            <a:ext cx="1191987" cy="31350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 VPS</a:t>
            </a:r>
            <a:endParaRPr lang="ko-KR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5F0E0CE-59F1-4A23-B2B7-6375F9530D94}"/>
              </a:ext>
            </a:extLst>
          </p:cNvPr>
          <p:cNvSpPr/>
          <p:nvPr/>
        </p:nvSpPr>
        <p:spPr>
          <a:xfrm>
            <a:off x="1794868" y="4935573"/>
            <a:ext cx="1191987" cy="31350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 SPS</a:t>
            </a:r>
            <a:endParaRPr lang="ko-KR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12E0FD15-0D10-427B-A2E2-7C9290B1A69B}"/>
              </a:ext>
            </a:extLst>
          </p:cNvPr>
          <p:cNvSpPr/>
          <p:nvPr/>
        </p:nvSpPr>
        <p:spPr>
          <a:xfrm>
            <a:off x="3061966" y="4935573"/>
            <a:ext cx="1191987" cy="31350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 PPS</a:t>
            </a:r>
            <a:endParaRPr lang="ko-KR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7589584-182C-4E71-8103-04CA4145E037}"/>
              </a:ext>
            </a:extLst>
          </p:cNvPr>
          <p:cNvSpPr/>
          <p:nvPr/>
        </p:nvSpPr>
        <p:spPr>
          <a:xfrm>
            <a:off x="4329064" y="4934226"/>
            <a:ext cx="1191987" cy="31350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EIS SEI</a:t>
            </a:r>
            <a:endParaRPr lang="ko-KR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823A2C6-7594-4D7D-B238-162D2B9F348D}"/>
              </a:ext>
            </a:extLst>
          </p:cNvPr>
          <p:cNvSpPr/>
          <p:nvPr/>
        </p:nvSpPr>
        <p:spPr>
          <a:xfrm>
            <a:off x="5596162" y="4934225"/>
            <a:ext cx="1191987" cy="31350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Slice / Tile</a:t>
            </a:r>
            <a:endParaRPr lang="ko-KR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A8647027-6A03-4042-BB81-1A4391DAE479}"/>
              </a:ext>
            </a:extLst>
          </p:cNvPr>
          <p:cNvSpPr/>
          <p:nvPr/>
        </p:nvSpPr>
        <p:spPr>
          <a:xfrm>
            <a:off x="6863260" y="4934225"/>
            <a:ext cx="1191987" cy="31350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Slice / Tile</a:t>
            </a:r>
            <a:endParaRPr lang="ko-KR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02C1CD-1A0D-4F49-BBFA-C6678D6398D8}"/>
              </a:ext>
            </a:extLst>
          </p:cNvPr>
          <p:cNvSpPr txBox="1"/>
          <p:nvPr/>
        </p:nvSpPr>
        <p:spPr>
          <a:xfrm>
            <a:off x="8055247" y="4724514"/>
            <a:ext cx="387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/>
              <a:t>…</a:t>
            </a:r>
            <a:endParaRPr lang="ko-KR" altLang="en-US" sz="2800"/>
          </a:p>
        </p:txBody>
      </p:sp>
      <p:sp>
        <p:nvSpPr>
          <p:cNvPr id="11" name="왼쪽 중괄호 10">
            <a:extLst>
              <a:ext uri="{FF2B5EF4-FFF2-40B4-BE49-F238E27FC236}">
                <a16:creationId xmlns:a16="http://schemas.microsoft.com/office/drawing/2014/main" id="{1A7A7F7D-0F0B-4655-BCCD-142F787064A0}"/>
              </a:ext>
            </a:extLst>
          </p:cNvPr>
          <p:cNvSpPr/>
          <p:nvPr/>
        </p:nvSpPr>
        <p:spPr>
          <a:xfrm rot="16200000">
            <a:off x="1016953" y="4760726"/>
            <a:ext cx="215796" cy="1189812"/>
          </a:xfrm>
          <a:prstGeom prst="leftBrac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9DF625-B28B-4C2C-B724-532977A51D08}"/>
              </a:ext>
            </a:extLst>
          </p:cNvPr>
          <p:cNvSpPr txBox="1"/>
          <p:nvPr/>
        </p:nvSpPr>
        <p:spPr>
          <a:xfrm>
            <a:off x="662433" y="5415732"/>
            <a:ext cx="922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NAL Unit</a:t>
            </a:r>
            <a:endParaRPr lang="ko-KR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왼쪽 중괄호 12">
            <a:extLst>
              <a:ext uri="{FF2B5EF4-FFF2-40B4-BE49-F238E27FC236}">
                <a16:creationId xmlns:a16="http://schemas.microsoft.com/office/drawing/2014/main" id="{69F4D6FC-CCC1-42DA-9237-FC11AD6E4E96}"/>
              </a:ext>
            </a:extLst>
          </p:cNvPr>
          <p:cNvSpPr/>
          <p:nvPr/>
        </p:nvSpPr>
        <p:spPr>
          <a:xfrm rot="16200000">
            <a:off x="4193858" y="1997991"/>
            <a:ext cx="215796" cy="7506981"/>
          </a:xfrm>
          <a:prstGeom prst="leftBrac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62D3E5-434A-41ED-BEEC-45C5B98CFE2F}"/>
              </a:ext>
            </a:extLst>
          </p:cNvPr>
          <p:cNvSpPr txBox="1"/>
          <p:nvPr/>
        </p:nvSpPr>
        <p:spPr>
          <a:xfrm>
            <a:off x="2683823" y="5859380"/>
            <a:ext cx="3206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Bitstream before extraction</a:t>
            </a:r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왼쪽 중괄호 14">
            <a:extLst>
              <a:ext uri="{FF2B5EF4-FFF2-40B4-BE49-F238E27FC236}">
                <a16:creationId xmlns:a16="http://schemas.microsoft.com/office/drawing/2014/main" id="{36CF2835-E9CE-48D4-A95F-06B934CCE98F}"/>
              </a:ext>
            </a:extLst>
          </p:cNvPr>
          <p:cNvSpPr/>
          <p:nvPr/>
        </p:nvSpPr>
        <p:spPr>
          <a:xfrm rot="16200000">
            <a:off x="2287135" y="4760726"/>
            <a:ext cx="215796" cy="1189812"/>
          </a:xfrm>
          <a:prstGeom prst="leftBrac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EE9C2F-E58B-4EDA-AD8C-52E6D4262FA8}"/>
              </a:ext>
            </a:extLst>
          </p:cNvPr>
          <p:cNvSpPr txBox="1"/>
          <p:nvPr/>
        </p:nvSpPr>
        <p:spPr>
          <a:xfrm>
            <a:off x="1932615" y="5415732"/>
            <a:ext cx="922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NAL Unit</a:t>
            </a:r>
            <a:endParaRPr lang="ko-KR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왼쪽 중괄호 16">
            <a:extLst>
              <a:ext uri="{FF2B5EF4-FFF2-40B4-BE49-F238E27FC236}">
                <a16:creationId xmlns:a16="http://schemas.microsoft.com/office/drawing/2014/main" id="{8CBD4831-E44E-4BA8-A3D6-E8A943E13E72}"/>
              </a:ext>
            </a:extLst>
          </p:cNvPr>
          <p:cNvSpPr/>
          <p:nvPr/>
        </p:nvSpPr>
        <p:spPr>
          <a:xfrm rot="16200000">
            <a:off x="3554233" y="4760726"/>
            <a:ext cx="215796" cy="1189812"/>
          </a:xfrm>
          <a:prstGeom prst="leftBrac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F39142-ACEB-4E44-A139-037E507C8E16}"/>
              </a:ext>
            </a:extLst>
          </p:cNvPr>
          <p:cNvSpPr txBox="1"/>
          <p:nvPr/>
        </p:nvSpPr>
        <p:spPr>
          <a:xfrm>
            <a:off x="3199713" y="5415732"/>
            <a:ext cx="922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NAL Unit</a:t>
            </a:r>
            <a:endParaRPr lang="ko-KR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왼쪽 중괄호 18">
            <a:extLst>
              <a:ext uri="{FF2B5EF4-FFF2-40B4-BE49-F238E27FC236}">
                <a16:creationId xmlns:a16="http://schemas.microsoft.com/office/drawing/2014/main" id="{F996B100-2624-4DF4-81F1-1D673D5B2439}"/>
              </a:ext>
            </a:extLst>
          </p:cNvPr>
          <p:cNvSpPr/>
          <p:nvPr/>
        </p:nvSpPr>
        <p:spPr>
          <a:xfrm rot="16200000">
            <a:off x="4818247" y="4760726"/>
            <a:ext cx="215796" cy="1189812"/>
          </a:xfrm>
          <a:prstGeom prst="leftBrac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FF6055-BBA6-4FFD-A553-75F16345EC9D}"/>
              </a:ext>
            </a:extLst>
          </p:cNvPr>
          <p:cNvSpPr txBox="1"/>
          <p:nvPr/>
        </p:nvSpPr>
        <p:spPr>
          <a:xfrm>
            <a:off x="4463727" y="5415732"/>
            <a:ext cx="922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NAL Unit</a:t>
            </a:r>
            <a:endParaRPr lang="ko-KR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왼쪽 중괄호 20">
            <a:extLst>
              <a:ext uri="{FF2B5EF4-FFF2-40B4-BE49-F238E27FC236}">
                <a16:creationId xmlns:a16="http://schemas.microsoft.com/office/drawing/2014/main" id="{1EF8B640-85BB-41A6-9BF8-586FDEE8DE4A}"/>
              </a:ext>
            </a:extLst>
          </p:cNvPr>
          <p:cNvSpPr/>
          <p:nvPr/>
        </p:nvSpPr>
        <p:spPr>
          <a:xfrm rot="16200000">
            <a:off x="7350268" y="4760726"/>
            <a:ext cx="215796" cy="1189812"/>
          </a:xfrm>
          <a:prstGeom prst="leftBrac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E6A0DC-8066-4EE1-88F7-75681B8C5CB6}"/>
              </a:ext>
            </a:extLst>
          </p:cNvPr>
          <p:cNvSpPr txBox="1"/>
          <p:nvPr/>
        </p:nvSpPr>
        <p:spPr>
          <a:xfrm>
            <a:off x="6995748" y="5415732"/>
            <a:ext cx="922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NAL Unit</a:t>
            </a:r>
            <a:endParaRPr lang="ko-KR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왼쪽 중괄호 22">
            <a:extLst>
              <a:ext uri="{FF2B5EF4-FFF2-40B4-BE49-F238E27FC236}">
                <a16:creationId xmlns:a16="http://schemas.microsoft.com/office/drawing/2014/main" id="{CE2CB6B8-A06B-4919-9D3A-85D7E00E208B}"/>
              </a:ext>
            </a:extLst>
          </p:cNvPr>
          <p:cNvSpPr/>
          <p:nvPr/>
        </p:nvSpPr>
        <p:spPr>
          <a:xfrm rot="16200000">
            <a:off x="6082261" y="4760726"/>
            <a:ext cx="215796" cy="1189812"/>
          </a:xfrm>
          <a:prstGeom prst="leftBrac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CD7B14-6044-4CDB-BFA1-7E4C5CDCEB91}"/>
              </a:ext>
            </a:extLst>
          </p:cNvPr>
          <p:cNvSpPr txBox="1"/>
          <p:nvPr/>
        </p:nvSpPr>
        <p:spPr>
          <a:xfrm>
            <a:off x="5727741" y="5415732"/>
            <a:ext cx="922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NAL Unit</a:t>
            </a:r>
            <a:endParaRPr lang="ko-KR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9D260E-FA3C-41FD-AF1D-BA10892F975A}"/>
              </a:ext>
            </a:extLst>
          </p:cNvPr>
          <p:cNvSpPr txBox="1"/>
          <p:nvPr/>
        </p:nvSpPr>
        <p:spPr>
          <a:xfrm>
            <a:off x="4564488" y="3150003"/>
            <a:ext cx="1917583" cy="1277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400" latinLnBrk="1"/>
            <a:endParaRPr lang="en-US" altLang="ko-KR" sz="11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latinLnBrk="1"/>
            <a:endParaRPr lang="en-US" altLang="ko-KR" sz="11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latinLnBrk="1"/>
            <a:endParaRPr lang="en-US" altLang="ko-KR" sz="11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latinLnBrk="1"/>
            <a:endParaRPr lang="en-US" altLang="ko-KR" sz="11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latinLnBrk="1"/>
            <a:endParaRPr lang="en-US" altLang="ko-KR" sz="11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latinLnBrk="1"/>
            <a:endParaRPr lang="en-US" altLang="ko-KR" sz="11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latinLnBrk="1"/>
            <a:endParaRPr lang="en-US" altLang="ko-KR" sz="11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FD351F32-CD7A-449E-B545-5E7D05C04AD6}"/>
              </a:ext>
            </a:extLst>
          </p:cNvPr>
          <p:cNvSpPr/>
          <p:nvPr/>
        </p:nvSpPr>
        <p:spPr>
          <a:xfrm>
            <a:off x="4421198" y="2278445"/>
            <a:ext cx="4306507" cy="224413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751E7AF7-2F35-46FC-9F9F-9DF9A6B199ED}"/>
              </a:ext>
            </a:extLst>
          </p:cNvPr>
          <p:cNvSpPr/>
          <p:nvPr/>
        </p:nvSpPr>
        <p:spPr>
          <a:xfrm>
            <a:off x="4564489" y="2817731"/>
            <a:ext cx="1913568" cy="3322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MCTS Set ( 1 ~ 2048) </a:t>
            </a:r>
            <a:endParaRPr lang="ko-KR" altLang="en-US"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879FE58B-907E-4367-AE63-6074A7E31532}"/>
              </a:ext>
            </a:extLst>
          </p:cNvPr>
          <p:cNvSpPr/>
          <p:nvPr/>
        </p:nvSpPr>
        <p:spPr>
          <a:xfrm>
            <a:off x="4717021" y="3248920"/>
            <a:ext cx="479834" cy="33227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Tile</a:t>
            </a:r>
            <a:endParaRPr lang="ko-KR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85596B2-8987-4F0F-9161-1A73113EA387}"/>
              </a:ext>
            </a:extLst>
          </p:cNvPr>
          <p:cNvSpPr txBox="1"/>
          <p:nvPr/>
        </p:nvSpPr>
        <p:spPr>
          <a:xfrm>
            <a:off x="4956938" y="3276556"/>
            <a:ext cx="1525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MCTS index1</a:t>
            </a:r>
            <a:endParaRPr lang="ko-KR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FFD20CBA-AD3A-4D01-A34C-53198DAAD29E}"/>
              </a:ext>
            </a:extLst>
          </p:cNvPr>
          <p:cNvSpPr/>
          <p:nvPr/>
        </p:nvSpPr>
        <p:spPr>
          <a:xfrm>
            <a:off x="4717021" y="3619487"/>
            <a:ext cx="479834" cy="33227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Tile</a:t>
            </a:r>
            <a:endParaRPr lang="ko-KR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8767EA-26E5-4248-BDE2-03D7286AB02D}"/>
              </a:ext>
            </a:extLst>
          </p:cNvPr>
          <p:cNvSpPr txBox="1"/>
          <p:nvPr/>
        </p:nvSpPr>
        <p:spPr>
          <a:xfrm>
            <a:off x="4956938" y="3647123"/>
            <a:ext cx="1525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MCTS index2</a:t>
            </a:r>
            <a:endParaRPr lang="ko-KR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842EAB-56C6-4865-8265-EFF46AC0EDCB}"/>
              </a:ext>
            </a:extLst>
          </p:cNvPr>
          <p:cNvSpPr txBox="1"/>
          <p:nvPr/>
        </p:nvSpPr>
        <p:spPr>
          <a:xfrm rot="5400000">
            <a:off x="5234128" y="3955149"/>
            <a:ext cx="448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/>
              <a:t>…</a:t>
            </a:r>
            <a:endParaRPr lang="ko-KR" altLang="en-US" sz="2800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D4483990-279C-4040-924F-E78A108D1C3D}"/>
              </a:ext>
            </a:extLst>
          </p:cNvPr>
          <p:cNvSpPr/>
          <p:nvPr/>
        </p:nvSpPr>
        <p:spPr>
          <a:xfrm>
            <a:off x="4421197" y="2278445"/>
            <a:ext cx="4306507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Extraction Information Set (1 ~ 2048)</a:t>
            </a:r>
            <a:endParaRPr lang="ko-KR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8891974-35A8-4F43-AB97-37502A2F9C50}"/>
              </a:ext>
            </a:extLst>
          </p:cNvPr>
          <p:cNvSpPr txBox="1"/>
          <p:nvPr/>
        </p:nvSpPr>
        <p:spPr>
          <a:xfrm>
            <a:off x="6681760" y="3248920"/>
            <a:ext cx="191356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914400" latinLnBrk="1"/>
            <a:r>
              <a:rPr lang="en-US" altLang="ko-KR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VPS, SPS, PPS</a:t>
            </a: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5BD1A5F9-E8BC-479A-9E7A-465DAEBD3768}"/>
              </a:ext>
            </a:extLst>
          </p:cNvPr>
          <p:cNvSpPr/>
          <p:nvPr/>
        </p:nvSpPr>
        <p:spPr>
          <a:xfrm>
            <a:off x="6681760" y="2916648"/>
            <a:ext cx="1913568" cy="3322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 Set (1)</a:t>
            </a:r>
            <a:endParaRPr lang="ko-KR" altLang="en-US"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6FE033B-15F2-4648-A559-DDFED450DC10}"/>
              </a:ext>
            </a:extLst>
          </p:cNvPr>
          <p:cNvSpPr txBox="1"/>
          <p:nvPr/>
        </p:nvSpPr>
        <p:spPr>
          <a:xfrm>
            <a:off x="6681760" y="4039430"/>
            <a:ext cx="191356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914400" latinLnBrk="1"/>
            <a:r>
              <a:rPr lang="en-US" altLang="ko-KR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Slice address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797B1FF5-4AC1-40D9-9247-9E07B841E55D}"/>
                  </a:ext>
                </a:extLst>
              </p:cNvPr>
              <p:cNvSpPr/>
              <p:nvPr/>
            </p:nvSpPr>
            <p:spPr>
              <a:xfrm>
                <a:off x="6681760" y="3707158"/>
                <a:ext cx="1913568" cy="33227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Slice Reordering </a:t>
                </a:r>
              </a:p>
              <a:p>
                <a:pPr algn="ctr"/>
                <a:r>
                  <a:rPr lang="en-US" altLang="ko-KR" sz="1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n </a:t>
                </a:r>
                <a14:m>
                  <m:oMath xmlns:m="http://schemas.openxmlformats.org/officeDocument/2006/math">
                    <m:r>
                      <a:rPr lang="en-US" altLang="ko-KR" sz="1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∝</m:t>
                    </m:r>
                  </m:oMath>
                </a14:m>
                <a:r>
                  <a:rPr lang="ko-KR" altLang="en-US" sz="1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MCTS Set)</a:t>
                </a:r>
                <a:endParaRPr lang="ko-KR" altLang="en-US" sz="1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797B1FF5-4AC1-40D9-9247-9E07B841E5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760" y="3707158"/>
                <a:ext cx="1913568" cy="332272"/>
              </a:xfrm>
              <a:prstGeom prst="rect">
                <a:avLst/>
              </a:prstGeom>
              <a:blipFill>
                <a:blip r:embed="rId2"/>
                <a:stretch>
                  <a:fillRect t="-17544" b="-29825"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화살표: 아래쪽 37">
            <a:extLst>
              <a:ext uri="{FF2B5EF4-FFF2-40B4-BE49-F238E27FC236}">
                <a16:creationId xmlns:a16="http://schemas.microsoft.com/office/drawing/2014/main" id="{D713A588-B0F1-4E4C-BB04-4D76306E0382}"/>
              </a:ext>
            </a:extLst>
          </p:cNvPr>
          <p:cNvSpPr/>
          <p:nvPr/>
        </p:nvSpPr>
        <p:spPr>
          <a:xfrm rot="10800000">
            <a:off x="4715583" y="4522577"/>
            <a:ext cx="428175" cy="39998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ysClr val="windowText" lastClr="000000"/>
                </a:solidFill>
              </a:ln>
            </a:endParaRPr>
          </a:p>
        </p:txBody>
      </p:sp>
      <p:graphicFrame>
        <p:nvGraphicFramePr>
          <p:cNvPr id="39" name="Table 6">
            <a:extLst>
              <a:ext uri="{FF2B5EF4-FFF2-40B4-BE49-F238E27FC236}">
                <a16:creationId xmlns:a16="http://schemas.microsoft.com/office/drawing/2014/main" id="{8A3FEBF5-D560-44EC-8F4D-CF6622E5BB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118523"/>
              </p:ext>
            </p:extLst>
          </p:nvPr>
        </p:nvGraphicFramePr>
        <p:xfrm>
          <a:off x="96025" y="2714764"/>
          <a:ext cx="3974881" cy="10760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5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9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406">
                <a:tc>
                  <a:txBody>
                    <a:bodyPr/>
                    <a:lstStyle/>
                    <a:p>
                      <a:pPr algn="ctr" latinLnBrk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Parameter set </a:t>
                      </a:r>
                    </a:p>
                  </a:txBody>
                  <a:tcPr marL="77069" marR="77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Replacement Information</a:t>
                      </a:r>
                    </a:p>
                  </a:txBody>
                  <a:tcPr marL="77069" marR="77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865">
                <a:tc>
                  <a:txBody>
                    <a:bodyPr/>
                    <a:lstStyle/>
                    <a:p>
                      <a:pPr marL="0" algn="ctr" defTabSz="457200" rtl="0" eaLnBrk="1" latinLnBrk="1" hangingPunct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altLang="ko-KR" sz="14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VPS</a:t>
                      </a:r>
                      <a:endParaRPr lang="ko-KR" altLang="en-US" sz="14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7069" marR="77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1" hangingPunct="1">
                        <a:lnSpc>
                          <a:spcPts val="17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altLang="ko-KR" sz="14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Level and Tier</a:t>
                      </a:r>
                    </a:p>
                  </a:txBody>
                  <a:tcPr marL="77069" marR="77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406">
                <a:tc>
                  <a:txBody>
                    <a:bodyPr/>
                    <a:lstStyle/>
                    <a:p>
                      <a:pPr marL="0" algn="ctr" defTabSz="457200" rtl="0" eaLnBrk="1" latinLnBrk="1" hangingPunct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altLang="ko-KR" sz="14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SPS</a:t>
                      </a:r>
                    </a:p>
                  </a:txBody>
                  <a:tcPr marL="77069" marR="77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Picture Resolution</a:t>
                      </a:r>
                      <a:endParaRPr lang="en-US" sz="14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69" marR="77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406">
                <a:tc>
                  <a:txBody>
                    <a:bodyPr/>
                    <a:lstStyle/>
                    <a:p>
                      <a:pPr marL="0" algn="ctr" defTabSz="457200" rtl="0" eaLnBrk="1" latinLnBrk="1" hangingPunct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PPS</a:t>
                      </a:r>
                      <a:endParaRPr lang="ko-KR" altLang="en-US" sz="14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7069" marR="77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1" hangingPunct="1">
                        <a:lnSpc>
                          <a:spcPts val="17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4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Tile Partition</a:t>
                      </a:r>
                    </a:p>
                  </a:txBody>
                  <a:tcPr marL="77069" marR="77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82AAFFEC-F887-4051-B379-B00A2FEFF404}"/>
              </a:ext>
            </a:extLst>
          </p:cNvPr>
          <p:cNvCxnSpPr>
            <a:cxnSpLocks/>
          </p:cNvCxnSpPr>
          <p:nvPr/>
        </p:nvCxnSpPr>
        <p:spPr>
          <a:xfrm flipH="1">
            <a:off x="4263507" y="2283780"/>
            <a:ext cx="2624" cy="223198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8D6D2E78-95F3-4EF0-A396-EDABE8BB087B}"/>
              </a:ext>
            </a:extLst>
          </p:cNvPr>
          <p:cNvCxnSpPr>
            <a:cxnSpLocks/>
          </p:cNvCxnSpPr>
          <p:nvPr/>
        </p:nvCxnSpPr>
        <p:spPr>
          <a:xfrm flipV="1">
            <a:off x="6215" y="4515764"/>
            <a:ext cx="4257292" cy="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32B4B2FF-2629-4D7F-90E1-DD0F8D16BF87}"/>
              </a:ext>
            </a:extLst>
          </p:cNvPr>
          <p:cNvSpPr txBox="1"/>
          <p:nvPr/>
        </p:nvSpPr>
        <p:spPr>
          <a:xfrm>
            <a:off x="446242" y="3924122"/>
            <a:ext cx="3265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Replacement Information of Parameter Set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바닥글 개체 틀 4">
            <a:extLst>
              <a:ext uri="{FF2B5EF4-FFF2-40B4-BE49-F238E27FC236}">
                <a16:creationId xmlns:a16="http://schemas.microsoft.com/office/drawing/2014/main" id="{F7DFE931-2EB3-433D-A51F-E74EBA41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3079-18-0045-00-0003</a:t>
            </a:r>
          </a:p>
        </p:txBody>
      </p:sp>
    </p:spTree>
    <p:extLst>
      <p:ext uri="{BB962C8B-B14F-4D97-AF65-F5344CB8AC3E}">
        <p14:creationId xmlns:p14="http://schemas.microsoft.com/office/powerpoint/2010/main" val="3406550768"/>
      </p:ext>
    </p:extLst>
  </p:cSld>
  <p:clrMapOvr>
    <a:masterClrMapping/>
  </p:clrMapOvr>
</p:sld>
</file>

<file path=ppt/theme/theme1.xml><?xml version="1.0" encoding="utf-8"?>
<a:theme xmlns:a="http://schemas.openxmlformats.org/drawingml/2006/main" name="IEEE-SA Powerpoin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FA7DA1BEF42B48BBA13A08C5163899" ma:contentTypeVersion="0" ma:contentTypeDescription="Create a new document." ma:contentTypeScope="" ma:versionID="3c7a5f79399876078f5765ad521ba38b">
  <xsd:schema xmlns:xsd="http://www.w3.org/2001/XMLSchema" xmlns:p="http://schemas.microsoft.com/office/2006/metadata/properties" targetNamespace="http://schemas.microsoft.com/office/2006/metadata/properties" ma:root="true" ma:fieldsID="f4d196f5c675f743c82a55ad494504e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755A8B-04C8-4131-A0B3-79C640392FF3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771AEBF-A709-47BD-A9FF-4BD1118C8C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A01E55F1-0F71-4CA7-BC3D-3567FF4BB3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24684</TotalTime>
  <Words>1136</Words>
  <Application>Microsoft Office PowerPoint</Application>
  <PresentationFormat>화면 슬라이드 쇼(4:3)</PresentationFormat>
  <Paragraphs>326</Paragraphs>
  <Slides>14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14</vt:i4>
      </vt:variant>
    </vt:vector>
  </HeadingPairs>
  <TitlesOfParts>
    <vt:vector size="25" baseType="lpstr">
      <vt:lpstr>ＭＳ Ｐゴシック</vt:lpstr>
      <vt:lpstr>맑은 고딕</vt:lpstr>
      <vt:lpstr>Arial</vt:lpstr>
      <vt:lpstr>Calibri</vt:lpstr>
      <vt:lpstr>Cambria Math</vt:lpstr>
      <vt:lpstr>Myriad Pro</vt:lpstr>
      <vt:lpstr>Times New Roman</vt:lpstr>
      <vt:lpstr>Verdana</vt:lpstr>
      <vt:lpstr>Wingdings</vt:lpstr>
      <vt:lpstr>IEEE-SA Powerpoint Template</vt:lpstr>
      <vt:lpstr>Office 테마</vt:lpstr>
      <vt:lpstr>Viewport-based 360 Video Streaming:</vt:lpstr>
      <vt:lpstr>Introduction</vt:lpstr>
      <vt:lpstr>Viewport Independent vs Viewport Dependent</vt:lpstr>
      <vt:lpstr>Keypoint for Viewport Dependent Streaming</vt:lpstr>
      <vt:lpstr>Proposed Motion Constraint Tile Sets</vt:lpstr>
      <vt:lpstr>MCTS with HEVC and SHVC - Structure</vt:lpstr>
      <vt:lpstr>MCTS Considerations (1/2)</vt:lpstr>
      <vt:lpstr>MCTS Considerations (2/2)</vt:lpstr>
      <vt:lpstr>Extraction Information Sets (EIS) SEI Message</vt:lpstr>
      <vt:lpstr> NAL Bitstream Extractor: Fucntional Flow </vt:lpstr>
      <vt:lpstr>Implemented Renderer and Player</vt:lpstr>
      <vt:lpstr>Experimental Results (1/2)</vt:lpstr>
      <vt:lpstr>Experimental Results (2/2)</vt:lpstr>
      <vt:lpstr>Conclusion</vt:lpstr>
    </vt:vector>
  </TitlesOfParts>
  <Company>Garfield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InterDigital External Public Template</dc:title>
  <dc:subject>InterDigital External Public Template</dc:subject>
  <dc:creator>David Lachowicz</dc:creator>
  <cp:keywords>DocNum:9048</cp:keywords>
  <dc:description>Jack Indekeu provided/approved update 5/14/12 (work done by outside supplier).
Rev F</dc:description>
  <cp:lastModifiedBy>Jeong Sangkwon</cp:lastModifiedBy>
  <cp:revision>1201</cp:revision>
  <cp:lastPrinted>2016-12-01T17:59:37Z</cp:lastPrinted>
  <dcterms:created xsi:type="dcterms:W3CDTF">2012-05-10T18:03:06Z</dcterms:created>
  <dcterms:modified xsi:type="dcterms:W3CDTF">2018-10-06T12:04:28Z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0x0101006AFA7DA1BEF42B48BBA13A08C5163899</vt:lpwstr>
  </property>
  <property fmtid="{D5CDD505-2E9C-101B-9397-08002B2CF9AE}" pid="3" name="Document Number">
    <vt:lpwstr>9048</vt:lpwstr>
  </property>
  <property fmtid="{D5CDD505-2E9C-101B-9397-08002B2CF9AE}" pid="4" name="Dept">
    <vt:lpwstr>Public Relations and Corporate Communications</vt:lpwstr>
  </property>
  <property fmtid="{D5CDD505-2E9C-101B-9397-08002B2CF9AE}" pid="5" name="Document Type">
    <vt:lpwstr>Template</vt:lpwstr>
  </property>
</Properties>
</file>