
<file path=[Content_Types].xml><?xml version="1.0" encoding="utf-8"?>
<Types xmlns="http://schemas.openxmlformats.org/package/2006/content-types">
  <Default Extension="png" ContentType="image/png"/>
  <Default Extension="jpeg" ContentType="image/jpeg"/>
  <Default Extension="glb" ContentType="model/gltf.binary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24"/>
  </p:notesMasterIdLst>
  <p:handoutMasterIdLst>
    <p:handoutMasterId r:id="rId25"/>
  </p:handoutMasterIdLst>
  <p:sldIdLst>
    <p:sldId id="301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15" r:id="rId23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eiraaj" initials="z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16"/>
    <a:srgbClr val="7F7F7F"/>
    <a:srgbClr val="3366FF"/>
    <a:srgbClr val="3333FF"/>
    <a:srgbClr val="3333CC"/>
    <a:srgbClr val="0033CC"/>
    <a:srgbClr val="333399"/>
    <a:srgbClr val="336699"/>
    <a:srgbClr val="2D2D8A"/>
    <a:srgbClr val="222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94854" autoAdjust="0"/>
  </p:normalViewPr>
  <p:slideViewPr>
    <p:cSldViewPr snapToGrid="0">
      <p:cViewPr>
        <p:scale>
          <a:sx n="93" d="100"/>
          <a:sy n="93" d="100"/>
        </p:scale>
        <p:origin x="2262" y="43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132" y="96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98" y="1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/>
          <a:lstStyle>
            <a:lvl1pPr algn="r">
              <a:defRPr sz="1200"/>
            </a:lvl1pPr>
          </a:lstStyle>
          <a:p>
            <a:fld id="{0CD8B52C-927B-41D1-A137-8B4F8A0FC931}" type="datetimeFigureOut">
              <a:rPr lang="ko-KR" altLang="en-US" smtClean="0"/>
              <a:t>2018-10-08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0976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 anchor="b"/>
          <a:lstStyle>
            <a:lvl1pPr algn="l">
              <a:defRPr sz="1200"/>
            </a:lvl1pPr>
          </a:lstStyle>
          <a:p>
            <a:r>
              <a:rPr lang="en-US" altLang="ko-KR"/>
              <a:t>2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98" y="9370976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 anchor="b"/>
          <a:lstStyle>
            <a:lvl1pPr algn="r">
              <a:defRPr sz="1200"/>
            </a:lvl1pPr>
          </a:lstStyle>
          <a:p>
            <a:fld id="{D3900DD7-D5EC-4DF0-B4BB-D06511B906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5516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/>
          <a:lstStyle>
            <a:lvl1pPr algn="r">
              <a:defRPr sz="1200"/>
            </a:lvl1pPr>
          </a:lstStyle>
          <a:p>
            <a:fld id="{B9A91834-3F34-4B40-8735-EA115B05FDDA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9" tIns="47424" rIns="94849" bIns="474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4849" tIns="47424" rIns="94849" bIns="474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 anchor="b"/>
          <a:lstStyle>
            <a:lvl1pPr algn="l">
              <a:defRPr sz="1200"/>
            </a:lvl1pPr>
          </a:lstStyle>
          <a:p>
            <a:r>
              <a:rPr lang="en-US"/>
              <a:t>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 anchor="b"/>
          <a:lstStyle>
            <a:lvl1pPr algn="r">
              <a:defRPr sz="1200"/>
            </a:lvl1pPr>
          </a:lstStyle>
          <a:p>
            <a:fld id="{038F7F6D-8A3B-DB4E-AE49-8696C0E84E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744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Stock_000000821333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IEEE_SA_Bar_Graphic_long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165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IEEE_wh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7785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7391400" cy="533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6477000" cy="533400"/>
          </a:xfr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DB43-830D-1046-BFA1-567429D8333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</p:spTree>
    <p:extLst>
      <p:ext uri="{BB962C8B-B14F-4D97-AF65-F5344CB8AC3E}">
        <p14:creationId xmlns:p14="http://schemas.microsoft.com/office/powerpoint/2010/main" val="58742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  <a:prstGeom prst="rect">
            <a:avLst/>
          </a:prstGeo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6689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8077200" cy="461554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44731"/>
            <a:ext cx="8077200" cy="53274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 dirty="0"/>
            </a:lvl5pPr>
          </a:lstStyle>
          <a:p>
            <a:pPr lvl="0">
              <a:buFont typeface="Wingdings" panose="05000000000000000000" pitchFamily="2" charset="2"/>
              <a:buChar char="v"/>
            </a:pPr>
            <a:r>
              <a:rPr lang="en-US"/>
              <a:t>Edit Master text styles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3079-18-31-00-0004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E1C35-070C-B34E-A7FF-C7EF50ECC00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30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51530-862B-9346-A97E-4A574C8B779C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82908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62400" cy="4648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962400" cy="4648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AEA6A-4D89-7943-A8FF-D2FD5DF21EDA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75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33148-389D-4145-BA83-3955F191B08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97808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890C-18FA-EB4D-A659-13D1100DA7A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0646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DE15D-E6AD-C14A-8CF8-1C5B9405B462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03976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849094"/>
            <a:ext cx="8077200" cy="53231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8E80B-1874-4C45-88EE-460E555FCA9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660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905500" cy="5867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DF435-CD6A-B846-9508-AB4D904659D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3642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IEEE_SA_Bar_Graphic_long_rgb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46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5850" y="66294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24" descr="IEEE_whit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BF91AA4-4074-4D0C-8AF1-431D0CC2AD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24A57BE-4C4F-491C-81AE-7EB049EBC98A}"/>
              </a:ext>
            </a:extLst>
          </p:cNvPr>
          <p:cNvSpPr/>
          <p:nvPr userDrawn="1"/>
        </p:nvSpPr>
        <p:spPr>
          <a:xfrm>
            <a:off x="0" y="0"/>
            <a:ext cx="9144000" cy="98446"/>
          </a:xfrm>
          <a:prstGeom prst="rect">
            <a:avLst/>
          </a:prstGeom>
          <a:solidFill>
            <a:srgbClr val="716C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16C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87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2651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defRPr lang="en-US" altLang="en-US" sz="2000" kern="1200" smtClean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lang="en-US" altLang="en-US"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lang="en-US" altLang="en-US" sz="15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lang="en-US" altLang="en-US" sz="135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lang="en-US" altLang="en-US" sz="135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60.png"/><Relationship Id="rId7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11" Type="http://schemas.openxmlformats.org/officeDocument/2006/relationships/image" Target="../media/image52.png"/><Relationship Id="rId5" Type="http://schemas.openxmlformats.org/officeDocument/2006/relationships/image" Target="../media/image480.png"/><Relationship Id="rId10" Type="http://schemas.openxmlformats.org/officeDocument/2006/relationships/image" Target="../media/image51.png"/><Relationship Id="rId4" Type="http://schemas.openxmlformats.org/officeDocument/2006/relationships/image" Target="../media/image470.png"/><Relationship Id="rId9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mix3d.com/details/G009SX7VH607" TargetMode="External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5624EE9-9B9F-4026-9BDE-0F099F023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228850"/>
            <a:ext cx="7772400" cy="533400"/>
          </a:xfrm>
        </p:spPr>
        <p:txBody>
          <a:bodyPr/>
          <a:lstStyle/>
          <a:p>
            <a:r>
              <a:rPr lang="en-US" dirty="0"/>
              <a:t>Motion-Constrained Tile and Viewport Extraction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971F25-5BDF-4C9D-86A9-70DA6726B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09674"/>
            <a:ext cx="7772400" cy="1019175"/>
          </a:xfrm>
        </p:spPr>
        <p:txBody>
          <a:bodyPr/>
          <a:lstStyle/>
          <a:p>
            <a:r>
              <a:rPr lang="en-US" dirty="0"/>
              <a:t>Viewport-based 360 Video Streaming: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03B34-197C-4C0E-9088-B0FDD4501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2118" y="3014663"/>
            <a:ext cx="8676409" cy="2793855"/>
          </a:xfrm>
        </p:spPr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Presenter: Eun-Seok Ryu (esryu@gachon.ac.kr)</a:t>
            </a:r>
          </a:p>
          <a:p>
            <a:r>
              <a:rPr lang="en-US" altLang="ko-KR" dirty="0" err="1">
                <a:solidFill>
                  <a:schemeClr val="accent1"/>
                </a:solidFill>
              </a:rPr>
              <a:t>Dongmin</a:t>
            </a:r>
            <a:r>
              <a:rPr lang="en-US" altLang="ko-KR" dirty="0">
                <a:solidFill>
                  <a:schemeClr val="accent1"/>
                </a:solidFill>
              </a:rPr>
              <a:t> Jang, Jong-</a:t>
            </a:r>
            <a:r>
              <a:rPr lang="en-US" altLang="ko-KR" dirty="0" err="1">
                <a:solidFill>
                  <a:schemeClr val="accent1"/>
                </a:solidFill>
              </a:rPr>
              <a:t>Beom</a:t>
            </a:r>
            <a:r>
              <a:rPr lang="en-US" altLang="ko-KR" dirty="0">
                <a:solidFill>
                  <a:schemeClr val="accent1"/>
                </a:solidFill>
              </a:rPr>
              <a:t> </a:t>
            </a:r>
            <a:r>
              <a:rPr lang="en-US" altLang="ko-KR" dirty="0" err="1">
                <a:solidFill>
                  <a:schemeClr val="accent1"/>
                </a:solidFill>
              </a:rPr>
              <a:t>Jeong</a:t>
            </a:r>
            <a:r>
              <a:rPr lang="en-US" altLang="ko-KR" dirty="0">
                <a:solidFill>
                  <a:schemeClr val="accent1"/>
                </a:solidFill>
              </a:rPr>
              <a:t>, Eun-Seok Ryu</a:t>
            </a:r>
          </a:p>
          <a:p>
            <a:endParaRPr lang="en-US" altLang="ko-K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Multimedia Communications and Systems Lab. (MCSL)</a:t>
            </a:r>
          </a:p>
          <a:p>
            <a:r>
              <a:rPr lang="en-US" altLang="ko-KR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http://mcsl.gachon.ac.kr</a:t>
            </a:r>
          </a:p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Department of Computer Engineering</a:t>
            </a:r>
          </a:p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Gachon University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54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80D615-9529-4287-8D2B-FA1B442B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Reference View Synthesizer - w17759</a:t>
            </a:r>
            <a:br>
              <a:rPr lang="en-US" altLang="ko-KR"/>
            </a:b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680F59-77AD-462E-B396-8FFF65857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r>
              <a:rPr lang="en-US" altLang="ko-KR"/>
              <a:t>Good quality : low depth and triangle with a regular shape</a:t>
            </a:r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r>
              <a:rPr lang="en-US" altLang="ko-KR"/>
              <a:t>Taking the pixel with the maximal quality would give a sharper result</a:t>
            </a:r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r>
              <a:rPr lang="en-US" altLang="ko-KR"/>
              <a:t>Taking the weighted mean is more resistant to errors</a:t>
            </a:r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r>
              <a:rPr lang="en-US" altLang="ko-KR"/>
              <a:t>High and low frequencies are separated with a mean blur</a:t>
            </a:r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r>
              <a:rPr lang="en-US" altLang="ko-KR"/>
              <a:t>Low frequencies are blended with the weighted mean</a:t>
            </a:r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r>
              <a:rPr lang="en-US" altLang="ko-KR"/>
              <a:t>High frequencies are blended by choosing the pixel of highest weight</a:t>
            </a:r>
          </a:p>
        </p:txBody>
      </p:sp>
      <p:pic>
        <p:nvPicPr>
          <p:cNvPr id="4" name="그림 3" descr="실내, 다른이(가) 표시된 사진&#10;&#10;높은 신뢰도로 생성된 설명">
            <a:extLst>
              <a:ext uri="{FF2B5EF4-FFF2-40B4-BE49-F238E27FC236}">
                <a16:creationId xmlns:a16="http://schemas.microsoft.com/office/drawing/2014/main" id="{5C297B74-C45B-42C1-8019-67F905B95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3076789"/>
            <a:ext cx="5210175" cy="18487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C983E7-D71B-4624-9DAA-A405DEAAFAA7}"/>
              </a:ext>
            </a:extLst>
          </p:cNvPr>
          <p:cNvSpPr txBox="1"/>
          <p:nvPr/>
        </p:nvSpPr>
        <p:spPr>
          <a:xfrm>
            <a:off x="914400" y="4834805"/>
            <a:ext cx="371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ko-KR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D81125-DBE1-4734-844B-395B6042F9D5}"/>
              </a:ext>
            </a:extLst>
          </p:cNvPr>
          <p:cNvSpPr txBox="1"/>
          <p:nvPr/>
        </p:nvSpPr>
        <p:spPr>
          <a:xfrm>
            <a:off x="2695574" y="4834805"/>
            <a:ext cx="371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ko-KR"/>
              <a:t>(b)</a:t>
            </a:r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F31F7C-3217-4343-AE88-43DFC12A706F}"/>
              </a:ext>
            </a:extLst>
          </p:cNvPr>
          <p:cNvSpPr txBox="1"/>
          <p:nvPr/>
        </p:nvSpPr>
        <p:spPr>
          <a:xfrm>
            <a:off x="4343400" y="4834805"/>
            <a:ext cx="371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ko-KR"/>
              <a:t>(c)</a:t>
            </a:r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B0F66A-5EEE-4AD6-B1C9-F355DDF73082}"/>
              </a:ext>
            </a:extLst>
          </p:cNvPr>
          <p:cNvSpPr txBox="1"/>
          <p:nvPr/>
        </p:nvSpPr>
        <p:spPr>
          <a:xfrm>
            <a:off x="172789" y="5173359"/>
            <a:ext cx="54660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  <a:t>(a): Blending by argmax</a:t>
            </a:r>
          </a:p>
          <a:p>
            <a:r>
              <a:rPr lang="en-US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  <a:t>(b): Weighted mean </a:t>
            </a:r>
          </a:p>
          <a:p>
            <a:r>
              <a:rPr lang="en-US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  <a:t>(c): Multi-spectral blending: argmax - high frequencies</a:t>
            </a:r>
            <a:br>
              <a:rPr lang="en-US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weighted mean - low frequencies</a:t>
            </a:r>
            <a:endParaRPr lang="ko-KR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9A567F2F-C29D-40A4-8E1B-C1629481E076}"/>
                  </a:ext>
                </a:extLst>
              </p:cNvPr>
              <p:cNvSpPr/>
              <p:nvPr/>
            </p:nvSpPr>
            <p:spPr>
              <a:xfrm>
                <a:off x="5724401" y="3038864"/>
                <a:ext cx="1426416" cy="746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ko-KR" alt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ko-KR" altLang="en-US"/>
              </a:p>
            </p:txBody>
          </p:sp>
        </mc:Choice>
        <mc:Fallback xmlns="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9A567F2F-C29D-40A4-8E1B-C1629481E0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401" y="3038864"/>
                <a:ext cx="1426416" cy="7468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6C66470F-0E3A-4482-8C24-4CAF54231462}"/>
              </a:ext>
            </a:extLst>
          </p:cNvPr>
          <p:cNvCxnSpPr>
            <a:cxnSpLocks/>
          </p:cNvCxnSpPr>
          <p:nvPr/>
        </p:nvCxnSpPr>
        <p:spPr>
          <a:xfrm flipH="1">
            <a:off x="6750617" y="3333415"/>
            <a:ext cx="724200" cy="0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B4FA047E-61D3-4406-BE14-6FD2516DA66C}"/>
              </a:ext>
            </a:extLst>
          </p:cNvPr>
          <p:cNvCxnSpPr>
            <a:cxnSpLocks/>
          </p:cNvCxnSpPr>
          <p:nvPr/>
        </p:nvCxnSpPr>
        <p:spPr>
          <a:xfrm flipH="1">
            <a:off x="6750617" y="3571540"/>
            <a:ext cx="724200" cy="0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76A0396-32C3-47AB-9F3A-3A90C82E3817}"/>
              </a:ext>
            </a:extLst>
          </p:cNvPr>
          <p:cNvSpPr txBox="1"/>
          <p:nvPr/>
        </p:nvSpPr>
        <p:spPr>
          <a:xfrm>
            <a:off x="7425029" y="3396825"/>
            <a:ext cx="1755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depth at pixel for synthesized view i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2223B8E9-9934-4CD0-A362-0AE461A63ECE}"/>
                  </a:ext>
                </a:extLst>
              </p:cNvPr>
              <p:cNvSpPr/>
              <p:nvPr/>
            </p:nvSpPr>
            <p:spPr>
              <a:xfrm>
                <a:off x="5486400" y="4072250"/>
                <a:ext cx="3228706" cy="853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𝑙𝑜𝑤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f>
                        <m:fPr>
                          <m:type m:val="lin"/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ko-K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</m:t>
                          </m:r>
                          <m:nary>
                            <m:naryPr>
                              <m:chr m:val="∑"/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ko-K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ko-KR" altLang="en-US"/>
              </a:p>
            </p:txBody>
          </p:sp>
        </mc:Choice>
        <mc:Fallback xmlns=""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2223B8E9-9934-4CD0-A362-0AE461A63E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072250"/>
                <a:ext cx="3228706" cy="8533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02BA0542-EDEE-47FB-9468-E74D6BE6B9D3}"/>
                  </a:ext>
                </a:extLst>
              </p:cNvPr>
              <p:cNvSpPr/>
              <p:nvPr/>
            </p:nvSpPr>
            <p:spPr>
              <a:xfrm>
                <a:off x="5724401" y="5004082"/>
                <a:ext cx="3228706" cy="466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h𝑖𝑔h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𝑎𝑟𝑔𝑚𝑎𝑥</m:t>
                          </m:r>
                        </m:e>
                        <m:sub>
                          <m:sSubSup>
                            <m:sSubSup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sup>
                          </m:sSubSup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/>
              </a:p>
            </p:txBody>
          </p:sp>
        </mc:Choice>
        <mc:Fallback xmlns=""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02BA0542-EDEE-47FB-9468-E74D6BE6B9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401" y="5004082"/>
                <a:ext cx="3228706" cy="4660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2C9D824-CFC0-415A-9B02-DED400CC112F}"/>
                  </a:ext>
                </a:extLst>
              </p:cNvPr>
              <p:cNvSpPr txBox="1"/>
              <p:nvPr/>
            </p:nvSpPr>
            <p:spPr>
              <a:xfrm>
                <a:off x="5883664" y="5650787"/>
                <a:ext cx="3069443" cy="540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sup>
                    </m:sSubSup>
                    <m:r>
                      <a:rPr lang="en-US" altLang="ko-KR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sup>
                    </m:sSubSup>
                  </m:oMath>
                </a14:m>
                <a:r>
                  <a:rPr lang="en-US" altLang="ko-KR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color of the pixel in view i for</a:t>
                </a:r>
                <a:br>
                  <a:rPr lang="en-US" altLang="ko-KR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ko-KR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the low and high frequencies</a:t>
                </a:r>
                <a:endParaRPr lang="ko-KR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2C9D824-CFC0-415A-9B02-DED400CC1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664" y="5650787"/>
                <a:ext cx="3069443" cy="540469"/>
              </a:xfrm>
              <a:prstGeom prst="rect">
                <a:avLst/>
              </a:prstGeom>
              <a:blipFill>
                <a:blip r:embed="rId6"/>
                <a:stretch>
                  <a:fillRect b="-1011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바닥글 개체 틀 4">
            <a:extLst>
              <a:ext uri="{FF2B5EF4-FFF2-40B4-BE49-F238E27FC236}">
                <a16:creationId xmlns:a16="http://schemas.microsoft.com/office/drawing/2014/main" id="{E3450FCA-A7DA-493C-BA17-1B1D9BA3D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3079-18-0046-00-0002</a:t>
            </a:r>
          </a:p>
        </p:txBody>
      </p:sp>
    </p:spTree>
    <p:extLst>
      <p:ext uri="{BB962C8B-B14F-4D97-AF65-F5344CB8AC3E}">
        <p14:creationId xmlns:p14="http://schemas.microsoft.com/office/powerpoint/2010/main" val="24368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80D615-9529-4287-8D2B-FA1B442B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Reference View Synthesizer - w17759</a:t>
            </a:r>
            <a:br>
              <a:rPr lang="en-US" altLang="ko-KR"/>
            </a:b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680F59-77AD-462E-B396-8FFF65857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Architecture</a:t>
            </a:r>
            <a:endParaRPr lang="ko-KR" altLang="en-US"/>
          </a:p>
          <a:p>
            <a:pPr>
              <a:buFont typeface="Wingdings" panose="05000000000000000000" pitchFamily="2" charset="2"/>
              <a:buChar char="v"/>
            </a:pPr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A8EEF7CE-BDD2-4197-B38A-6D80559E5965}"/>
              </a:ext>
            </a:extLst>
          </p:cNvPr>
          <p:cNvGrpSpPr/>
          <p:nvPr/>
        </p:nvGrpSpPr>
        <p:grpSpPr>
          <a:xfrm>
            <a:off x="432152" y="1077312"/>
            <a:ext cx="8279696" cy="5094888"/>
            <a:chOff x="1091472" y="619123"/>
            <a:chExt cx="7076216" cy="406955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17D3812-5363-43E8-9EDD-EC66BC3703CA}"/>
                </a:ext>
              </a:extLst>
            </p:cNvPr>
            <p:cNvSpPr txBox="1"/>
            <p:nvPr/>
          </p:nvSpPr>
          <p:spPr>
            <a:xfrm>
              <a:off x="1091472" y="619123"/>
              <a:ext cx="2181321" cy="2458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Pipeline Object (Pipeline.cpp)</a:t>
              </a: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504658BD-2895-4F6E-A593-F94CFE5B0FC9}"/>
                </a:ext>
              </a:extLst>
            </p:cNvPr>
            <p:cNvSpPr/>
            <p:nvPr/>
          </p:nvSpPr>
          <p:spPr>
            <a:xfrm>
              <a:off x="1156422" y="942607"/>
              <a:ext cx="958508" cy="473573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Initialize</a:t>
              </a:r>
            </a:p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Process</a:t>
              </a:r>
              <a:endParaRPr lang="ko-KR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AF5E8A14-69C2-4721-B769-E293CB638D65}"/>
                </a:ext>
              </a:extLst>
            </p:cNvPr>
            <p:cNvSpPr/>
            <p:nvPr/>
          </p:nvSpPr>
          <p:spPr>
            <a:xfrm>
              <a:off x="1156422" y="1557846"/>
              <a:ext cx="958508" cy="473573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Parse</a:t>
              </a:r>
            </a:p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Configurations</a:t>
              </a:r>
              <a:endParaRPr lang="ko-KR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D02373DF-51A9-4A7C-BFC7-15D522E9EED1}"/>
                </a:ext>
              </a:extLst>
            </p:cNvPr>
            <p:cNvSpPr/>
            <p:nvPr/>
          </p:nvSpPr>
          <p:spPr>
            <a:xfrm>
              <a:off x="1091472" y="889233"/>
              <a:ext cx="7076216" cy="3799449"/>
            </a:xfrm>
            <a:prstGeom prst="rect">
              <a:avLst/>
            </a:prstGeom>
            <a:noFill/>
            <a:ln w="9525"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직선 화살표 연결선 8">
              <a:extLst>
                <a:ext uri="{FF2B5EF4-FFF2-40B4-BE49-F238E27FC236}">
                  <a16:creationId xmlns:a16="http://schemas.microsoft.com/office/drawing/2014/main" id="{53A01F83-6895-48ED-8F01-AFE9BA14E112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>
              <a:off x="1635676" y="1416180"/>
              <a:ext cx="0" cy="1416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93BE22D8-1FA2-474B-8595-A4669B0590F3}"/>
                </a:ext>
              </a:extLst>
            </p:cNvPr>
            <p:cNvSpPr/>
            <p:nvPr/>
          </p:nvSpPr>
          <p:spPr>
            <a:xfrm>
              <a:off x="2481130" y="1206293"/>
              <a:ext cx="5631928" cy="34312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2FFB117C-A50E-4907-822D-73B512FEF413}"/>
                </a:ext>
              </a:extLst>
            </p:cNvPr>
            <p:cNvSpPr/>
            <p:nvPr/>
          </p:nvSpPr>
          <p:spPr>
            <a:xfrm>
              <a:off x="2531673" y="1601608"/>
              <a:ext cx="958508" cy="473573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Set Blending Method</a:t>
              </a:r>
            </a:p>
          </p:txBody>
        </p:sp>
        <p:cxnSp>
          <p:nvCxnSpPr>
            <p:cNvPr id="12" name="직선 화살표 연결선 11">
              <a:extLst>
                <a:ext uri="{FF2B5EF4-FFF2-40B4-BE49-F238E27FC236}">
                  <a16:creationId xmlns:a16="http://schemas.microsoft.com/office/drawing/2014/main" id="{E3671CAA-70BC-4D56-B6B2-59BCFDF3433C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1635676" y="2031419"/>
              <a:ext cx="0" cy="2154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BD3A5892-FCA3-4709-BB70-62E97A50DDD4}"/>
                </a:ext>
              </a:extLst>
            </p:cNvPr>
            <p:cNvSpPr/>
            <p:nvPr/>
          </p:nvSpPr>
          <p:spPr>
            <a:xfrm>
              <a:off x="1133418" y="2246854"/>
              <a:ext cx="1199624" cy="23906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507A442-3D41-4479-BA7F-1DA2FBE2F0F9}"/>
                </a:ext>
              </a:extLst>
            </p:cNvPr>
            <p:cNvSpPr txBox="1"/>
            <p:nvPr/>
          </p:nvSpPr>
          <p:spPr>
            <a:xfrm>
              <a:off x="1105878" y="2250021"/>
              <a:ext cx="1265841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Routine: Load Image per Frame</a:t>
              </a: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23A2BC52-AC02-4C57-B748-5B1C4DCE3C31}"/>
                </a:ext>
              </a:extLst>
            </p:cNvPr>
            <p:cNvSpPr/>
            <p:nvPr/>
          </p:nvSpPr>
          <p:spPr>
            <a:xfrm>
              <a:off x="1156422" y="2720428"/>
              <a:ext cx="958508" cy="473573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Initialize</a:t>
              </a:r>
            </a:p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Image Buffer</a:t>
              </a:r>
              <a:endParaRPr lang="ko-KR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직선 화살표 연결선 15">
              <a:extLst>
                <a:ext uri="{FF2B5EF4-FFF2-40B4-BE49-F238E27FC236}">
                  <a16:creationId xmlns:a16="http://schemas.microsoft.com/office/drawing/2014/main" id="{D695D482-0E5F-4D3C-8DED-F95F97413784}"/>
                </a:ext>
              </a:extLst>
            </p:cNvPr>
            <p:cNvCxnSpPr>
              <a:cxnSpLocks/>
            </p:cNvCxnSpPr>
            <p:nvPr/>
          </p:nvCxnSpPr>
          <p:spPr>
            <a:xfrm>
              <a:off x="1635676" y="3194001"/>
              <a:ext cx="0" cy="2154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2BB28345-3FFC-4D3B-8471-F33610666395}"/>
                </a:ext>
              </a:extLst>
            </p:cNvPr>
            <p:cNvSpPr/>
            <p:nvPr/>
          </p:nvSpPr>
          <p:spPr>
            <a:xfrm>
              <a:off x="1156422" y="4098446"/>
              <a:ext cx="958508" cy="473573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Compute Views</a:t>
              </a:r>
              <a:endParaRPr lang="ko-KR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연결선: 꺾임 17">
              <a:extLst>
                <a:ext uri="{FF2B5EF4-FFF2-40B4-BE49-F238E27FC236}">
                  <a16:creationId xmlns:a16="http://schemas.microsoft.com/office/drawing/2014/main" id="{56202040-F7F9-4BC1-B0F4-990E9E74480B}"/>
                </a:ext>
              </a:extLst>
            </p:cNvPr>
            <p:cNvCxnSpPr>
              <a:stCxn id="17" idx="3"/>
              <a:endCxn id="15" idx="3"/>
            </p:cNvCxnSpPr>
            <p:nvPr/>
          </p:nvCxnSpPr>
          <p:spPr>
            <a:xfrm flipV="1">
              <a:off x="2114930" y="2957215"/>
              <a:ext cx="12700" cy="1378018"/>
            </a:xfrm>
            <a:prstGeom prst="bentConnector3">
              <a:avLst>
                <a:gd name="adj1" fmla="val 1073394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화살표: 오른쪽 18">
              <a:extLst>
                <a:ext uri="{FF2B5EF4-FFF2-40B4-BE49-F238E27FC236}">
                  <a16:creationId xmlns:a16="http://schemas.microsoft.com/office/drawing/2014/main" id="{58A8EC10-B4F8-4003-8D60-E47BB5EF5C7A}"/>
                </a:ext>
              </a:extLst>
            </p:cNvPr>
            <p:cNvSpPr/>
            <p:nvPr/>
          </p:nvSpPr>
          <p:spPr>
            <a:xfrm>
              <a:off x="2127630" y="4183508"/>
              <a:ext cx="348652" cy="317995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5AD576D-A1FD-4804-A444-23FF21BD95F8}"/>
                </a:ext>
              </a:extLst>
            </p:cNvPr>
            <p:cNvSpPr txBox="1"/>
            <p:nvPr/>
          </p:nvSpPr>
          <p:spPr>
            <a:xfrm>
              <a:off x="2492129" y="943844"/>
              <a:ext cx="2525389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Pipeline::compute_views(int Frame)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BADF49A-06B1-40D8-B041-0752793295BE}"/>
                </a:ext>
              </a:extLst>
            </p:cNvPr>
            <p:cNvSpPr txBox="1"/>
            <p:nvPr/>
          </p:nvSpPr>
          <p:spPr>
            <a:xfrm>
              <a:off x="2488983" y="1204998"/>
              <a:ext cx="5498595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Routine: Create Virtual View(Renderd View) to Write, </a:t>
              </a:r>
              <a:r>
                <a:rPr lang="en-US" altLang="ko-KR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For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 = 1 </a:t>
              </a:r>
              <a:r>
                <a:rPr lang="en-US" altLang="ko-KR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num_virtual_view</a:t>
              </a: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EA012DDC-918F-4DE4-B3E2-B95901E9F3D5}"/>
                </a:ext>
              </a:extLst>
            </p:cNvPr>
            <p:cNvSpPr/>
            <p:nvPr/>
          </p:nvSpPr>
          <p:spPr>
            <a:xfrm>
              <a:off x="3638268" y="1601607"/>
              <a:ext cx="958508" cy="473573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Set Virtual Camera Parameters</a:t>
              </a:r>
              <a:endParaRPr lang="ko-KR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" name="직선 화살표 연결선 22">
              <a:extLst>
                <a:ext uri="{FF2B5EF4-FFF2-40B4-BE49-F238E27FC236}">
                  <a16:creationId xmlns:a16="http://schemas.microsoft.com/office/drawing/2014/main" id="{83896FEE-C0D5-465E-95F4-CD5F5C6AEEE6}"/>
                </a:ext>
              </a:extLst>
            </p:cNvPr>
            <p:cNvCxnSpPr>
              <a:cxnSpLocks/>
              <a:stCxn id="11" idx="3"/>
              <a:endCxn id="22" idx="1"/>
            </p:cNvCxnSpPr>
            <p:nvPr/>
          </p:nvCxnSpPr>
          <p:spPr>
            <a:xfrm flipV="1">
              <a:off x="3490181" y="1838394"/>
              <a:ext cx="148087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808720A5-A5C1-4D56-8A66-E2529998FAB3}"/>
                </a:ext>
              </a:extLst>
            </p:cNvPr>
            <p:cNvCxnSpPr>
              <a:cxnSpLocks/>
              <a:stCxn id="37" idx="2"/>
              <a:endCxn id="39" idx="0"/>
            </p:cNvCxnSpPr>
            <p:nvPr/>
          </p:nvCxnSpPr>
          <p:spPr>
            <a:xfrm>
              <a:off x="7512518" y="3883805"/>
              <a:ext cx="0" cy="1634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직선 화살표 연결선 24">
              <a:extLst>
                <a:ext uri="{FF2B5EF4-FFF2-40B4-BE49-F238E27FC236}">
                  <a16:creationId xmlns:a16="http://schemas.microsoft.com/office/drawing/2014/main" id="{FFEB145F-FB97-4776-A4F5-D436A6679858}"/>
                </a:ext>
              </a:extLst>
            </p:cNvPr>
            <p:cNvCxnSpPr>
              <a:cxnSpLocks/>
              <a:stCxn id="53" idx="2"/>
            </p:cNvCxnSpPr>
            <p:nvPr/>
          </p:nvCxnSpPr>
          <p:spPr>
            <a:xfrm>
              <a:off x="4117522" y="2393348"/>
              <a:ext cx="0" cy="7677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88E0AA19-8C85-432B-B7E7-ACD171A98857}"/>
                </a:ext>
              </a:extLst>
            </p:cNvPr>
            <p:cNvSpPr/>
            <p:nvPr/>
          </p:nvSpPr>
          <p:spPr>
            <a:xfrm>
              <a:off x="2548367" y="3161090"/>
              <a:ext cx="5505968" cy="14261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F6BA2D8-AB7A-4E0B-BCEE-84884AFB1182}"/>
                </a:ext>
              </a:extLst>
            </p:cNvPr>
            <p:cNvSpPr txBox="1"/>
            <p:nvPr/>
          </p:nvSpPr>
          <p:spPr>
            <a:xfrm>
              <a:off x="2549657" y="3140870"/>
              <a:ext cx="5437921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Routine: Blend Virtual Views from Input Views, </a:t>
              </a:r>
              <a:r>
                <a:rPr lang="en-US" altLang="ko-KR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For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 = 1 </a:t>
              </a:r>
              <a:r>
                <a:rPr lang="en-US" altLang="ko-KR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num_input_view</a:t>
              </a:r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A43AC32D-0FBF-4B61-9862-92E216406CC5}"/>
                </a:ext>
              </a:extLst>
            </p:cNvPr>
            <p:cNvSpPr/>
            <p:nvPr/>
          </p:nvSpPr>
          <p:spPr>
            <a:xfrm>
              <a:off x="2606884" y="3410233"/>
              <a:ext cx="958508" cy="473573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Set Projection Type</a:t>
              </a:r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8F91E698-59D1-4878-B9FE-66CD38C0B7F2}"/>
                </a:ext>
              </a:extLst>
            </p:cNvPr>
            <p:cNvSpPr/>
            <p:nvPr/>
          </p:nvSpPr>
          <p:spPr>
            <a:xfrm>
              <a:off x="3713479" y="3410232"/>
              <a:ext cx="958508" cy="473573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Set Input Camera Parameters</a:t>
              </a:r>
              <a:endParaRPr lang="ko-KR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0" name="직선 화살표 연결선 29">
              <a:extLst>
                <a:ext uri="{FF2B5EF4-FFF2-40B4-BE49-F238E27FC236}">
                  <a16:creationId xmlns:a16="http://schemas.microsoft.com/office/drawing/2014/main" id="{07676C8D-075E-4527-8999-DD2AF050FB8D}"/>
                </a:ext>
              </a:extLst>
            </p:cNvPr>
            <p:cNvCxnSpPr>
              <a:cxnSpLocks/>
              <a:stCxn id="28" idx="3"/>
              <a:endCxn id="29" idx="1"/>
            </p:cNvCxnSpPr>
            <p:nvPr/>
          </p:nvCxnSpPr>
          <p:spPr>
            <a:xfrm flipV="1">
              <a:off x="3565392" y="3647019"/>
              <a:ext cx="148087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E7A94B86-58C8-4E72-BC22-EB7F8754E0CD}"/>
                </a:ext>
              </a:extLst>
            </p:cNvPr>
            <p:cNvSpPr/>
            <p:nvPr/>
          </p:nvSpPr>
          <p:spPr>
            <a:xfrm>
              <a:off x="2606884" y="3881783"/>
              <a:ext cx="958508" cy="526731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Type:</a:t>
              </a:r>
            </a:p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1)Perspective</a:t>
              </a:r>
            </a:p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2)Equirectangular</a:t>
              </a: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A41BCB4E-0563-4DAE-B7C2-3C2E0024916F}"/>
                </a:ext>
              </a:extLst>
            </p:cNvPr>
            <p:cNvSpPr/>
            <p:nvPr/>
          </p:nvSpPr>
          <p:spPr>
            <a:xfrm>
              <a:off x="4820074" y="3410232"/>
              <a:ext cx="958508" cy="473573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Set Synthesis Method</a:t>
              </a:r>
              <a:endParaRPr lang="ko-KR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3" name="직선 화살표 연결선 32">
              <a:extLst>
                <a:ext uri="{FF2B5EF4-FFF2-40B4-BE49-F238E27FC236}">
                  <a16:creationId xmlns:a16="http://schemas.microsoft.com/office/drawing/2014/main" id="{F97EB778-CEA6-4342-9732-386EC56858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1987" y="3647019"/>
              <a:ext cx="148087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643BD01C-D346-44AA-A890-721CAF1C0A4C}"/>
                </a:ext>
              </a:extLst>
            </p:cNvPr>
            <p:cNvSpPr/>
            <p:nvPr/>
          </p:nvSpPr>
          <p:spPr>
            <a:xfrm>
              <a:off x="4820074" y="3881784"/>
              <a:ext cx="958508" cy="316350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RVS only has Triangle Method </a:t>
              </a: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AB6BBD80-4C68-4147-BEC0-E5F0CAEA2347}"/>
                </a:ext>
              </a:extLst>
            </p:cNvPr>
            <p:cNvSpPr/>
            <p:nvPr/>
          </p:nvSpPr>
          <p:spPr>
            <a:xfrm>
              <a:off x="5926669" y="3410232"/>
              <a:ext cx="958508" cy="473573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Load Input</a:t>
              </a:r>
            </a:p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View Image</a:t>
              </a:r>
              <a:endParaRPr lang="ko-KR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직선 화살표 연결선 35">
              <a:extLst>
                <a:ext uri="{FF2B5EF4-FFF2-40B4-BE49-F238E27FC236}">
                  <a16:creationId xmlns:a16="http://schemas.microsoft.com/office/drawing/2014/main" id="{3863BE47-66E9-4431-87B3-A86B6265D2EF}"/>
                </a:ext>
              </a:extLst>
            </p:cNvPr>
            <p:cNvCxnSpPr>
              <a:cxnSpLocks/>
              <a:endCxn id="35" idx="1"/>
            </p:cNvCxnSpPr>
            <p:nvPr/>
          </p:nvCxnSpPr>
          <p:spPr>
            <a:xfrm flipV="1">
              <a:off x="5778582" y="3647019"/>
              <a:ext cx="148087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ABD30B3B-DDE0-44F9-9E11-E43E61E32472}"/>
                </a:ext>
              </a:extLst>
            </p:cNvPr>
            <p:cNvSpPr/>
            <p:nvPr/>
          </p:nvSpPr>
          <p:spPr>
            <a:xfrm>
              <a:off x="7033264" y="3410232"/>
              <a:ext cx="958508" cy="473573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Synthesis</a:t>
              </a:r>
              <a:endParaRPr lang="ko-KR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8" name="직선 화살표 연결선 37">
              <a:extLst>
                <a:ext uri="{FF2B5EF4-FFF2-40B4-BE49-F238E27FC236}">
                  <a16:creationId xmlns:a16="http://schemas.microsoft.com/office/drawing/2014/main" id="{2161004F-72A4-4B38-974E-9C778DBB932A}"/>
                </a:ext>
              </a:extLst>
            </p:cNvPr>
            <p:cNvCxnSpPr>
              <a:cxnSpLocks/>
              <a:endCxn id="37" idx="1"/>
            </p:cNvCxnSpPr>
            <p:nvPr/>
          </p:nvCxnSpPr>
          <p:spPr>
            <a:xfrm flipV="1">
              <a:off x="6885177" y="3647019"/>
              <a:ext cx="148087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5AA3CAAB-E037-4170-ACEF-BF55727A208E}"/>
                </a:ext>
              </a:extLst>
            </p:cNvPr>
            <p:cNvSpPr/>
            <p:nvPr/>
          </p:nvSpPr>
          <p:spPr>
            <a:xfrm>
              <a:off x="7033264" y="4047250"/>
              <a:ext cx="958508" cy="473573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Blending</a:t>
              </a:r>
            </a:p>
          </p:txBody>
        </p:sp>
        <p:cxnSp>
          <p:nvCxnSpPr>
            <p:cNvPr id="40" name="직선 화살표 연결선 39">
              <a:extLst>
                <a:ext uri="{FF2B5EF4-FFF2-40B4-BE49-F238E27FC236}">
                  <a16:creationId xmlns:a16="http://schemas.microsoft.com/office/drawing/2014/main" id="{17680517-055F-4B6B-8BE5-F3788CC1E5F1}"/>
                </a:ext>
              </a:extLst>
            </p:cNvPr>
            <p:cNvCxnSpPr>
              <a:cxnSpLocks/>
              <a:stCxn id="39" idx="1"/>
            </p:cNvCxnSpPr>
            <p:nvPr/>
          </p:nvCxnSpPr>
          <p:spPr>
            <a:xfrm flipH="1">
              <a:off x="3574613" y="4284037"/>
              <a:ext cx="345865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8A492643-5D0B-4442-9204-029A803BB1E3}"/>
                </a:ext>
              </a:extLst>
            </p:cNvPr>
            <p:cNvSpPr/>
            <p:nvPr/>
          </p:nvSpPr>
          <p:spPr>
            <a:xfrm>
              <a:off x="4747210" y="1601607"/>
              <a:ext cx="958508" cy="473573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Inpainting</a:t>
              </a:r>
              <a:endParaRPr lang="ko-KR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직선 화살표 연결선 41">
              <a:extLst>
                <a:ext uri="{FF2B5EF4-FFF2-40B4-BE49-F238E27FC236}">
                  <a16:creationId xmlns:a16="http://schemas.microsoft.com/office/drawing/2014/main" id="{1A40714E-7B7B-496F-BD98-84DB2EBD56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26464" y="3004610"/>
              <a:ext cx="0" cy="1564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3D57063E-3AC9-4E1D-A70F-C8E8B0895AF2}"/>
                </a:ext>
              </a:extLst>
            </p:cNvPr>
            <p:cNvSpPr/>
            <p:nvPr/>
          </p:nvSpPr>
          <p:spPr>
            <a:xfrm>
              <a:off x="5852625" y="1601607"/>
              <a:ext cx="958508" cy="473573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Downscale</a:t>
              </a:r>
              <a:endParaRPr lang="ko-KR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4" name="직선 화살표 연결선 43">
              <a:extLst>
                <a:ext uri="{FF2B5EF4-FFF2-40B4-BE49-F238E27FC236}">
                  <a16:creationId xmlns:a16="http://schemas.microsoft.com/office/drawing/2014/main" id="{B708D763-B987-48D8-B147-FAACA8864A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4538" y="1838394"/>
              <a:ext cx="148087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60294F7E-4057-4493-A9F4-4DBAB2823E3F}"/>
                </a:ext>
              </a:extLst>
            </p:cNvPr>
            <p:cNvSpPr/>
            <p:nvPr/>
          </p:nvSpPr>
          <p:spPr>
            <a:xfrm>
              <a:off x="6958040" y="1601607"/>
              <a:ext cx="958508" cy="473573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Write OutputFile</a:t>
              </a:r>
            </a:p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&amp; OutMaskedFile </a:t>
              </a:r>
              <a:endParaRPr lang="ko-KR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6" name="직선 화살표 연결선 45">
              <a:extLst>
                <a:ext uri="{FF2B5EF4-FFF2-40B4-BE49-F238E27FC236}">
                  <a16:creationId xmlns:a16="http://schemas.microsoft.com/office/drawing/2014/main" id="{F843F782-E42A-466C-9F05-AFEA7DB48D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1133" y="1838394"/>
              <a:ext cx="148087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연결선: 꺾임 46">
              <a:extLst>
                <a:ext uri="{FF2B5EF4-FFF2-40B4-BE49-F238E27FC236}">
                  <a16:creationId xmlns:a16="http://schemas.microsoft.com/office/drawing/2014/main" id="{14FD2389-2F60-4A6E-983C-717AA08FE7BE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5233927" y="-640141"/>
              <a:ext cx="18000" cy="4464000"/>
            </a:xfrm>
            <a:prstGeom prst="bentConnector3">
              <a:avLst>
                <a:gd name="adj1" fmla="val 839984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EEFEE64A-41E6-49FE-87FA-83D4EA228E35}"/>
                </a:ext>
              </a:extLst>
            </p:cNvPr>
            <p:cNvSpPr/>
            <p:nvPr/>
          </p:nvSpPr>
          <p:spPr>
            <a:xfrm>
              <a:off x="1156422" y="3409437"/>
              <a:ext cx="958508" cy="473573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Set Image</a:t>
              </a:r>
            </a:p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Params</a:t>
              </a:r>
              <a:endParaRPr lang="ko-KR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9" name="직선 화살표 연결선 48">
              <a:extLst>
                <a:ext uri="{FF2B5EF4-FFF2-40B4-BE49-F238E27FC236}">
                  <a16:creationId xmlns:a16="http://schemas.microsoft.com/office/drawing/2014/main" id="{13F58BA8-4B93-476D-A55A-E4802DEB0F13}"/>
                </a:ext>
              </a:extLst>
            </p:cNvPr>
            <p:cNvCxnSpPr>
              <a:cxnSpLocks/>
            </p:cNvCxnSpPr>
            <p:nvPr/>
          </p:nvCxnSpPr>
          <p:spPr>
            <a:xfrm>
              <a:off x="1635676" y="3883010"/>
              <a:ext cx="0" cy="2154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직선 화살표 연결선 49">
              <a:extLst>
                <a:ext uri="{FF2B5EF4-FFF2-40B4-BE49-F238E27FC236}">
                  <a16:creationId xmlns:a16="http://schemas.microsoft.com/office/drawing/2014/main" id="{94EBA8AF-9383-49D7-8351-5ED906140C89}"/>
                </a:ext>
              </a:extLst>
            </p:cNvPr>
            <p:cNvCxnSpPr>
              <a:cxnSpLocks/>
              <a:stCxn id="37" idx="2"/>
              <a:endCxn id="39" idx="0"/>
            </p:cNvCxnSpPr>
            <p:nvPr/>
          </p:nvCxnSpPr>
          <p:spPr>
            <a:xfrm>
              <a:off x="7512518" y="3883805"/>
              <a:ext cx="0" cy="1634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CB381DDA-D905-47F3-BB4C-71ABA669C20B}"/>
                </a:ext>
              </a:extLst>
            </p:cNvPr>
            <p:cNvSpPr/>
            <p:nvPr/>
          </p:nvSpPr>
          <p:spPr>
            <a:xfrm>
              <a:off x="2531673" y="2074423"/>
              <a:ext cx="958508" cy="632710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Type:</a:t>
              </a:r>
            </a:p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1)Simple</a:t>
              </a:r>
            </a:p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2)MultiSpec</a:t>
              </a:r>
            </a:p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CTC use (1)</a:t>
              </a:r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31B4D9A1-1A6B-4D77-A479-073B91AAA62B}"/>
                </a:ext>
              </a:extLst>
            </p:cNvPr>
            <p:cNvSpPr/>
            <p:nvPr/>
          </p:nvSpPr>
          <p:spPr>
            <a:xfrm>
              <a:off x="4746823" y="2074617"/>
              <a:ext cx="958508" cy="929991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Type:</a:t>
              </a:r>
            </a:p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1)Interpolation</a:t>
              </a:r>
            </a:p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2)Nearest</a:t>
              </a:r>
            </a:p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RVS only uses (2)</a:t>
              </a:r>
            </a:p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Using Manhattan</a:t>
              </a:r>
            </a:p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Not Main Interest</a:t>
              </a:r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A80FD955-7500-47E6-A5FD-553F66B9132E}"/>
                </a:ext>
              </a:extLst>
            </p:cNvPr>
            <p:cNvSpPr/>
            <p:nvPr/>
          </p:nvSpPr>
          <p:spPr>
            <a:xfrm>
              <a:off x="3638268" y="2076998"/>
              <a:ext cx="958508" cy="316350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RVS define as</a:t>
              </a:r>
            </a:p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Projector</a:t>
              </a:r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AAE2D6C2-2054-40D6-AC07-3F51907F1B3A}"/>
                </a:ext>
              </a:extLst>
            </p:cNvPr>
            <p:cNvSpPr/>
            <p:nvPr/>
          </p:nvSpPr>
          <p:spPr>
            <a:xfrm>
              <a:off x="3713479" y="3885963"/>
              <a:ext cx="958508" cy="316350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RVS define as</a:t>
              </a:r>
            </a:p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UnProjector</a:t>
              </a:r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3C357A48-D0B9-48A1-971F-2CA64B6AE06A}"/>
                </a:ext>
              </a:extLst>
            </p:cNvPr>
            <p:cNvSpPr/>
            <p:nvPr/>
          </p:nvSpPr>
          <p:spPr>
            <a:xfrm>
              <a:off x="5852238" y="2076998"/>
              <a:ext cx="958508" cy="315242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Downscale rasterized image</a:t>
              </a:r>
            </a:p>
          </p:txBody>
        </p:sp>
      </p:grpSp>
      <p:sp>
        <p:nvSpPr>
          <p:cNvPr id="56" name="바닥글 개체 틀 4">
            <a:extLst>
              <a:ext uri="{FF2B5EF4-FFF2-40B4-BE49-F238E27FC236}">
                <a16:creationId xmlns:a16="http://schemas.microsoft.com/office/drawing/2014/main" id="{B7D58A00-0E32-43D6-9352-5B545F6DB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3079-18-0046-00-0002</a:t>
            </a:r>
          </a:p>
        </p:txBody>
      </p:sp>
    </p:spTree>
    <p:extLst>
      <p:ext uri="{BB962C8B-B14F-4D97-AF65-F5344CB8AC3E}">
        <p14:creationId xmlns:p14="http://schemas.microsoft.com/office/powerpoint/2010/main" val="1562105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80D615-9529-4287-8D2B-FA1B442B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Fast Color Correction for View Synthesis - m43694</a:t>
            </a:r>
            <a:br>
              <a:rPr lang="en-US" altLang="ko-KR"/>
            </a:b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680F59-77AD-462E-B396-8FFF65857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r>
              <a:rPr lang="en-US" altLang="ko-KR"/>
              <a:t>Fast color correction technique for view synthesis</a:t>
            </a:r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r>
              <a:rPr lang="en-US" altLang="ko-KR"/>
              <a:t>Reduction of color artifacts in synthesized images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/>
              <a:t>Offset calculation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/>
              <a:t>Offset addition</a:t>
            </a:r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endParaRPr lang="ko-KR" altLang="en-US"/>
          </a:p>
        </p:txBody>
      </p:sp>
      <p:pic>
        <p:nvPicPr>
          <p:cNvPr id="4" name="Obraz 1" descr="mpeg_cc2">
            <a:extLst>
              <a:ext uri="{FF2B5EF4-FFF2-40B4-BE49-F238E27FC236}">
                <a16:creationId xmlns:a16="http://schemas.microsoft.com/office/drawing/2014/main" id="{AB5DC8CF-1AFF-48D1-8585-60B6204B0A7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13" y="2270226"/>
            <a:ext cx="2838450" cy="33242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03732AFA-6C26-4691-BA43-AD5FAEF2AC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535831"/>
              </p:ext>
            </p:extLst>
          </p:nvPr>
        </p:nvGraphicFramePr>
        <p:xfrm>
          <a:off x="3670989" y="4082610"/>
          <a:ext cx="5262625" cy="1949391"/>
        </p:xfrm>
        <a:graphic>
          <a:graphicData uri="http://schemas.openxmlformats.org/drawingml/2006/table">
            <a:tbl>
              <a:tblPr firstRow="1" firstCol="1" bandRow="1"/>
              <a:tblGrid>
                <a:gridCol w="1480185">
                  <a:extLst>
                    <a:ext uri="{9D8B030D-6E8A-4147-A177-3AD203B41FA5}">
                      <a16:colId xmlns:a16="http://schemas.microsoft.com/office/drawing/2014/main" val="3778407195"/>
                    </a:ext>
                  </a:extLst>
                </a:gridCol>
                <a:gridCol w="907097">
                  <a:extLst>
                    <a:ext uri="{9D8B030D-6E8A-4147-A177-3AD203B41FA5}">
                      <a16:colId xmlns:a16="http://schemas.microsoft.com/office/drawing/2014/main" val="2296691637"/>
                    </a:ext>
                  </a:extLst>
                </a:gridCol>
                <a:gridCol w="984123">
                  <a:extLst>
                    <a:ext uri="{9D8B030D-6E8A-4147-A177-3AD203B41FA5}">
                      <a16:colId xmlns:a16="http://schemas.microsoft.com/office/drawing/2014/main" val="1066942076"/>
                    </a:ext>
                  </a:extLst>
                </a:gridCol>
                <a:gridCol w="907097">
                  <a:extLst>
                    <a:ext uri="{9D8B030D-6E8A-4147-A177-3AD203B41FA5}">
                      <a16:colId xmlns:a16="http://schemas.microsoft.com/office/drawing/2014/main" val="764416729"/>
                    </a:ext>
                  </a:extLst>
                </a:gridCol>
                <a:gridCol w="984123">
                  <a:extLst>
                    <a:ext uri="{9D8B030D-6E8A-4147-A177-3AD203B41FA5}">
                      <a16:colId xmlns:a16="http://schemas.microsoft.com/office/drawing/2014/main" val="71783301"/>
                    </a:ext>
                  </a:extLst>
                </a:gridCol>
              </a:tblGrid>
              <a:tr h="8128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Test sequence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PSNR [dB]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465940"/>
                  </a:ext>
                </a:extLst>
              </a:tr>
              <a:tr h="806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VSRS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SVS</a:t>
                      </a:r>
                      <a:endParaRPr lang="ko-K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012444"/>
                  </a:ext>
                </a:extLst>
              </a:tr>
              <a:tr h="806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 color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correction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With color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correction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 color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correction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With color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correction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5290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Ballet</a:t>
                      </a:r>
                      <a:endParaRPr lang="ko-K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31.45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31.96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31.72</a:t>
                      </a:r>
                      <a:endParaRPr lang="ko-K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32.55</a:t>
                      </a:r>
                      <a:endParaRPr lang="ko-K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7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Breakdancers</a:t>
                      </a:r>
                      <a:endParaRPr lang="ko-K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31.89</a:t>
                      </a:r>
                      <a:endParaRPr lang="ko-K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31.89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32.09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32.16</a:t>
                      </a:r>
                      <a:endParaRPr lang="ko-K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3454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Poznan_Fencing2</a:t>
                      </a:r>
                      <a:endParaRPr lang="ko-K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26.14</a:t>
                      </a:r>
                      <a:endParaRPr lang="ko-K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28.04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26.79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28.50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858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Soccer Linear</a:t>
                      </a:r>
                      <a:endParaRPr lang="ko-K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34.80</a:t>
                      </a:r>
                      <a:endParaRPr lang="ko-K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34.80</a:t>
                      </a:r>
                      <a:endParaRPr lang="ko-K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34.92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34.94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740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BBB Butterfly</a:t>
                      </a:r>
                      <a:endParaRPr lang="ko-K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32.06</a:t>
                      </a:r>
                      <a:endParaRPr lang="ko-K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32.06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33.94</a:t>
                      </a:r>
                      <a:endParaRPr lang="ko-K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33.91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2973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BBB Flowers</a:t>
                      </a:r>
                      <a:endParaRPr lang="ko-K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22.71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22.71</a:t>
                      </a:r>
                      <a:endParaRPr lang="ko-K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22.51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22.48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4558709"/>
                  </a:ext>
                </a:extLst>
              </a:tr>
            </a:tbl>
          </a:graphicData>
        </a:graphic>
      </p:graphicFrame>
      <p:pic>
        <p:nvPicPr>
          <p:cNvPr id="6" name="Obraz 2" descr="BT_SVS_nocc">
            <a:extLst>
              <a:ext uri="{FF2B5EF4-FFF2-40B4-BE49-F238E27FC236}">
                <a16:creationId xmlns:a16="http://schemas.microsoft.com/office/drawing/2014/main" id="{23CEF17E-3747-41F6-AF79-FD589F411AB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454" y="1713624"/>
            <a:ext cx="2233192" cy="1923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22" descr="C:\Users\Adi\AppData\Local\Microsoft\Windows\INetCache\Content.Word\BT_SVS_cc.png">
            <a:extLst>
              <a:ext uri="{FF2B5EF4-FFF2-40B4-BE49-F238E27FC236}">
                <a16:creationId xmlns:a16="http://schemas.microsoft.com/office/drawing/2014/main" id="{447D728D-10A1-49DF-B73C-F0412767645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414" y="1715213"/>
            <a:ext cx="2164986" cy="19223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05B37F64-8ABC-4E4A-98DB-0B9ECFDFEED7}"/>
              </a:ext>
            </a:extLst>
          </p:cNvPr>
          <p:cNvSpPr/>
          <p:nvPr/>
        </p:nvSpPr>
        <p:spPr>
          <a:xfrm>
            <a:off x="3578523" y="3644192"/>
            <a:ext cx="26984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SVS, no color correction (31.7 dB)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3852BAAE-0362-4C2E-A580-8370F68C713E}"/>
              </a:ext>
            </a:extLst>
          </p:cNvPr>
          <p:cNvSpPr/>
          <p:nvPr/>
        </p:nvSpPr>
        <p:spPr>
          <a:xfrm>
            <a:off x="6147646" y="3644192"/>
            <a:ext cx="2924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SVS, with color correction (32.6 dB)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2643503-10F5-4BFB-AE08-543CC6AAB610}"/>
              </a:ext>
            </a:extLst>
          </p:cNvPr>
          <p:cNvSpPr/>
          <p:nvPr/>
        </p:nvSpPr>
        <p:spPr>
          <a:xfrm>
            <a:off x="0" y="5594451"/>
            <a:ext cx="36709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 Synthesis with Proposed Color Correction </a:t>
            </a:r>
          </a:p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(oc* – offset calculation)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바닥글 개체 틀 4">
            <a:extLst>
              <a:ext uri="{FF2B5EF4-FFF2-40B4-BE49-F238E27FC236}">
                <a16:creationId xmlns:a16="http://schemas.microsoft.com/office/drawing/2014/main" id="{39B8E2BA-5A4D-4C62-A242-CE4FBE69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3079-18-0046-00-0002</a:t>
            </a:r>
          </a:p>
        </p:txBody>
      </p:sp>
    </p:spTree>
    <p:extLst>
      <p:ext uri="{BB962C8B-B14F-4D97-AF65-F5344CB8AC3E}">
        <p14:creationId xmlns:p14="http://schemas.microsoft.com/office/powerpoint/2010/main" val="1901659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80D615-9529-4287-8D2B-FA1B442B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3DoF+ Software Platform Description - w17761</a:t>
            </a:r>
            <a:br>
              <a:rPr lang="en-US" altLang="ko-KR"/>
            </a:b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680F59-77AD-462E-B396-8FFF65857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3DoF+ Software platform</a:t>
            </a:r>
            <a:endParaRPr lang="ko-KR" altLang="en-US"/>
          </a:p>
          <a:p>
            <a:pPr>
              <a:buFont typeface="Wingdings" panose="05000000000000000000" pitchFamily="2" charset="2"/>
              <a:buChar char="v"/>
            </a:pPr>
            <a:endParaRPr lang="ko-KR" altLang="en-US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9873D0D3-FF05-4B68-9805-2F51B167B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12" y="1509159"/>
            <a:ext cx="8589575" cy="4535598"/>
          </a:xfrm>
          <a:prstGeom prst="rect">
            <a:avLst/>
          </a:prstGeom>
        </p:spPr>
      </p:pic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A145DC4-06E8-48D4-B247-B674021C5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3079-18-0046-00-0002</a:t>
            </a:r>
          </a:p>
        </p:txBody>
      </p:sp>
    </p:spTree>
    <p:extLst>
      <p:ext uri="{BB962C8B-B14F-4D97-AF65-F5344CB8AC3E}">
        <p14:creationId xmlns:p14="http://schemas.microsoft.com/office/powerpoint/2010/main" val="1214958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80D615-9529-4287-8D2B-FA1B442B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Outperforming 3DoF+ Anchors – m43504</a:t>
            </a:r>
            <a:br>
              <a:rPr lang="en-US" altLang="ko-KR"/>
            </a:b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680F59-77AD-462E-B396-8FFF65857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Removing overlap between anchors reduces data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Send a central view and sparse views</a:t>
            </a:r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4571CE3-E46D-4003-9E19-590E7BA7C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5624"/>
            <a:ext cx="9144000" cy="3617951"/>
          </a:xfrm>
          <a:prstGeom prst="rect">
            <a:avLst/>
          </a:prstGeom>
        </p:spPr>
      </p:pic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E3988F5-3699-4F68-977A-34B4C8D13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3079-18-0046-00-0002</a:t>
            </a:r>
          </a:p>
        </p:txBody>
      </p:sp>
    </p:spTree>
    <p:extLst>
      <p:ext uri="{BB962C8B-B14F-4D97-AF65-F5344CB8AC3E}">
        <p14:creationId xmlns:p14="http://schemas.microsoft.com/office/powerpoint/2010/main" val="1782007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80D615-9529-4287-8D2B-FA1B442B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Outperforming 3DoF+ Anchors – m43504</a:t>
            </a:r>
            <a:br>
              <a:rPr lang="en-US" altLang="ko-KR"/>
            </a:b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680F59-77AD-462E-B396-8FFF65857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1 central ERP + 24 semi ERP views</a:t>
            </a:r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B7858E7-97F6-4339-BCF4-A4DCDF12B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9" y="2010587"/>
            <a:ext cx="8763001" cy="3443754"/>
          </a:xfrm>
          <a:prstGeom prst="rect">
            <a:avLst/>
          </a:prstGeom>
        </p:spPr>
      </p:pic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16E9A88-E0D9-42FA-8E47-05B467AD3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3079-18-0046-00-0002</a:t>
            </a:r>
          </a:p>
        </p:txBody>
      </p:sp>
    </p:spTree>
    <p:extLst>
      <p:ext uri="{BB962C8B-B14F-4D97-AF65-F5344CB8AC3E}">
        <p14:creationId xmlns:p14="http://schemas.microsoft.com/office/powerpoint/2010/main" val="1597700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80D615-9529-4287-8D2B-FA1B442B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Source View Pruning &amp; Packing</a:t>
            </a:r>
            <a:br>
              <a:rPr lang="en-US" altLang="ko-KR"/>
            </a:b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680F59-77AD-462E-B396-8FFF65857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Based on m43504, build source view pruning module with RVS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Packing module divides the sparse views into small size blocks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If the block contains information more than threshold, it is added to packing view</a:t>
            </a:r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58C46E-0088-491E-89E7-9E6E3C096BF9}"/>
              </a:ext>
            </a:extLst>
          </p:cNvPr>
          <p:cNvSpPr txBox="1"/>
          <p:nvPr/>
        </p:nvSpPr>
        <p:spPr>
          <a:xfrm>
            <a:off x="4344915" y="2042095"/>
            <a:ext cx="131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Central View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810446FE-1E95-4904-B8F2-38C89575BF83}"/>
              </a:ext>
            </a:extLst>
          </p:cNvPr>
          <p:cNvGrpSpPr/>
          <p:nvPr/>
        </p:nvGrpSpPr>
        <p:grpSpPr>
          <a:xfrm>
            <a:off x="1845285" y="3679962"/>
            <a:ext cx="1759882" cy="2348798"/>
            <a:chOff x="2056939" y="3406866"/>
            <a:chExt cx="1759882" cy="2348798"/>
          </a:xfrm>
        </p:grpSpPr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74269A9D-7B29-4661-9F2F-F32383F76625}"/>
                </a:ext>
              </a:extLst>
            </p:cNvPr>
            <p:cNvCxnSpPr>
              <a:cxnSpLocks/>
              <a:stCxn id="11" idx="7"/>
              <a:endCxn id="10" idx="7"/>
            </p:cNvCxnSpPr>
            <p:nvPr/>
          </p:nvCxnSpPr>
          <p:spPr>
            <a:xfrm flipV="1">
              <a:off x="2423829" y="4709168"/>
              <a:ext cx="544172" cy="63760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859D1FC1-3A31-4DE8-8548-25B5D25DC463}"/>
                </a:ext>
              </a:extLst>
            </p:cNvPr>
            <p:cNvCxnSpPr>
              <a:cxnSpLocks/>
              <a:stCxn id="12" idx="5"/>
              <a:endCxn id="10" idx="1"/>
            </p:cNvCxnSpPr>
            <p:nvPr/>
          </p:nvCxnSpPr>
          <p:spPr>
            <a:xfrm flipH="1" flipV="1">
              <a:off x="2935672" y="4709168"/>
              <a:ext cx="326843" cy="40323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742228A0-0621-4C12-ADE6-4BB51A3D4965}"/>
                </a:ext>
              </a:extLst>
            </p:cNvPr>
            <p:cNvSpPr/>
            <p:nvPr/>
          </p:nvSpPr>
          <p:spPr>
            <a:xfrm>
              <a:off x="2199464" y="4956290"/>
              <a:ext cx="720000" cy="5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895150F9-56AE-4469-A0BD-855223CF0B91}"/>
                </a:ext>
              </a:extLst>
            </p:cNvPr>
            <p:cNvSpPr/>
            <p:nvPr/>
          </p:nvSpPr>
          <p:spPr>
            <a:xfrm>
              <a:off x="3004785" y="4956290"/>
              <a:ext cx="720000" cy="5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4A4B11F0-C860-4471-B007-689BE43DE68B}"/>
                </a:ext>
              </a:extLst>
            </p:cNvPr>
            <p:cNvSpPr/>
            <p:nvPr/>
          </p:nvSpPr>
          <p:spPr>
            <a:xfrm>
              <a:off x="2928977" y="470247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74FF8858-B1E1-4C12-958C-B9EE6BBDB58B}"/>
                </a:ext>
              </a:extLst>
            </p:cNvPr>
            <p:cNvSpPr/>
            <p:nvPr/>
          </p:nvSpPr>
          <p:spPr>
            <a:xfrm>
              <a:off x="2384805" y="534008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29147B08-CC3B-42BB-9833-077B8B7A0812}"/>
                </a:ext>
              </a:extLst>
            </p:cNvPr>
            <p:cNvSpPr/>
            <p:nvPr/>
          </p:nvSpPr>
          <p:spPr>
            <a:xfrm>
              <a:off x="3223491" y="507338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4464C2-7481-4C99-AFAE-99FBE7B03B21}"/>
                </a:ext>
              </a:extLst>
            </p:cNvPr>
            <p:cNvSpPr txBox="1"/>
            <p:nvPr/>
          </p:nvSpPr>
          <p:spPr>
            <a:xfrm>
              <a:off x="2224480" y="5496290"/>
              <a:ext cx="66996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 View</a:t>
              </a:r>
              <a:endParaRPr lang="ko-KR" altLang="en-US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134384B-575C-47C0-B7CE-313DB6A5144B}"/>
                </a:ext>
              </a:extLst>
            </p:cNvPr>
            <p:cNvSpPr txBox="1"/>
            <p:nvPr/>
          </p:nvSpPr>
          <p:spPr>
            <a:xfrm>
              <a:off x="2957061" y="5486722"/>
              <a:ext cx="81544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Central View</a:t>
              </a:r>
              <a:endParaRPr lang="ko-KR" altLang="en-US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7C0EC8E-B4C8-4D8C-806A-CDB8F320045D}"/>
                    </a:ext>
                  </a:extLst>
                </p:cNvPr>
                <p:cNvSpPr txBox="1"/>
                <p:nvPr/>
              </p:nvSpPr>
              <p:spPr>
                <a:xfrm>
                  <a:off x="2245288" y="5286741"/>
                  <a:ext cx="378302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ko-KR" sz="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ko-KR" altLang="en-US" sz="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E90C5C55-573C-419E-9A03-1EB7DFEBFB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5288" y="5286741"/>
                  <a:ext cx="378302" cy="21544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17BE196-A843-4192-8AA3-CB6329D84D9A}"/>
                    </a:ext>
                  </a:extLst>
                </p:cNvPr>
                <p:cNvSpPr txBox="1"/>
                <p:nvPr/>
              </p:nvSpPr>
              <p:spPr>
                <a:xfrm>
                  <a:off x="3140897" y="5052784"/>
                  <a:ext cx="378302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ko-KR" sz="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sub>
                        </m:sSub>
                      </m:oMath>
                    </m:oMathPara>
                  </a14:m>
                  <a:endParaRPr lang="ko-KR" altLang="en-US" sz="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27ACA13E-5C13-4757-8A6A-1EEDB98AA4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0897" y="5052784"/>
                  <a:ext cx="378302" cy="21544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4537BC8-0CE2-4E1D-B88D-7F46FF2755C0}"/>
                    </a:ext>
                  </a:extLst>
                </p:cNvPr>
                <p:cNvSpPr txBox="1"/>
                <p:nvPr/>
              </p:nvSpPr>
              <p:spPr>
                <a:xfrm>
                  <a:off x="2435594" y="4202536"/>
                  <a:ext cx="118235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𝑊𝑖</m:t>
                          </m:r>
                        </m:sub>
                      </m:sSub>
                    </m:oMath>
                  </a14:m>
                  <a:r>
                    <a:rPr lang="ko-KR" alt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ko-KR" sz="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altLang="ko-KR" sz="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ko-KR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altLang="ko-KR" sz="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ko-KR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altLang="ko-KR" sz="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endParaRPr lang="ko-KR" alt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D5C3EBFA-568E-4916-9C49-A8508EA85D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5594" y="4202536"/>
                  <a:ext cx="1182350" cy="215444"/>
                </a:xfrm>
                <a:prstGeom prst="rect">
                  <a:avLst/>
                </a:prstGeom>
                <a:blipFill>
                  <a:blip r:embed="rId5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237DC19-1FCB-4220-B393-AC849D42D446}"/>
                    </a:ext>
                  </a:extLst>
                </p:cNvPr>
                <p:cNvSpPr txBox="1"/>
                <p:nvPr/>
              </p:nvSpPr>
              <p:spPr>
                <a:xfrm>
                  <a:off x="2404900" y="4447682"/>
                  <a:ext cx="1205173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𝑊𝑐</m:t>
                          </m:r>
                        </m:sub>
                      </m:sSub>
                    </m:oMath>
                  </a14:m>
                  <a:r>
                    <a:rPr lang="ko-KR" alt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ko-KR" sz="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𝑤𝑐</m:t>
                          </m:r>
                        </m:sub>
                      </m:sSub>
                    </m:oMath>
                  </a14:m>
                  <a:r>
                    <a:rPr lang="en-US" altLang="ko-KR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𝑤𝑐</m:t>
                          </m:r>
                        </m:sub>
                      </m:sSub>
                    </m:oMath>
                  </a14:m>
                  <a:r>
                    <a:rPr lang="en-US" altLang="ko-KR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𝑤𝑐</m:t>
                          </m:r>
                        </m:sub>
                      </m:sSub>
                      <m:r>
                        <a:rPr lang="en-US" altLang="ko-KR" sz="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endParaRPr lang="ko-KR" alt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C547BA9B-FC2D-4745-893A-54B5B9F3D7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4900" y="4447682"/>
                  <a:ext cx="1205173" cy="215444"/>
                </a:xfrm>
                <a:prstGeom prst="rect">
                  <a:avLst/>
                </a:prstGeom>
                <a:blipFill>
                  <a:blip r:embed="rId6"/>
                  <a:stretch>
                    <a:fillRect b="-857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39FAC35-C11D-4C66-A252-0E8A4D209F57}"/>
                </a:ext>
              </a:extLst>
            </p:cNvPr>
            <p:cNvSpPr txBox="1"/>
            <p:nvPr/>
          </p:nvSpPr>
          <p:spPr>
            <a:xfrm>
              <a:off x="2287315" y="3943323"/>
              <a:ext cx="12967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>
                  <a:latin typeface="Times New Roman" panose="02020603050405020304" pitchFamily="18" charset="0"/>
                  <a:cs typeface="Times New Roman" panose="02020603050405020304" pitchFamily="18" charset="0"/>
                </a:rPr>
                <a:t>Pixel-by-pixel comparision</a:t>
              </a:r>
              <a:endParaRPr lang="ko-KR" altLang="en-US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왼쪽 대괄호 19">
              <a:extLst>
                <a:ext uri="{FF2B5EF4-FFF2-40B4-BE49-F238E27FC236}">
                  <a16:creationId xmlns:a16="http://schemas.microsoft.com/office/drawing/2014/main" id="{50E9E707-7B2D-4A3C-BD16-CEAA7454289C}"/>
                </a:ext>
              </a:extLst>
            </p:cNvPr>
            <p:cNvSpPr/>
            <p:nvPr/>
          </p:nvSpPr>
          <p:spPr>
            <a:xfrm>
              <a:off x="2378601" y="4283163"/>
              <a:ext cx="105453" cy="311177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sp>
          <p:nvSpPr>
            <p:cNvPr id="21" name="오른쪽 대괄호 20">
              <a:extLst>
                <a:ext uri="{FF2B5EF4-FFF2-40B4-BE49-F238E27FC236}">
                  <a16:creationId xmlns:a16="http://schemas.microsoft.com/office/drawing/2014/main" id="{4351B84D-79F2-4B1E-9DD3-BBD07965321D}"/>
                </a:ext>
              </a:extLst>
            </p:cNvPr>
            <p:cNvSpPr/>
            <p:nvPr/>
          </p:nvSpPr>
          <p:spPr>
            <a:xfrm>
              <a:off x="3458073" y="4295863"/>
              <a:ext cx="45719" cy="296824"/>
            </a:xfrm>
            <a:prstGeom prst="righ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4E2ADCC-43BB-4A0F-96E6-28F1CA65A097}"/>
                    </a:ext>
                  </a:extLst>
                </p:cNvPr>
                <p:cNvSpPr txBox="1"/>
                <p:nvPr/>
              </p:nvSpPr>
              <p:spPr>
                <a:xfrm>
                  <a:off x="2285531" y="3676032"/>
                  <a:ext cx="134306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𝑠𝑣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𝑖𝑣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 −(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𝑖𝑣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𝑐𝑣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sz="1200"/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FE394EF2-5A92-4A97-A5FC-8F8F69002F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5531" y="3676032"/>
                  <a:ext cx="1343060" cy="184666"/>
                </a:xfrm>
                <a:prstGeom prst="rect">
                  <a:avLst/>
                </a:prstGeom>
                <a:blipFill>
                  <a:blip r:embed="rId7"/>
                  <a:stretch>
                    <a:fillRect l="-905" t="-3333" r="-3620" b="-4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0373378-E806-43BD-B1B7-15ECD82CF9AB}"/>
                </a:ext>
              </a:extLst>
            </p:cNvPr>
            <p:cNvSpPr txBox="1"/>
            <p:nvPr/>
          </p:nvSpPr>
          <p:spPr>
            <a:xfrm>
              <a:off x="2302985" y="3481784"/>
              <a:ext cx="12967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>
                  <a:latin typeface="Times New Roman" panose="02020603050405020304" pitchFamily="18" charset="0"/>
                  <a:cs typeface="Times New Roman" panose="02020603050405020304" pitchFamily="18" charset="0"/>
                </a:rPr>
                <a:t>Remove redundancy</a:t>
              </a:r>
              <a:endParaRPr lang="ko-KR" altLang="en-US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E915AB12-3259-4095-9270-A0F686D755FC}"/>
                </a:ext>
              </a:extLst>
            </p:cNvPr>
            <p:cNvSpPr/>
            <p:nvPr/>
          </p:nvSpPr>
          <p:spPr>
            <a:xfrm>
              <a:off x="2056939" y="3406866"/>
              <a:ext cx="1759882" cy="234879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2481D84-6665-4CDF-9A27-4B014018FC16}"/>
              </a:ext>
            </a:extLst>
          </p:cNvPr>
          <p:cNvSpPr txBox="1"/>
          <p:nvPr/>
        </p:nvSpPr>
        <p:spPr>
          <a:xfrm>
            <a:off x="1712603" y="3372185"/>
            <a:ext cx="2022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Source View Pruning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화살표: 오른쪽 25">
            <a:extLst>
              <a:ext uri="{FF2B5EF4-FFF2-40B4-BE49-F238E27FC236}">
                <a16:creationId xmlns:a16="http://schemas.microsoft.com/office/drawing/2014/main" id="{DADF18DF-526D-403D-BB70-CE64CEA05027}"/>
              </a:ext>
            </a:extLst>
          </p:cNvPr>
          <p:cNvSpPr/>
          <p:nvPr/>
        </p:nvSpPr>
        <p:spPr>
          <a:xfrm>
            <a:off x="1406160" y="4702275"/>
            <a:ext cx="444032" cy="233947"/>
          </a:xfrm>
          <a:prstGeom prst="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56DE23-ED17-45B7-BACE-17127C325870}"/>
              </a:ext>
            </a:extLst>
          </p:cNvPr>
          <p:cNvSpPr txBox="1"/>
          <p:nvPr/>
        </p:nvSpPr>
        <p:spPr>
          <a:xfrm>
            <a:off x="4798450" y="3224086"/>
            <a:ext cx="131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Sparse View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479EE2-055C-4CF0-A52A-6A94E8EE786C}"/>
              </a:ext>
            </a:extLst>
          </p:cNvPr>
          <p:cNvSpPr txBox="1"/>
          <p:nvPr/>
        </p:nvSpPr>
        <p:spPr>
          <a:xfrm>
            <a:off x="4798450" y="4428116"/>
            <a:ext cx="131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s1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1E76FE-F1A6-4625-B439-3B7A8EA61219}"/>
              </a:ext>
            </a:extLst>
          </p:cNvPr>
          <p:cNvSpPr txBox="1"/>
          <p:nvPr/>
        </p:nvSpPr>
        <p:spPr>
          <a:xfrm rot="16200000">
            <a:off x="4692942" y="4822895"/>
            <a:ext cx="131983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ko-KR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5A5F3A-2FB0-4EF6-9328-34C6138BDD3D}"/>
              </a:ext>
            </a:extLst>
          </p:cNvPr>
          <p:cNvSpPr txBox="1"/>
          <p:nvPr/>
        </p:nvSpPr>
        <p:spPr>
          <a:xfrm>
            <a:off x="4798450" y="6304541"/>
            <a:ext cx="131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s14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화살표: 오른쪽 30">
            <a:extLst>
              <a:ext uri="{FF2B5EF4-FFF2-40B4-BE49-F238E27FC236}">
                <a16:creationId xmlns:a16="http://schemas.microsoft.com/office/drawing/2014/main" id="{BA8ACE67-1293-4C42-B352-707DD92B6A55}"/>
              </a:ext>
            </a:extLst>
          </p:cNvPr>
          <p:cNvSpPr/>
          <p:nvPr/>
        </p:nvSpPr>
        <p:spPr>
          <a:xfrm>
            <a:off x="6042722" y="4248593"/>
            <a:ext cx="474746" cy="233947"/>
          </a:xfrm>
          <a:prstGeom prst="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C86EA708-27F1-456B-9B5A-20C33D036EFA}"/>
              </a:ext>
            </a:extLst>
          </p:cNvPr>
          <p:cNvSpPr/>
          <p:nvPr/>
        </p:nvSpPr>
        <p:spPr>
          <a:xfrm>
            <a:off x="4019398" y="2090243"/>
            <a:ext cx="2023323" cy="4522075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33" name="화살표: 굽음 32">
            <a:extLst>
              <a:ext uri="{FF2B5EF4-FFF2-40B4-BE49-F238E27FC236}">
                <a16:creationId xmlns:a16="http://schemas.microsoft.com/office/drawing/2014/main" id="{843FD3A2-4224-4B41-A67D-B80B006C1220}"/>
              </a:ext>
            </a:extLst>
          </p:cNvPr>
          <p:cNvSpPr/>
          <p:nvPr/>
        </p:nvSpPr>
        <p:spPr>
          <a:xfrm rot="16200000" flipH="1">
            <a:off x="3145691" y="2493100"/>
            <a:ext cx="557437" cy="1336122"/>
          </a:xfrm>
          <a:prstGeom prst="bentArrow">
            <a:avLst>
              <a:gd name="adj1" fmla="val 18691"/>
              <a:gd name="adj2" fmla="val 25000"/>
              <a:gd name="adj3" fmla="val 25000"/>
              <a:gd name="adj4" fmla="val 4113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3461A07-2628-490D-BFAB-C666C769EEDF}"/>
              </a:ext>
            </a:extLst>
          </p:cNvPr>
          <p:cNvSpPr txBox="1"/>
          <p:nvPr/>
        </p:nvSpPr>
        <p:spPr>
          <a:xfrm>
            <a:off x="6588057" y="3255989"/>
            <a:ext cx="19529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>
                <a:latin typeface="Times New Roman" panose="02020603050405020304" pitchFamily="18" charset="0"/>
                <a:cs typeface="Times New Roman" panose="02020603050405020304" pitchFamily="18" charset="0"/>
              </a:rPr>
              <a:t>Divide  view into blocks</a:t>
            </a:r>
            <a:endParaRPr lang="ko-KR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1631173-9B05-4783-8AA2-7484B8C9BEB4}"/>
              </a:ext>
            </a:extLst>
          </p:cNvPr>
          <p:cNvSpPr txBox="1"/>
          <p:nvPr/>
        </p:nvSpPr>
        <p:spPr>
          <a:xfrm>
            <a:off x="6569277" y="2829235"/>
            <a:ext cx="1854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Packing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BEF9F3DA-4CA0-431B-B122-A550BD7345BD}"/>
              </a:ext>
            </a:extLst>
          </p:cNvPr>
          <p:cNvSpPr/>
          <p:nvPr/>
        </p:nvSpPr>
        <p:spPr>
          <a:xfrm>
            <a:off x="6517467" y="3134461"/>
            <a:ext cx="2145496" cy="2736545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E2D9A3DE-EA1D-4CDD-9ECC-5FC9B948019E}"/>
              </a:ext>
            </a:extLst>
          </p:cNvPr>
          <p:cNvGrpSpPr/>
          <p:nvPr/>
        </p:nvGrpSpPr>
        <p:grpSpPr>
          <a:xfrm>
            <a:off x="182196" y="3293001"/>
            <a:ext cx="1319834" cy="2885783"/>
            <a:chOff x="182196" y="2945560"/>
            <a:chExt cx="1319834" cy="288578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929362C-7687-47FC-9F43-A943695FC989}"/>
                </a:ext>
              </a:extLst>
            </p:cNvPr>
            <p:cNvSpPr txBox="1"/>
            <p:nvPr/>
          </p:nvSpPr>
          <p:spPr>
            <a:xfrm>
              <a:off x="182196" y="2950990"/>
              <a:ext cx="13198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 View</a:t>
              </a:r>
              <a:endParaRPr lang="ko-K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F3DFC04-37F8-4D36-9596-7D66A2B0FC56}"/>
                </a:ext>
              </a:extLst>
            </p:cNvPr>
            <p:cNvSpPr txBox="1"/>
            <p:nvPr/>
          </p:nvSpPr>
          <p:spPr>
            <a:xfrm>
              <a:off x="182196" y="3855967"/>
              <a:ext cx="13198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v1</a:t>
              </a:r>
              <a:endParaRPr lang="ko-K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0410E82-6356-449D-BE4E-D7C51647A804}"/>
                </a:ext>
              </a:extLst>
            </p:cNvPr>
            <p:cNvSpPr txBox="1"/>
            <p:nvPr/>
          </p:nvSpPr>
          <p:spPr>
            <a:xfrm rot="16200000">
              <a:off x="76688" y="4331077"/>
              <a:ext cx="131983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ko-K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04208C0-5C2B-4723-B918-C92111AC42BA}"/>
                </a:ext>
              </a:extLst>
            </p:cNvPr>
            <p:cNvSpPr txBox="1"/>
            <p:nvPr/>
          </p:nvSpPr>
          <p:spPr>
            <a:xfrm>
              <a:off x="182196" y="5523566"/>
              <a:ext cx="13198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v14</a:t>
              </a:r>
              <a:endParaRPr lang="ko-K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53C0B7FC-8BBA-406F-A4C1-A34F4F9553B6}"/>
                </a:ext>
              </a:extLst>
            </p:cNvPr>
            <p:cNvSpPr/>
            <p:nvPr/>
          </p:nvSpPr>
          <p:spPr>
            <a:xfrm>
              <a:off x="319616" y="2945560"/>
              <a:ext cx="1086544" cy="2885783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pic>
          <p:nvPicPr>
            <p:cNvPr id="43" name="그림 42">
              <a:extLst>
                <a:ext uri="{FF2B5EF4-FFF2-40B4-BE49-F238E27FC236}">
                  <a16:creationId xmlns:a16="http://schemas.microsoft.com/office/drawing/2014/main" id="{06951778-1CC1-4BE4-A845-CC7CEF947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111" y="3365802"/>
              <a:ext cx="980330" cy="490165"/>
            </a:xfrm>
            <a:prstGeom prst="rect">
              <a:avLst/>
            </a:prstGeom>
          </p:spPr>
        </p:pic>
        <p:pic>
          <p:nvPicPr>
            <p:cNvPr id="44" name="그림 43">
              <a:extLst>
                <a:ext uri="{FF2B5EF4-FFF2-40B4-BE49-F238E27FC236}">
                  <a16:creationId xmlns:a16="http://schemas.microsoft.com/office/drawing/2014/main" id="{2877C271-F517-46C1-9A70-48CA6D512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111" y="5052784"/>
              <a:ext cx="980330" cy="490165"/>
            </a:xfrm>
            <a:prstGeom prst="rect">
              <a:avLst/>
            </a:prstGeom>
          </p:spPr>
        </p:pic>
      </p:grpSp>
      <p:pic>
        <p:nvPicPr>
          <p:cNvPr id="45" name="그림 44">
            <a:extLst>
              <a:ext uri="{FF2B5EF4-FFF2-40B4-BE49-F238E27FC236}">
                <a16:creationId xmlns:a16="http://schemas.microsoft.com/office/drawing/2014/main" id="{C89A1C2F-FF3D-4D49-A425-E430B545055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616" y="2303238"/>
            <a:ext cx="1890886" cy="945443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D4D96723-B542-4A24-A656-1A5818AD9F5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762" y="3507738"/>
            <a:ext cx="1925149" cy="962575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B90531FE-0815-4AD9-98CA-E3C0479AC98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762" y="5395788"/>
            <a:ext cx="1925149" cy="962575"/>
          </a:xfrm>
          <a:prstGeom prst="rect">
            <a:avLst/>
          </a:prstGeom>
        </p:spPr>
      </p:pic>
      <p:sp>
        <p:nvSpPr>
          <p:cNvPr id="48" name="화살표: 오른쪽 47">
            <a:extLst>
              <a:ext uri="{FF2B5EF4-FFF2-40B4-BE49-F238E27FC236}">
                <a16:creationId xmlns:a16="http://schemas.microsoft.com/office/drawing/2014/main" id="{48E151E3-BF05-4EE4-84A8-0BE8AEBAD809}"/>
              </a:ext>
            </a:extLst>
          </p:cNvPr>
          <p:cNvSpPr/>
          <p:nvPr/>
        </p:nvSpPr>
        <p:spPr>
          <a:xfrm>
            <a:off x="3607400" y="4702275"/>
            <a:ext cx="411997" cy="233947"/>
          </a:xfrm>
          <a:prstGeom prst="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49" name="그림 48">
            <a:extLst>
              <a:ext uri="{FF2B5EF4-FFF2-40B4-BE49-F238E27FC236}">
                <a16:creationId xmlns:a16="http://schemas.microsoft.com/office/drawing/2014/main" id="{676E64CA-A7A4-4CF6-9A99-779AF65629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84151" y="5142337"/>
            <a:ext cx="1640816" cy="544969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F4EED5EE-971B-4251-815D-7E492270126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9868" y="3493456"/>
            <a:ext cx="1925149" cy="962575"/>
          </a:xfrm>
          <a:prstGeom prst="rect">
            <a:avLst/>
          </a:prstGeom>
        </p:spPr>
      </p:pic>
      <p:sp>
        <p:nvSpPr>
          <p:cNvPr id="51" name="화살표: 오른쪽 50">
            <a:extLst>
              <a:ext uri="{FF2B5EF4-FFF2-40B4-BE49-F238E27FC236}">
                <a16:creationId xmlns:a16="http://schemas.microsoft.com/office/drawing/2014/main" id="{86F0FB4E-415F-45F8-BDA2-2DC4AC3C8667}"/>
              </a:ext>
            </a:extLst>
          </p:cNvPr>
          <p:cNvSpPr/>
          <p:nvPr/>
        </p:nvSpPr>
        <p:spPr>
          <a:xfrm rot="5400000">
            <a:off x="7221374" y="4682211"/>
            <a:ext cx="686307" cy="233947"/>
          </a:xfrm>
          <a:prstGeom prst="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DD52E5C-E443-48FB-A6C3-847323D0AFFD}"/>
              </a:ext>
            </a:extLst>
          </p:cNvPr>
          <p:cNvSpPr txBox="1"/>
          <p:nvPr/>
        </p:nvSpPr>
        <p:spPr>
          <a:xfrm>
            <a:off x="6536765" y="4567541"/>
            <a:ext cx="211919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>
                <a:latin typeface="Times New Roman" panose="02020603050405020304" pitchFamily="18" charset="0"/>
                <a:cs typeface="Times New Roman" panose="02020603050405020304" pitchFamily="18" charset="0"/>
              </a:rPr>
              <a:t>Add blocks which contain information more than threshold</a:t>
            </a:r>
            <a:endParaRPr lang="ko-KR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바닥글 개체 틀 4">
            <a:extLst>
              <a:ext uri="{FF2B5EF4-FFF2-40B4-BE49-F238E27FC236}">
                <a16:creationId xmlns:a16="http://schemas.microsoft.com/office/drawing/2014/main" id="{17A8128B-B529-4C51-9DFD-BC7845E7E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3079-18-0046-00-0002</a:t>
            </a:r>
          </a:p>
        </p:txBody>
      </p:sp>
    </p:spTree>
    <p:extLst>
      <p:ext uri="{BB962C8B-B14F-4D97-AF65-F5344CB8AC3E}">
        <p14:creationId xmlns:p14="http://schemas.microsoft.com/office/powerpoint/2010/main" val="3846575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80D615-9529-4287-8D2B-FA1B442B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Source View Pruning &amp; Reconstruction</a:t>
            </a:r>
            <a:br>
              <a:rPr lang="en-US" altLang="ko-KR"/>
            </a:b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680F59-77AD-462E-B396-8FFF65857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Architecture</a:t>
            </a:r>
            <a:endParaRPr lang="ko-KR" altLang="en-US"/>
          </a:p>
          <a:p>
            <a:pPr>
              <a:buFont typeface="Wingdings" panose="05000000000000000000" pitchFamily="2" charset="2"/>
              <a:buChar char="v"/>
            </a:pPr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36ECED9-EFA9-4BC6-89AA-50B454EBDB76}"/>
              </a:ext>
            </a:extLst>
          </p:cNvPr>
          <p:cNvSpPr/>
          <p:nvPr/>
        </p:nvSpPr>
        <p:spPr>
          <a:xfrm>
            <a:off x="267304" y="2002491"/>
            <a:ext cx="1116141" cy="65434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Sequences</a:t>
            </a:r>
            <a:r>
              <a:rPr lang="ko-KR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ko-KR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Format</a:t>
            </a:r>
            <a:endParaRPr lang="ko-KR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096A62A-9DA0-43E0-B3E8-2DAB0CD492C1}"/>
              </a:ext>
            </a:extLst>
          </p:cNvPr>
          <p:cNvSpPr/>
          <p:nvPr/>
        </p:nvSpPr>
        <p:spPr>
          <a:xfrm>
            <a:off x="1609950" y="2002492"/>
            <a:ext cx="994094" cy="137339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>
                <a:latin typeface="Times New Roman" panose="02020603050405020304" pitchFamily="18" charset="0"/>
                <a:cs typeface="Times New Roman" panose="02020603050405020304" pitchFamily="18" charset="0"/>
              </a:rPr>
              <a:t>Central &amp; Source View Selection</a:t>
            </a:r>
            <a:endParaRPr lang="en-US" altLang="ko-K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9E9B522-4D40-4099-8CC1-E4BFFE0A3CB5}"/>
              </a:ext>
            </a:extLst>
          </p:cNvPr>
          <p:cNvSpPr/>
          <p:nvPr/>
        </p:nvSpPr>
        <p:spPr>
          <a:xfrm>
            <a:off x="3774307" y="2002491"/>
            <a:ext cx="750814" cy="65434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HEVC</a:t>
            </a:r>
          </a:p>
          <a:p>
            <a:pPr algn="ctr"/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Encoding</a:t>
            </a:r>
            <a:endParaRPr lang="ko-KR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DE24816-1E88-4DC3-B981-79D02EEF3179}"/>
              </a:ext>
            </a:extLst>
          </p:cNvPr>
          <p:cNvSpPr/>
          <p:nvPr/>
        </p:nvSpPr>
        <p:spPr>
          <a:xfrm>
            <a:off x="4689262" y="2002491"/>
            <a:ext cx="750814" cy="65434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HEVC</a:t>
            </a:r>
          </a:p>
          <a:p>
            <a:pPr algn="ctr"/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Decoding</a:t>
            </a:r>
            <a:endParaRPr lang="ko-KR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EBB8E3DA-289E-413B-844A-4B9CE766D7D0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1383445" y="2329662"/>
            <a:ext cx="23908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122DD999-57CD-4E85-98A8-93DEDF9A4E72}"/>
              </a:ext>
            </a:extLst>
          </p:cNvPr>
          <p:cNvCxnSpPr>
            <a:cxnSpLocks/>
          </p:cNvCxnSpPr>
          <p:nvPr/>
        </p:nvCxnSpPr>
        <p:spPr>
          <a:xfrm>
            <a:off x="2604044" y="2329661"/>
            <a:ext cx="117068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02DCE9B-35B9-4D05-8C24-DBFF2AA58510}"/>
              </a:ext>
            </a:extLst>
          </p:cNvPr>
          <p:cNvSpPr/>
          <p:nvPr/>
        </p:nvSpPr>
        <p:spPr>
          <a:xfrm>
            <a:off x="3775002" y="2737321"/>
            <a:ext cx="750814" cy="65434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HEVC</a:t>
            </a:r>
          </a:p>
          <a:p>
            <a:pPr algn="ctr"/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Encoding</a:t>
            </a:r>
            <a:endParaRPr lang="ko-KR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DD723E3-E672-4782-8AC5-7AEE69364F6E}"/>
              </a:ext>
            </a:extLst>
          </p:cNvPr>
          <p:cNvSpPr/>
          <p:nvPr/>
        </p:nvSpPr>
        <p:spPr>
          <a:xfrm>
            <a:off x="4689680" y="2737321"/>
            <a:ext cx="750814" cy="65434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HEVC</a:t>
            </a:r>
          </a:p>
          <a:p>
            <a:pPr algn="ctr"/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Decoding</a:t>
            </a:r>
            <a:endParaRPr lang="ko-KR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D4214154-9A86-41F5-ACD0-0366FE90E396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3611138" y="3048712"/>
            <a:ext cx="17658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55DD05C6-1409-40BB-A7A2-651FCB9E9823}"/>
              </a:ext>
            </a:extLst>
          </p:cNvPr>
          <p:cNvSpPr/>
          <p:nvPr/>
        </p:nvSpPr>
        <p:spPr>
          <a:xfrm>
            <a:off x="2793213" y="2721541"/>
            <a:ext cx="817925" cy="65434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>
                <a:latin typeface="Times New Roman" panose="02020603050405020304" pitchFamily="18" charset="0"/>
                <a:cs typeface="Times New Roman" panose="02020603050405020304" pitchFamily="18" charset="0"/>
              </a:rPr>
              <a:t>Source View Pruning</a:t>
            </a:r>
          </a:p>
          <a:p>
            <a:pPr algn="ctr"/>
            <a:r>
              <a:rPr lang="en-US" altLang="ko-KR" sz="1100">
                <a:latin typeface="Times New Roman" panose="02020603050405020304" pitchFamily="18" charset="0"/>
                <a:cs typeface="Times New Roman" panose="02020603050405020304" pitchFamily="18" charset="0"/>
              </a:rPr>
              <a:t>with RVS</a:t>
            </a:r>
            <a:endParaRPr lang="ko-KR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365ACE39-0255-4967-AC8F-4DF7143593B3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4525816" y="3064492"/>
            <a:ext cx="16386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4047F6C9-2924-4124-A59B-38D548927E62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4525121" y="2329661"/>
            <a:ext cx="164141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B78C8FA3-66A9-4FBD-9986-8C96C0F0B892}"/>
              </a:ext>
            </a:extLst>
          </p:cNvPr>
          <p:cNvCxnSpPr>
            <a:cxnSpLocks/>
          </p:cNvCxnSpPr>
          <p:nvPr/>
        </p:nvCxnSpPr>
        <p:spPr>
          <a:xfrm>
            <a:off x="2604044" y="3064492"/>
            <a:ext cx="18916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3410DCB3-F468-45E9-9973-8AB64C0B6569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5440076" y="2329662"/>
            <a:ext cx="139168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E0EFBA52-13F2-4FBB-8399-8972DA9D246F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5440494" y="3064492"/>
            <a:ext cx="16386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D03593D0-D0BA-4225-82EB-1AAE42187A06}"/>
              </a:ext>
            </a:extLst>
          </p:cNvPr>
          <p:cNvSpPr/>
          <p:nvPr/>
        </p:nvSpPr>
        <p:spPr>
          <a:xfrm>
            <a:off x="5604358" y="2737321"/>
            <a:ext cx="1070652" cy="65434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>
                <a:latin typeface="Times New Roman" panose="02020603050405020304" pitchFamily="18" charset="0"/>
                <a:cs typeface="Times New Roman" panose="02020603050405020304" pitchFamily="18" charset="0"/>
              </a:rPr>
              <a:t>Source View Reconstruction</a:t>
            </a:r>
            <a:endParaRPr lang="ko-KR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91818398-5B69-4067-B1D8-4AF538EA3C4A}"/>
              </a:ext>
            </a:extLst>
          </p:cNvPr>
          <p:cNvSpPr/>
          <p:nvPr/>
        </p:nvSpPr>
        <p:spPr>
          <a:xfrm>
            <a:off x="6831756" y="2002492"/>
            <a:ext cx="1081920" cy="138917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</a:t>
            </a:r>
          </a:p>
          <a:p>
            <a:pPr algn="ctr"/>
            <a:r>
              <a:rPr lang="en-US" altLang="ko-KR" sz="1100">
                <a:latin typeface="Times New Roman" panose="02020603050405020304" pitchFamily="18" charset="0"/>
                <a:cs typeface="Times New Roman" panose="02020603050405020304" pitchFamily="18" charset="0"/>
              </a:rPr>
              <a:t>WS-PSNR</a:t>
            </a:r>
          </a:p>
          <a:p>
            <a:pPr algn="ctr"/>
            <a:r>
              <a:rPr lang="en-US" altLang="ko-KR" sz="110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</a:p>
          <a:p>
            <a:pPr algn="ctr"/>
            <a:r>
              <a:rPr lang="en-US" altLang="ko-KR" sz="1100">
                <a:latin typeface="Times New Roman" panose="02020603050405020304" pitchFamily="18" charset="0"/>
                <a:cs typeface="Times New Roman" panose="02020603050405020304" pitchFamily="18" charset="0"/>
              </a:rPr>
              <a:t>Source Views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2B38F8-A97A-468F-ACFC-D4E64CAE2976}"/>
              </a:ext>
            </a:extLst>
          </p:cNvPr>
          <p:cNvSpPr txBox="1"/>
          <p:nvPr/>
        </p:nvSpPr>
        <p:spPr>
          <a:xfrm>
            <a:off x="997881" y="1683628"/>
            <a:ext cx="1010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views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1D055818-9899-4658-8194-4D201F1F597E}"/>
              </a:ext>
            </a:extLst>
          </p:cNvPr>
          <p:cNvCxnSpPr>
            <a:cxnSpLocks/>
          </p:cNvCxnSpPr>
          <p:nvPr/>
        </p:nvCxnSpPr>
        <p:spPr>
          <a:xfrm>
            <a:off x="2706894" y="1960627"/>
            <a:ext cx="0" cy="14683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8E9D056-DCAA-4A64-8E36-28B3100071E5}"/>
              </a:ext>
            </a:extLst>
          </p:cNvPr>
          <p:cNvSpPr txBox="1"/>
          <p:nvPr/>
        </p:nvSpPr>
        <p:spPr>
          <a:xfrm>
            <a:off x="1966977" y="1683628"/>
            <a:ext cx="1460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Anchor-coded views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98A78FC8-2EA3-408F-BB02-C7A79D067406}"/>
              </a:ext>
            </a:extLst>
          </p:cNvPr>
          <p:cNvCxnSpPr>
            <a:cxnSpLocks/>
          </p:cNvCxnSpPr>
          <p:nvPr/>
        </p:nvCxnSpPr>
        <p:spPr>
          <a:xfrm>
            <a:off x="4606050" y="1960927"/>
            <a:ext cx="0" cy="14680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B8E446B-C84C-465A-A195-7FDF0C3C3B4B}"/>
              </a:ext>
            </a:extLst>
          </p:cNvPr>
          <p:cNvSpPr txBox="1"/>
          <p:nvPr/>
        </p:nvSpPr>
        <p:spPr>
          <a:xfrm>
            <a:off x="4203950" y="1683628"/>
            <a:ext cx="785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Bitstream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864CA24D-7308-41B6-A9C9-6EEA3896E632}"/>
              </a:ext>
            </a:extLst>
          </p:cNvPr>
          <p:cNvCxnSpPr>
            <a:cxnSpLocks/>
          </p:cNvCxnSpPr>
          <p:nvPr/>
        </p:nvCxnSpPr>
        <p:spPr>
          <a:xfrm>
            <a:off x="5515427" y="1960627"/>
            <a:ext cx="0" cy="14683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C20F7FD-EE0A-4F36-88FF-D5D8C1B01F43}"/>
              </a:ext>
            </a:extLst>
          </p:cNvPr>
          <p:cNvSpPr txBox="1"/>
          <p:nvPr/>
        </p:nvSpPr>
        <p:spPr>
          <a:xfrm>
            <a:off x="4969259" y="1683628"/>
            <a:ext cx="11304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Decoded views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41F6CB9D-2928-4F75-82A8-831750F49518}"/>
              </a:ext>
            </a:extLst>
          </p:cNvPr>
          <p:cNvCxnSpPr>
            <a:cxnSpLocks/>
          </p:cNvCxnSpPr>
          <p:nvPr/>
        </p:nvCxnSpPr>
        <p:spPr>
          <a:xfrm>
            <a:off x="1500988" y="1933081"/>
            <a:ext cx="0" cy="14959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E30A42FE-965F-43F4-A969-7C7C0BFF4041}"/>
              </a:ext>
            </a:extLst>
          </p:cNvPr>
          <p:cNvSpPr/>
          <p:nvPr/>
        </p:nvSpPr>
        <p:spPr>
          <a:xfrm>
            <a:off x="1560352" y="1960927"/>
            <a:ext cx="6421595" cy="1468073"/>
          </a:xfrm>
          <a:prstGeom prst="rect">
            <a:avLst/>
          </a:prstGeom>
          <a:noFill/>
          <a:ln w="1905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2B267DCB-6267-48F5-AB1F-8B17452A2897}"/>
              </a:ext>
            </a:extLst>
          </p:cNvPr>
          <p:cNvCxnSpPr>
            <a:cxnSpLocks/>
          </p:cNvCxnSpPr>
          <p:nvPr/>
        </p:nvCxnSpPr>
        <p:spPr>
          <a:xfrm>
            <a:off x="6674035" y="3064492"/>
            <a:ext cx="16386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바닥글 개체 틀 4">
            <a:extLst>
              <a:ext uri="{FF2B5EF4-FFF2-40B4-BE49-F238E27FC236}">
                <a16:creationId xmlns:a16="http://schemas.microsoft.com/office/drawing/2014/main" id="{4A289321-B2E3-4EA6-89D0-CE6D2CD25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3079-18-0046-00-0002</a:t>
            </a:r>
          </a:p>
        </p:txBody>
      </p:sp>
    </p:spTree>
    <p:extLst>
      <p:ext uri="{BB962C8B-B14F-4D97-AF65-F5344CB8AC3E}">
        <p14:creationId xmlns:p14="http://schemas.microsoft.com/office/powerpoint/2010/main" val="4246869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80D615-9529-4287-8D2B-FA1B442B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Source View Pruning &amp; Reconstruction</a:t>
            </a:r>
            <a:br>
              <a:rPr lang="en-US" altLang="ko-KR"/>
            </a:b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680F59-77AD-462E-B396-8FFF65857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RD-curve</a:t>
            </a:r>
            <a:endParaRPr lang="ko-KR" altLang="en-US"/>
          </a:p>
          <a:p>
            <a:pPr>
              <a:buFont typeface="Wingdings" panose="05000000000000000000" pitchFamily="2" charset="2"/>
              <a:buChar char="v"/>
            </a:pPr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BECA966-CFA1-4833-8A2D-CF2EBFA37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159" y="1474149"/>
            <a:ext cx="5579682" cy="4663079"/>
          </a:xfrm>
          <a:prstGeom prst="rect">
            <a:avLst/>
          </a:prstGeom>
        </p:spPr>
      </p:pic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31C669B-7DD5-407D-97AF-0738968B0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3079-18-0046-00-0002</a:t>
            </a:r>
          </a:p>
        </p:txBody>
      </p:sp>
    </p:spTree>
    <p:extLst>
      <p:ext uri="{BB962C8B-B14F-4D97-AF65-F5344CB8AC3E}">
        <p14:creationId xmlns:p14="http://schemas.microsoft.com/office/powerpoint/2010/main" val="869573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66DFC3-90C5-442F-96D5-2CC2374BA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Conclusion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4D0F45-2066-4AA9-B44F-2C59F4458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Motivation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/>
              <a:t>3DoF+ requires high resolution, large amount of videos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/>
              <a:t>Multi-view video transmission needs multiple decoders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Proposed method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/>
              <a:t>Generate sparse view by removing overlap between views with RVS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/>
              <a:t>Divide sparse view into blocks and add them to packing view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/>
              <a:t>Reconstruct source view with central view and sparse views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Results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/>
              <a:t>Source view pruning saves bitrate with small loss of PSNR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/>
              <a:t>Packing reduces the size of view to transmit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Future work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/>
              <a:t>Color correction technique with illumination compensation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/>
              <a:t>Extensive experiment for optimal parameters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ko-KR"/>
          </a:p>
          <a:p>
            <a:pPr>
              <a:buFont typeface="Wingdings" panose="05000000000000000000" pitchFamily="2" charset="2"/>
              <a:buChar char="v"/>
            </a:pPr>
            <a:endParaRPr lang="en-US" altLang="ko-KR"/>
          </a:p>
          <a:p>
            <a:pPr>
              <a:buFont typeface="Wingdings" panose="05000000000000000000" pitchFamily="2" charset="2"/>
              <a:buChar char="v"/>
            </a:pPr>
            <a:endParaRPr lang="ko-KR" altLang="en-US"/>
          </a:p>
        </p:txBody>
      </p:sp>
      <p:sp>
        <p:nvSpPr>
          <p:cNvPr id="4" name="바닥글 개체 틀 4">
            <a:extLst>
              <a:ext uri="{FF2B5EF4-FFF2-40B4-BE49-F238E27FC236}">
                <a16:creationId xmlns:a16="http://schemas.microsoft.com/office/drawing/2014/main" id="{652FD7C2-3149-4F6D-AD7D-7D10221E7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3079-18-0046-00-0002</a:t>
            </a:r>
          </a:p>
        </p:txBody>
      </p:sp>
    </p:spTree>
    <p:extLst>
      <p:ext uri="{BB962C8B-B14F-4D97-AF65-F5344CB8AC3E}">
        <p14:creationId xmlns:p14="http://schemas.microsoft.com/office/powerpoint/2010/main" val="1858220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A547FC-C7FC-41B7-B430-5318CF713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Test Materials for 3DoF+ - w17726</a:t>
            </a:r>
            <a:br>
              <a:rPr lang="en-US" altLang="ko-KR"/>
            </a:b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04D66DC-1058-4C3C-829F-6FFBE932C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Philips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/>
              <a:t>ClassroomVideo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Technicolor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/>
              <a:t>TechnicolorMuseum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/>
              <a:t>TechnicolorHijack</a:t>
            </a:r>
          </a:p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16AC3DE-5D35-42B0-BD87-BF91863F97B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00" y="2877006"/>
            <a:ext cx="277200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48C9EA6-47F5-4E9C-8E23-E1A83F83C2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400" y="2877006"/>
            <a:ext cx="198000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544E94D-48F2-4725-95E4-5FC04F8DE8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404" y="2877006"/>
            <a:ext cx="1980000" cy="19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DE1E45-3A0D-46F4-981B-1B2D0A525E9F}"/>
              </a:ext>
            </a:extLst>
          </p:cNvPr>
          <p:cNvSpPr txBox="1"/>
          <p:nvPr/>
        </p:nvSpPr>
        <p:spPr>
          <a:xfrm>
            <a:off x="1" y="4857006"/>
            <a:ext cx="304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A</a:t>
            </a:r>
          </a:p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ClassroomVideo (4096x2048), 360º x 180º FOV ERP, </a:t>
            </a:r>
          </a:p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30fps, 120frames, 15 source views  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31F14E-A80E-42B7-9D10-C30FAD4D00A9}"/>
              </a:ext>
            </a:extLst>
          </p:cNvPr>
          <p:cNvSpPr txBox="1"/>
          <p:nvPr/>
        </p:nvSpPr>
        <p:spPr>
          <a:xfrm>
            <a:off x="3060003" y="4857006"/>
            <a:ext cx="304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B</a:t>
            </a:r>
          </a:p>
          <a:p>
            <a:pPr algn="ctr"/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TechnicolorMuseum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(2048x2048), 180º x 180º FOV ERP, </a:t>
            </a:r>
          </a:p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30fps, 300frames, 24 source views  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51BEC4-A277-4361-8A41-E1B76EEE4260}"/>
              </a:ext>
            </a:extLst>
          </p:cNvPr>
          <p:cNvSpPr txBox="1"/>
          <p:nvPr/>
        </p:nvSpPr>
        <p:spPr>
          <a:xfrm>
            <a:off x="6105604" y="4857006"/>
            <a:ext cx="304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C</a:t>
            </a:r>
          </a:p>
          <a:p>
            <a:pPr algn="ctr"/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TechnicolorHijack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(4096x4096), 180º x 180º FOV ERP, </a:t>
            </a:r>
          </a:p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30fps, 300frames, 10 source views  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바닥글 개체 틀 4">
            <a:extLst>
              <a:ext uri="{FF2B5EF4-FFF2-40B4-BE49-F238E27FC236}">
                <a16:creationId xmlns:a16="http://schemas.microsoft.com/office/drawing/2014/main" id="{2DE34B43-ADC5-4314-93C8-0DFCCFA63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3079-18-0046-00-0002</a:t>
            </a:r>
          </a:p>
        </p:txBody>
      </p:sp>
    </p:spTree>
    <p:extLst>
      <p:ext uri="{BB962C8B-B14F-4D97-AF65-F5344CB8AC3E}">
        <p14:creationId xmlns:p14="http://schemas.microsoft.com/office/powerpoint/2010/main" val="995881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2CA06B-2F72-444E-9D60-6A08CCFFC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Common Test Conditions (CTC) for 3DoF+ - w17726</a:t>
            </a:r>
            <a:br>
              <a:rPr lang="en-US" altLang="ko-KR"/>
            </a:b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86C81A0-C094-43AE-9E03-428C6EE5E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Software</a:t>
            </a:r>
          </a:p>
          <a:p>
            <a:pPr>
              <a:buFont typeface="Wingdings" panose="05000000000000000000" pitchFamily="2" charset="2"/>
              <a:buChar char="v"/>
            </a:pPr>
            <a:endParaRPr lang="ko-KR" altLang="en-US"/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F798B7CE-3806-4630-B67A-5CAB3825BB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414381"/>
              </p:ext>
            </p:extLst>
          </p:nvPr>
        </p:nvGraphicFramePr>
        <p:xfrm>
          <a:off x="299671" y="1491336"/>
          <a:ext cx="8551527" cy="25957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8078">
                  <a:extLst>
                    <a:ext uri="{9D8B030D-6E8A-4147-A177-3AD203B41FA5}">
                      <a16:colId xmlns:a16="http://schemas.microsoft.com/office/drawing/2014/main" val="2951218095"/>
                    </a:ext>
                  </a:extLst>
                </a:gridCol>
                <a:gridCol w="5735791">
                  <a:extLst>
                    <a:ext uri="{9D8B030D-6E8A-4147-A177-3AD203B41FA5}">
                      <a16:colId xmlns:a16="http://schemas.microsoft.com/office/drawing/2014/main" val="3451729929"/>
                    </a:ext>
                  </a:extLst>
                </a:gridCol>
                <a:gridCol w="1277658">
                  <a:extLst>
                    <a:ext uri="{9D8B030D-6E8A-4147-A177-3AD203B41FA5}">
                      <a16:colId xmlns:a16="http://schemas.microsoft.com/office/drawing/2014/main" val="4139871387"/>
                    </a:ext>
                  </a:extLst>
                </a:gridCol>
              </a:tblGrid>
              <a:tr h="2604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Software name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Tag/branch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229659"/>
                  </a:ext>
                </a:extLst>
              </a:tr>
              <a:tr h="39557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RVS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http://mpegx.int-evry.fr/software/MPEG/Explorations/3DoFplus/RVS 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v2.0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683722"/>
                  </a:ext>
                </a:extLst>
              </a:tr>
              <a:tr h="39557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ERP-WS-PSNR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http://mpegx.int-evry.fr/software/MPEG/Explorations/3DoFplus/ERP_WS-PSNR 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20180704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121893"/>
                  </a:ext>
                </a:extLst>
              </a:tr>
              <a:tr h="39557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HDRTools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https://gitlab.com/standards/HDRTools/tree/0.18-dev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0.18-dev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632026"/>
                  </a:ext>
                </a:extLst>
              </a:tr>
              <a:tr h="3955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360Lib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https://jvet.hhi.fraunhofer.de/svn/svn_360Lib/branches/360Lib-5.1-dev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5.1-dev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1067453"/>
                  </a:ext>
                </a:extLst>
              </a:tr>
              <a:tr h="52688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HM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https://hevc.hhi.fraunhofer.de/svn/svn_HEVCSoftware/tags/HM-16.16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16.16</a:t>
                      </a:r>
                    </a:p>
                    <a:p>
                      <a:pPr algn="l"/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559147"/>
                  </a:ext>
                </a:extLst>
              </a:tr>
            </a:tbl>
          </a:graphicData>
        </a:graphic>
      </p:graphicFrame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DDB36D1-982D-4434-ADE5-4BF751359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3079-18-0046-00-0002</a:t>
            </a:r>
          </a:p>
        </p:txBody>
      </p:sp>
    </p:spTree>
    <p:extLst>
      <p:ext uri="{BB962C8B-B14F-4D97-AF65-F5344CB8AC3E}">
        <p14:creationId xmlns:p14="http://schemas.microsoft.com/office/powerpoint/2010/main" val="2058380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80D615-9529-4287-8D2B-FA1B442B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Common Test Conditions (CTC) for 3DoF+ - w17726</a:t>
            </a:r>
            <a:br>
              <a:rPr lang="en-US" altLang="ko-KR"/>
            </a:b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680F59-77AD-462E-B396-8FFF65857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Anchor definition</a:t>
            </a:r>
            <a:endParaRPr lang="ko-KR" altLang="en-US"/>
          </a:p>
          <a:p>
            <a:pPr>
              <a:buFont typeface="Wingdings" panose="05000000000000000000" pitchFamily="2" charset="2"/>
              <a:buChar char="v"/>
            </a:pPr>
            <a:endParaRPr lang="ko-KR" altLang="en-US"/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384C0DAE-4DA7-4F0C-821F-A4E1C8939F5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51" y="1321610"/>
            <a:ext cx="6950297" cy="19184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1BC52C-0A5F-4823-A93F-79947754FECC}"/>
              </a:ext>
            </a:extLst>
          </p:cNvPr>
          <p:cNvSpPr txBox="1"/>
          <p:nvPr/>
        </p:nvSpPr>
        <p:spPr>
          <a:xfrm>
            <a:off x="3614848" y="3240042"/>
            <a:ext cx="1914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the anchor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4E936B-1CA1-4F82-AF5F-76CF4F3B2525}"/>
              </a:ext>
            </a:extLst>
          </p:cNvPr>
          <p:cNvSpPr txBox="1"/>
          <p:nvPr/>
        </p:nvSpPr>
        <p:spPr>
          <a:xfrm>
            <a:off x="2712235" y="5811875"/>
            <a:ext cx="3719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proposal with pre- and post-processing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753AF7D4-8B2A-40A6-A3F9-309484AFD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65" y="3568527"/>
            <a:ext cx="7804035" cy="2205638"/>
          </a:xfrm>
          <a:prstGeom prst="rect">
            <a:avLst/>
          </a:prstGeom>
        </p:spPr>
      </p:pic>
      <p:sp>
        <p:nvSpPr>
          <p:cNvPr id="8" name="바닥글 개체 틀 4">
            <a:extLst>
              <a:ext uri="{FF2B5EF4-FFF2-40B4-BE49-F238E27FC236}">
                <a16:creationId xmlns:a16="http://schemas.microsoft.com/office/drawing/2014/main" id="{40BDE837-1B7B-4F95-8697-7F6F80E1F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3079-18-0046-00-0002</a:t>
            </a:r>
          </a:p>
        </p:txBody>
      </p:sp>
    </p:spTree>
    <p:extLst>
      <p:ext uri="{BB962C8B-B14F-4D97-AF65-F5344CB8AC3E}">
        <p14:creationId xmlns:p14="http://schemas.microsoft.com/office/powerpoint/2010/main" val="396347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80D615-9529-4287-8D2B-FA1B442B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Common Test Conditions (CTC) for 3DoF+ - w17726</a:t>
            </a:r>
            <a:br>
              <a:rPr lang="en-US" altLang="ko-KR"/>
            </a:b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680F59-77AD-462E-B396-8FFF65857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Quantization Parameter and class</a:t>
            </a:r>
            <a:endParaRPr lang="ko-KR" altLang="en-US"/>
          </a:p>
          <a:p>
            <a:pPr>
              <a:buFont typeface="Wingdings" panose="05000000000000000000" pitchFamily="2" charset="2"/>
              <a:buChar char="v"/>
            </a:pPr>
            <a:endParaRPr lang="ko-KR" altLang="en-US"/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F9831EA5-EF3F-436B-91CF-CC4ABB40A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093334"/>
              </p:ext>
            </p:extLst>
          </p:nvPr>
        </p:nvGraphicFramePr>
        <p:xfrm>
          <a:off x="1322060" y="1742768"/>
          <a:ext cx="6411684" cy="1002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4771">
                  <a:extLst>
                    <a:ext uri="{9D8B030D-6E8A-4147-A177-3AD203B41FA5}">
                      <a16:colId xmlns:a16="http://schemas.microsoft.com/office/drawing/2014/main" val="3543011303"/>
                    </a:ext>
                  </a:extLst>
                </a:gridCol>
                <a:gridCol w="972457">
                  <a:extLst>
                    <a:ext uri="{9D8B030D-6E8A-4147-A177-3AD203B41FA5}">
                      <a16:colId xmlns:a16="http://schemas.microsoft.com/office/drawing/2014/main" val="989515610"/>
                    </a:ext>
                  </a:extLst>
                </a:gridCol>
                <a:gridCol w="1068614">
                  <a:extLst>
                    <a:ext uri="{9D8B030D-6E8A-4147-A177-3AD203B41FA5}">
                      <a16:colId xmlns:a16="http://schemas.microsoft.com/office/drawing/2014/main" val="298217147"/>
                    </a:ext>
                  </a:extLst>
                </a:gridCol>
                <a:gridCol w="1068614">
                  <a:extLst>
                    <a:ext uri="{9D8B030D-6E8A-4147-A177-3AD203B41FA5}">
                      <a16:colId xmlns:a16="http://schemas.microsoft.com/office/drawing/2014/main" val="1858911679"/>
                    </a:ext>
                  </a:extLst>
                </a:gridCol>
                <a:gridCol w="1068614">
                  <a:extLst>
                    <a:ext uri="{9D8B030D-6E8A-4147-A177-3AD203B41FA5}">
                      <a16:colId xmlns:a16="http://schemas.microsoft.com/office/drawing/2014/main" val="1004508330"/>
                    </a:ext>
                  </a:extLst>
                </a:gridCol>
                <a:gridCol w="1068614">
                  <a:extLst>
                    <a:ext uri="{9D8B030D-6E8A-4147-A177-3AD203B41FA5}">
                      <a16:colId xmlns:a16="http://schemas.microsoft.com/office/drawing/2014/main" val="632644199"/>
                    </a:ext>
                  </a:extLst>
                </a:gridCol>
              </a:tblGrid>
              <a:tr h="270112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QP1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QP2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QP3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QP4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QP5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1074356"/>
                  </a:ext>
                </a:extLst>
              </a:tr>
              <a:tr h="27011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Depth QP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4038550"/>
                  </a:ext>
                </a:extLst>
              </a:tr>
              <a:tr h="39298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Texture QP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62587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7F53635-25D3-4E2B-8B64-C109A47C993C}"/>
              </a:ext>
            </a:extLst>
          </p:cNvPr>
          <p:cNvSpPr txBox="1"/>
          <p:nvPr/>
        </p:nvSpPr>
        <p:spPr>
          <a:xfrm>
            <a:off x="3325489" y="2873967"/>
            <a:ext cx="2404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QPs used</a:t>
            </a:r>
            <a:r>
              <a:rPr lang="ko-K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ko-K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ko-K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ko-K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texture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2DA75796-F8B3-4806-98A2-97DDB6202B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978221"/>
              </p:ext>
            </p:extLst>
          </p:nvPr>
        </p:nvGraphicFramePr>
        <p:xfrm>
          <a:off x="1201618" y="3280176"/>
          <a:ext cx="6767529" cy="2340235"/>
        </p:xfrm>
        <a:graphic>
          <a:graphicData uri="http://schemas.openxmlformats.org/drawingml/2006/table">
            <a:tbl>
              <a:tblPr firstRow="1" firstCol="1" bandRow="1"/>
              <a:tblGrid>
                <a:gridCol w="571585">
                  <a:extLst>
                    <a:ext uri="{9D8B030D-6E8A-4147-A177-3AD203B41FA5}">
                      <a16:colId xmlns:a16="http://schemas.microsoft.com/office/drawing/2014/main" val="843396933"/>
                    </a:ext>
                  </a:extLst>
                </a:gridCol>
                <a:gridCol w="1809966">
                  <a:extLst>
                    <a:ext uri="{9D8B030D-6E8A-4147-A177-3AD203B41FA5}">
                      <a16:colId xmlns:a16="http://schemas.microsoft.com/office/drawing/2014/main" val="2222871107"/>
                    </a:ext>
                  </a:extLst>
                </a:gridCol>
                <a:gridCol w="1118258">
                  <a:extLst>
                    <a:ext uri="{9D8B030D-6E8A-4147-A177-3AD203B41FA5}">
                      <a16:colId xmlns:a16="http://schemas.microsoft.com/office/drawing/2014/main" val="1235050796"/>
                    </a:ext>
                  </a:extLst>
                </a:gridCol>
                <a:gridCol w="1175899">
                  <a:extLst>
                    <a:ext uri="{9D8B030D-6E8A-4147-A177-3AD203B41FA5}">
                      <a16:colId xmlns:a16="http://schemas.microsoft.com/office/drawing/2014/main" val="1761769640"/>
                    </a:ext>
                  </a:extLst>
                </a:gridCol>
                <a:gridCol w="2091821">
                  <a:extLst>
                    <a:ext uri="{9D8B030D-6E8A-4147-A177-3AD203B41FA5}">
                      <a16:colId xmlns:a16="http://schemas.microsoft.com/office/drawing/2014/main" val="3849919438"/>
                    </a:ext>
                  </a:extLst>
                </a:gridCol>
              </a:tblGrid>
              <a:tr h="497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Test</a:t>
                      </a:r>
                      <a:b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class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Sequence Name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of source views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of anchor-coded views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Anchor-coded views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1615181"/>
                  </a:ext>
                </a:extLst>
              </a:tr>
              <a:tr h="30717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A1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ClassroomVideo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All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919894"/>
                  </a:ext>
                </a:extLst>
              </a:tr>
              <a:tr h="30717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A2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ClassroomVideo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v0, v7…v14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3675429"/>
                  </a:ext>
                </a:extLst>
              </a:tr>
              <a:tr h="30717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B1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TechnicolorMuseum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24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24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All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9579492"/>
                  </a:ext>
                </a:extLst>
              </a:tr>
              <a:tr h="30717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B2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TechnicolorMuseum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24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0, 1, 4, 8, 11, 12, 13, 17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834110"/>
                  </a:ext>
                </a:extLst>
              </a:tr>
              <a:tr h="30717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C1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TechnicolorHijack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All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699327"/>
                  </a:ext>
                </a:extLst>
              </a:tr>
              <a:tr h="30717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C2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TechnicolorHijack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1, 4, 5, 8, 9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78177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B41024C-5A89-4F03-98E0-BF3436727C84}"/>
              </a:ext>
            </a:extLst>
          </p:cNvPr>
          <p:cNvSpPr txBox="1"/>
          <p:nvPr/>
        </p:nvSpPr>
        <p:spPr>
          <a:xfrm>
            <a:off x="3400236" y="5688066"/>
            <a:ext cx="2343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Anchor-coded views per class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바닥글 개체 틀 4">
            <a:extLst>
              <a:ext uri="{FF2B5EF4-FFF2-40B4-BE49-F238E27FC236}">
                <a16:creationId xmlns:a16="http://schemas.microsoft.com/office/drawing/2014/main" id="{6FE0CC6C-D4F9-4E86-B5FE-C6F9D0796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3079-18-0046-00-0002</a:t>
            </a:r>
          </a:p>
        </p:txBody>
      </p:sp>
    </p:spTree>
    <p:extLst>
      <p:ext uri="{BB962C8B-B14F-4D97-AF65-F5344CB8AC3E}">
        <p14:creationId xmlns:p14="http://schemas.microsoft.com/office/powerpoint/2010/main" val="4293691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80D615-9529-4287-8D2B-FA1B442B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Common Test Conditions (CTC) for 3DoF+ - w17726</a:t>
            </a:r>
            <a:br>
              <a:rPr lang="en-US" altLang="ko-KR"/>
            </a:b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680F59-77AD-462E-B396-8FFF65857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3DoF+ objective evaluation</a:t>
            </a:r>
            <a:endParaRPr lang="ko-KR" altLang="en-US"/>
          </a:p>
          <a:p>
            <a:pPr>
              <a:buFont typeface="Wingdings" panose="05000000000000000000" pitchFamily="2" charset="2"/>
              <a:buChar char="v"/>
            </a:pPr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C5BCA7-2A17-4310-B379-B6D4B4102970}"/>
              </a:ext>
            </a:extLst>
          </p:cNvPr>
          <p:cNvSpPr txBox="1"/>
          <p:nvPr/>
        </p:nvSpPr>
        <p:spPr>
          <a:xfrm>
            <a:off x="2827772" y="5882336"/>
            <a:ext cx="3488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for 3DoF+ objective evaluation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6E068340-091F-4F28-9937-43A142E5C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38769"/>
              </p:ext>
            </p:extLst>
          </p:nvPr>
        </p:nvGraphicFramePr>
        <p:xfrm>
          <a:off x="285848" y="3127114"/>
          <a:ext cx="8556815" cy="27877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4578">
                  <a:extLst>
                    <a:ext uri="{9D8B030D-6E8A-4147-A177-3AD203B41FA5}">
                      <a16:colId xmlns:a16="http://schemas.microsoft.com/office/drawing/2014/main" val="1030825398"/>
                    </a:ext>
                  </a:extLst>
                </a:gridCol>
                <a:gridCol w="3593593">
                  <a:extLst>
                    <a:ext uri="{9D8B030D-6E8A-4147-A177-3AD203B41FA5}">
                      <a16:colId xmlns:a16="http://schemas.microsoft.com/office/drawing/2014/main" val="4139150717"/>
                    </a:ext>
                  </a:extLst>
                </a:gridCol>
                <a:gridCol w="3428644">
                  <a:extLst>
                    <a:ext uri="{9D8B030D-6E8A-4147-A177-3AD203B41FA5}">
                      <a16:colId xmlns:a16="http://schemas.microsoft.com/office/drawing/2014/main" val="2845260455"/>
                    </a:ext>
                  </a:extLst>
                </a:gridCol>
              </a:tblGrid>
              <a:tr h="279590">
                <a:tc rowSpan="2"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WS-PSNR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236439"/>
                  </a:ext>
                </a:extLst>
              </a:tr>
              <a:tr h="279590">
                <a:tc v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the anchor RD curve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the proponent’s RD curve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587529"/>
                  </a:ext>
                </a:extLst>
              </a:tr>
              <a:tr h="55688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Coded BD rate</a:t>
                      </a:r>
                      <a:endParaRPr lang="ko-KR" alt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frames </a:t>
                      </a:r>
                    </a:p>
                    <a:p>
                      <a:pPr algn="l" latinLnBrk="1"/>
                      <a:r>
                        <a:rPr lang="en-US" altLang="ko-KR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Coded view &amp; source view</a:t>
                      </a:r>
                      <a:endParaRPr lang="ko-KR" alt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frames</a:t>
                      </a:r>
                      <a:br>
                        <a:rPr lang="en-US" altLang="ko-KR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altLang="ko-KR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Proponent’s view &amp; source view</a:t>
                      </a:r>
                      <a:endParaRPr lang="ko-KR" alt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813756"/>
                  </a:ext>
                </a:extLst>
              </a:tr>
              <a:tr h="53993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Non-coded</a:t>
                      </a:r>
                      <a:br>
                        <a:rPr lang="en-US" altLang="ko-KR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altLang="ko-KR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BD </a:t>
                      </a:r>
                      <a:r>
                        <a:rPr lang="en-US" altLang="ko-KR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rate</a:t>
                      </a:r>
                      <a:endParaRPr lang="ko-KR" alt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frames</a:t>
                      </a:r>
                      <a:br>
                        <a:rPr lang="en-US" altLang="ko-KR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altLang="ko-KR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Non-coded source view &amp; source view</a:t>
                      </a:r>
                      <a:endParaRPr lang="ko-KR" alt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frames</a:t>
                      </a:r>
                      <a:br>
                        <a:rPr lang="en-US" altLang="ko-KR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altLang="ko-KR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Proponent’s view &amp; source view</a:t>
                      </a:r>
                      <a:endParaRPr lang="ko-KR" alt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605102"/>
                  </a:ext>
                </a:extLst>
              </a:tr>
              <a:tr h="10813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Intermediate </a:t>
                      </a:r>
                    </a:p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BD rate</a:t>
                      </a:r>
                      <a:endParaRPr lang="ko-KR" alt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frames</a:t>
                      </a:r>
                    </a:p>
                    <a:p>
                      <a:pPr algn="l" latinLnBrk="1"/>
                      <a:r>
                        <a:rPr lang="en-US" altLang="ko-KR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Intermediate view made by decoded views &amp;</a:t>
                      </a:r>
                      <a:br>
                        <a:rPr lang="en-US" altLang="ko-KR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altLang="ko-KR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same view made by all source views with 16-bit depth maps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frames</a:t>
                      </a:r>
                    </a:p>
                    <a:p>
                      <a:pPr algn="l" latinLnBrk="1"/>
                      <a:r>
                        <a:rPr lang="en-US" altLang="ko-KR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Proponent’s intermediate view &amp;</a:t>
                      </a:r>
                    </a:p>
                    <a:p>
                      <a:pPr algn="l" latinLnBrk="1"/>
                      <a:r>
                        <a:rPr lang="en-US" altLang="ko-KR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Same view made by all source views with 16-bit depth maps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7064256"/>
                  </a:ext>
                </a:extLst>
              </a:tr>
            </a:tbl>
          </a:graphicData>
        </a:graphic>
      </p:graphicFrame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D6FAF376-71D0-4FA6-85F9-75662B4DE3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132099"/>
              </p:ext>
            </p:extLst>
          </p:nvPr>
        </p:nvGraphicFramePr>
        <p:xfrm>
          <a:off x="285848" y="1240292"/>
          <a:ext cx="8556816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95754">
                  <a:extLst>
                    <a:ext uri="{9D8B030D-6E8A-4147-A177-3AD203B41FA5}">
                      <a16:colId xmlns:a16="http://schemas.microsoft.com/office/drawing/2014/main" val="3884294694"/>
                    </a:ext>
                  </a:extLst>
                </a:gridCol>
                <a:gridCol w="5561062">
                  <a:extLst>
                    <a:ext uri="{9D8B030D-6E8A-4147-A177-3AD203B41FA5}">
                      <a16:colId xmlns:a16="http://schemas.microsoft.com/office/drawing/2014/main" val="41552695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040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Coded view position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position of a source view which is coded by the anchor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33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 coded source view position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position of a source view which isn’t coded by the anchor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459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Intermediate view position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position of a view which is out of any source view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577725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24141D7-017E-4C16-9473-31C5AB5E0E70}"/>
              </a:ext>
            </a:extLst>
          </p:cNvPr>
          <p:cNvSpPr txBox="1"/>
          <p:nvPr/>
        </p:nvSpPr>
        <p:spPr>
          <a:xfrm>
            <a:off x="3214107" y="2717914"/>
            <a:ext cx="2715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Definitions for test class on 3DoF+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바닥글 개체 틀 4">
            <a:extLst>
              <a:ext uri="{FF2B5EF4-FFF2-40B4-BE49-F238E27FC236}">
                <a16:creationId xmlns:a16="http://schemas.microsoft.com/office/drawing/2014/main" id="{866B48F8-8E24-4064-B3EC-A0B9A85ED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3079-18-0046-00-0002</a:t>
            </a:r>
          </a:p>
        </p:txBody>
      </p:sp>
    </p:spTree>
    <p:extLst>
      <p:ext uri="{BB962C8B-B14F-4D97-AF65-F5344CB8AC3E}">
        <p14:creationId xmlns:p14="http://schemas.microsoft.com/office/powerpoint/2010/main" val="3693311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80D615-9529-4287-8D2B-FA1B442B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Reference View Synthesizer - w17759</a:t>
            </a:r>
            <a:br>
              <a:rPr lang="en-US" altLang="ko-KR"/>
            </a:b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680F59-77AD-462E-B396-8FFF65857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Reference software for view synthesis of 3DoF+</a:t>
            </a:r>
            <a:endParaRPr lang="ko-KR" altLang="en-US"/>
          </a:p>
          <a:p>
            <a:pPr>
              <a:buFont typeface="Wingdings" panose="05000000000000000000" pitchFamily="2" charset="2"/>
              <a:buChar char="v"/>
            </a:pPr>
            <a:endParaRPr lang="ko-KR" altLang="en-US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CACEFF11-12AB-4856-BA93-8B19FACCF0F0}"/>
              </a:ext>
            </a:extLst>
          </p:cNvPr>
          <p:cNvSpPr/>
          <p:nvPr/>
        </p:nvSpPr>
        <p:spPr>
          <a:xfrm>
            <a:off x="204639" y="4922250"/>
            <a:ext cx="1096750" cy="595258"/>
          </a:xfrm>
          <a:prstGeom prst="round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Texture &amp; Depth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236555-FD2C-4D28-ADC0-44F808E4A060}"/>
              </a:ext>
            </a:extLst>
          </p:cNvPr>
          <p:cNvSpPr txBox="1"/>
          <p:nvPr/>
        </p:nvSpPr>
        <p:spPr>
          <a:xfrm>
            <a:off x="164906" y="5584517"/>
            <a:ext cx="1176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Input View 1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E3004907-A396-41B9-A81A-FE8E3F4765A4}"/>
              </a:ext>
            </a:extLst>
          </p:cNvPr>
          <p:cNvSpPr/>
          <p:nvPr/>
        </p:nvSpPr>
        <p:spPr>
          <a:xfrm>
            <a:off x="1597364" y="4922250"/>
            <a:ext cx="1096750" cy="595258"/>
          </a:xfrm>
          <a:prstGeom prst="round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Texture &amp; Depth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F162B5-4274-47E5-A20B-AC6B2EDC1665}"/>
              </a:ext>
            </a:extLst>
          </p:cNvPr>
          <p:cNvSpPr txBox="1"/>
          <p:nvPr/>
        </p:nvSpPr>
        <p:spPr>
          <a:xfrm>
            <a:off x="1557631" y="5584516"/>
            <a:ext cx="1176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Input View 2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19EBC297-BB22-4A08-8917-BA49EF921CAF}"/>
              </a:ext>
            </a:extLst>
          </p:cNvPr>
          <p:cNvSpPr/>
          <p:nvPr/>
        </p:nvSpPr>
        <p:spPr>
          <a:xfrm>
            <a:off x="2990089" y="4922250"/>
            <a:ext cx="1096750" cy="595258"/>
          </a:xfrm>
          <a:prstGeom prst="round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Texture &amp; Depth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C63B1A-4B7D-4990-9D8F-C42BF8969986}"/>
              </a:ext>
            </a:extLst>
          </p:cNvPr>
          <p:cNvSpPr txBox="1"/>
          <p:nvPr/>
        </p:nvSpPr>
        <p:spPr>
          <a:xfrm>
            <a:off x="2950356" y="5584516"/>
            <a:ext cx="1176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Input View 3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4A36733F-6E80-4620-A2C4-CA31B7B7851D}"/>
              </a:ext>
            </a:extLst>
          </p:cNvPr>
          <p:cNvSpPr/>
          <p:nvPr/>
        </p:nvSpPr>
        <p:spPr>
          <a:xfrm>
            <a:off x="4382814" y="4922250"/>
            <a:ext cx="1096750" cy="595258"/>
          </a:xfrm>
          <a:prstGeom prst="round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Texture &amp; Depth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C57253-5515-4791-BE2E-4E1D955578F7}"/>
              </a:ext>
            </a:extLst>
          </p:cNvPr>
          <p:cNvSpPr txBox="1"/>
          <p:nvPr/>
        </p:nvSpPr>
        <p:spPr>
          <a:xfrm>
            <a:off x="4343081" y="5584516"/>
            <a:ext cx="1176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Input View 4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8272FD-53C4-43DC-9205-9DAAF036C842}"/>
              </a:ext>
            </a:extLst>
          </p:cNvPr>
          <p:cNvSpPr txBox="1"/>
          <p:nvPr/>
        </p:nvSpPr>
        <p:spPr>
          <a:xfrm>
            <a:off x="5573614" y="4858879"/>
            <a:ext cx="56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/>
              <a:t>…</a:t>
            </a:r>
            <a:endParaRPr lang="ko-KR" altLang="en-US" sz="3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58C322F-2B21-4CCF-8F09-A34DED785302}"/>
              </a:ext>
            </a:extLst>
          </p:cNvPr>
          <p:cNvSpPr/>
          <p:nvPr/>
        </p:nvSpPr>
        <p:spPr>
          <a:xfrm>
            <a:off x="109417" y="3611521"/>
            <a:ext cx="1287192" cy="6819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 &amp; Depth</a:t>
            </a:r>
          </a:p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Synthesis </a:t>
            </a:r>
            <a:b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Warping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1A9E013-ADAF-45A5-A378-15144E17A750}"/>
              </a:ext>
            </a:extLst>
          </p:cNvPr>
          <p:cNvSpPr/>
          <p:nvPr/>
        </p:nvSpPr>
        <p:spPr>
          <a:xfrm>
            <a:off x="1502142" y="3611518"/>
            <a:ext cx="1287192" cy="6819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 &amp; Depth</a:t>
            </a:r>
          </a:p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Synthesis </a:t>
            </a:r>
            <a:b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Warping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9462ABA5-7390-406D-AD76-F45C82A52C5D}"/>
              </a:ext>
            </a:extLst>
          </p:cNvPr>
          <p:cNvSpPr/>
          <p:nvPr/>
        </p:nvSpPr>
        <p:spPr>
          <a:xfrm>
            <a:off x="2894867" y="3611518"/>
            <a:ext cx="1287192" cy="6819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 &amp; Depth</a:t>
            </a:r>
          </a:p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Synthesis </a:t>
            </a:r>
            <a:b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Warping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A988B806-7464-4091-B256-E115C5CF16A8}"/>
              </a:ext>
            </a:extLst>
          </p:cNvPr>
          <p:cNvSpPr/>
          <p:nvPr/>
        </p:nvSpPr>
        <p:spPr>
          <a:xfrm>
            <a:off x="4287592" y="3611515"/>
            <a:ext cx="1287192" cy="6819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 &amp; Depth</a:t>
            </a:r>
          </a:p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b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Warping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5C9E6A-12E6-4F0D-A868-C006FDA5BDA8}"/>
              </a:ext>
            </a:extLst>
          </p:cNvPr>
          <p:cNvSpPr txBox="1"/>
          <p:nvPr/>
        </p:nvSpPr>
        <p:spPr>
          <a:xfrm>
            <a:off x="5587401" y="3570579"/>
            <a:ext cx="56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/>
              <a:t>…</a:t>
            </a:r>
            <a:endParaRPr lang="ko-KR" altLang="en-US" sz="320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49D8F574-04D3-4152-AC7C-40FA3BC6D7FD}"/>
              </a:ext>
            </a:extLst>
          </p:cNvPr>
          <p:cNvSpPr/>
          <p:nvPr/>
        </p:nvSpPr>
        <p:spPr>
          <a:xfrm>
            <a:off x="921213" y="2172095"/>
            <a:ext cx="3874883" cy="6819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 Blending </a:t>
            </a:r>
          </a:p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dividing High Frequency and Low Frequency</a:t>
            </a:r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DCEEF437-F62B-4714-A323-9791E09D79C3}"/>
              </a:ext>
            </a:extLst>
          </p:cNvPr>
          <p:cNvCxnSpPr>
            <a:cxnSpLocks/>
            <a:stCxn id="4" idx="0"/>
            <a:endCxn id="13" idx="2"/>
          </p:cNvCxnSpPr>
          <p:nvPr/>
        </p:nvCxnSpPr>
        <p:spPr>
          <a:xfrm flipH="1" flipV="1">
            <a:off x="753013" y="4293434"/>
            <a:ext cx="1" cy="6288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3BD29856-DCE5-45F6-9C53-3777B77715CC}"/>
              </a:ext>
            </a:extLst>
          </p:cNvPr>
          <p:cNvCxnSpPr>
            <a:cxnSpLocks/>
            <a:stCxn id="6" idx="0"/>
            <a:endCxn id="14" idx="2"/>
          </p:cNvCxnSpPr>
          <p:nvPr/>
        </p:nvCxnSpPr>
        <p:spPr>
          <a:xfrm flipH="1" flipV="1">
            <a:off x="2145738" y="4293431"/>
            <a:ext cx="1" cy="6288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C75D9A21-3B97-48F7-A5C2-F4F9A25B0A55}"/>
              </a:ext>
            </a:extLst>
          </p:cNvPr>
          <p:cNvCxnSpPr>
            <a:cxnSpLocks/>
            <a:stCxn id="8" idx="0"/>
            <a:endCxn id="15" idx="2"/>
          </p:cNvCxnSpPr>
          <p:nvPr/>
        </p:nvCxnSpPr>
        <p:spPr>
          <a:xfrm flipH="1" flipV="1">
            <a:off x="3538463" y="4293431"/>
            <a:ext cx="1" cy="6288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165881FE-1B33-46E1-A40E-CF722AB9690E}"/>
              </a:ext>
            </a:extLst>
          </p:cNvPr>
          <p:cNvCxnSpPr>
            <a:cxnSpLocks/>
            <a:stCxn id="10" idx="0"/>
            <a:endCxn id="16" idx="2"/>
          </p:cNvCxnSpPr>
          <p:nvPr/>
        </p:nvCxnSpPr>
        <p:spPr>
          <a:xfrm flipH="1" flipV="1">
            <a:off x="4931188" y="4293428"/>
            <a:ext cx="1" cy="6288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연결선: 꺾임 22">
            <a:extLst>
              <a:ext uri="{FF2B5EF4-FFF2-40B4-BE49-F238E27FC236}">
                <a16:creationId xmlns:a16="http://schemas.microsoft.com/office/drawing/2014/main" id="{74B02251-CC82-4592-A682-2FCDC5C5BCE9}"/>
              </a:ext>
            </a:extLst>
          </p:cNvPr>
          <p:cNvCxnSpPr>
            <a:cxnSpLocks/>
            <a:stCxn id="13" idx="0"/>
            <a:endCxn id="18" idx="2"/>
          </p:cNvCxnSpPr>
          <p:nvPr/>
        </p:nvCxnSpPr>
        <p:spPr>
          <a:xfrm rot="5400000" flipH="1" flipV="1">
            <a:off x="1427078" y="2179944"/>
            <a:ext cx="757513" cy="2105642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연결선: 꺾임 23">
            <a:extLst>
              <a:ext uri="{FF2B5EF4-FFF2-40B4-BE49-F238E27FC236}">
                <a16:creationId xmlns:a16="http://schemas.microsoft.com/office/drawing/2014/main" id="{D7638A6A-A2CE-43B8-9598-E872E67BA533}"/>
              </a:ext>
            </a:extLst>
          </p:cNvPr>
          <p:cNvCxnSpPr>
            <a:cxnSpLocks/>
            <a:stCxn id="14" idx="0"/>
            <a:endCxn id="18" idx="2"/>
          </p:cNvCxnSpPr>
          <p:nvPr/>
        </p:nvCxnSpPr>
        <p:spPr>
          <a:xfrm rot="5400000" flipH="1" flipV="1">
            <a:off x="2123441" y="2876305"/>
            <a:ext cx="757510" cy="712917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연결선: 꺾임 24">
            <a:extLst>
              <a:ext uri="{FF2B5EF4-FFF2-40B4-BE49-F238E27FC236}">
                <a16:creationId xmlns:a16="http://schemas.microsoft.com/office/drawing/2014/main" id="{74BF84FE-881C-4F75-9E40-C817E48B872C}"/>
              </a:ext>
            </a:extLst>
          </p:cNvPr>
          <p:cNvCxnSpPr>
            <a:cxnSpLocks/>
            <a:stCxn id="16" idx="0"/>
            <a:endCxn id="18" idx="2"/>
          </p:cNvCxnSpPr>
          <p:nvPr/>
        </p:nvCxnSpPr>
        <p:spPr>
          <a:xfrm rot="16200000" flipV="1">
            <a:off x="3516169" y="2196495"/>
            <a:ext cx="757507" cy="2072533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연결선: 꺾임 25">
            <a:extLst>
              <a:ext uri="{FF2B5EF4-FFF2-40B4-BE49-F238E27FC236}">
                <a16:creationId xmlns:a16="http://schemas.microsoft.com/office/drawing/2014/main" id="{BA81FCA9-9039-4743-B3B1-319FC37B3675}"/>
              </a:ext>
            </a:extLst>
          </p:cNvPr>
          <p:cNvCxnSpPr>
            <a:cxnSpLocks/>
            <a:stCxn id="15" idx="0"/>
            <a:endCxn id="18" idx="2"/>
          </p:cNvCxnSpPr>
          <p:nvPr/>
        </p:nvCxnSpPr>
        <p:spPr>
          <a:xfrm rot="16200000" flipV="1">
            <a:off x="2819804" y="2892859"/>
            <a:ext cx="757510" cy="679808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B6852F3-5700-4294-982D-87CA555B433B}"/>
              </a:ext>
            </a:extLst>
          </p:cNvPr>
          <p:cNvSpPr txBox="1"/>
          <p:nvPr/>
        </p:nvSpPr>
        <p:spPr>
          <a:xfrm>
            <a:off x="2047343" y="1523718"/>
            <a:ext cx="1622622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Virtual View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562E9958-7FEF-42DF-8C4D-9093E886DC58}"/>
              </a:ext>
            </a:extLst>
          </p:cNvPr>
          <p:cNvCxnSpPr>
            <a:cxnSpLocks/>
            <a:stCxn id="18" idx="0"/>
            <a:endCxn id="27" idx="2"/>
          </p:cNvCxnSpPr>
          <p:nvPr/>
        </p:nvCxnSpPr>
        <p:spPr>
          <a:xfrm flipH="1" flipV="1">
            <a:off x="2858654" y="1831495"/>
            <a:ext cx="1" cy="340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C97979E4-6E41-472E-9EB2-1F4E46BA2B91}"/>
              </a:ext>
            </a:extLst>
          </p:cNvPr>
          <p:cNvCxnSpPr>
            <a:cxnSpLocks/>
          </p:cNvCxnSpPr>
          <p:nvPr/>
        </p:nvCxnSpPr>
        <p:spPr>
          <a:xfrm>
            <a:off x="6091912" y="1202049"/>
            <a:ext cx="0" cy="519173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6E0B3B25-4923-4B85-8C74-42CE9D832336}"/>
              </a:ext>
            </a:extLst>
          </p:cNvPr>
          <p:cNvSpPr/>
          <p:nvPr/>
        </p:nvSpPr>
        <p:spPr>
          <a:xfrm>
            <a:off x="6392695" y="5243596"/>
            <a:ext cx="1086403" cy="67277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1546876-107F-43CE-BE0F-56B8F02D3581}"/>
              </a:ext>
            </a:extLst>
          </p:cNvPr>
          <p:cNvSpPr/>
          <p:nvPr/>
        </p:nvSpPr>
        <p:spPr>
          <a:xfrm>
            <a:off x="7762512" y="5243596"/>
            <a:ext cx="1086403" cy="67277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46E9860-47BA-46BD-9C22-80D7468B9834}"/>
              </a:ext>
            </a:extLst>
          </p:cNvPr>
          <p:cNvSpPr txBox="1"/>
          <p:nvPr/>
        </p:nvSpPr>
        <p:spPr>
          <a:xfrm>
            <a:off x="6214310" y="5886105"/>
            <a:ext cx="1425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Input View L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843EBD-4BE8-4681-9712-484E4A0F37CB}"/>
              </a:ext>
            </a:extLst>
          </p:cNvPr>
          <p:cNvSpPr txBox="1"/>
          <p:nvPr/>
        </p:nvSpPr>
        <p:spPr>
          <a:xfrm>
            <a:off x="7593180" y="5882468"/>
            <a:ext cx="1425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Input View R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82FC4C0F-45F6-491C-BF16-B87C1A4EDF2D}"/>
              </a:ext>
            </a:extLst>
          </p:cNvPr>
          <p:cNvSpPr/>
          <p:nvPr/>
        </p:nvSpPr>
        <p:spPr>
          <a:xfrm>
            <a:off x="6392697" y="3816333"/>
            <a:ext cx="1086403" cy="67277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5" name="3D 모델 34" descr="Light Gray Cube">
                <a:extLst>
                  <a:ext uri="{FF2B5EF4-FFF2-40B4-BE49-F238E27FC236}">
                    <a16:creationId xmlns:a16="http://schemas.microsoft.com/office/drawing/2014/main" id="{12F63D67-2511-48DD-B1C9-12F9F2A6059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83988770"/>
                  </p:ext>
                </p:extLst>
              </p:nvPr>
            </p:nvGraphicFramePr>
            <p:xfrm>
              <a:off x="6531765" y="5347424"/>
              <a:ext cx="417413" cy="465113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417413" cy="465113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0529" d="1000000"/>
                    <am3d:preTrans dx="0" dy="-17999995" dz="5866"/>
                    <am3d:scale>
                      <am3d:sx n="1000000" d="1000000"/>
                      <am3d:sy n="1000000" d="1000000"/>
                      <am3d:sz n="1000000" d="1000000"/>
                    </am3d:scale>
                    <am3d:rot ax="2025135" ay="-1728569" az="-1070968"/>
                    <am3d:postTrans dx="0" dy="0" dz="0"/>
                  </am3d:trans>
                  <am3d:attrSrcUrl r:id="rId3"/>
                  <am3d:raster rName="Office3DRenderer" rVer="16.0.8326">
                    <am3d:blip r:embed="rId4"/>
                  </am3d:raster>
                  <am3d:objViewport viewportSz="47319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5" name="3D 모델 34" descr="Light Gray Cube">
                <a:extLst>
                  <a:ext uri="{FF2B5EF4-FFF2-40B4-BE49-F238E27FC236}">
                    <a16:creationId xmlns:a16="http://schemas.microsoft.com/office/drawing/2014/main" id="{12F63D67-2511-48DD-B1C9-12F9F2A6059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31765" y="5347424"/>
                <a:ext cx="417413" cy="4651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6" name="3D 모델 35" descr="Light Gray Cube">
                <a:extLst>
                  <a:ext uri="{FF2B5EF4-FFF2-40B4-BE49-F238E27FC236}">
                    <a16:creationId xmlns:a16="http://schemas.microsoft.com/office/drawing/2014/main" id="{16982AE3-2F8E-4ACE-807E-B1C22D36E21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26808779"/>
                  </p:ext>
                </p:extLst>
              </p:nvPr>
            </p:nvGraphicFramePr>
            <p:xfrm>
              <a:off x="8305766" y="5347089"/>
              <a:ext cx="415776" cy="462144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415776" cy="462144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0529" d="1000000"/>
                    <am3d:preTrans dx="0" dy="-17999995" dz="5866"/>
                    <am3d:scale>
                      <am3d:sx n="1000000" d="1000000"/>
                      <am3d:sy n="1000000" d="1000000"/>
                      <am3d:sz n="1000000" d="1000000"/>
                    </am3d:scale>
                    <am3d:rot ax="2644814" ay="-2929546" az="-2165331"/>
                    <am3d:postTrans dx="0" dy="0" dz="0"/>
                  </am3d:trans>
                  <am3d:attrSrcUrl r:id="rId3"/>
                  <am3d:raster rName="Office3DRenderer" rVer="16.0.8326">
                    <am3d:blip r:embed="rId5"/>
                  </am3d:raster>
                  <am3d:objViewport viewportSz="47319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6" name="3D 모델 35" descr="Light Gray Cube">
                <a:extLst>
                  <a:ext uri="{FF2B5EF4-FFF2-40B4-BE49-F238E27FC236}">
                    <a16:creationId xmlns:a16="http://schemas.microsoft.com/office/drawing/2014/main" id="{16982AE3-2F8E-4ACE-807E-B1C22D36E21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05766" y="5347089"/>
                <a:ext cx="415776" cy="462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7" name="3D 모델 36" descr="Light Gray Cube">
                <a:extLst>
                  <a:ext uri="{FF2B5EF4-FFF2-40B4-BE49-F238E27FC236}">
                    <a16:creationId xmlns:a16="http://schemas.microsoft.com/office/drawing/2014/main" id="{E2EAB32F-D969-4426-8431-E79EC10A6EE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2685832"/>
                  </p:ext>
                </p:extLst>
              </p:nvPr>
            </p:nvGraphicFramePr>
            <p:xfrm>
              <a:off x="6750252" y="3887990"/>
              <a:ext cx="394869" cy="469033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94869" cy="469033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0529" d="1000000"/>
                    <am3d:preTrans dx="0" dy="-17999995" dz="5866"/>
                    <am3d:scale>
                      <am3d:sx n="1000000" d="1000000"/>
                      <am3d:sy n="1000000" d="1000000"/>
                      <am3d:sz n="1000000" d="1000000"/>
                    </am3d:scale>
                    <am3d:rot ax="2024308" ay="-2369062" az="-1380600"/>
                    <am3d:postTrans dx="0" dy="0" dz="0"/>
                  </am3d:trans>
                  <am3d:attrSrcUrl r:id="rId3"/>
                  <am3d:raster rName="Office3DRenderer" rVer="16.0.8326">
                    <am3d:blip r:embed="rId6"/>
                  </am3d:raster>
                  <am3d:objViewport viewportSz="47319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7" name="3D 모델 36" descr="Light Gray Cube">
                <a:extLst>
                  <a:ext uri="{FF2B5EF4-FFF2-40B4-BE49-F238E27FC236}">
                    <a16:creationId xmlns:a16="http://schemas.microsoft.com/office/drawing/2014/main" id="{E2EAB32F-D969-4426-8431-E79EC10A6EE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50252" y="3887990"/>
                <a:ext cx="394869" cy="469033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직사각형 37">
            <a:extLst>
              <a:ext uri="{FF2B5EF4-FFF2-40B4-BE49-F238E27FC236}">
                <a16:creationId xmlns:a16="http://schemas.microsoft.com/office/drawing/2014/main" id="{50C47689-FE35-4F07-81D8-8C9F19E763FA}"/>
              </a:ext>
            </a:extLst>
          </p:cNvPr>
          <p:cNvSpPr/>
          <p:nvPr/>
        </p:nvSpPr>
        <p:spPr>
          <a:xfrm>
            <a:off x="7761100" y="3822901"/>
            <a:ext cx="1086403" cy="67277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9" name="3D 모델 38" descr="Light Gray Cube">
                <a:extLst>
                  <a:ext uri="{FF2B5EF4-FFF2-40B4-BE49-F238E27FC236}">
                    <a16:creationId xmlns:a16="http://schemas.microsoft.com/office/drawing/2014/main" id="{F0C1BC1F-2B8C-4210-91E8-88058657AA4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98590639"/>
                  </p:ext>
                </p:extLst>
              </p:nvPr>
            </p:nvGraphicFramePr>
            <p:xfrm>
              <a:off x="8118655" y="3894558"/>
              <a:ext cx="394869" cy="469033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94869" cy="469033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0529" d="1000000"/>
                    <am3d:preTrans dx="0" dy="-17999995" dz="5866"/>
                    <am3d:scale>
                      <am3d:sx n="1000000" d="1000000"/>
                      <am3d:sy n="1000000" d="1000000"/>
                      <am3d:sz n="1000000" d="1000000"/>
                    </am3d:scale>
                    <am3d:rot ax="2024308" ay="-2369062" az="-1380600"/>
                    <am3d:postTrans dx="0" dy="0" dz="0"/>
                  </am3d:trans>
                  <am3d:attrSrcUrl r:id="rId3"/>
                  <am3d:raster rName="Office3DRenderer" rVer="16.0.8326">
                    <am3d:blip r:embed="rId6"/>
                  </am3d:raster>
                  <am3d:objViewport viewportSz="47319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9" name="3D 모델 38" descr="Light Gray Cube">
                <a:extLst>
                  <a:ext uri="{FF2B5EF4-FFF2-40B4-BE49-F238E27FC236}">
                    <a16:creationId xmlns:a16="http://schemas.microsoft.com/office/drawing/2014/main" id="{F0C1BC1F-2B8C-4210-91E8-88058657AA4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18655" y="3894558"/>
                <a:ext cx="394869" cy="469033"/>
              </a:xfrm>
              <a:prstGeom prst="rect">
                <a:avLst/>
              </a:prstGeom>
            </p:spPr>
          </p:pic>
        </mc:Fallback>
      </mc:AlternateContent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AAB35DEA-60AA-491B-99E1-6CDC8F93C1C0}"/>
              </a:ext>
            </a:extLst>
          </p:cNvPr>
          <p:cNvCxnSpPr>
            <a:cxnSpLocks/>
            <a:stCxn id="30" idx="0"/>
            <a:endCxn id="47" idx="2"/>
          </p:cNvCxnSpPr>
          <p:nvPr/>
        </p:nvCxnSpPr>
        <p:spPr>
          <a:xfrm flipH="1" flipV="1">
            <a:off x="6934123" y="4951899"/>
            <a:ext cx="1774" cy="2916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64727BB1-EEAC-4D8C-905F-61D62402594C}"/>
              </a:ext>
            </a:extLst>
          </p:cNvPr>
          <p:cNvSpPr/>
          <p:nvPr/>
        </p:nvSpPr>
        <p:spPr>
          <a:xfrm>
            <a:off x="7081281" y="1639414"/>
            <a:ext cx="1086403" cy="67277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42" name="3D 모델 41" descr="Light Gray Cube">
                <a:extLst>
                  <a:ext uri="{FF2B5EF4-FFF2-40B4-BE49-F238E27FC236}">
                    <a16:creationId xmlns:a16="http://schemas.microsoft.com/office/drawing/2014/main" id="{60D582F7-DD3C-4531-A9C0-25BEB6B99A8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00081713"/>
                  </p:ext>
                </p:extLst>
              </p:nvPr>
            </p:nvGraphicFramePr>
            <p:xfrm>
              <a:off x="7438836" y="1711071"/>
              <a:ext cx="394869" cy="469033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94869" cy="469033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0529" d="1000000"/>
                    <am3d:preTrans dx="0" dy="-17999995" dz="5866"/>
                    <am3d:scale>
                      <am3d:sx n="1000000" d="1000000"/>
                      <am3d:sy n="1000000" d="1000000"/>
                      <am3d:sz n="1000000" d="1000000"/>
                    </am3d:scale>
                    <am3d:rot ax="2024308" ay="-2369062" az="-1380600"/>
                    <am3d:postTrans dx="0" dy="0" dz="0"/>
                  </am3d:trans>
                  <am3d:attrSrcUrl r:id="rId3"/>
                  <am3d:raster rName="Office3DRenderer" rVer="16.0.8326">
                    <am3d:blip r:embed="rId6"/>
                  </am3d:raster>
                  <am3d:objViewport viewportSz="47319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42" name="3D 모델 41" descr="Light Gray Cube">
                <a:extLst>
                  <a:ext uri="{FF2B5EF4-FFF2-40B4-BE49-F238E27FC236}">
                    <a16:creationId xmlns:a16="http://schemas.microsoft.com/office/drawing/2014/main" id="{60D582F7-DD3C-4531-A9C0-25BEB6B99A8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38836" y="1711071"/>
                <a:ext cx="394869" cy="469033"/>
              </a:xfrm>
              <a:prstGeom prst="rect">
                <a:avLst/>
              </a:prstGeom>
            </p:spPr>
          </p:pic>
        </mc:Fallback>
      </mc:AlternateContent>
      <p:sp>
        <p:nvSpPr>
          <p:cNvPr id="43" name="직사각형 42">
            <a:extLst>
              <a:ext uri="{FF2B5EF4-FFF2-40B4-BE49-F238E27FC236}">
                <a16:creationId xmlns:a16="http://schemas.microsoft.com/office/drawing/2014/main" id="{2CE44FC2-B3CF-49B6-B5DC-F781B71171A7}"/>
              </a:ext>
            </a:extLst>
          </p:cNvPr>
          <p:cNvSpPr/>
          <p:nvPr/>
        </p:nvSpPr>
        <p:spPr>
          <a:xfrm>
            <a:off x="6704261" y="2934400"/>
            <a:ext cx="1781939" cy="39865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 Blending </a:t>
            </a:r>
          </a:p>
        </p:txBody>
      </p:sp>
      <p:cxnSp>
        <p:nvCxnSpPr>
          <p:cNvPr id="44" name="연결선: 꺾임 43">
            <a:extLst>
              <a:ext uri="{FF2B5EF4-FFF2-40B4-BE49-F238E27FC236}">
                <a16:creationId xmlns:a16="http://schemas.microsoft.com/office/drawing/2014/main" id="{7AE37B99-4A46-4A35-AEA8-81D0CCF834DB}"/>
              </a:ext>
            </a:extLst>
          </p:cNvPr>
          <p:cNvCxnSpPr>
            <a:stCxn id="34" idx="0"/>
            <a:endCxn id="43" idx="2"/>
          </p:cNvCxnSpPr>
          <p:nvPr/>
        </p:nvCxnSpPr>
        <p:spPr>
          <a:xfrm rot="5400000" flipH="1" flipV="1">
            <a:off x="7023925" y="3245027"/>
            <a:ext cx="483281" cy="659332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연결선: 꺾임 44">
            <a:extLst>
              <a:ext uri="{FF2B5EF4-FFF2-40B4-BE49-F238E27FC236}">
                <a16:creationId xmlns:a16="http://schemas.microsoft.com/office/drawing/2014/main" id="{E527D9BC-3117-42EA-983A-F26C135EB79A}"/>
              </a:ext>
            </a:extLst>
          </p:cNvPr>
          <p:cNvCxnSpPr>
            <a:stCxn id="38" idx="0"/>
            <a:endCxn id="43" idx="2"/>
          </p:cNvCxnSpPr>
          <p:nvPr/>
        </p:nvCxnSpPr>
        <p:spPr>
          <a:xfrm rot="16200000" flipV="1">
            <a:off x="7704843" y="3223441"/>
            <a:ext cx="489849" cy="709071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BC95D4B7-5F18-47EF-9672-5304AC6DFC79}"/>
              </a:ext>
            </a:extLst>
          </p:cNvPr>
          <p:cNvCxnSpPr/>
          <p:nvPr/>
        </p:nvCxnSpPr>
        <p:spPr>
          <a:xfrm flipH="1" flipV="1">
            <a:off x="7593180" y="2664719"/>
            <a:ext cx="1" cy="340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735CA239-59D0-4F05-ABEC-88DAFC8924E7}"/>
              </a:ext>
            </a:extLst>
          </p:cNvPr>
          <p:cNvSpPr txBox="1"/>
          <p:nvPr/>
        </p:nvSpPr>
        <p:spPr>
          <a:xfrm>
            <a:off x="6290175" y="4428679"/>
            <a:ext cx="1287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View &amp; Depth</a:t>
            </a:r>
          </a:p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직선 화살표 연결선 47">
            <a:extLst>
              <a:ext uri="{FF2B5EF4-FFF2-40B4-BE49-F238E27FC236}">
                <a16:creationId xmlns:a16="http://schemas.microsoft.com/office/drawing/2014/main" id="{A9A4D709-0D19-4BEB-9B58-8E2EDF579958}"/>
              </a:ext>
            </a:extLst>
          </p:cNvPr>
          <p:cNvCxnSpPr>
            <a:cxnSpLocks/>
            <a:endCxn id="49" idx="2"/>
          </p:cNvCxnSpPr>
          <p:nvPr/>
        </p:nvCxnSpPr>
        <p:spPr>
          <a:xfrm flipH="1" flipV="1">
            <a:off x="8304303" y="4943917"/>
            <a:ext cx="1774" cy="2916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E009CC2C-117A-43C6-A590-2367B8CC3A8C}"/>
              </a:ext>
            </a:extLst>
          </p:cNvPr>
          <p:cNvSpPr txBox="1"/>
          <p:nvPr/>
        </p:nvSpPr>
        <p:spPr>
          <a:xfrm>
            <a:off x="7660355" y="4420697"/>
            <a:ext cx="1287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View &amp; Depth</a:t>
            </a:r>
          </a:p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C5346FC-CD11-4D91-8554-359AEC756D10}"/>
              </a:ext>
            </a:extLst>
          </p:cNvPr>
          <p:cNvSpPr txBox="1"/>
          <p:nvPr/>
        </p:nvSpPr>
        <p:spPr>
          <a:xfrm>
            <a:off x="6879236" y="2336601"/>
            <a:ext cx="1425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Virtual View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268224F-620D-4A20-BAE8-3909FF8875EA}"/>
              </a:ext>
            </a:extLst>
          </p:cNvPr>
          <p:cNvSpPr txBox="1"/>
          <p:nvPr/>
        </p:nvSpPr>
        <p:spPr>
          <a:xfrm>
            <a:off x="6104325" y="1202049"/>
            <a:ext cx="1711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  <a:t>Simple Example</a:t>
            </a:r>
            <a:endParaRPr lang="ko-K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4E67EAB-A35E-4222-B2E0-FA9E4D82E7B9}"/>
              </a:ext>
            </a:extLst>
          </p:cNvPr>
          <p:cNvSpPr txBox="1"/>
          <p:nvPr/>
        </p:nvSpPr>
        <p:spPr>
          <a:xfrm>
            <a:off x="109417" y="1202049"/>
            <a:ext cx="1875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  <a:t>Conceptual Diagram</a:t>
            </a:r>
            <a:endParaRPr lang="ko-K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바닥글 개체 틀 4">
            <a:extLst>
              <a:ext uri="{FF2B5EF4-FFF2-40B4-BE49-F238E27FC236}">
                <a16:creationId xmlns:a16="http://schemas.microsoft.com/office/drawing/2014/main" id="{FBE23321-AF03-4161-B433-0ECBEBB43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3079-18-0046-00-0002</a:t>
            </a:r>
          </a:p>
        </p:txBody>
      </p:sp>
    </p:spTree>
    <p:extLst>
      <p:ext uri="{BB962C8B-B14F-4D97-AF65-F5344CB8AC3E}">
        <p14:creationId xmlns:p14="http://schemas.microsoft.com/office/powerpoint/2010/main" val="1176105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80D615-9529-4287-8D2B-FA1B442B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Reference View Synthesizer - w17759</a:t>
            </a:r>
            <a:br>
              <a:rPr lang="en-US" altLang="ko-KR"/>
            </a:b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680F59-77AD-462E-B396-8FFF65857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3D Warping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/>
              <a:t>Pixel movement between viewpoints of the same world coordinate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/>
              <a:t>Input view is divided into triangles with the pixels centers as vertices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/>
              <a:t>Use affine transformation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/>
              <a:t>Being filled with interpolated colors after affine transformation </a:t>
            </a:r>
            <a:endParaRPr lang="ko-KR" altLang="en-US"/>
          </a:p>
          <a:p>
            <a:pPr>
              <a:buFont typeface="Wingdings" panose="05000000000000000000" pitchFamily="2" charset="2"/>
              <a:buChar char="v"/>
            </a:pPr>
            <a:endParaRPr lang="ko-KR" altLang="en-US"/>
          </a:p>
        </p:txBody>
      </p:sp>
      <p:pic>
        <p:nvPicPr>
          <p:cNvPr id="4" name="Image 1">
            <a:extLst>
              <a:ext uri="{FF2B5EF4-FFF2-40B4-BE49-F238E27FC236}">
                <a16:creationId xmlns:a16="http://schemas.microsoft.com/office/drawing/2014/main" id="{5E6EBF8D-0F0F-46E1-9DF2-CA410A0D79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56783" y="2741960"/>
            <a:ext cx="5531667" cy="26436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0926D3-4E66-467C-B058-341C4E02488B}"/>
              </a:ext>
            </a:extLst>
          </p:cNvPr>
          <p:cNvSpPr txBox="1"/>
          <p:nvPr/>
        </p:nvSpPr>
        <p:spPr>
          <a:xfrm>
            <a:off x="2366001" y="5455869"/>
            <a:ext cx="1419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(a) Input view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BA7310-4D19-4D94-A54B-64237F295B3E}"/>
              </a:ext>
            </a:extLst>
          </p:cNvPr>
          <p:cNvSpPr txBox="1"/>
          <p:nvPr/>
        </p:nvSpPr>
        <p:spPr>
          <a:xfrm>
            <a:off x="4339655" y="5455869"/>
            <a:ext cx="2848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(b) Obtained view after synthesizing view and depth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6BA77DC0-A52A-44C2-BD30-FCAF34A1073A}"/>
              </a:ext>
            </a:extLst>
          </p:cNvPr>
          <p:cNvCxnSpPr/>
          <p:nvPr/>
        </p:nvCxnSpPr>
        <p:spPr>
          <a:xfrm flipV="1">
            <a:off x="2831306" y="2812256"/>
            <a:ext cx="3157538" cy="473869"/>
          </a:xfrm>
          <a:prstGeom prst="line">
            <a:avLst/>
          </a:prstGeom>
          <a:ln w="19050">
            <a:solidFill>
              <a:srgbClr val="3333F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B4259A45-1628-4E83-863D-825C491C2CF0}"/>
              </a:ext>
            </a:extLst>
          </p:cNvPr>
          <p:cNvCxnSpPr>
            <a:cxnSpLocks/>
          </p:cNvCxnSpPr>
          <p:nvPr/>
        </p:nvCxnSpPr>
        <p:spPr>
          <a:xfrm>
            <a:off x="2755106" y="3396029"/>
            <a:ext cx="2754154" cy="175847"/>
          </a:xfrm>
          <a:prstGeom prst="line">
            <a:avLst/>
          </a:prstGeom>
          <a:ln w="19050">
            <a:solidFill>
              <a:srgbClr val="3333F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D60F50C-3865-4E50-A816-BC322B16D055}"/>
              </a:ext>
            </a:extLst>
          </p:cNvPr>
          <p:cNvCxnSpPr>
            <a:cxnSpLocks/>
          </p:cNvCxnSpPr>
          <p:nvPr/>
        </p:nvCxnSpPr>
        <p:spPr>
          <a:xfrm>
            <a:off x="2876550" y="3374002"/>
            <a:ext cx="2792820" cy="109950"/>
          </a:xfrm>
          <a:prstGeom prst="line">
            <a:avLst/>
          </a:prstGeom>
          <a:ln w="19050">
            <a:solidFill>
              <a:srgbClr val="3333F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바닥글 개체 틀 4">
            <a:extLst>
              <a:ext uri="{FF2B5EF4-FFF2-40B4-BE49-F238E27FC236}">
                <a16:creationId xmlns:a16="http://schemas.microsoft.com/office/drawing/2014/main" id="{8658EA7C-9896-4E2C-A74D-2EB5A3FC3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3079-18-0046-00-0002</a:t>
            </a:r>
          </a:p>
        </p:txBody>
      </p:sp>
    </p:spTree>
    <p:extLst>
      <p:ext uri="{BB962C8B-B14F-4D97-AF65-F5344CB8AC3E}">
        <p14:creationId xmlns:p14="http://schemas.microsoft.com/office/powerpoint/2010/main" val="2659595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80D615-9529-4287-8D2B-FA1B442B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Reference View Synthesizer - w17759</a:t>
            </a:r>
            <a:br>
              <a:rPr lang="en-US" altLang="ko-KR"/>
            </a:b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680F59-77AD-462E-B396-8FFF65857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View synthesis</a:t>
            </a:r>
            <a:endParaRPr lang="ko-KR" altLang="en-US"/>
          </a:p>
          <a:p>
            <a:pPr>
              <a:buFont typeface="Wingdings" panose="05000000000000000000" pitchFamily="2" charset="2"/>
              <a:buChar char="v"/>
            </a:pPr>
            <a:endParaRPr lang="ko-KR" altLang="en-US"/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62C0F946-2BF3-4DD1-8590-5B1D3FA3A25A}"/>
              </a:ext>
            </a:extLst>
          </p:cNvPr>
          <p:cNvCxnSpPr>
            <a:cxnSpLocks/>
          </p:cNvCxnSpPr>
          <p:nvPr/>
        </p:nvCxnSpPr>
        <p:spPr>
          <a:xfrm>
            <a:off x="1264882" y="5089514"/>
            <a:ext cx="249769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657B7677-CC8E-44E2-B9C6-74A33F606B83}"/>
              </a:ext>
            </a:extLst>
          </p:cNvPr>
          <p:cNvCxnSpPr>
            <a:cxnSpLocks/>
            <a:stCxn id="10" idx="7"/>
            <a:endCxn id="9" idx="7"/>
          </p:cNvCxnSpPr>
          <p:nvPr/>
        </p:nvCxnSpPr>
        <p:spPr>
          <a:xfrm flipV="1">
            <a:off x="546999" y="1575786"/>
            <a:ext cx="960723" cy="88173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0FCFE937-AE24-4B79-AF27-F31804C43E9D}"/>
              </a:ext>
            </a:extLst>
          </p:cNvPr>
          <p:cNvCxnSpPr>
            <a:cxnSpLocks/>
            <a:stCxn id="11" idx="5"/>
            <a:endCxn id="9" idx="1"/>
          </p:cNvCxnSpPr>
          <p:nvPr/>
        </p:nvCxnSpPr>
        <p:spPr>
          <a:xfrm flipH="1" flipV="1">
            <a:off x="1475393" y="1575786"/>
            <a:ext cx="742140" cy="64736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직사각형 6">
            <a:extLst>
              <a:ext uri="{FF2B5EF4-FFF2-40B4-BE49-F238E27FC236}">
                <a16:creationId xmlns:a16="http://schemas.microsoft.com/office/drawing/2014/main" id="{4EAEFB13-1C17-4DFF-9165-8ED0BF58E66F}"/>
              </a:ext>
            </a:extLst>
          </p:cNvPr>
          <p:cNvSpPr/>
          <p:nvPr/>
        </p:nvSpPr>
        <p:spPr>
          <a:xfrm>
            <a:off x="155946" y="2067032"/>
            <a:ext cx="1050202" cy="66090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604C0C9-EA19-4B0C-9428-2EC5FF7FF34A}"/>
              </a:ext>
            </a:extLst>
          </p:cNvPr>
          <p:cNvSpPr/>
          <p:nvPr/>
        </p:nvSpPr>
        <p:spPr>
          <a:xfrm>
            <a:off x="1793115" y="2067032"/>
            <a:ext cx="1050202" cy="66090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67C87744-96BF-46AF-BE61-42A915EBD308}"/>
              </a:ext>
            </a:extLst>
          </p:cNvPr>
          <p:cNvSpPr/>
          <p:nvPr/>
        </p:nvSpPr>
        <p:spPr>
          <a:xfrm>
            <a:off x="1468698" y="156909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CBDF90F1-346C-40D1-9C7F-28D37FD9C77D}"/>
              </a:ext>
            </a:extLst>
          </p:cNvPr>
          <p:cNvSpPr/>
          <p:nvPr/>
        </p:nvSpPr>
        <p:spPr>
          <a:xfrm>
            <a:off x="507975" y="245082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8EFE02E2-45AE-42BA-97B2-15DBDC169F21}"/>
              </a:ext>
            </a:extLst>
          </p:cNvPr>
          <p:cNvSpPr/>
          <p:nvPr/>
        </p:nvSpPr>
        <p:spPr>
          <a:xfrm>
            <a:off x="2178509" y="218412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07A25CD1-2F7A-42E6-B6E9-CD7CEC9A0F54}"/>
              </a:ext>
            </a:extLst>
          </p:cNvPr>
          <p:cNvSpPr/>
          <p:nvPr/>
        </p:nvSpPr>
        <p:spPr>
          <a:xfrm>
            <a:off x="1344523" y="1303479"/>
            <a:ext cx="294068" cy="31133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24E0BC-3FB5-41E7-83A6-0D50ADD22D5B}"/>
              </a:ext>
            </a:extLst>
          </p:cNvPr>
          <p:cNvSpPr txBox="1"/>
          <p:nvPr/>
        </p:nvSpPr>
        <p:spPr>
          <a:xfrm>
            <a:off x="155946" y="2689743"/>
            <a:ext cx="1050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Input view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7ED7DC-ABF3-4BD5-A2FC-41B2BB0EEDFA}"/>
              </a:ext>
            </a:extLst>
          </p:cNvPr>
          <p:cNvSpPr txBox="1"/>
          <p:nvPr/>
        </p:nvSpPr>
        <p:spPr>
          <a:xfrm>
            <a:off x="1614573" y="2689742"/>
            <a:ext cx="1407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Synthesis view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5761850-EA09-4A26-8C88-1557BC376909}"/>
                  </a:ext>
                </a:extLst>
              </p:cNvPr>
              <p:cNvSpPr txBox="1"/>
              <p:nvPr/>
            </p:nvSpPr>
            <p:spPr>
              <a:xfrm>
                <a:off x="368458" y="2397483"/>
                <a:ext cx="3783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ko-KR" sz="1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ko-KR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5761850-EA09-4A26-8C88-1557BC376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58" y="2397483"/>
                <a:ext cx="378302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5407EA8-C2DA-44E0-BEC2-B6CD5F13DD9A}"/>
                  </a:ext>
                </a:extLst>
              </p:cNvPr>
              <p:cNvSpPr txBox="1"/>
              <p:nvPr/>
            </p:nvSpPr>
            <p:spPr>
              <a:xfrm>
                <a:off x="2095915" y="2163526"/>
                <a:ext cx="3783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ko-KR" sz="1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ko-KR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5407EA8-C2DA-44E0-BEC2-B6CD5F13D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915" y="2163526"/>
                <a:ext cx="378302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485F0C3-4A96-42B5-8730-1AE4C4C71DF2}"/>
                  </a:ext>
                </a:extLst>
              </p:cNvPr>
              <p:cNvSpPr txBox="1"/>
              <p:nvPr/>
            </p:nvSpPr>
            <p:spPr>
              <a:xfrm>
                <a:off x="2135401" y="1110721"/>
                <a:ext cx="17729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𝐶𝑖</m:t>
                        </m:r>
                      </m:sub>
                    </m:sSub>
                  </m:oMath>
                </a14:m>
                <a:r>
                  <a:rPr lang="ko-KR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𝐶𝑖</m:t>
                        </m:r>
                      </m:sub>
                    </m:sSub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𝐶𝑖</m:t>
                        </m:r>
                      </m:sub>
                    </m:sSub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𝐶𝑖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ko-KR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485F0C3-4A96-42B5-8730-1AE4C4C71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401" y="1110721"/>
                <a:ext cx="1772914" cy="307777"/>
              </a:xfrm>
              <a:prstGeom prst="rect">
                <a:avLst/>
              </a:prstGeom>
              <a:blipFill>
                <a:blip r:embed="rId4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0919C2A-1B80-4810-8954-5B4E635FE04D}"/>
                  </a:ext>
                </a:extLst>
              </p:cNvPr>
              <p:cNvSpPr txBox="1"/>
              <p:nvPr/>
            </p:nvSpPr>
            <p:spPr>
              <a:xfrm>
                <a:off x="2139350" y="1355867"/>
                <a:ext cx="17729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𝐶𝑠</m:t>
                        </m:r>
                      </m:sub>
                    </m:sSub>
                  </m:oMath>
                </a14:m>
                <a:r>
                  <a:rPr lang="ko-KR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ko-KR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0919C2A-1B80-4810-8954-5B4E635FE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350" y="1355867"/>
                <a:ext cx="1772914" cy="307777"/>
              </a:xfrm>
              <a:prstGeom prst="rect">
                <a:avLst/>
              </a:prstGeom>
              <a:blipFill>
                <a:blip r:embed="rId5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B9D33DF-6A6E-49F0-A608-F726653655F4}"/>
                  </a:ext>
                </a:extLst>
              </p:cNvPr>
              <p:cNvSpPr txBox="1"/>
              <p:nvPr/>
            </p:nvSpPr>
            <p:spPr>
              <a:xfrm>
                <a:off x="2103535" y="1606249"/>
                <a:ext cx="17729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ko-KR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ko-KR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B9D33DF-6A6E-49F0-A608-F72665365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535" y="1606249"/>
                <a:ext cx="1772914" cy="307777"/>
              </a:xfrm>
              <a:prstGeom prst="rect">
                <a:avLst/>
              </a:prstGeom>
              <a:blipFill>
                <a:blip r:embed="rId6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EEFEF24B-B3C3-42B9-96C5-3A05BA71EF92}"/>
              </a:ext>
            </a:extLst>
          </p:cNvPr>
          <p:cNvSpPr txBox="1"/>
          <p:nvPr/>
        </p:nvSpPr>
        <p:spPr>
          <a:xfrm>
            <a:off x="3803601" y="1253656"/>
            <a:ext cx="950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Camera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D0F71B-82D0-46E0-8F36-F67E05620E7D}"/>
              </a:ext>
            </a:extLst>
          </p:cNvPr>
          <p:cNvSpPr txBox="1"/>
          <p:nvPr/>
        </p:nvSpPr>
        <p:spPr>
          <a:xfrm>
            <a:off x="3863931" y="1606249"/>
            <a:ext cx="742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066FA31B-6173-4D49-931F-1B59590AF09C}"/>
              </a:ext>
            </a:extLst>
          </p:cNvPr>
          <p:cNvCxnSpPr>
            <a:stCxn id="12" idx="3"/>
          </p:cNvCxnSpPr>
          <p:nvPr/>
        </p:nvCxnSpPr>
        <p:spPr>
          <a:xfrm>
            <a:off x="1638591" y="1459145"/>
            <a:ext cx="388329" cy="90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왼쪽 대괄호 22">
            <a:extLst>
              <a:ext uri="{FF2B5EF4-FFF2-40B4-BE49-F238E27FC236}">
                <a16:creationId xmlns:a16="http://schemas.microsoft.com/office/drawing/2014/main" id="{49302B6C-7968-4C9F-A6FD-9450576DFE23}"/>
              </a:ext>
            </a:extLst>
          </p:cNvPr>
          <p:cNvSpPr/>
          <p:nvPr/>
        </p:nvSpPr>
        <p:spPr>
          <a:xfrm>
            <a:off x="2095915" y="1264609"/>
            <a:ext cx="105453" cy="514721"/>
          </a:xfrm>
          <a:prstGeom prst="leftBracke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오른쪽 대괄호 23">
            <a:extLst>
              <a:ext uri="{FF2B5EF4-FFF2-40B4-BE49-F238E27FC236}">
                <a16:creationId xmlns:a16="http://schemas.microsoft.com/office/drawing/2014/main" id="{9ECF7504-ACC6-4187-A6EF-9A5795D0BEEC}"/>
              </a:ext>
            </a:extLst>
          </p:cNvPr>
          <p:cNvSpPr/>
          <p:nvPr/>
        </p:nvSpPr>
        <p:spPr>
          <a:xfrm>
            <a:off x="3863931" y="1264609"/>
            <a:ext cx="45719" cy="296824"/>
          </a:xfrm>
          <a:prstGeom prst="rightBracke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D318A826-0EFA-48F2-BACE-B4C16A98C92C}"/>
              </a:ext>
            </a:extLst>
          </p:cNvPr>
          <p:cNvCxnSpPr>
            <a:cxnSpLocks/>
          </p:cNvCxnSpPr>
          <p:nvPr/>
        </p:nvCxnSpPr>
        <p:spPr>
          <a:xfrm flipH="1">
            <a:off x="3803601" y="1780178"/>
            <a:ext cx="145695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FA85B8F6-529C-40BA-9325-FF7D82F8AEB4}"/>
              </a:ext>
            </a:extLst>
          </p:cNvPr>
          <p:cNvCxnSpPr>
            <a:cxnSpLocks/>
          </p:cNvCxnSpPr>
          <p:nvPr/>
        </p:nvCxnSpPr>
        <p:spPr>
          <a:xfrm flipV="1">
            <a:off x="1900924" y="3771484"/>
            <a:ext cx="11023" cy="203453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0424C277-2C90-46C8-BB4A-A331DBF72697}"/>
              </a:ext>
            </a:extLst>
          </p:cNvPr>
          <p:cNvCxnSpPr/>
          <p:nvPr/>
        </p:nvCxnSpPr>
        <p:spPr>
          <a:xfrm>
            <a:off x="5029200" y="734084"/>
            <a:ext cx="0" cy="540258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6238E45F-438F-4F70-B3FF-D62CD58D8548}"/>
              </a:ext>
            </a:extLst>
          </p:cNvPr>
          <p:cNvSpPr/>
          <p:nvPr/>
        </p:nvSpPr>
        <p:spPr>
          <a:xfrm>
            <a:off x="176647" y="3016854"/>
            <a:ext cx="43781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B0F0"/>
              </a:buClr>
            </a:pP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Camera and world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cordinates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input and synthesis views</a:t>
            </a: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4A7A7949-0870-4A84-BE71-7FF7D91C0783}"/>
              </a:ext>
            </a:extLst>
          </p:cNvPr>
          <p:cNvSpPr/>
          <p:nvPr/>
        </p:nvSpPr>
        <p:spPr>
          <a:xfrm>
            <a:off x="1872508" y="576030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B1604AB6-CAF2-4BB2-A1E5-1FB9174762F4}"/>
              </a:ext>
            </a:extLst>
          </p:cNvPr>
          <p:cNvSpPr/>
          <p:nvPr/>
        </p:nvSpPr>
        <p:spPr>
          <a:xfrm>
            <a:off x="3047961" y="437300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A9E38E9F-D18A-4A89-8EFF-4CFE8D5C28CA}"/>
              </a:ext>
            </a:extLst>
          </p:cNvPr>
          <p:cNvSpPr/>
          <p:nvPr/>
        </p:nvSpPr>
        <p:spPr>
          <a:xfrm>
            <a:off x="2465278" y="50666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233F4B7A-5030-4239-8F82-E9F9D4E45541}"/>
              </a:ext>
            </a:extLst>
          </p:cNvPr>
          <p:cNvSpPr/>
          <p:nvPr/>
        </p:nvSpPr>
        <p:spPr>
          <a:xfrm>
            <a:off x="1883575" y="506665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639702C0-39C3-4D41-83A1-5DD691B4AA63}"/>
              </a:ext>
            </a:extLst>
          </p:cNvPr>
          <p:cNvCxnSpPr>
            <a:cxnSpLocks/>
            <a:stCxn id="29" idx="7"/>
          </p:cNvCxnSpPr>
          <p:nvPr/>
        </p:nvCxnSpPr>
        <p:spPr>
          <a:xfrm flipV="1">
            <a:off x="1911532" y="4395864"/>
            <a:ext cx="1163401" cy="137113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185723B-67A9-4DC6-9E63-308A39E5D9A6}"/>
                  </a:ext>
                </a:extLst>
              </p:cNvPr>
              <p:cNvSpPr txBox="1"/>
              <p:nvPr/>
            </p:nvSpPr>
            <p:spPr>
              <a:xfrm>
                <a:off x="2923344" y="4104253"/>
                <a:ext cx="5393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altLang="ko-KR" sz="1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sub>
                      </m:sSub>
                    </m:oMath>
                  </m:oMathPara>
                </a14:m>
                <a:endParaRPr lang="ko-KR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185723B-67A9-4DC6-9E63-308A39E5D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344" y="4104253"/>
                <a:ext cx="539345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4127003-EC55-49E6-9529-EA3A2DF4472F}"/>
                  </a:ext>
                </a:extLst>
              </p:cNvPr>
              <p:cNvSpPr txBox="1"/>
              <p:nvPr/>
            </p:nvSpPr>
            <p:spPr>
              <a:xfrm>
                <a:off x="2387981" y="5031388"/>
                <a:ext cx="3783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𝒎</m:t>
                      </m:r>
                    </m:oMath>
                  </m:oMathPara>
                </a14:m>
                <a:endParaRPr lang="ko-KR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4127003-EC55-49E6-9529-EA3A2DF44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981" y="5031388"/>
                <a:ext cx="378302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A8A7C03-BF93-4977-8DC8-F3FF4DA5E552}"/>
                  </a:ext>
                </a:extLst>
              </p:cNvPr>
              <p:cNvSpPr txBox="1"/>
              <p:nvPr/>
            </p:nvSpPr>
            <p:spPr>
              <a:xfrm>
                <a:off x="1842471" y="5031387"/>
                <a:ext cx="3783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𝑷</m:t>
                      </m:r>
                    </m:oMath>
                  </m:oMathPara>
                </a14:m>
                <a:endParaRPr lang="ko-KR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A8A7C03-BF93-4977-8DC8-F3FF4DA5E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471" y="5031387"/>
                <a:ext cx="378302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A6FA4D87-CB0F-4FAA-8373-90DC85ACAE44}"/>
              </a:ext>
            </a:extLst>
          </p:cNvPr>
          <p:cNvCxnSpPr>
            <a:cxnSpLocks/>
          </p:cNvCxnSpPr>
          <p:nvPr/>
        </p:nvCxnSpPr>
        <p:spPr>
          <a:xfrm flipH="1" flipV="1">
            <a:off x="1404399" y="5775080"/>
            <a:ext cx="502035" cy="1143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88870B57-1D00-4FC3-B507-FA6E537ACF7F}"/>
              </a:ext>
            </a:extLst>
          </p:cNvPr>
          <p:cNvCxnSpPr>
            <a:cxnSpLocks/>
          </p:cNvCxnSpPr>
          <p:nvPr/>
        </p:nvCxnSpPr>
        <p:spPr>
          <a:xfrm flipH="1">
            <a:off x="1403191" y="4395864"/>
            <a:ext cx="166593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A90E8753-31CA-48E5-BEB4-9545310BC6D0}"/>
              </a:ext>
            </a:extLst>
          </p:cNvPr>
          <p:cNvCxnSpPr/>
          <p:nvPr/>
        </p:nvCxnSpPr>
        <p:spPr>
          <a:xfrm flipH="1">
            <a:off x="1427258" y="4412030"/>
            <a:ext cx="16165" cy="1354969"/>
          </a:xfrm>
          <a:prstGeom prst="straightConnector1">
            <a:avLst/>
          </a:prstGeom>
          <a:ln w="12700">
            <a:solidFill>
              <a:schemeClr val="tx1"/>
            </a:solidFill>
            <a:headEnd type="arrow" w="sm" len="sm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5AA4D5C3-DED7-4B4C-98B6-30BAF949E20A}"/>
              </a:ext>
            </a:extLst>
          </p:cNvPr>
          <p:cNvCxnSpPr>
            <a:cxnSpLocks/>
          </p:cNvCxnSpPr>
          <p:nvPr/>
        </p:nvCxnSpPr>
        <p:spPr>
          <a:xfrm>
            <a:off x="1681439" y="5096903"/>
            <a:ext cx="0" cy="678177"/>
          </a:xfrm>
          <a:prstGeom prst="straightConnector1">
            <a:avLst/>
          </a:prstGeom>
          <a:ln w="12700">
            <a:solidFill>
              <a:schemeClr val="tx1"/>
            </a:solidFill>
            <a:headEnd type="arrow" w="sm" len="sm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DE1BE4A9-C705-44D3-9911-1A58CE8ED8D8}"/>
              </a:ext>
            </a:extLst>
          </p:cNvPr>
          <p:cNvCxnSpPr>
            <a:cxnSpLocks/>
          </p:cNvCxnSpPr>
          <p:nvPr/>
        </p:nvCxnSpPr>
        <p:spPr>
          <a:xfrm flipH="1">
            <a:off x="2485407" y="4788753"/>
            <a:ext cx="549" cy="29604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9848AA41-FB03-4915-B199-F9830F20A212}"/>
              </a:ext>
            </a:extLst>
          </p:cNvPr>
          <p:cNvCxnSpPr>
            <a:cxnSpLocks/>
          </p:cNvCxnSpPr>
          <p:nvPr/>
        </p:nvCxnSpPr>
        <p:spPr>
          <a:xfrm flipH="1">
            <a:off x="3066652" y="4380675"/>
            <a:ext cx="1" cy="71553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C3822346-E4C2-4C79-8B10-3B79A888AAA6}"/>
              </a:ext>
            </a:extLst>
          </p:cNvPr>
          <p:cNvCxnSpPr>
            <a:cxnSpLocks/>
          </p:cNvCxnSpPr>
          <p:nvPr/>
        </p:nvCxnSpPr>
        <p:spPr>
          <a:xfrm>
            <a:off x="1909055" y="4864001"/>
            <a:ext cx="576352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sm" len="sm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34EDDA6E-A7D4-4104-A39C-CB203A24239D}"/>
              </a:ext>
            </a:extLst>
          </p:cNvPr>
          <p:cNvCxnSpPr>
            <a:cxnSpLocks/>
          </p:cNvCxnSpPr>
          <p:nvPr/>
        </p:nvCxnSpPr>
        <p:spPr>
          <a:xfrm>
            <a:off x="1909055" y="4635403"/>
            <a:ext cx="1157597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sm" len="sm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0740D8B-A435-45CB-860C-AEB8AECC8E7F}"/>
                  </a:ext>
                </a:extLst>
              </p:cNvPr>
              <p:cNvSpPr txBox="1"/>
              <p:nvPr/>
            </p:nvSpPr>
            <p:spPr>
              <a:xfrm>
                <a:off x="1167180" y="4637606"/>
                <a:ext cx="3783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ko-KR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0740D8B-A435-45CB-860C-AEB8AECC8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180" y="4637606"/>
                <a:ext cx="378302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1CF4B58-21C9-4A38-A7CD-51E459465333}"/>
                  </a:ext>
                </a:extLst>
              </p:cNvPr>
              <p:cNvSpPr txBox="1"/>
              <p:nvPr/>
            </p:nvSpPr>
            <p:spPr>
              <a:xfrm>
                <a:off x="1727656" y="5740701"/>
                <a:ext cx="3783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𝑪</m:t>
                      </m:r>
                    </m:oMath>
                  </m:oMathPara>
                </a14:m>
                <a:endParaRPr lang="ko-KR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1CF4B58-21C9-4A38-A7CD-51E459465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656" y="5740701"/>
                <a:ext cx="378302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BD5FCCA9-F16A-428D-AF74-CC09BF199C5D}"/>
              </a:ext>
            </a:extLst>
          </p:cNvPr>
          <p:cNvSpPr txBox="1"/>
          <p:nvPr/>
        </p:nvSpPr>
        <p:spPr>
          <a:xfrm>
            <a:off x="1422012" y="5274368"/>
            <a:ext cx="378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58972B4-257D-49B0-8585-31C153CEF889}"/>
              </a:ext>
            </a:extLst>
          </p:cNvPr>
          <p:cNvSpPr txBox="1"/>
          <p:nvPr/>
        </p:nvSpPr>
        <p:spPr>
          <a:xfrm>
            <a:off x="2002983" y="4627848"/>
            <a:ext cx="378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4B258A-3273-4058-802C-32CD5B24EC10}"/>
                  </a:ext>
                </a:extLst>
              </p:cNvPr>
              <p:cNvSpPr txBox="1"/>
              <p:nvPr/>
            </p:nvSpPr>
            <p:spPr>
              <a:xfrm>
                <a:off x="2318876" y="4360919"/>
                <a:ext cx="3783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ko-KR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4B258A-3273-4058-802C-32CD5B24E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876" y="4360919"/>
                <a:ext cx="378302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F67AC876-BE1F-4511-8096-815E45B4B7B0}"/>
              </a:ext>
            </a:extLst>
          </p:cNvPr>
          <p:cNvSpPr txBox="1"/>
          <p:nvPr/>
        </p:nvSpPr>
        <p:spPr>
          <a:xfrm>
            <a:off x="1398683" y="3532519"/>
            <a:ext cx="1050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Optical axis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E5A4C3B-3D09-4445-9AB3-E0901225F545}"/>
              </a:ext>
            </a:extLst>
          </p:cNvPr>
          <p:cNvSpPr txBox="1"/>
          <p:nvPr/>
        </p:nvSpPr>
        <p:spPr>
          <a:xfrm>
            <a:off x="2858113" y="5053277"/>
            <a:ext cx="1050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Image plane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D6B11DA-A593-4ACB-9B7C-D90E6014317A}"/>
                  </a:ext>
                </a:extLst>
              </p:cNvPr>
              <p:cNvSpPr txBox="1"/>
              <p:nvPr/>
            </p:nvSpPr>
            <p:spPr>
              <a:xfrm>
                <a:off x="2131431" y="5525922"/>
                <a:ext cx="818358" cy="324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ko-KR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D6B11DA-A593-4ACB-9B7C-D90E60143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431" y="5525922"/>
                <a:ext cx="818358" cy="324769"/>
              </a:xfrm>
              <a:prstGeom prst="rect">
                <a:avLst/>
              </a:prstGeom>
              <a:blipFill>
                <a:blip r:embed="rId13"/>
                <a:stretch>
                  <a:fillRect t="-1852" b="-1296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F4E4574-9195-401F-8FE4-0E3DE6E2D02E}"/>
                  </a:ext>
                </a:extLst>
              </p:cNvPr>
              <p:cNvSpPr txBox="1"/>
              <p:nvPr/>
            </p:nvSpPr>
            <p:spPr>
              <a:xfrm>
                <a:off x="2702727" y="5273665"/>
                <a:ext cx="5568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F4E4574-9195-401F-8FE4-0E3DE6E2D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727" y="5273665"/>
                <a:ext cx="556806" cy="307777"/>
              </a:xfrm>
              <a:prstGeom prst="rect">
                <a:avLst/>
              </a:prstGeom>
              <a:blipFill>
                <a:blip r:embed="rId14"/>
                <a:stretch>
                  <a:fillRect l="-6522" b="-78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연결선: 구부러짐 53">
            <a:extLst>
              <a:ext uri="{FF2B5EF4-FFF2-40B4-BE49-F238E27FC236}">
                <a16:creationId xmlns:a16="http://schemas.microsoft.com/office/drawing/2014/main" id="{27B17257-2649-47C0-8728-509A481E1ED6}"/>
              </a:ext>
            </a:extLst>
          </p:cNvPr>
          <p:cNvCxnSpPr>
            <a:cxnSpLocks/>
          </p:cNvCxnSpPr>
          <p:nvPr/>
        </p:nvCxnSpPr>
        <p:spPr>
          <a:xfrm rot="16200000" flipH="1">
            <a:off x="1902853" y="5358272"/>
            <a:ext cx="410774" cy="259763"/>
          </a:xfrm>
          <a:prstGeom prst="curvedConnector2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연결선: 구부러짐 54">
            <a:extLst>
              <a:ext uri="{FF2B5EF4-FFF2-40B4-BE49-F238E27FC236}">
                <a16:creationId xmlns:a16="http://schemas.microsoft.com/office/drawing/2014/main" id="{C4EA07E2-CE7F-46DA-A42D-EB386B8F6A44}"/>
              </a:ext>
            </a:extLst>
          </p:cNvPr>
          <p:cNvCxnSpPr>
            <a:cxnSpLocks/>
          </p:cNvCxnSpPr>
          <p:nvPr/>
        </p:nvCxnSpPr>
        <p:spPr>
          <a:xfrm rot="16200000" flipH="1">
            <a:off x="2571094" y="5265415"/>
            <a:ext cx="120380" cy="170358"/>
          </a:xfrm>
          <a:prstGeom prst="curvedConnector2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D04FDA13-B085-484B-A899-BAB85A2BD4FA}"/>
              </a:ext>
            </a:extLst>
          </p:cNvPr>
          <p:cNvSpPr/>
          <p:nvPr/>
        </p:nvSpPr>
        <p:spPr>
          <a:xfrm>
            <a:off x="586699" y="5909519"/>
            <a:ext cx="32047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B0F0"/>
              </a:buClr>
            </a:pP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Camera coordinate above the image plane</a:t>
            </a:r>
          </a:p>
        </p:txBody>
      </p:sp>
      <p:cxnSp>
        <p:nvCxnSpPr>
          <p:cNvPr id="57" name="연결선: 구부러짐 56">
            <a:extLst>
              <a:ext uri="{FF2B5EF4-FFF2-40B4-BE49-F238E27FC236}">
                <a16:creationId xmlns:a16="http://schemas.microsoft.com/office/drawing/2014/main" id="{B11CBF85-4421-4E5A-B6E3-67345572730C}"/>
              </a:ext>
            </a:extLst>
          </p:cNvPr>
          <p:cNvCxnSpPr>
            <a:cxnSpLocks/>
          </p:cNvCxnSpPr>
          <p:nvPr/>
        </p:nvCxnSpPr>
        <p:spPr>
          <a:xfrm flipV="1">
            <a:off x="4023095" y="1267584"/>
            <a:ext cx="1395810" cy="3600334"/>
          </a:xfrm>
          <a:prstGeom prst="curvedConnector3">
            <a:avLst>
              <a:gd name="adj1" fmla="val 52171"/>
            </a:avLst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DD2DD86-A6E8-41E1-A18F-5D11DEB13211}"/>
                  </a:ext>
                </a:extLst>
              </p:cNvPr>
              <p:cNvSpPr txBox="1"/>
              <p:nvPr/>
            </p:nvSpPr>
            <p:spPr>
              <a:xfrm>
                <a:off x="5304124" y="812029"/>
                <a:ext cx="3562155" cy="666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ko-KR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DD2DD86-A6E8-41E1-A18F-5D11DEB13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124" y="812029"/>
                <a:ext cx="3562155" cy="66601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직선 화살표 연결선 58">
            <a:extLst>
              <a:ext uri="{FF2B5EF4-FFF2-40B4-BE49-F238E27FC236}">
                <a16:creationId xmlns:a16="http://schemas.microsoft.com/office/drawing/2014/main" id="{AD842485-1D6C-4A0F-8B43-61D5A0B3AD4C}"/>
              </a:ext>
            </a:extLst>
          </p:cNvPr>
          <p:cNvCxnSpPr/>
          <p:nvPr/>
        </p:nvCxnSpPr>
        <p:spPr>
          <a:xfrm>
            <a:off x="6798868" y="1152002"/>
            <a:ext cx="388329" cy="90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B3CC6386-F11C-41EE-8F77-EFD19118388C}"/>
              </a:ext>
            </a:extLst>
          </p:cNvPr>
          <p:cNvSpPr/>
          <p:nvPr/>
        </p:nvSpPr>
        <p:spPr>
          <a:xfrm>
            <a:off x="6895155" y="2236913"/>
            <a:ext cx="2159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B0F0"/>
              </a:buClr>
            </a:pPr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Considering principal point</a:t>
            </a:r>
            <a:endParaRPr lang="en-US" altLang="ko-K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직사각형 60">
                <a:extLst>
                  <a:ext uri="{FF2B5EF4-FFF2-40B4-BE49-F238E27FC236}">
                    <a16:creationId xmlns:a16="http://schemas.microsoft.com/office/drawing/2014/main" id="{C51A8473-2027-441C-BEFB-A591163DFFE0}"/>
                  </a:ext>
                </a:extLst>
              </p:cNvPr>
              <p:cNvSpPr/>
              <p:nvPr/>
            </p:nvSpPr>
            <p:spPr>
              <a:xfrm>
                <a:off x="7200776" y="1453273"/>
                <a:ext cx="1594154" cy="666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altLang="ko-K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r>
                        <a:rPr lang="en-US" altLang="ko-K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ko-KR" altLang="en-US"/>
              </a:p>
            </p:txBody>
          </p:sp>
        </mc:Choice>
        <mc:Fallback>
          <p:sp>
            <p:nvSpPr>
              <p:cNvPr id="61" name="직사각형 60">
                <a:extLst>
                  <a:ext uri="{FF2B5EF4-FFF2-40B4-BE49-F238E27FC236}">
                    <a16:creationId xmlns:a16="http://schemas.microsoft.com/office/drawing/2014/main" id="{C51A8473-2027-441C-BEFB-A591163DFF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776" y="1453273"/>
                <a:ext cx="1594154" cy="66601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직사각형 61">
            <a:extLst>
              <a:ext uri="{FF2B5EF4-FFF2-40B4-BE49-F238E27FC236}">
                <a16:creationId xmlns:a16="http://schemas.microsoft.com/office/drawing/2014/main" id="{5C76C17A-4ED9-4339-A2C0-E141A13590F4}"/>
              </a:ext>
            </a:extLst>
          </p:cNvPr>
          <p:cNvSpPr/>
          <p:nvPr/>
        </p:nvSpPr>
        <p:spPr>
          <a:xfrm>
            <a:off x="8175279" y="932097"/>
            <a:ext cx="524768" cy="108757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3" name="직선 화살표 연결선 62">
            <a:extLst>
              <a:ext uri="{FF2B5EF4-FFF2-40B4-BE49-F238E27FC236}">
                <a16:creationId xmlns:a16="http://schemas.microsoft.com/office/drawing/2014/main" id="{ADF8DF41-4074-4B4D-8E3E-5E3A4864F4AD}"/>
              </a:ext>
            </a:extLst>
          </p:cNvPr>
          <p:cNvCxnSpPr>
            <a:cxnSpLocks/>
          </p:cNvCxnSpPr>
          <p:nvPr/>
        </p:nvCxnSpPr>
        <p:spPr>
          <a:xfrm flipV="1">
            <a:off x="8055434" y="2055412"/>
            <a:ext cx="343865" cy="217237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6B96796-960B-4F3C-9625-EECD3465D05F}"/>
                  </a:ext>
                </a:extLst>
              </p:cNvPr>
              <p:cNvSpPr txBox="1"/>
              <p:nvPr/>
            </p:nvSpPr>
            <p:spPr>
              <a:xfrm>
                <a:off x="5242132" y="2599705"/>
                <a:ext cx="3901868" cy="984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ko-KR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6B96796-960B-4F3C-9625-EECD3465D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132" y="2599705"/>
                <a:ext cx="3901868" cy="98405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직선 화살표 연결선 64">
            <a:extLst>
              <a:ext uri="{FF2B5EF4-FFF2-40B4-BE49-F238E27FC236}">
                <a16:creationId xmlns:a16="http://schemas.microsoft.com/office/drawing/2014/main" id="{584DE7B7-B89D-40AA-9560-C918E892820A}"/>
              </a:ext>
            </a:extLst>
          </p:cNvPr>
          <p:cNvCxnSpPr/>
          <p:nvPr/>
        </p:nvCxnSpPr>
        <p:spPr>
          <a:xfrm>
            <a:off x="6798867" y="1807076"/>
            <a:ext cx="388329" cy="90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 65">
            <a:extLst>
              <a:ext uri="{FF2B5EF4-FFF2-40B4-BE49-F238E27FC236}">
                <a16:creationId xmlns:a16="http://schemas.microsoft.com/office/drawing/2014/main" id="{FC5534C1-5A5C-467B-B556-7F595BC0FB30}"/>
              </a:ext>
            </a:extLst>
          </p:cNvPr>
          <p:cNvCxnSpPr>
            <a:cxnSpLocks/>
          </p:cNvCxnSpPr>
          <p:nvPr/>
        </p:nvCxnSpPr>
        <p:spPr>
          <a:xfrm flipV="1">
            <a:off x="6811214" y="1145038"/>
            <a:ext cx="0" cy="67109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연결선: 구부러짐 66">
            <a:extLst>
              <a:ext uri="{FF2B5EF4-FFF2-40B4-BE49-F238E27FC236}">
                <a16:creationId xmlns:a16="http://schemas.microsoft.com/office/drawing/2014/main" id="{604054DB-56EC-451F-9528-68128FBCEBD5}"/>
              </a:ext>
            </a:extLst>
          </p:cNvPr>
          <p:cNvCxnSpPr>
            <a:cxnSpLocks/>
          </p:cNvCxnSpPr>
          <p:nvPr/>
        </p:nvCxnSpPr>
        <p:spPr>
          <a:xfrm rot="5400000">
            <a:off x="5707362" y="1486617"/>
            <a:ext cx="1172079" cy="1054099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858E51F-372A-475B-8D53-4EA0B5F291B4}"/>
                  </a:ext>
                </a:extLst>
              </p:cNvPr>
              <p:cNvSpPr txBox="1"/>
              <p:nvPr/>
            </p:nvSpPr>
            <p:spPr>
              <a:xfrm>
                <a:off x="5625343" y="3576582"/>
                <a:ext cx="3495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ko-KR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</m:oMath>
                  </m:oMathPara>
                </a14:m>
                <a:endParaRPr lang="ko-KR" altLang="en-US"/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858E51F-372A-475B-8D53-4EA0B5F29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343" y="3576582"/>
                <a:ext cx="349547" cy="369332"/>
              </a:xfrm>
              <a:prstGeom prst="rect">
                <a:avLst/>
              </a:prstGeom>
              <a:blipFill>
                <a:blip r:embed="rId18"/>
                <a:stretch>
                  <a:fillRect r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직선 연결선 68">
            <a:extLst>
              <a:ext uri="{FF2B5EF4-FFF2-40B4-BE49-F238E27FC236}">
                <a16:creationId xmlns:a16="http://schemas.microsoft.com/office/drawing/2014/main" id="{15CD4147-753F-4E2C-8C1E-0B3BCDF8CE72}"/>
              </a:ext>
            </a:extLst>
          </p:cNvPr>
          <p:cNvCxnSpPr/>
          <p:nvPr/>
        </p:nvCxnSpPr>
        <p:spPr>
          <a:xfrm>
            <a:off x="5363929" y="3477006"/>
            <a:ext cx="610961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연결선: 꺾임 69">
            <a:extLst>
              <a:ext uri="{FF2B5EF4-FFF2-40B4-BE49-F238E27FC236}">
                <a16:creationId xmlns:a16="http://schemas.microsoft.com/office/drawing/2014/main" id="{684ABC3A-A316-4308-8326-B80AD5EFBB16}"/>
              </a:ext>
            </a:extLst>
          </p:cNvPr>
          <p:cNvCxnSpPr>
            <a:endCxn id="68" idx="1"/>
          </p:cNvCxnSpPr>
          <p:nvPr/>
        </p:nvCxnSpPr>
        <p:spPr>
          <a:xfrm rot="16200000" flipH="1">
            <a:off x="5399463" y="3535368"/>
            <a:ext cx="284242" cy="167518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0CD0DFD5-2703-48DF-B649-124AE4E6961F}"/>
              </a:ext>
            </a:extLst>
          </p:cNvPr>
          <p:cNvSpPr/>
          <p:nvPr/>
        </p:nvSpPr>
        <p:spPr>
          <a:xfrm>
            <a:off x="5197165" y="3866111"/>
            <a:ext cx="36439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B0F0"/>
              </a:buClr>
            </a:pP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Camera coordinate moves by t and rotates by R </a:t>
            </a:r>
          </a:p>
          <a:p>
            <a:pPr>
              <a:buClr>
                <a:srgbClr val="00B0F0"/>
              </a:buClr>
            </a:pP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world coordinate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5851E58-7FB7-4101-93D5-3C00A8A42B33}"/>
                  </a:ext>
                </a:extLst>
              </p:cNvPr>
              <p:cNvSpPr txBox="1"/>
              <p:nvPr/>
            </p:nvSpPr>
            <p:spPr>
              <a:xfrm>
                <a:off x="5292142" y="4370302"/>
                <a:ext cx="39018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ko-KR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5851E58-7FB7-4101-93D5-3C00A8A42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142" y="4370302"/>
                <a:ext cx="3901868" cy="369332"/>
              </a:xfrm>
              <a:prstGeom prst="rect">
                <a:avLst/>
              </a:prstGeom>
              <a:blipFill>
                <a:blip r:embed="rId1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연결선: 구부러짐 72">
            <a:extLst>
              <a:ext uri="{FF2B5EF4-FFF2-40B4-BE49-F238E27FC236}">
                <a16:creationId xmlns:a16="http://schemas.microsoft.com/office/drawing/2014/main" id="{2B1396EC-EE44-4AFC-9D25-49624BFFE01C}"/>
              </a:ext>
            </a:extLst>
          </p:cNvPr>
          <p:cNvCxnSpPr>
            <a:cxnSpLocks/>
            <a:stCxn id="64" idx="1"/>
            <a:endCxn id="72" idx="1"/>
          </p:cNvCxnSpPr>
          <p:nvPr/>
        </p:nvCxnSpPr>
        <p:spPr>
          <a:xfrm rot="10800000" flipH="1" flipV="1">
            <a:off x="5242132" y="3091730"/>
            <a:ext cx="50010" cy="1463237"/>
          </a:xfrm>
          <a:prstGeom prst="curvedConnector3">
            <a:avLst>
              <a:gd name="adj1" fmla="val -171416"/>
            </a:avLst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33294C1-6D33-49CA-8969-9A2677A6D51C}"/>
                  </a:ext>
                </a:extLst>
              </p:cNvPr>
              <p:cNvSpPr txBox="1"/>
              <p:nvPr/>
            </p:nvSpPr>
            <p:spPr>
              <a:xfrm>
                <a:off x="5310916" y="4695429"/>
                <a:ext cx="31764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ko-KR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𝐴𝑅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𝐴𝑡</m:t>
                      </m:r>
                    </m:oMath>
                  </m:oMathPara>
                </a14:m>
                <a:endParaRPr lang="ko-KR" altLang="en-US"/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33294C1-6D33-49CA-8969-9A2677A6D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916" y="4695429"/>
                <a:ext cx="3176436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직사각형 74">
                <a:extLst>
                  <a:ext uri="{FF2B5EF4-FFF2-40B4-BE49-F238E27FC236}">
                    <a16:creationId xmlns:a16="http://schemas.microsoft.com/office/drawing/2014/main" id="{E23EAA2F-3B26-4C6F-A29B-D97745793A9B}"/>
                  </a:ext>
                </a:extLst>
              </p:cNvPr>
              <p:cNvSpPr/>
              <p:nvPr/>
            </p:nvSpPr>
            <p:spPr>
              <a:xfrm>
                <a:off x="5161364" y="5020967"/>
                <a:ext cx="3901868" cy="387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acc>
                      <m:accPr>
                        <m:chr m:val="̃"/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 view)</a:t>
                </a:r>
                <a:endParaRPr lang="ko-KR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5" name="직사각형 74">
                <a:extLst>
                  <a:ext uri="{FF2B5EF4-FFF2-40B4-BE49-F238E27FC236}">
                    <a16:creationId xmlns:a16="http://schemas.microsoft.com/office/drawing/2014/main" id="{E23EAA2F-3B26-4C6F-A29B-D97745793A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364" y="5020967"/>
                <a:ext cx="3901868" cy="387222"/>
              </a:xfrm>
              <a:prstGeom prst="rect">
                <a:avLst/>
              </a:prstGeom>
              <a:blipFill>
                <a:blip r:embed="rId21"/>
                <a:stretch>
                  <a:fillRect t="-4762" r="-2656" b="-25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직선 화살표 연결선 75">
            <a:extLst>
              <a:ext uri="{FF2B5EF4-FFF2-40B4-BE49-F238E27FC236}">
                <a16:creationId xmlns:a16="http://schemas.microsoft.com/office/drawing/2014/main" id="{00AD1BB3-DFEE-4452-9EA3-0E087A382946}"/>
              </a:ext>
            </a:extLst>
          </p:cNvPr>
          <p:cNvCxnSpPr>
            <a:cxnSpLocks/>
          </p:cNvCxnSpPr>
          <p:nvPr/>
        </p:nvCxnSpPr>
        <p:spPr>
          <a:xfrm flipH="1">
            <a:off x="6962474" y="4445611"/>
            <a:ext cx="567405" cy="75249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직사각형 76">
                <a:extLst>
                  <a:ext uri="{FF2B5EF4-FFF2-40B4-BE49-F238E27FC236}">
                    <a16:creationId xmlns:a16="http://schemas.microsoft.com/office/drawing/2014/main" id="{3C597324-4A65-47C7-AEF2-0CAABFC1E1A5}"/>
                  </a:ext>
                </a:extLst>
              </p:cNvPr>
              <p:cNvSpPr/>
              <p:nvPr/>
            </p:nvSpPr>
            <p:spPr>
              <a:xfrm>
                <a:off x="7452627" y="4247120"/>
                <a:ext cx="13487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ko-KR" alt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ko-KR" altLang="en-US"/>
              </a:p>
            </p:txBody>
          </p:sp>
        </mc:Choice>
        <mc:Fallback>
          <p:sp>
            <p:nvSpPr>
              <p:cNvPr id="77" name="직사각형 76">
                <a:extLst>
                  <a:ext uri="{FF2B5EF4-FFF2-40B4-BE49-F238E27FC236}">
                    <a16:creationId xmlns:a16="http://schemas.microsoft.com/office/drawing/2014/main" id="{3C597324-4A65-47C7-AEF2-0CAABFC1E1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627" y="4247120"/>
                <a:ext cx="1348703" cy="369332"/>
              </a:xfrm>
              <a:prstGeom prst="rect">
                <a:avLst/>
              </a:prstGeom>
              <a:blipFill>
                <a:blip r:embed="rId22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직사각형 77">
                <a:extLst>
                  <a:ext uri="{FF2B5EF4-FFF2-40B4-BE49-F238E27FC236}">
                    <a16:creationId xmlns:a16="http://schemas.microsoft.com/office/drawing/2014/main" id="{2704EA8C-5D24-4F2D-B1BB-C03E40F97E2F}"/>
                  </a:ext>
                </a:extLst>
              </p:cNvPr>
              <p:cNvSpPr/>
              <p:nvPr/>
            </p:nvSpPr>
            <p:spPr>
              <a:xfrm>
                <a:off x="5061513" y="5408189"/>
                <a:ext cx="4229106" cy="3544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ko-K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acc>
                      <m:accPr>
                        <m:chr m:val="̃"/>
                        <m:ctrlPr>
                          <a:rPr lang="en-US" altLang="ko-K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ko-K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ko-KR" sz="160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e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ko-K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e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acc>
                      <m:accPr>
                        <m:chr m:val="̃"/>
                        <m:ctrlPr>
                          <a:rPr lang="en-US" altLang="ko-K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e>
                    </m:acc>
                    <m:r>
                      <a:rPr lang="en-US" altLang="ko-KR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ko-K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e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ko-KR" altLang="en-US" sz="1600"/>
              </a:p>
            </p:txBody>
          </p:sp>
        </mc:Choice>
        <mc:Fallback>
          <p:sp>
            <p:nvSpPr>
              <p:cNvPr id="78" name="직사각형 77">
                <a:extLst>
                  <a:ext uri="{FF2B5EF4-FFF2-40B4-BE49-F238E27FC236}">
                    <a16:creationId xmlns:a16="http://schemas.microsoft.com/office/drawing/2014/main" id="{2704EA8C-5D24-4F2D-B1BB-C03E40F97E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513" y="5408189"/>
                <a:ext cx="4229106" cy="354456"/>
              </a:xfrm>
              <a:prstGeom prst="rect">
                <a:avLst/>
              </a:prstGeom>
              <a:blipFill>
                <a:blip r:embed="rId23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직사각형 78">
                <a:extLst>
                  <a:ext uri="{FF2B5EF4-FFF2-40B4-BE49-F238E27FC236}">
                    <a16:creationId xmlns:a16="http://schemas.microsoft.com/office/drawing/2014/main" id="{D10DAE04-DB5D-4200-9258-07C6B1D9BAB9}"/>
                  </a:ext>
                </a:extLst>
              </p:cNvPr>
              <p:cNvSpPr/>
              <p:nvPr/>
            </p:nvSpPr>
            <p:spPr>
              <a:xfrm>
                <a:off x="5043531" y="5768709"/>
                <a:ext cx="4100470" cy="354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acc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acc>
                        <m:accPr>
                          <m:chr m:val="̃"/>
                          <m:ctrlP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altLang="ko-KR" sz="1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sSup>
                        <m:sSupPr>
                          <m:ctrlP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ko-KR" altLang="en-US" sz="1600"/>
              </a:p>
            </p:txBody>
          </p:sp>
        </mc:Choice>
        <mc:Fallback>
          <p:sp>
            <p:nvSpPr>
              <p:cNvPr id="79" name="직사각형 78">
                <a:extLst>
                  <a:ext uri="{FF2B5EF4-FFF2-40B4-BE49-F238E27FC236}">
                    <a16:creationId xmlns:a16="http://schemas.microsoft.com/office/drawing/2014/main" id="{D10DAE04-DB5D-4200-9258-07C6B1D9BA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531" y="5768709"/>
                <a:ext cx="4100470" cy="354456"/>
              </a:xfrm>
              <a:prstGeom prst="rect">
                <a:avLst/>
              </a:prstGeom>
              <a:blipFill>
                <a:blip r:embed="rId24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바닥글 개체 틀 4">
            <a:extLst>
              <a:ext uri="{FF2B5EF4-FFF2-40B4-BE49-F238E27FC236}">
                <a16:creationId xmlns:a16="http://schemas.microsoft.com/office/drawing/2014/main" id="{A22C8DAC-B1D6-4C9C-B618-0DB492D70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3079-18-0046-00-0002</a:t>
            </a:r>
          </a:p>
        </p:txBody>
      </p:sp>
    </p:spTree>
    <p:extLst>
      <p:ext uri="{BB962C8B-B14F-4D97-AF65-F5344CB8AC3E}">
        <p14:creationId xmlns:p14="http://schemas.microsoft.com/office/powerpoint/2010/main" val="342051532"/>
      </p:ext>
    </p:extLst>
  </p:cSld>
  <p:clrMapOvr>
    <a:masterClrMapping/>
  </p:clrMapOvr>
</p:sld>
</file>

<file path=ppt/theme/theme1.xml><?xml version="1.0" encoding="utf-8"?>
<a:theme xmlns:a="http://schemas.openxmlformats.org/drawingml/2006/main" name="IEEE-SA Powerpoin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A6B4AC"/>
      </a:lt2>
      <a:accent1>
        <a:srgbClr val="0066A1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B8CD"/>
      </a:accent5>
      <a:accent6>
        <a:srgbClr val="0090C5"/>
      </a:accent6>
      <a:hlink>
        <a:srgbClr val="CC1239"/>
      </a:hlink>
      <a:folHlink>
        <a:srgbClr val="FDC82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A6B4AC"/>
    </a:lt2>
    <a:accent1>
      <a:srgbClr val="0066A1"/>
    </a:accent1>
    <a:accent2>
      <a:srgbClr val="009FDA"/>
    </a:accent2>
    <a:accent3>
      <a:srgbClr val="FFFFFF"/>
    </a:accent3>
    <a:accent4>
      <a:srgbClr val="000000"/>
    </a:accent4>
    <a:accent5>
      <a:srgbClr val="AAB8CD"/>
    </a:accent5>
    <a:accent6>
      <a:srgbClr val="0090C5"/>
    </a:accent6>
    <a:hlink>
      <a:srgbClr val="CC1239"/>
    </a:hlink>
    <a:folHlink>
      <a:srgbClr val="FDC82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FA7DA1BEF42B48BBA13A08C5163899" ma:contentTypeVersion="0" ma:contentTypeDescription="Create a new document." ma:contentTypeScope="" ma:versionID="3c7a5f79399876078f5765ad521ba38b">
  <xsd:schema xmlns:xsd="http://www.w3.org/2001/XMLSchema" xmlns:p="http://schemas.microsoft.com/office/2006/metadata/properties" targetNamespace="http://schemas.microsoft.com/office/2006/metadata/properties" ma:root="true" ma:fieldsID="f4d196f5c675f743c82a55ad494504e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71AEBF-A709-47BD-A9FF-4BD1118C8C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97755A8B-04C8-4131-A0B3-79C640392FF3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01E55F1-0F71-4CA7-BC3D-3567FF4BB3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24754</TotalTime>
  <Words>1532</Words>
  <Application>Microsoft Office PowerPoint</Application>
  <PresentationFormat>On-screen Show (4:3)</PresentationFormat>
  <Paragraphs>421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DengXian</vt:lpstr>
      <vt:lpstr>ＭＳ Ｐゴシック</vt:lpstr>
      <vt:lpstr>Myriad Pro</vt:lpstr>
      <vt:lpstr>맑은 고딕</vt:lpstr>
      <vt:lpstr>Arial</vt:lpstr>
      <vt:lpstr>Calibri</vt:lpstr>
      <vt:lpstr>Cambria Math</vt:lpstr>
      <vt:lpstr>Times New Roman</vt:lpstr>
      <vt:lpstr>Verdana</vt:lpstr>
      <vt:lpstr>Wingdings</vt:lpstr>
      <vt:lpstr>IEEE-SA Powerpoint Template</vt:lpstr>
      <vt:lpstr>Viewport-based 360 Video Streaming:</vt:lpstr>
      <vt:lpstr>Test Materials for 3DoF+ - w17726 </vt:lpstr>
      <vt:lpstr>Common Test Conditions (CTC) for 3DoF+ - w17726 </vt:lpstr>
      <vt:lpstr>Common Test Conditions (CTC) for 3DoF+ - w17726 </vt:lpstr>
      <vt:lpstr>Common Test Conditions (CTC) for 3DoF+ - w17726 </vt:lpstr>
      <vt:lpstr>Common Test Conditions (CTC) for 3DoF+ - w17726 </vt:lpstr>
      <vt:lpstr>Reference View Synthesizer - w17759 </vt:lpstr>
      <vt:lpstr>Reference View Synthesizer - w17759 </vt:lpstr>
      <vt:lpstr>Reference View Synthesizer - w17759 </vt:lpstr>
      <vt:lpstr>Reference View Synthesizer - w17759 </vt:lpstr>
      <vt:lpstr>Reference View Synthesizer - w17759 </vt:lpstr>
      <vt:lpstr>Fast Color Correction for View Synthesis - m43694 </vt:lpstr>
      <vt:lpstr>3DoF+ Software Platform Description - w17761 </vt:lpstr>
      <vt:lpstr>Outperforming 3DoF+ Anchors – m43504 </vt:lpstr>
      <vt:lpstr>Outperforming 3DoF+ Anchors – m43504 </vt:lpstr>
      <vt:lpstr>Source View Pruning &amp; Packing </vt:lpstr>
      <vt:lpstr>Source View Pruning &amp; Reconstruction </vt:lpstr>
      <vt:lpstr>Source View Pruning &amp; Reconstruction </vt:lpstr>
      <vt:lpstr>Conclusion</vt:lpstr>
    </vt:vector>
  </TitlesOfParts>
  <Company>Garfield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InterDigital External Public Template</dc:title>
  <dc:subject>InterDigital External Public Template</dc:subject>
  <dc:creator>David Lachowicz</dc:creator>
  <cp:keywords>DocNum:9048</cp:keywords>
  <dc:description>Jack Indekeu provided/approved update 5/14/12 (work done by outside supplier).
Rev F</dc:description>
  <cp:lastModifiedBy>Ryu Eun-Seok</cp:lastModifiedBy>
  <cp:revision>1250</cp:revision>
  <cp:lastPrinted>2016-12-01T17:59:37Z</cp:lastPrinted>
  <dcterms:created xsi:type="dcterms:W3CDTF">2012-05-10T18:03:06Z</dcterms:created>
  <dcterms:modified xsi:type="dcterms:W3CDTF">2018-10-07T18:14:46Z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0x0101006AFA7DA1BEF42B48BBA13A08C5163899</vt:lpwstr>
  </property>
  <property fmtid="{D5CDD505-2E9C-101B-9397-08002B2CF9AE}" pid="3" name="Document Number">
    <vt:lpwstr>9048</vt:lpwstr>
  </property>
  <property fmtid="{D5CDD505-2E9C-101B-9397-08002B2CF9AE}" pid="4" name="Dept">
    <vt:lpwstr>Public Relations and Corporate Communications</vt:lpwstr>
  </property>
  <property fmtid="{D5CDD505-2E9C-101B-9397-08002B2CF9AE}" pid="5" name="Document Type">
    <vt:lpwstr>Template</vt:lpwstr>
  </property>
</Properties>
</file>