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5" r:id="rId2"/>
    <p:sldId id="323" r:id="rId3"/>
    <p:sldId id="322" r:id="rId4"/>
    <p:sldId id="413" r:id="rId5"/>
    <p:sldId id="447" r:id="rId6"/>
    <p:sldId id="450" r:id="rId7"/>
    <p:sldId id="451" r:id="rId8"/>
    <p:sldId id="414" r:id="rId9"/>
    <p:sldId id="448" r:id="rId10"/>
    <p:sldId id="449" r:id="rId11"/>
    <p:sldId id="446" r:id="rId12"/>
    <p:sldId id="416" r:id="rId13"/>
    <p:sldId id="417" r:id="rId14"/>
    <p:sldId id="425" r:id="rId15"/>
    <p:sldId id="426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40" r:id="rId24"/>
    <p:sldId id="441" r:id="rId25"/>
    <p:sldId id="442" r:id="rId26"/>
    <p:sldId id="443" r:id="rId27"/>
    <p:sldId id="44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4BF"/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882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98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9687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527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1147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8515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0270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430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6645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99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3046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4715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1133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3375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1780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236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443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953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557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226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679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333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055E7-5B03-498A-9547-3C2B7E8C3D63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412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2" r:id="rId6"/>
    <p:sldLayoutId id="2147483893" r:id="rId7"/>
    <p:sldLayoutId id="2147483894" r:id="rId8"/>
    <p:sldLayoutId id="2147483895" r:id="rId9"/>
    <p:sldLayoutId id="214748389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0.png"/><Relationship Id="rId3" Type="http://schemas.openxmlformats.org/officeDocument/2006/relationships/image" Target="../media/image270.png"/><Relationship Id="rId7" Type="http://schemas.openxmlformats.org/officeDocument/2006/relationships/image" Target="../media/image300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30.png"/><Relationship Id="rId5" Type="http://schemas.openxmlformats.org/officeDocument/2006/relationships/image" Target="../media/image290.png"/><Relationship Id="rId10" Type="http://schemas.openxmlformats.org/officeDocument/2006/relationships/image" Target="../media/image320.png"/><Relationship Id="rId4" Type="http://schemas.openxmlformats.org/officeDocument/2006/relationships/image" Target="../media/image280.png"/><Relationship Id="rId9" Type="http://schemas.openxmlformats.org/officeDocument/2006/relationships/image" Target="../media/image26.png"/><Relationship Id="rId14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39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5" Type="http://schemas.openxmlformats.org/officeDocument/2006/relationships/image" Target="../media/image47.png"/><Relationship Id="rId10" Type="http://schemas.openxmlformats.org/officeDocument/2006/relationships/image" Target="../media/image420.png"/><Relationship Id="rId4" Type="http://schemas.openxmlformats.org/officeDocument/2006/relationships/image" Target="../media/image24.png"/><Relationship Id="rId9" Type="http://schemas.openxmlformats.org/officeDocument/2006/relationships/image" Target="../media/image410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5.png"/><Relationship Id="rId3" Type="http://schemas.openxmlformats.org/officeDocument/2006/relationships/image" Target="../media/image270.png"/><Relationship Id="rId7" Type="http://schemas.openxmlformats.org/officeDocument/2006/relationships/image" Target="../media/image300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30.png"/><Relationship Id="rId5" Type="http://schemas.openxmlformats.org/officeDocument/2006/relationships/image" Target="../media/image54.png"/><Relationship Id="rId10" Type="http://schemas.openxmlformats.org/officeDocument/2006/relationships/image" Target="../media/image320.png"/><Relationship Id="rId4" Type="http://schemas.openxmlformats.org/officeDocument/2006/relationships/image" Target="../media/image53.png"/><Relationship Id="rId9" Type="http://schemas.openxmlformats.org/officeDocument/2006/relationships/image" Target="../media/image26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58.png"/><Relationship Id="rId3" Type="http://schemas.openxmlformats.org/officeDocument/2006/relationships/image" Target="../media/image27.png"/><Relationship Id="rId7" Type="http://schemas.openxmlformats.org/officeDocument/2006/relationships/image" Target="../media/image390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5" Type="http://schemas.openxmlformats.org/officeDocument/2006/relationships/image" Target="../media/image59.png"/><Relationship Id="rId10" Type="http://schemas.openxmlformats.org/officeDocument/2006/relationships/image" Target="../media/image420.png"/><Relationship Id="rId4" Type="http://schemas.openxmlformats.org/officeDocument/2006/relationships/image" Target="../media/image24.png"/><Relationship Id="rId9" Type="http://schemas.openxmlformats.org/officeDocument/2006/relationships/image" Target="../media/image410.png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atlashealth.com.au/news/dizziness-vs-vertigo-atlas-chiropractic-brisbane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Suk-</a:t>
            </a:r>
            <a:r>
              <a:rPr lang="en-US" dirty="0" err="1"/>
              <a:t>Ju</a:t>
            </a:r>
            <a:r>
              <a:rPr lang="en-US" dirty="0"/>
              <a:t> Kang, Sogang University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847725"/>
          </a:xfrm>
        </p:spPr>
        <p:txBody>
          <a:bodyPr/>
          <a:lstStyle/>
          <a:p>
            <a:r>
              <a:rPr lang="en-US" sz="1900" dirty="0"/>
              <a:t>Efficient Image </a:t>
            </a:r>
            <a:r>
              <a:rPr lang="en-US" sz="1900" dirty="0" smtClean="0"/>
              <a:t>Interpolation</a:t>
            </a:r>
            <a:r>
              <a:rPr lang="en-US" sz="1900" dirty="0" smtClean="0"/>
              <a:t> </a:t>
            </a:r>
            <a:r>
              <a:rPr lang="en-US" sz="1900" dirty="0" smtClean="0"/>
              <a:t>Using </a:t>
            </a:r>
            <a:r>
              <a:rPr lang="en-US" sz="1900" dirty="0"/>
              <a:t>Deep </a:t>
            </a:r>
            <a:r>
              <a:rPr lang="en-US" sz="1900" dirty="0" smtClean="0"/>
              <a:t>Learning </a:t>
            </a:r>
            <a:r>
              <a:rPr lang="en-US" altLang="ko-KR" sz="1900" dirty="0"/>
              <a:t>for Virtual Reality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684213" y="542562"/>
            <a:ext cx="7769225" cy="78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Proposed HMD System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29962"/>
            <a:ext cx="65532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458200" cy="762000"/>
          </a:xfrm>
        </p:spPr>
        <p:txBody>
          <a:bodyPr/>
          <a:lstStyle/>
          <a:p>
            <a:r>
              <a:rPr lang="en-US" altLang="ko-KR" dirty="0"/>
              <a:t>Proposed </a:t>
            </a:r>
            <a:r>
              <a:rPr lang="en-US" altLang="ko-KR" dirty="0" smtClean="0"/>
              <a:t>HMD System</a:t>
            </a:r>
            <a:endParaRPr lang="ko-KR" altLang="en-US" dirty="0"/>
          </a:p>
        </p:txBody>
      </p:sp>
      <p:sp>
        <p:nvSpPr>
          <p:cNvPr id="1316" name="내용 개체 틀 2"/>
          <p:cNvSpPr>
            <a:spLocks noGrp="1"/>
          </p:cNvSpPr>
          <p:nvPr>
            <p:ph idx="1"/>
          </p:nvPr>
        </p:nvSpPr>
        <p:spPr>
          <a:xfrm>
            <a:off x="658813" y="1442675"/>
            <a:ext cx="7769225" cy="4637242"/>
          </a:xfrm>
        </p:spPr>
        <p:txBody>
          <a:bodyPr/>
          <a:lstStyle/>
          <a:p>
            <a:r>
              <a:rPr lang="en-US" altLang="ko-KR" dirty="0" smtClean="0"/>
              <a:t>Distorted Stereoscopic Image</a:t>
            </a:r>
            <a:endParaRPr lang="ko-KR" altLang="en-US" dirty="0"/>
          </a:p>
        </p:txBody>
      </p:sp>
      <p:pic>
        <p:nvPicPr>
          <p:cNvPr id="1319" name="그림 13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78" y="1945396"/>
            <a:ext cx="6884694" cy="4039298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10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Especially, </a:t>
            </a:r>
            <a:r>
              <a:rPr lang="en-US" altLang="ko-KR" dirty="0" err="1"/>
              <a:t>deconvolutional</a:t>
            </a:r>
            <a:r>
              <a:rPr lang="en-US" altLang="ko-KR" dirty="0"/>
              <a:t> neural networks (DCNN) are mainly used to reconstruct target images in image enhancement applications.</a:t>
            </a:r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684213" y="542562"/>
            <a:ext cx="7769225" cy="78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Proposed HMD </a:t>
            </a:r>
            <a:r>
              <a:rPr lang="en-US" altLang="ko-KR" dirty="0" smtClean="0"/>
              <a:t>System (Background)</a:t>
            </a:r>
            <a:endParaRPr lang="en-US" altLang="ko-KR" dirty="0"/>
          </a:p>
        </p:txBody>
      </p:sp>
      <p:grpSp>
        <p:nvGrpSpPr>
          <p:cNvPr id="7" name="그룹 6"/>
          <p:cNvGrpSpPr/>
          <p:nvPr/>
        </p:nvGrpSpPr>
        <p:grpSpPr>
          <a:xfrm>
            <a:off x="369500" y="2244681"/>
            <a:ext cx="8568952" cy="2536824"/>
            <a:chOff x="296362" y="4178282"/>
            <a:chExt cx="8303188" cy="2320800"/>
          </a:xfrm>
        </p:grpSpPr>
        <p:grpSp>
          <p:nvGrpSpPr>
            <p:cNvPr id="10" name="그룹 9"/>
            <p:cNvGrpSpPr/>
            <p:nvPr/>
          </p:nvGrpSpPr>
          <p:grpSpPr>
            <a:xfrm>
              <a:off x="6278750" y="4178282"/>
              <a:ext cx="2320800" cy="2320800"/>
              <a:chOff x="4940536" y="4110720"/>
              <a:chExt cx="2320800" cy="2320800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4940536" y="4110720"/>
                <a:ext cx="2016000" cy="2016000"/>
              </a:xfrm>
              <a:prstGeom prst="rect">
                <a:avLst/>
              </a:prstGeom>
              <a:blipFill dpi="0"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092936" y="4263120"/>
                <a:ext cx="2016000" cy="2016000"/>
              </a:xfrm>
              <a:prstGeom prst="rect">
                <a:avLst/>
              </a:prstGeom>
              <a:blipFill dpi="0"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5245336" y="4415520"/>
                <a:ext cx="2016000" cy="2016000"/>
              </a:xfrm>
              <a:prstGeom prst="rect">
                <a:avLst/>
              </a:prstGeom>
              <a:blipFill dpi="0"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6774579" y="5864380"/>
                <a:ext cx="328811" cy="328811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1970014" y="4682226"/>
              <a:ext cx="1008112" cy="10081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122414" y="4834626"/>
              <a:ext cx="1008112" cy="10081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274814" y="4987026"/>
              <a:ext cx="1008112" cy="10081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27214" y="5139426"/>
              <a:ext cx="1008112" cy="10081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950436" y="5438938"/>
              <a:ext cx="327600" cy="327600"/>
            </a:xfrm>
            <a:prstGeom prst="rect">
              <a:avLst/>
            </a:prstGeom>
            <a:noFill/>
            <a:ln w="28575">
              <a:solidFill>
                <a:srgbClr val="99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4063095" y="4682226"/>
              <a:ext cx="1465312" cy="1465312"/>
              <a:chOff x="2606080" y="4563474"/>
              <a:chExt cx="1465312" cy="1465312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2606080" y="4563474"/>
                <a:ext cx="1008112" cy="100811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2758480" y="4715874"/>
                <a:ext cx="1008112" cy="100811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2910880" y="4868274"/>
                <a:ext cx="1008112" cy="100811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3063280" y="5020674"/>
                <a:ext cx="1008112" cy="100811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3812432" y="5395175"/>
                <a:ext cx="106560" cy="106560"/>
              </a:xfrm>
              <a:prstGeom prst="rect">
                <a:avLst/>
              </a:prstGeom>
              <a:solidFill>
                <a:schemeClr val="tx1"/>
              </a:soli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3813623" y="5767109"/>
                <a:ext cx="106560" cy="106560"/>
              </a:xfrm>
              <a:prstGeom prst="rect">
                <a:avLst/>
              </a:prstGeom>
              <a:solidFill>
                <a:schemeClr val="tx1"/>
              </a:solidFill>
              <a:ln w="19050">
                <a:noFill/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7" name="직선 연결선 16"/>
            <p:cNvCxnSpPr>
              <a:stCxn id="15" idx="0"/>
              <a:endCxn id="31" idx="0"/>
            </p:cNvCxnSpPr>
            <p:nvPr/>
          </p:nvCxnSpPr>
          <p:spPr>
            <a:xfrm>
              <a:off x="3114236" y="5438938"/>
              <a:ext cx="2208491" cy="74989"/>
            </a:xfrm>
            <a:prstGeom prst="line">
              <a:avLst/>
            </a:prstGeom>
            <a:ln w="19050">
              <a:solidFill>
                <a:srgbClr val="99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>
              <a:stCxn id="15" idx="2"/>
              <a:endCxn id="31" idx="2"/>
            </p:cNvCxnSpPr>
            <p:nvPr/>
          </p:nvCxnSpPr>
          <p:spPr>
            <a:xfrm flipV="1">
              <a:off x="3114236" y="5620487"/>
              <a:ext cx="2208491" cy="146051"/>
            </a:xfrm>
            <a:prstGeom prst="line">
              <a:avLst/>
            </a:prstGeom>
            <a:ln w="19050">
              <a:solidFill>
                <a:srgbClr val="99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>
              <a:stCxn id="32" idx="0"/>
              <a:endCxn id="36" idx="0"/>
            </p:cNvCxnSpPr>
            <p:nvPr/>
          </p:nvCxnSpPr>
          <p:spPr>
            <a:xfrm>
              <a:off x="5323918" y="5885861"/>
              <a:ext cx="2953281" cy="4608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>
              <a:stCxn id="32" idx="2"/>
              <a:endCxn id="36" idx="2"/>
            </p:cNvCxnSpPr>
            <p:nvPr/>
          </p:nvCxnSpPr>
          <p:spPr>
            <a:xfrm>
              <a:off x="5323918" y="5992421"/>
              <a:ext cx="2953281" cy="26833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/>
            <p:cNvSpPr/>
            <p:nvPr/>
          </p:nvSpPr>
          <p:spPr>
            <a:xfrm>
              <a:off x="296362" y="5038216"/>
              <a:ext cx="1008112" cy="1008112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81985" y="5368357"/>
              <a:ext cx="327600" cy="327600"/>
            </a:xfrm>
            <a:prstGeom prst="rect">
              <a:avLst/>
            </a:prstGeom>
            <a:noFill/>
            <a:ln w="28575">
              <a:solidFill>
                <a:srgbClr val="99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" name="직선 연결선 22"/>
            <p:cNvCxnSpPr>
              <a:stCxn id="22" idx="0"/>
              <a:endCxn id="25" idx="0"/>
            </p:cNvCxnSpPr>
            <p:nvPr/>
          </p:nvCxnSpPr>
          <p:spPr>
            <a:xfrm>
              <a:off x="745785" y="5368357"/>
              <a:ext cx="1969755" cy="182204"/>
            </a:xfrm>
            <a:prstGeom prst="line">
              <a:avLst/>
            </a:prstGeom>
            <a:ln w="19050">
              <a:solidFill>
                <a:srgbClr val="99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>
              <a:stCxn id="22" idx="2"/>
              <a:endCxn id="25" idx="2"/>
            </p:cNvCxnSpPr>
            <p:nvPr/>
          </p:nvCxnSpPr>
          <p:spPr>
            <a:xfrm flipV="1">
              <a:off x="745785" y="5657121"/>
              <a:ext cx="1969755" cy="38836"/>
            </a:xfrm>
            <a:prstGeom prst="line">
              <a:avLst/>
            </a:prstGeom>
            <a:ln w="19050">
              <a:solidFill>
                <a:srgbClr val="99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2662260" y="5550561"/>
              <a:ext cx="106560" cy="106560"/>
            </a:xfrm>
            <a:prstGeom prst="rect">
              <a:avLst/>
            </a:prstGeom>
            <a:solidFill>
              <a:schemeClr val="tx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1300853" y="4633348"/>
            <a:ext cx="1719174" cy="1316746"/>
            <a:chOff x="1090393" y="5781645"/>
            <a:chExt cx="1719174" cy="1316746"/>
          </a:xfrm>
        </p:grpSpPr>
        <p:sp>
          <p:nvSpPr>
            <p:cNvPr id="38" name="TextBox 37"/>
            <p:cNvSpPr txBox="1"/>
            <p:nvPr/>
          </p:nvSpPr>
          <p:spPr>
            <a:xfrm>
              <a:off x="1090393" y="6082728"/>
              <a:ext cx="1719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Convolution +</a:t>
              </a:r>
            </a:p>
            <a:p>
              <a:pPr algn="ctr"/>
              <a:r>
                <a:rPr lang="en-US" altLang="ko-KR" sz="2000" b="1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ko-KR" altLang="en-US" sz="2000" b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위쪽 화살표 38"/>
            <p:cNvSpPr/>
            <p:nvPr/>
          </p:nvSpPr>
          <p:spPr>
            <a:xfrm>
              <a:off x="1770263" y="5781645"/>
              <a:ext cx="168886" cy="288032"/>
            </a:xfrm>
            <a:prstGeom prst="upArrow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3490370" y="4633348"/>
            <a:ext cx="1719174" cy="1316746"/>
            <a:chOff x="3277417" y="5792509"/>
            <a:chExt cx="1719174" cy="1316746"/>
          </a:xfrm>
        </p:grpSpPr>
        <p:sp>
          <p:nvSpPr>
            <p:cNvPr id="41" name="TextBox 40"/>
            <p:cNvSpPr txBox="1"/>
            <p:nvPr/>
          </p:nvSpPr>
          <p:spPr>
            <a:xfrm>
              <a:off x="3277417" y="6093592"/>
              <a:ext cx="1719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Convolution +</a:t>
              </a:r>
            </a:p>
            <a:p>
              <a:pPr algn="ctr"/>
              <a:r>
                <a:rPr lang="en-US" altLang="ko-KR" sz="2000" b="1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ko-KR" altLang="en-US" sz="2000" b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위쪽 화살표 41"/>
            <p:cNvSpPr/>
            <p:nvPr/>
          </p:nvSpPr>
          <p:spPr>
            <a:xfrm>
              <a:off x="3957287" y="5792509"/>
              <a:ext cx="168886" cy="288032"/>
            </a:xfrm>
            <a:prstGeom prst="upArrow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5433025" y="4652029"/>
            <a:ext cx="2032661" cy="1301460"/>
            <a:chOff x="5110843" y="5811190"/>
            <a:chExt cx="2032661" cy="1301460"/>
          </a:xfrm>
        </p:grpSpPr>
        <p:sp>
          <p:nvSpPr>
            <p:cNvPr id="44" name="TextBox 43"/>
            <p:cNvSpPr txBox="1"/>
            <p:nvPr/>
          </p:nvSpPr>
          <p:spPr>
            <a:xfrm>
              <a:off x="5110843" y="6096987"/>
              <a:ext cx="2032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Deconvolution + </a:t>
              </a:r>
            </a:p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ko-KR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위쪽 화살표 44"/>
            <p:cNvSpPr/>
            <p:nvPr/>
          </p:nvSpPr>
          <p:spPr>
            <a:xfrm>
              <a:off x="5977918" y="5811190"/>
              <a:ext cx="168886" cy="288032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11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dirty="0" smtClean="0"/>
              <a:t>FSRCNN*</a:t>
            </a:r>
            <a:endParaRPr lang="en-US" altLang="ko-KR" dirty="0"/>
          </a:p>
          <a:p>
            <a:pPr lvl="1"/>
            <a:r>
              <a:rPr lang="en-US" altLang="ko-KR" dirty="0"/>
              <a:t>Deep networks (7 CNN + 1 DCNN)</a:t>
            </a:r>
          </a:p>
          <a:p>
            <a:pPr lvl="1"/>
            <a:r>
              <a:rPr lang="en-US" altLang="ko-KR" dirty="0"/>
              <a:t>More cost effective than SRCNN, but it’s even better.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Proposed HMD </a:t>
            </a:r>
            <a:r>
              <a:rPr lang="en-US" altLang="ko-KR" dirty="0" smtClean="0"/>
              <a:t>System</a:t>
            </a:r>
            <a:r>
              <a:rPr lang="en-US" altLang="ko-KR" dirty="0"/>
              <a:t> (Background)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98303" y="0"/>
            <a:ext cx="7381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Dong, et al. Accelerating the super-resolution convolutional neural network. In </a:t>
            </a:r>
            <a:r>
              <a:rPr lang="en-US" altLang="ko-K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Springer ECCV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17" y="2599546"/>
            <a:ext cx="8349195" cy="3180139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12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Hardware Architecture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3861439" y="2923580"/>
            <a:ext cx="980495" cy="1057765"/>
            <a:chOff x="4207362" y="1237273"/>
            <a:chExt cx="980495" cy="1057765"/>
          </a:xfrm>
        </p:grpSpPr>
        <p:sp>
          <p:nvSpPr>
            <p:cNvPr id="40" name="직사각형 39"/>
            <p:cNvSpPr/>
            <p:nvPr/>
          </p:nvSpPr>
          <p:spPr>
            <a:xfrm>
              <a:off x="4673507" y="1237273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516955" y="1418454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363914" y="1606367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207362" y="1780688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08668" y="3744044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68" y="3744044"/>
                <a:ext cx="4898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오른쪽 중괄호 64"/>
          <p:cNvSpPr/>
          <p:nvPr/>
        </p:nvSpPr>
        <p:spPr>
          <a:xfrm rot="5400000">
            <a:off x="4045864" y="3842959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중괄호 65"/>
          <p:cNvSpPr/>
          <p:nvPr/>
        </p:nvSpPr>
        <p:spPr>
          <a:xfrm rot="10800000">
            <a:off x="3683838" y="3481184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35285" y="4135753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85" y="4135753"/>
                <a:ext cx="4898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187628" y="3490681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28" y="3490681"/>
                <a:ext cx="4898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오른쪽 중괄호 87"/>
          <p:cNvSpPr/>
          <p:nvPr/>
        </p:nvSpPr>
        <p:spPr>
          <a:xfrm rot="2533728">
            <a:off x="4631535" y="3489366"/>
            <a:ext cx="209635" cy="659301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095" y="3367513"/>
            <a:ext cx="368149" cy="161064"/>
          </a:xfrm>
          <a:prstGeom prst="rect">
            <a:avLst/>
          </a:prstGeom>
        </p:spPr>
      </p:pic>
      <p:sp>
        <p:nvSpPr>
          <p:cNvPr id="91" name="오른쪽 중괄호 90"/>
          <p:cNvSpPr/>
          <p:nvPr/>
        </p:nvSpPr>
        <p:spPr>
          <a:xfrm rot="10800000">
            <a:off x="6707026" y="2733409"/>
            <a:ext cx="209635" cy="1397279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오른쪽 중괄호 91"/>
          <p:cNvSpPr/>
          <p:nvPr/>
        </p:nvSpPr>
        <p:spPr>
          <a:xfrm rot="5400000">
            <a:off x="7561923" y="3566666"/>
            <a:ext cx="209635" cy="1418900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3" name="그룹 92"/>
          <p:cNvGrpSpPr/>
          <p:nvPr/>
        </p:nvGrpSpPr>
        <p:grpSpPr>
          <a:xfrm>
            <a:off x="6970349" y="2711347"/>
            <a:ext cx="1418223" cy="1409700"/>
            <a:chOff x="1667566" y="5098251"/>
            <a:chExt cx="1418223" cy="1409700"/>
          </a:xfrm>
        </p:grpSpPr>
        <p:sp>
          <p:nvSpPr>
            <p:cNvPr id="94" name="직사각형 93"/>
            <p:cNvSpPr/>
            <p:nvPr/>
          </p:nvSpPr>
          <p:spPr>
            <a:xfrm>
              <a:off x="1667566" y="5098251"/>
              <a:ext cx="1409700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2826589" y="5098251"/>
              <a:ext cx="259200" cy="259200"/>
            </a:xfrm>
            <a:prstGeom prst="rect">
              <a:avLst/>
            </a:prstGeom>
            <a:solidFill>
              <a:srgbClr val="FFD966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898504" y="3122086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04" y="3122086"/>
                <a:ext cx="489810" cy="523220"/>
              </a:xfrm>
              <a:prstGeom prst="rect">
                <a:avLst/>
              </a:prstGeom>
              <a:blipFill>
                <a:blip r:embed="rId7"/>
                <a:stretch>
                  <a:fillRect r="-5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336344" y="4365997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344" y="4365997"/>
                <a:ext cx="489810" cy="523220"/>
              </a:xfrm>
              <a:prstGeom prst="rect">
                <a:avLst/>
              </a:prstGeom>
              <a:blipFill>
                <a:blip r:embed="rId8"/>
                <a:stretch>
                  <a:fillRect r="-64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6410774" y="1921500"/>
            <a:ext cx="2042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Output image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39885" y="1924992"/>
            <a:ext cx="9411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Filter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35609" y="1924991"/>
            <a:ext cx="2042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Input image</a:t>
            </a:r>
            <a:endParaRPr lang="ko-KR" altLang="en-US" b="1" dirty="0" smtClean="0">
              <a:latin typeface="+mj-lt"/>
            </a:endParaRPr>
          </a:p>
        </p:txBody>
      </p:sp>
      <p:pic>
        <p:nvPicPr>
          <p:cNvPr id="104" name="그림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9082" y="3176737"/>
            <a:ext cx="401951" cy="393214"/>
          </a:xfrm>
          <a:prstGeom prst="rect">
            <a:avLst/>
          </a:prstGeom>
        </p:spPr>
      </p:pic>
      <p:grpSp>
        <p:nvGrpSpPr>
          <p:cNvPr id="113" name="그룹 112"/>
          <p:cNvGrpSpPr/>
          <p:nvPr/>
        </p:nvGrpSpPr>
        <p:grpSpPr>
          <a:xfrm>
            <a:off x="777966" y="2556412"/>
            <a:ext cx="2166063" cy="2177787"/>
            <a:chOff x="409241" y="5039149"/>
            <a:chExt cx="2166063" cy="2177787"/>
          </a:xfrm>
        </p:grpSpPr>
        <p:grpSp>
          <p:nvGrpSpPr>
            <p:cNvPr id="114" name="그룹 113"/>
            <p:cNvGrpSpPr/>
            <p:nvPr/>
          </p:nvGrpSpPr>
          <p:grpSpPr>
            <a:xfrm>
              <a:off x="1165604" y="5039149"/>
              <a:ext cx="1409700" cy="1409700"/>
              <a:chOff x="1667566" y="5098251"/>
              <a:chExt cx="1409700" cy="1409700"/>
            </a:xfrm>
          </p:grpSpPr>
          <p:sp>
            <p:nvSpPr>
              <p:cNvPr id="124" name="직사각형 123"/>
              <p:cNvSpPr/>
              <p:nvPr/>
            </p:nvSpPr>
            <p:spPr>
              <a:xfrm>
                <a:off x="1667566" y="5098251"/>
                <a:ext cx="1409700" cy="1409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2561099" y="5098251"/>
                <a:ext cx="514800" cy="51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5" name="그룹 114"/>
            <p:cNvGrpSpPr/>
            <p:nvPr/>
          </p:nvGrpSpPr>
          <p:grpSpPr>
            <a:xfrm>
              <a:off x="913483" y="5295178"/>
              <a:ext cx="1409700" cy="1409700"/>
              <a:chOff x="1667566" y="5098251"/>
              <a:chExt cx="1409700" cy="1409700"/>
            </a:xfrm>
          </p:grpSpPr>
          <p:sp>
            <p:nvSpPr>
              <p:cNvPr id="122" name="직사각형 121"/>
              <p:cNvSpPr/>
              <p:nvPr/>
            </p:nvSpPr>
            <p:spPr>
              <a:xfrm>
                <a:off x="1667566" y="5098251"/>
                <a:ext cx="1409700" cy="1409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직사각형 122"/>
              <p:cNvSpPr/>
              <p:nvPr/>
            </p:nvSpPr>
            <p:spPr>
              <a:xfrm>
                <a:off x="2561099" y="5098251"/>
                <a:ext cx="514800" cy="51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661362" y="5551207"/>
              <a:ext cx="1409700" cy="1409700"/>
              <a:chOff x="1667566" y="5098251"/>
              <a:chExt cx="1409700" cy="1409700"/>
            </a:xfrm>
          </p:grpSpPr>
          <p:sp>
            <p:nvSpPr>
              <p:cNvPr id="120" name="직사각형 119"/>
              <p:cNvSpPr/>
              <p:nvPr/>
            </p:nvSpPr>
            <p:spPr>
              <a:xfrm>
                <a:off x="1667566" y="5098251"/>
                <a:ext cx="1409700" cy="1409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>
                <a:off x="2561099" y="5098251"/>
                <a:ext cx="514800" cy="51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7" name="그룹 116"/>
            <p:cNvGrpSpPr/>
            <p:nvPr/>
          </p:nvGrpSpPr>
          <p:grpSpPr>
            <a:xfrm>
              <a:off x="409241" y="5807236"/>
              <a:ext cx="1409700" cy="1409700"/>
              <a:chOff x="1667566" y="5098251"/>
              <a:chExt cx="1409700" cy="1409700"/>
            </a:xfrm>
          </p:grpSpPr>
          <p:sp>
            <p:nvSpPr>
              <p:cNvPr id="118" name="직사각형 117"/>
              <p:cNvSpPr/>
              <p:nvPr/>
            </p:nvSpPr>
            <p:spPr>
              <a:xfrm>
                <a:off x="1667566" y="5098251"/>
                <a:ext cx="1409700" cy="1409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직사각형 118"/>
              <p:cNvSpPr/>
              <p:nvPr/>
            </p:nvSpPr>
            <p:spPr>
              <a:xfrm>
                <a:off x="2561099" y="5098251"/>
                <a:ext cx="514800" cy="51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632798" y="4485803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98" y="4485803"/>
                <a:ext cx="48981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오른쪽 중괄호 126"/>
          <p:cNvSpPr/>
          <p:nvPr/>
        </p:nvSpPr>
        <p:spPr>
          <a:xfrm rot="10800000">
            <a:off x="534153" y="3324498"/>
            <a:ext cx="209635" cy="1385939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-15712" y="3736539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12" y="3736539"/>
                <a:ext cx="489810" cy="523220"/>
              </a:xfrm>
              <a:prstGeom prst="rect">
                <a:avLst/>
              </a:prstGeom>
              <a:blipFill>
                <a:blip r:embed="rId11"/>
                <a:stretch>
                  <a:fillRect r="-18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오른쪽 중괄호 128"/>
          <p:cNvSpPr/>
          <p:nvPr/>
        </p:nvSpPr>
        <p:spPr>
          <a:xfrm rot="5400000">
            <a:off x="1390032" y="4206138"/>
            <a:ext cx="209635" cy="1411182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245140" y="5016461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40" y="5016461"/>
                <a:ext cx="489810" cy="523220"/>
              </a:xfrm>
              <a:prstGeom prst="rect">
                <a:avLst/>
              </a:prstGeom>
              <a:blipFill>
                <a:blip r:embed="rId12"/>
                <a:stretch>
                  <a:fillRect r="-28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오른쪽 중괄호 130"/>
          <p:cNvSpPr/>
          <p:nvPr/>
        </p:nvSpPr>
        <p:spPr>
          <a:xfrm rot="2533728">
            <a:off x="2600475" y="3944783"/>
            <a:ext cx="209635" cy="999718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오른쪽 중괄호 131"/>
          <p:cNvSpPr/>
          <p:nvPr/>
        </p:nvSpPr>
        <p:spPr>
          <a:xfrm rot="5400000">
            <a:off x="1857747" y="3693848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오른쪽 중괄호 132"/>
          <p:cNvSpPr/>
          <p:nvPr/>
        </p:nvSpPr>
        <p:spPr>
          <a:xfrm rot="10800000">
            <a:off x="1495721" y="3332073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1685268" y="3973942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68" y="3973942"/>
                <a:ext cx="48981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1037611" y="3341570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11" y="3341570"/>
                <a:ext cx="48981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1" dirty="0" smtClean="0"/>
              <a:t>Convolution in CNN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13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Hardware Architecture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767657" y="2543269"/>
            <a:ext cx="2166063" cy="2177787"/>
            <a:chOff x="409241" y="5039149"/>
            <a:chExt cx="2166063" cy="2177787"/>
          </a:xfrm>
        </p:grpSpPr>
        <p:grpSp>
          <p:nvGrpSpPr>
            <p:cNvPr id="7" name="그룹 6"/>
            <p:cNvGrpSpPr/>
            <p:nvPr/>
          </p:nvGrpSpPr>
          <p:grpSpPr>
            <a:xfrm>
              <a:off x="1165604" y="5039149"/>
              <a:ext cx="1409700" cy="1409700"/>
              <a:chOff x="1667566" y="5098251"/>
              <a:chExt cx="1409700" cy="140970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667566" y="5098251"/>
                <a:ext cx="1409700" cy="1409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561099" y="5098251"/>
                <a:ext cx="514800" cy="51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913483" y="5295178"/>
              <a:ext cx="1409700" cy="1409700"/>
              <a:chOff x="1667566" y="5098251"/>
              <a:chExt cx="1409700" cy="1409700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1667566" y="5098251"/>
                <a:ext cx="1409700" cy="1409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2561099" y="5098251"/>
                <a:ext cx="514800" cy="51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661362" y="5551207"/>
              <a:ext cx="1409700" cy="1409700"/>
              <a:chOff x="1667566" y="5098251"/>
              <a:chExt cx="1409700" cy="1409700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1667566" y="5098251"/>
                <a:ext cx="1409700" cy="1409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561099" y="5098251"/>
                <a:ext cx="514800" cy="51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409241" y="5807236"/>
              <a:ext cx="1409700" cy="1409700"/>
              <a:chOff x="1667566" y="5098251"/>
              <a:chExt cx="1409700" cy="1409700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1667566" y="5098251"/>
                <a:ext cx="1409700" cy="1409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2561099" y="5098251"/>
                <a:ext cx="514800" cy="514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0" name="그룹 19"/>
          <p:cNvGrpSpPr/>
          <p:nvPr/>
        </p:nvGrpSpPr>
        <p:grpSpPr>
          <a:xfrm>
            <a:off x="4383826" y="4414834"/>
            <a:ext cx="71438" cy="433387"/>
            <a:chOff x="4551115" y="3991198"/>
            <a:chExt cx="71438" cy="433387"/>
          </a:xfrm>
        </p:grpSpPr>
        <p:sp>
          <p:nvSpPr>
            <p:cNvPr id="40" name="타원 39"/>
            <p:cNvSpPr/>
            <p:nvPr/>
          </p:nvSpPr>
          <p:spPr>
            <a:xfrm>
              <a:off x="4551115" y="399119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551115" y="417217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4551115" y="4353147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891868" y="2515126"/>
            <a:ext cx="980495" cy="1057765"/>
            <a:chOff x="4207362" y="1237273"/>
            <a:chExt cx="980495" cy="1057765"/>
          </a:xfrm>
        </p:grpSpPr>
        <p:sp>
          <p:nvSpPr>
            <p:cNvPr id="36" name="직사각형 35"/>
            <p:cNvSpPr/>
            <p:nvPr/>
          </p:nvSpPr>
          <p:spPr>
            <a:xfrm>
              <a:off x="4673507" y="1237273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516955" y="1418454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363914" y="1606367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207362" y="1780688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944182" y="4921928"/>
            <a:ext cx="980495" cy="1057765"/>
            <a:chOff x="4207362" y="4515274"/>
            <a:chExt cx="980495" cy="1057765"/>
          </a:xfrm>
        </p:grpSpPr>
        <p:sp>
          <p:nvSpPr>
            <p:cNvPr id="28" name="직사각형 27"/>
            <p:cNvSpPr/>
            <p:nvPr/>
          </p:nvSpPr>
          <p:spPr>
            <a:xfrm>
              <a:off x="4673507" y="4515274"/>
              <a:ext cx="514350" cy="51435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516955" y="4696455"/>
              <a:ext cx="514350" cy="51435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363914" y="4884368"/>
              <a:ext cx="514350" cy="51435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207362" y="5058689"/>
              <a:ext cx="514350" cy="51435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33" y="2669130"/>
            <a:ext cx="401951" cy="393214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33" y="5068711"/>
            <a:ext cx="401951" cy="393214"/>
          </a:xfrm>
          <a:prstGeom prst="rect">
            <a:avLst/>
          </a:prstGeom>
        </p:spPr>
      </p:pic>
      <p:sp>
        <p:nvSpPr>
          <p:cNvPr id="46" name="오른쪽 중괄호 45"/>
          <p:cNvSpPr/>
          <p:nvPr/>
        </p:nvSpPr>
        <p:spPr>
          <a:xfrm>
            <a:off x="4962749" y="2515126"/>
            <a:ext cx="307338" cy="3464567"/>
          </a:xfrm>
          <a:prstGeom prst="rightBrace">
            <a:avLst>
              <a:gd name="adj1" fmla="val 42246"/>
              <a:gd name="adj2" fmla="val 46878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34" y="3500357"/>
            <a:ext cx="368149" cy="161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69590" y="3944525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590" y="3944525"/>
                <a:ext cx="4898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39097" y="3335590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97" y="3335590"/>
                <a:ext cx="48981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22489" y="4472660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89" y="4472660"/>
                <a:ext cx="4898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오른쪽 중괄호 50"/>
          <p:cNvSpPr/>
          <p:nvPr/>
        </p:nvSpPr>
        <p:spPr>
          <a:xfrm rot="10800000">
            <a:off x="523844" y="3311355"/>
            <a:ext cx="209635" cy="1385939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-26021" y="3723396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21" y="3723396"/>
                <a:ext cx="489810" cy="523220"/>
              </a:xfrm>
              <a:prstGeom prst="rect">
                <a:avLst/>
              </a:prstGeom>
              <a:blipFill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오른쪽 중괄호 52"/>
          <p:cNvSpPr/>
          <p:nvPr/>
        </p:nvSpPr>
        <p:spPr>
          <a:xfrm rot="5400000">
            <a:off x="1379723" y="4192995"/>
            <a:ext cx="209635" cy="1411182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34831" y="5003318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31" y="5003318"/>
                <a:ext cx="489810" cy="523220"/>
              </a:xfrm>
              <a:prstGeom prst="rect">
                <a:avLst/>
              </a:prstGeom>
              <a:blipFill>
                <a:blip r:embed="rId9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오른쪽 중괄호 54"/>
          <p:cNvSpPr/>
          <p:nvPr/>
        </p:nvSpPr>
        <p:spPr>
          <a:xfrm rot="2533728">
            <a:off x="2590166" y="3931640"/>
            <a:ext cx="209635" cy="999718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오른쪽 중괄호 55"/>
          <p:cNvSpPr/>
          <p:nvPr/>
        </p:nvSpPr>
        <p:spPr>
          <a:xfrm rot="2533728">
            <a:off x="8518390" y="4166194"/>
            <a:ext cx="209635" cy="698736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683671" y="4485956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671" y="4485956"/>
                <a:ext cx="48981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오른쪽 중괄호 57"/>
          <p:cNvSpPr/>
          <p:nvPr/>
        </p:nvSpPr>
        <p:spPr>
          <a:xfrm rot="10800000">
            <a:off x="6512038" y="3245886"/>
            <a:ext cx="209635" cy="1397279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오른쪽 중괄호 58"/>
          <p:cNvSpPr/>
          <p:nvPr/>
        </p:nvSpPr>
        <p:spPr>
          <a:xfrm rot="5400000">
            <a:off x="7366935" y="4079143"/>
            <a:ext cx="209635" cy="1418900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38568" y="4893411"/>
                <a:ext cx="106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568" y="4893411"/>
                <a:ext cx="1060247" cy="461665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오른쪽 중괄호 60"/>
          <p:cNvSpPr/>
          <p:nvPr/>
        </p:nvSpPr>
        <p:spPr>
          <a:xfrm rot="5400000">
            <a:off x="4076293" y="3434505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중괄호 61"/>
          <p:cNvSpPr/>
          <p:nvPr/>
        </p:nvSpPr>
        <p:spPr>
          <a:xfrm rot="10800000">
            <a:off x="3714267" y="3072730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65714" y="3727299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14" y="3727299"/>
                <a:ext cx="48981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18057" y="3082227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057" y="3082227"/>
                <a:ext cx="48981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그룹 64"/>
          <p:cNvGrpSpPr/>
          <p:nvPr/>
        </p:nvGrpSpPr>
        <p:grpSpPr>
          <a:xfrm>
            <a:off x="7298749" y="2727188"/>
            <a:ext cx="1409700" cy="1409700"/>
            <a:chOff x="1667566" y="5098251"/>
            <a:chExt cx="1409700" cy="1409700"/>
          </a:xfrm>
        </p:grpSpPr>
        <p:sp>
          <p:nvSpPr>
            <p:cNvPr id="66" name="직사각형 65"/>
            <p:cNvSpPr/>
            <p:nvPr/>
          </p:nvSpPr>
          <p:spPr>
            <a:xfrm>
              <a:off x="1667566" y="5098251"/>
              <a:ext cx="1409700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2815572" y="5098251"/>
              <a:ext cx="259200" cy="2592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7167902" y="2851347"/>
            <a:ext cx="1409700" cy="1409700"/>
            <a:chOff x="1667566" y="5098251"/>
            <a:chExt cx="1409700" cy="1409700"/>
          </a:xfrm>
        </p:grpSpPr>
        <p:sp>
          <p:nvSpPr>
            <p:cNvPr id="69" name="직사각형 68"/>
            <p:cNvSpPr/>
            <p:nvPr/>
          </p:nvSpPr>
          <p:spPr>
            <a:xfrm>
              <a:off x="1667566" y="5098251"/>
              <a:ext cx="1409700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2815572" y="5098251"/>
              <a:ext cx="259200" cy="25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7037055" y="2975506"/>
            <a:ext cx="1409700" cy="1409700"/>
            <a:chOff x="1667566" y="5098251"/>
            <a:chExt cx="1409700" cy="1409700"/>
          </a:xfrm>
        </p:grpSpPr>
        <p:sp>
          <p:nvSpPr>
            <p:cNvPr id="72" name="직사각형 71"/>
            <p:cNvSpPr/>
            <p:nvPr/>
          </p:nvSpPr>
          <p:spPr>
            <a:xfrm>
              <a:off x="1667566" y="5098251"/>
              <a:ext cx="1409700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2815572" y="5098251"/>
              <a:ext cx="259200" cy="259200"/>
            </a:xfrm>
            <a:prstGeom prst="rect">
              <a:avLst/>
            </a:prstGeom>
            <a:solidFill>
              <a:srgbClr val="BDD7EE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6906208" y="3099665"/>
            <a:ext cx="1409700" cy="1409700"/>
            <a:chOff x="1667566" y="5098251"/>
            <a:chExt cx="1409700" cy="1409700"/>
          </a:xfrm>
        </p:grpSpPr>
        <p:sp>
          <p:nvSpPr>
            <p:cNvPr id="75" name="직사각형 74"/>
            <p:cNvSpPr/>
            <p:nvPr/>
          </p:nvSpPr>
          <p:spPr>
            <a:xfrm>
              <a:off x="1667566" y="5098251"/>
              <a:ext cx="1409700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2815572" y="5098251"/>
              <a:ext cx="259200" cy="25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775361" y="3223824"/>
            <a:ext cx="1409700" cy="1409700"/>
            <a:chOff x="1667566" y="5098251"/>
            <a:chExt cx="1409700" cy="1409700"/>
          </a:xfrm>
        </p:grpSpPr>
        <p:sp>
          <p:nvSpPr>
            <p:cNvPr id="78" name="직사각형 77"/>
            <p:cNvSpPr/>
            <p:nvPr/>
          </p:nvSpPr>
          <p:spPr>
            <a:xfrm>
              <a:off x="1667566" y="5098251"/>
              <a:ext cx="1409700" cy="14097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2815572" y="5098251"/>
              <a:ext cx="259200" cy="259200"/>
            </a:xfrm>
            <a:prstGeom prst="rect">
              <a:avLst/>
            </a:prstGeom>
            <a:solidFill>
              <a:srgbClr val="FFD966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0" name="오른쪽 중괄호 79"/>
          <p:cNvSpPr/>
          <p:nvPr/>
        </p:nvSpPr>
        <p:spPr>
          <a:xfrm rot="5400000">
            <a:off x="1847438" y="3680705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오른쪽 중괄호 80"/>
          <p:cNvSpPr/>
          <p:nvPr/>
        </p:nvSpPr>
        <p:spPr>
          <a:xfrm rot="10800000">
            <a:off x="1485412" y="3318930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674959" y="3960799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59" y="3960799"/>
                <a:ext cx="48981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27302" y="3328427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02" y="3328427"/>
                <a:ext cx="48981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오른쪽 중괄호 83"/>
          <p:cNvSpPr/>
          <p:nvPr/>
        </p:nvSpPr>
        <p:spPr>
          <a:xfrm rot="2533728">
            <a:off x="4661964" y="3080912"/>
            <a:ext cx="209635" cy="659301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794150" y="3654959"/>
                <a:ext cx="8200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  <a:p>
                <a:endParaRPr lang="ko-KR" alt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50" y="3654959"/>
                <a:ext cx="820091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6410774" y="1921500"/>
            <a:ext cx="2042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Output image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39885" y="1924992"/>
            <a:ext cx="9411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Filter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35609" y="1924991"/>
            <a:ext cx="2042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Input image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8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1" dirty="0" smtClean="0"/>
              <a:t>Convolution in CNN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14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Hardware Architecture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3861439" y="2923580"/>
            <a:ext cx="980495" cy="1057765"/>
            <a:chOff x="4207362" y="1237273"/>
            <a:chExt cx="980495" cy="1057765"/>
          </a:xfrm>
        </p:grpSpPr>
        <p:sp>
          <p:nvSpPr>
            <p:cNvPr id="40" name="직사각형 39"/>
            <p:cNvSpPr/>
            <p:nvPr/>
          </p:nvSpPr>
          <p:spPr>
            <a:xfrm>
              <a:off x="4673507" y="1237273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516955" y="1418454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363914" y="1606367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207362" y="1780688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08668" y="3744044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68" y="3744044"/>
                <a:ext cx="4898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오른쪽 중괄호 64"/>
          <p:cNvSpPr/>
          <p:nvPr/>
        </p:nvSpPr>
        <p:spPr>
          <a:xfrm rot="5400000">
            <a:off x="4045864" y="3842959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중괄호 65"/>
          <p:cNvSpPr/>
          <p:nvPr/>
        </p:nvSpPr>
        <p:spPr>
          <a:xfrm rot="10800000">
            <a:off x="3683838" y="3481184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35285" y="4135753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85" y="4135753"/>
                <a:ext cx="4898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187628" y="3490681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28" y="3490681"/>
                <a:ext cx="4898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오른쪽 중괄호 87"/>
          <p:cNvSpPr/>
          <p:nvPr/>
        </p:nvSpPr>
        <p:spPr>
          <a:xfrm rot="2533728">
            <a:off x="4631535" y="3489366"/>
            <a:ext cx="209635" cy="659301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0" name="그림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095" y="3367513"/>
            <a:ext cx="368149" cy="161064"/>
          </a:xfrm>
          <a:prstGeom prst="rect">
            <a:avLst/>
          </a:prstGeom>
        </p:spPr>
      </p:pic>
      <p:sp>
        <p:nvSpPr>
          <p:cNvPr id="91" name="오른쪽 중괄호 90"/>
          <p:cNvSpPr/>
          <p:nvPr/>
        </p:nvSpPr>
        <p:spPr>
          <a:xfrm rot="10800000">
            <a:off x="6707026" y="2733409"/>
            <a:ext cx="209635" cy="1397279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오른쪽 중괄호 91"/>
          <p:cNvSpPr/>
          <p:nvPr/>
        </p:nvSpPr>
        <p:spPr>
          <a:xfrm rot="5400000">
            <a:off x="7561923" y="3566666"/>
            <a:ext cx="209635" cy="1418900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6970349" y="2711347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898504" y="3122086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04" y="3122086"/>
                <a:ext cx="489810" cy="523220"/>
              </a:xfrm>
              <a:prstGeom prst="rect">
                <a:avLst/>
              </a:prstGeom>
              <a:blipFill>
                <a:blip r:embed="rId7"/>
                <a:stretch>
                  <a:fillRect r="-5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336344" y="4365997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344" y="4365997"/>
                <a:ext cx="489810" cy="523220"/>
              </a:xfrm>
              <a:prstGeom prst="rect">
                <a:avLst/>
              </a:prstGeom>
              <a:blipFill>
                <a:blip r:embed="rId8"/>
                <a:stretch>
                  <a:fillRect r="-64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6410774" y="1921500"/>
            <a:ext cx="2042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Output image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39885" y="1924992"/>
            <a:ext cx="9411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Filter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35609" y="1924991"/>
            <a:ext cx="2042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Input image</a:t>
            </a:r>
            <a:endParaRPr lang="ko-KR" altLang="en-US" b="1" dirty="0" smtClean="0">
              <a:latin typeface="+mj-lt"/>
            </a:endParaRPr>
          </a:p>
        </p:txBody>
      </p:sp>
      <p:pic>
        <p:nvPicPr>
          <p:cNvPr id="104" name="그림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9082" y="3176737"/>
            <a:ext cx="401951" cy="393214"/>
          </a:xfrm>
          <a:prstGeom prst="rect">
            <a:avLst/>
          </a:prstGeom>
        </p:spPr>
      </p:pic>
      <p:sp>
        <p:nvSpPr>
          <p:cNvPr id="124" name="직사각형 123"/>
          <p:cNvSpPr/>
          <p:nvPr/>
        </p:nvSpPr>
        <p:spPr>
          <a:xfrm>
            <a:off x="1534329" y="2556412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/>
          <p:cNvSpPr/>
          <p:nvPr/>
        </p:nvSpPr>
        <p:spPr>
          <a:xfrm>
            <a:off x="2681862" y="2556412"/>
            <a:ext cx="259200" cy="25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1282208" y="2812441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2429741" y="2812441"/>
            <a:ext cx="259200" cy="25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1030087" y="3068470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/>
          <p:cNvSpPr/>
          <p:nvPr/>
        </p:nvSpPr>
        <p:spPr>
          <a:xfrm>
            <a:off x="2177620" y="3068470"/>
            <a:ext cx="259200" cy="25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/>
          <p:cNvSpPr/>
          <p:nvPr/>
        </p:nvSpPr>
        <p:spPr>
          <a:xfrm>
            <a:off x="777966" y="3324499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1925499" y="3324499"/>
            <a:ext cx="259200" cy="25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632798" y="4485803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98" y="4485803"/>
                <a:ext cx="48981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오른쪽 중괄호 126"/>
          <p:cNvSpPr/>
          <p:nvPr/>
        </p:nvSpPr>
        <p:spPr>
          <a:xfrm rot="10800000">
            <a:off x="534153" y="3324498"/>
            <a:ext cx="209635" cy="1385939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-15712" y="3736539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12" y="3736539"/>
                <a:ext cx="489810" cy="523220"/>
              </a:xfrm>
              <a:prstGeom prst="rect">
                <a:avLst/>
              </a:prstGeom>
              <a:blipFill>
                <a:blip r:embed="rId11"/>
                <a:stretch>
                  <a:fillRect r="-185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오른쪽 중괄호 128"/>
          <p:cNvSpPr/>
          <p:nvPr/>
        </p:nvSpPr>
        <p:spPr>
          <a:xfrm rot="5400000">
            <a:off x="1390032" y="4206138"/>
            <a:ext cx="209635" cy="1411182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245140" y="5016461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40" y="5016461"/>
                <a:ext cx="489810" cy="523220"/>
              </a:xfrm>
              <a:prstGeom prst="rect">
                <a:avLst/>
              </a:prstGeom>
              <a:blipFill>
                <a:blip r:embed="rId12"/>
                <a:stretch>
                  <a:fillRect r="-28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오른쪽 중괄호 130"/>
          <p:cNvSpPr/>
          <p:nvPr/>
        </p:nvSpPr>
        <p:spPr>
          <a:xfrm rot="2533728">
            <a:off x="2600475" y="3944783"/>
            <a:ext cx="209635" cy="999718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7872408" y="2706286"/>
            <a:ext cx="514800" cy="514800"/>
          </a:xfrm>
          <a:prstGeom prst="rect">
            <a:avLst/>
          </a:prstGeom>
          <a:solidFill>
            <a:srgbClr val="FFD96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오른쪽 중괄호 50"/>
          <p:cNvSpPr/>
          <p:nvPr/>
        </p:nvSpPr>
        <p:spPr>
          <a:xfrm rot="5400000">
            <a:off x="8047639" y="3075635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오른쪽 중괄호 51"/>
          <p:cNvSpPr/>
          <p:nvPr/>
        </p:nvSpPr>
        <p:spPr>
          <a:xfrm rot="10800000">
            <a:off x="7685613" y="2713860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875160" y="3355729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160" y="3355729"/>
                <a:ext cx="48981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27503" y="2723357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503" y="2723357"/>
                <a:ext cx="48981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1" dirty="0" smtClean="0"/>
              <a:t>Deconvolution in DCNN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15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Hardware Architecture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1524020" y="2543269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671553" y="2543269"/>
            <a:ext cx="259200" cy="25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271899" y="2799298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419432" y="2799298"/>
            <a:ext cx="259200" cy="25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19778" y="3055327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167311" y="3055327"/>
            <a:ext cx="259200" cy="25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67657" y="3311356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915190" y="3311356"/>
            <a:ext cx="259200" cy="259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4383826" y="4414834"/>
            <a:ext cx="71438" cy="433387"/>
            <a:chOff x="4551115" y="3991198"/>
            <a:chExt cx="71438" cy="433387"/>
          </a:xfrm>
        </p:grpSpPr>
        <p:sp>
          <p:nvSpPr>
            <p:cNvPr id="40" name="타원 39"/>
            <p:cNvSpPr/>
            <p:nvPr/>
          </p:nvSpPr>
          <p:spPr>
            <a:xfrm>
              <a:off x="4551115" y="399119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551115" y="417217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4551115" y="4353147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891868" y="2515126"/>
            <a:ext cx="980495" cy="1057765"/>
            <a:chOff x="4207362" y="1237273"/>
            <a:chExt cx="980495" cy="1057765"/>
          </a:xfrm>
        </p:grpSpPr>
        <p:sp>
          <p:nvSpPr>
            <p:cNvPr id="36" name="직사각형 35"/>
            <p:cNvSpPr/>
            <p:nvPr/>
          </p:nvSpPr>
          <p:spPr>
            <a:xfrm>
              <a:off x="4673507" y="1237273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516955" y="1418454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363914" y="1606367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207362" y="1780688"/>
              <a:ext cx="514350" cy="514350"/>
            </a:xfrm>
            <a:prstGeom prst="rect">
              <a:avLst/>
            </a:prstGeom>
            <a:solidFill>
              <a:srgbClr val="FFD966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944182" y="4921928"/>
            <a:ext cx="980495" cy="1057765"/>
            <a:chOff x="4207362" y="4515274"/>
            <a:chExt cx="980495" cy="1057765"/>
          </a:xfrm>
        </p:grpSpPr>
        <p:sp>
          <p:nvSpPr>
            <p:cNvPr id="28" name="직사각형 27"/>
            <p:cNvSpPr/>
            <p:nvPr/>
          </p:nvSpPr>
          <p:spPr>
            <a:xfrm>
              <a:off x="4673507" y="4515274"/>
              <a:ext cx="514350" cy="51435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516955" y="4696455"/>
              <a:ext cx="514350" cy="51435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363914" y="4884368"/>
              <a:ext cx="514350" cy="51435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207362" y="5058689"/>
              <a:ext cx="514350" cy="51435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33" y="2669130"/>
            <a:ext cx="401951" cy="393214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33" y="5068711"/>
            <a:ext cx="401951" cy="393214"/>
          </a:xfrm>
          <a:prstGeom prst="rect">
            <a:avLst/>
          </a:prstGeom>
        </p:spPr>
      </p:pic>
      <p:sp>
        <p:nvSpPr>
          <p:cNvPr id="46" name="오른쪽 중괄호 45"/>
          <p:cNvSpPr/>
          <p:nvPr/>
        </p:nvSpPr>
        <p:spPr>
          <a:xfrm>
            <a:off x="4962749" y="2515126"/>
            <a:ext cx="307338" cy="3464567"/>
          </a:xfrm>
          <a:prstGeom prst="rightBrace">
            <a:avLst>
              <a:gd name="adj1" fmla="val 42246"/>
              <a:gd name="adj2" fmla="val 46878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34" y="3500357"/>
            <a:ext cx="368149" cy="161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69590" y="3944525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590" y="3944525"/>
                <a:ext cx="4898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39097" y="3335590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097" y="3335590"/>
                <a:ext cx="48981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22489" y="4472660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89" y="4472660"/>
                <a:ext cx="4898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오른쪽 중괄호 50"/>
          <p:cNvSpPr/>
          <p:nvPr/>
        </p:nvSpPr>
        <p:spPr>
          <a:xfrm rot="10800000">
            <a:off x="523844" y="3311355"/>
            <a:ext cx="209635" cy="1385939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-26021" y="3723396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21" y="3723396"/>
                <a:ext cx="489810" cy="523220"/>
              </a:xfrm>
              <a:prstGeom prst="rect">
                <a:avLst/>
              </a:prstGeom>
              <a:blipFill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오른쪽 중괄호 52"/>
          <p:cNvSpPr/>
          <p:nvPr/>
        </p:nvSpPr>
        <p:spPr>
          <a:xfrm rot="5400000">
            <a:off x="1379723" y="4192995"/>
            <a:ext cx="209635" cy="1411182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34831" y="5003318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831" y="5003318"/>
                <a:ext cx="489810" cy="523220"/>
              </a:xfrm>
              <a:prstGeom prst="rect">
                <a:avLst/>
              </a:prstGeom>
              <a:blipFill>
                <a:blip r:embed="rId9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오른쪽 중괄호 54"/>
          <p:cNvSpPr/>
          <p:nvPr/>
        </p:nvSpPr>
        <p:spPr>
          <a:xfrm rot="2533728">
            <a:off x="2590166" y="3931640"/>
            <a:ext cx="209635" cy="999718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오른쪽 중괄호 55"/>
          <p:cNvSpPr/>
          <p:nvPr/>
        </p:nvSpPr>
        <p:spPr>
          <a:xfrm rot="2533728">
            <a:off x="8518390" y="4166194"/>
            <a:ext cx="209635" cy="698736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683671" y="4485956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671" y="4485956"/>
                <a:ext cx="48981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오른쪽 중괄호 57"/>
          <p:cNvSpPr/>
          <p:nvPr/>
        </p:nvSpPr>
        <p:spPr>
          <a:xfrm rot="10800000">
            <a:off x="6512038" y="3245886"/>
            <a:ext cx="209635" cy="1397279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오른쪽 중괄호 58"/>
          <p:cNvSpPr/>
          <p:nvPr/>
        </p:nvSpPr>
        <p:spPr>
          <a:xfrm rot="5400000">
            <a:off x="7366935" y="4079143"/>
            <a:ext cx="209635" cy="1418900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38568" y="4893411"/>
                <a:ext cx="1060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568" y="4893411"/>
                <a:ext cx="1060247" cy="461665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오른쪽 중괄호 60"/>
          <p:cNvSpPr/>
          <p:nvPr/>
        </p:nvSpPr>
        <p:spPr>
          <a:xfrm rot="5400000">
            <a:off x="4076293" y="3434505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중괄호 61"/>
          <p:cNvSpPr/>
          <p:nvPr/>
        </p:nvSpPr>
        <p:spPr>
          <a:xfrm rot="10800000">
            <a:off x="3714267" y="3072730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65714" y="3727299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14" y="3727299"/>
                <a:ext cx="48981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18057" y="3082227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057" y="3082227"/>
                <a:ext cx="48981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직사각형 65"/>
          <p:cNvSpPr/>
          <p:nvPr/>
        </p:nvSpPr>
        <p:spPr>
          <a:xfrm>
            <a:off x="7298749" y="2727188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8186405" y="2727188"/>
            <a:ext cx="518400" cy="51840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7167902" y="2851347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8055558" y="2851347"/>
            <a:ext cx="518400" cy="5184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7037055" y="2975506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7924711" y="2975506"/>
            <a:ext cx="518400" cy="518400"/>
          </a:xfrm>
          <a:prstGeom prst="rect">
            <a:avLst/>
          </a:prstGeom>
          <a:solidFill>
            <a:srgbClr val="BDD7EE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6906208" y="3099665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7793864" y="3099665"/>
            <a:ext cx="518400" cy="5184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775361" y="3223824"/>
            <a:ext cx="1409700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7663017" y="3223824"/>
            <a:ext cx="518400" cy="518400"/>
          </a:xfrm>
          <a:prstGeom prst="rect">
            <a:avLst/>
          </a:prstGeom>
          <a:solidFill>
            <a:srgbClr val="FFD96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오른쪽 중괄호 83"/>
          <p:cNvSpPr/>
          <p:nvPr/>
        </p:nvSpPr>
        <p:spPr>
          <a:xfrm rot="2533728">
            <a:off x="4661964" y="3080912"/>
            <a:ext cx="209635" cy="659301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794150" y="3654959"/>
                <a:ext cx="8200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  <a:p>
                <a:endParaRPr lang="ko-KR" alt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50" y="3654959"/>
                <a:ext cx="820091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6410774" y="1921500"/>
            <a:ext cx="2042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Output image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39885" y="1924992"/>
            <a:ext cx="9411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Filter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35609" y="1924991"/>
            <a:ext cx="2042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+mj-lt"/>
              </a:rPr>
              <a:t>Input image</a:t>
            </a:r>
            <a:endParaRPr lang="ko-KR" altLang="en-US" b="1" dirty="0" smtClean="0">
              <a:latin typeface="+mj-lt"/>
            </a:endParaRPr>
          </a:p>
        </p:txBody>
      </p:sp>
      <p:sp>
        <p:nvSpPr>
          <p:cNvPr id="89" name="오른쪽 중괄호 88"/>
          <p:cNvSpPr/>
          <p:nvPr/>
        </p:nvSpPr>
        <p:spPr>
          <a:xfrm rot="5400000">
            <a:off x="7852285" y="3581892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오른쪽 중괄호 89"/>
          <p:cNvSpPr/>
          <p:nvPr/>
        </p:nvSpPr>
        <p:spPr>
          <a:xfrm rot="10800000">
            <a:off x="7490259" y="3220117"/>
            <a:ext cx="147005" cy="512674"/>
          </a:xfrm>
          <a:prstGeom prst="rightBrace">
            <a:avLst>
              <a:gd name="adj1" fmla="val 42246"/>
              <a:gd name="adj2" fmla="val 52780"/>
            </a:avLst>
          </a:prstGeom>
          <a:ln w="1905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79806" y="3861986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06" y="3861986"/>
                <a:ext cx="48981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032149" y="3229614"/>
                <a:ext cx="489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49" y="3229614"/>
                <a:ext cx="48981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1" dirty="0" smtClean="0"/>
              <a:t>Deconvolution in DCNN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16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1" dirty="0" smtClean="0"/>
              <a:t>Problems with DCNN</a:t>
            </a:r>
          </a:p>
          <a:p>
            <a:pPr lvl="1"/>
            <a:r>
              <a:rPr lang="en-US" altLang="ko-KR" b="1" dirty="0" smtClean="0"/>
              <a:t>Overlapping sum problem</a:t>
            </a:r>
          </a:p>
          <a:p>
            <a:pPr lvl="1"/>
            <a:r>
              <a:rPr lang="en-US" altLang="ko-KR" dirty="0" smtClean="0"/>
              <a:t>Loop dimensions</a:t>
            </a: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Hardware Architecture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2699792" y="3338894"/>
            <a:ext cx="936104" cy="936104"/>
            <a:chOff x="755576" y="2708920"/>
            <a:chExt cx="936104" cy="936104"/>
          </a:xfrm>
          <a:solidFill>
            <a:schemeClr val="bg1"/>
          </a:solidFill>
        </p:grpSpPr>
        <p:sp>
          <p:nvSpPr>
            <p:cNvPr id="8" name="직사각형 7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331640" y="3212976"/>
              <a:ext cx="135632" cy="1356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583469" y="3442714"/>
            <a:ext cx="936104" cy="936104"/>
            <a:chOff x="755576" y="2708920"/>
            <a:chExt cx="936104" cy="936104"/>
          </a:xfrm>
          <a:solidFill>
            <a:schemeClr val="bg1"/>
          </a:solidFill>
        </p:grpSpPr>
        <p:sp>
          <p:nvSpPr>
            <p:cNvPr id="11" name="직사각형 10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331640" y="3212976"/>
              <a:ext cx="135632" cy="1356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467146" y="3546534"/>
            <a:ext cx="936104" cy="936104"/>
            <a:chOff x="755576" y="2708920"/>
            <a:chExt cx="936104" cy="936104"/>
          </a:xfrm>
          <a:solidFill>
            <a:schemeClr val="bg1"/>
          </a:solidFill>
        </p:grpSpPr>
        <p:sp>
          <p:nvSpPr>
            <p:cNvPr id="14" name="직사각형 13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331640" y="3212976"/>
              <a:ext cx="135632" cy="1356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350823" y="3650354"/>
            <a:ext cx="936104" cy="936104"/>
            <a:chOff x="755576" y="2708920"/>
            <a:chExt cx="936104" cy="936104"/>
          </a:xfrm>
          <a:solidFill>
            <a:schemeClr val="bg1"/>
          </a:solidFill>
        </p:grpSpPr>
        <p:sp>
          <p:nvSpPr>
            <p:cNvPr id="17" name="직사각형 16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331640" y="3212976"/>
              <a:ext cx="135632" cy="1356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234500" y="3754174"/>
            <a:ext cx="936104" cy="936104"/>
            <a:chOff x="755576" y="2708920"/>
            <a:chExt cx="936104" cy="936104"/>
          </a:xfrm>
        </p:grpSpPr>
        <p:sp>
          <p:nvSpPr>
            <p:cNvPr id="20" name="직사각형 19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111336" y="3088519"/>
              <a:ext cx="135632" cy="135632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725892" y="4269405"/>
            <a:ext cx="135632" cy="135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5797599" y="2497150"/>
            <a:ext cx="1872000" cy="1872000"/>
            <a:chOff x="4137235" y="2770996"/>
            <a:chExt cx="1872000" cy="1872000"/>
          </a:xfrm>
          <a:solidFill>
            <a:schemeClr val="bg1"/>
          </a:solidFill>
        </p:grpSpPr>
        <p:sp>
          <p:nvSpPr>
            <p:cNvPr id="24" name="직사각형 23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655906" y="2623643"/>
            <a:ext cx="1872000" cy="1872000"/>
            <a:chOff x="4137235" y="2770996"/>
            <a:chExt cx="1872000" cy="1872000"/>
          </a:xfrm>
          <a:solidFill>
            <a:schemeClr val="bg1"/>
          </a:solidFill>
        </p:grpSpPr>
        <p:sp>
          <p:nvSpPr>
            <p:cNvPr id="31" name="직사각형 30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514213" y="2750136"/>
            <a:ext cx="1872000" cy="1872000"/>
            <a:chOff x="4137235" y="2770996"/>
            <a:chExt cx="1872000" cy="1872000"/>
          </a:xfrm>
          <a:solidFill>
            <a:schemeClr val="bg1"/>
          </a:solidFill>
        </p:grpSpPr>
        <p:sp>
          <p:nvSpPr>
            <p:cNvPr id="37" name="직사각형 36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372520" y="2876629"/>
            <a:ext cx="1872000" cy="1872000"/>
            <a:chOff x="4137235" y="2770996"/>
            <a:chExt cx="1872000" cy="1872000"/>
          </a:xfrm>
          <a:solidFill>
            <a:schemeClr val="bg1"/>
          </a:solidFill>
        </p:grpSpPr>
        <p:sp>
          <p:nvSpPr>
            <p:cNvPr id="42" name="직사각형 41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5230827" y="3003122"/>
            <a:ext cx="1872000" cy="1872000"/>
            <a:chOff x="4137235" y="2770996"/>
            <a:chExt cx="1872000" cy="1872000"/>
          </a:xfrm>
        </p:grpSpPr>
        <p:sp>
          <p:nvSpPr>
            <p:cNvPr id="47" name="직사각형 46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1" name="직선 화살표 연결선 50"/>
          <p:cNvCxnSpPr/>
          <p:nvPr/>
        </p:nvCxnSpPr>
        <p:spPr>
          <a:xfrm>
            <a:off x="2223502" y="4864043"/>
            <a:ext cx="94434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91944" y="492491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44" y="4924917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 l="-4225" r="-12676" b="-3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직선 화살표 연결선 52"/>
          <p:cNvCxnSpPr/>
          <p:nvPr/>
        </p:nvCxnSpPr>
        <p:spPr>
          <a:xfrm>
            <a:off x="2051720" y="3774144"/>
            <a:ext cx="0" cy="91613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567394" y="40403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94" y="4040343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 l="-2817" r="-18310" b="-3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직선 화살표 연결선 54"/>
          <p:cNvCxnSpPr/>
          <p:nvPr/>
        </p:nvCxnSpPr>
        <p:spPr>
          <a:xfrm>
            <a:off x="5230827" y="5084401"/>
            <a:ext cx="187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30751" y="514527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751" y="5145275"/>
                <a:ext cx="432048" cy="369332"/>
              </a:xfrm>
              <a:prstGeom prst="rect">
                <a:avLst/>
              </a:prstGeom>
              <a:blipFill>
                <a:blip r:embed="rId5"/>
                <a:stretch>
                  <a:fillRect l="-4225" r="-23944" b="-31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직선 화살표 연결선 56"/>
          <p:cNvCxnSpPr/>
          <p:nvPr/>
        </p:nvCxnSpPr>
        <p:spPr>
          <a:xfrm>
            <a:off x="4990187" y="2998824"/>
            <a:ext cx="0" cy="18762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44904" y="36521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904" y="3652104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 l="-2817" r="-29577" b="-31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>
            <a:stCxn id="21" idx="0"/>
            <a:endCxn id="48" idx="0"/>
          </p:cNvCxnSpPr>
          <p:nvPr/>
        </p:nvCxnSpPr>
        <p:spPr>
          <a:xfrm flipV="1">
            <a:off x="2658076" y="3718373"/>
            <a:ext cx="3428855" cy="415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21" idx="2"/>
          </p:cNvCxnSpPr>
          <p:nvPr/>
        </p:nvCxnSpPr>
        <p:spPr>
          <a:xfrm flipV="1">
            <a:off x="2658076" y="4139609"/>
            <a:ext cx="3416691" cy="1297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48064" y="5601436"/>
            <a:ext cx="369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sum these overlaps up</a:t>
            </a:r>
            <a:endParaRPr lang="ko-KR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직선 화살표 연결선 61"/>
          <p:cNvCxnSpPr>
            <a:endCxn id="61" idx="0"/>
          </p:cNvCxnSpPr>
          <p:nvPr/>
        </p:nvCxnSpPr>
        <p:spPr>
          <a:xfrm>
            <a:off x="6154293" y="4021436"/>
            <a:ext cx="843745" cy="158000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17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1" dirty="0"/>
              <a:t>Problems with DCNN</a:t>
            </a:r>
          </a:p>
          <a:p>
            <a:pPr lvl="1"/>
            <a:r>
              <a:rPr lang="en-US" altLang="ko-KR" b="1" dirty="0"/>
              <a:t>Overlapping sum problem</a:t>
            </a:r>
          </a:p>
          <a:p>
            <a:pPr lvl="1"/>
            <a:r>
              <a:rPr lang="en-US" altLang="ko-KR" dirty="0"/>
              <a:t>Loop dimensions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Hardware Architecture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87563" y="5535211"/>
            <a:ext cx="521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&lt;General CNN Acceleration system&gt;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0" y="2716420"/>
            <a:ext cx="9102141" cy="2592288"/>
            <a:chOff x="-36512" y="3068960"/>
            <a:chExt cx="9102141" cy="2592288"/>
          </a:xfrm>
        </p:grpSpPr>
        <p:sp>
          <p:nvSpPr>
            <p:cNvPr id="65" name="직사각형 64"/>
            <p:cNvSpPr/>
            <p:nvPr/>
          </p:nvSpPr>
          <p:spPr>
            <a:xfrm>
              <a:off x="942467" y="3212976"/>
              <a:ext cx="1296144" cy="2232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Off-chip</a:t>
              </a:r>
            </a:p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  <a:endPara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217590" y="3212976"/>
              <a:ext cx="1296144" cy="2232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On-chip</a:t>
              </a:r>
            </a:p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  <a:endPara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5492713" y="3068960"/>
              <a:ext cx="3572916" cy="2592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Registers &amp; Processing Engine Arrays</a:t>
              </a:r>
            </a:p>
            <a:p>
              <a:pPr algn="ctr"/>
              <a:endPara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오른쪽 화살표 67"/>
            <p:cNvSpPr/>
            <p:nvPr/>
          </p:nvSpPr>
          <p:spPr>
            <a:xfrm>
              <a:off x="2550401" y="3486540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오른쪽 화살표 68"/>
            <p:cNvSpPr/>
            <p:nvPr/>
          </p:nvSpPr>
          <p:spPr>
            <a:xfrm>
              <a:off x="4825524" y="3486540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오른쪽 화살표 69"/>
            <p:cNvSpPr/>
            <p:nvPr/>
          </p:nvSpPr>
          <p:spPr>
            <a:xfrm rot="10800000">
              <a:off x="2555759" y="4739103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오른쪽 화살표 70"/>
            <p:cNvSpPr/>
            <p:nvPr/>
          </p:nvSpPr>
          <p:spPr>
            <a:xfrm rot="10800000">
              <a:off x="4825524" y="4734436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79279" y="3081745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49638" y="3742877"/>
              <a:ext cx="109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Weights</a:t>
              </a:r>
              <a:endParaRPr lang="ko-KR" alt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79279" y="4365104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98468" y="3081745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02428" y="3762883"/>
              <a:ext cx="109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Weights</a:t>
              </a:r>
              <a:endParaRPr lang="ko-KR" altLang="en-US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704989" y="4365104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78" name="오른쪽 화살표 77"/>
            <p:cNvSpPr/>
            <p:nvPr/>
          </p:nvSpPr>
          <p:spPr>
            <a:xfrm>
              <a:off x="369751" y="3451077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오른쪽 화살표 78"/>
            <p:cNvSpPr/>
            <p:nvPr/>
          </p:nvSpPr>
          <p:spPr>
            <a:xfrm rot="10800000">
              <a:off x="369994" y="4734436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7427" y="3071479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36512" y="3716034"/>
              <a:ext cx="109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Weights</a:t>
              </a:r>
              <a:endParaRPr lang="ko-KR" alt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6971" y="4365104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635266" y="3956892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6518479" y="3956891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7401692" y="3956890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8284905" y="3956889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5635266" y="452565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5635266" y="5094424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6518479" y="452565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7401692" y="452565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8284905" y="452565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6518479" y="509672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7401692" y="509672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8284905" y="509672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18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IEEE Standards Policies and Procedures</a:t>
            </a:r>
          </a:p>
        </p:txBody>
      </p:sp>
      <p:sp>
        <p:nvSpPr>
          <p:cNvPr id="1741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1" dirty="0"/>
              <a:t>Problems with DCNN</a:t>
            </a:r>
          </a:p>
          <a:p>
            <a:pPr lvl="1"/>
            <a:r>
              <a:rPr lang="en-US" altLang="ko-KR" b="1" dirty="0"/>
              <a:t>Overlapping sum problem</a:t>
            </a:r>
          </a:p>
          <a:p>
            <a:pPr lvl="1"/>
            <a:r>
              <a:rPr lang="en-US" altLang="ko-KR" dirty="0"/>
              <a:t>Loop dimensions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81200" y="5535211"/>
            <a:ext cx="542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&lt;General DCNN Acceleration system&gt;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0" y="2716420"/>
            <a:ext cx="9102141" cy="2592288"/>
            <a:chOff x="-36512" y="3068960"/>
            <a:chExt cx="9102141" cy="2592288"/>
          </a:xfrm>
        </p:grpSpPr>
        <p:sp>
          <p:nvSpPr>
            <p:cNvPr id="65" name="직사각형 64"/>
            <p:cNvSpPr/>
            <p:nvPr/>
          </p:nvSpPr>
          <p:spPr>
            <a:xfrm>
              <a:off x="942467" y="3212976"/>
              <a:ext cx="1296144" cy="2232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Off-chip</a:t>
              </a:r>
            </a:p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  <a:endPara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217590" y="3212976"/>
              <a:ext cx="1296144" cy="22322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On-chip</a:t>
              </a:r>
            </a:p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  <a:endPara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5492713" y="3068960"/>
              <a:ext cx="3572916" cy="2592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Registers &amp; Processing Engine Arrays</a:t>
              </a:r>
            </a:p>
            <a:p>
              <a:pPr algn="ctr"/>
              <a:endPara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ko-K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ko-KR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오른쪽 화살표 67"/>
            <p:cNvSpPr/>
            <p:nvPr/>
          </p:nvSpPr>
          <p:spPr>
            <a:xfrm>
              <a:off x="2550401" y="3486540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오른쪽 화살표 68"/>
            <p:cNvSpPr/>
            <p:nvPr/>
          </p:nvSpPr>
          <p:spPr>
            <a:xfrm>
              <a:off x="4825524" y="3486540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오른쪽 화살표 69"/>
            <p:cNvSpPr/>
            <p:nvPr/>
          </p:nvSpPr>
          <p:spPr>
            <a:xfrm rot="10800000">
              <a:off x="2555759" y="4739103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오른쪽 화살표 70"/>
            <p:cNvSpPr/>
            <p:nvPr/>
          </p:nvSpPr>
          <p:spPr>
            <a:xfrm rot="10800000">
              <a:off x="4825524" y="4734436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79279" y="3081745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49638" y="3742877"/>
              <a:ext cx="109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Weights</a:t>
              </a:r>
              <a:endParaRPr lang="ko-KR" alt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79279" y="4365104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98468" y="3081745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02428" y="3762883"/>
              <a:ext cx="109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Weights</a:t>
              </a:r>
              <a:endParaRPr lang="ko-KR" altLang="en-US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704989" y="4365104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78" name="오른쪽 화살표 77"/>
            <p:cNvSpPr/>
            <p:nvPr/>
          </p:nvSpPr>
          <p:spPr>
            <a:xfrm>
              <a:off x="369751" y="3451077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오른쪽 화살표 78"/>
            <p:cNvSpPr/>
            <p:nvPr/>
          </p:nvSpPr>
          <p:spPr>
            <a:xfrm rot="10800000">
              <a:off x="369994" y="4734436"/>
              <a:ext cx="43204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7427" y="3071479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36512" y="3716034"/>
              <a:ext cx="1090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Weights</a:t>
              </a:r>
              <a:endParaRPr lang="ko-KR" alt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6971" y="4365104"/>
              <a:ext cx="776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Pixels</a:t>
              </a:r>
              <a:endParaRPr lang="ko-KR" altLang="en-US" sz="1600" dirty="0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635266" y="3956892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6518479" y="3956891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7401692" y="3956890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8284905" y="3956889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5635266" y="452565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5635266" y="5094424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6518479" y="452565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7401692" y="452565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직사각형 90"/>
            <p:cNvSpPr/>
            <p:nvPr/>
          </p:nvSpPr>
          <p:spPr>
            <a:xfrm>
              <a:off x="8284905" y="452565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6518479" y="509672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7401692" y="509672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8284905" y="5096728"/>
              <a:ext cx="648072" cy="4175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오른쪽 화살표 37"/>
          <p:cNvSpPr/>
          <p:nvPr/>
        </p:nvSpPr>
        <p:spPr>
          <a:xfrm>
            <a:off x="2550401" y="4736015"/>
            <a:ext cx="43204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>
            <a:off x="4877313" y="4736015"/>
            <a:ext cx="43204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19</a:t>
            </a:fld>
            <a:endParaRPr lang="en-US" sz="1400">
              <a:latin typeface="Myriad Pro" charset="0"/>
            </a:endParaRPr>
          </a:p>
        </p:txBody>
      </p:sp>
      <p:sp>
        <p:nvSpPr>
          <p:cNvPr id="42" name="제목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762000"/>
          </a:xfrm>
        </p:spPr>
        <p:txBody>
          <a:bodyPr/>
          <a:lstStyle/>
          <a:p>
            <a:r>
              <a:rPr lang="en-US" altLang="ko-KR" dirty="0"/>
              <a:t>Proposed Hardware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8356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1" dirty="0"/>
              <a:t>Problems with DCNN</a:t>
            </a:r>
          </a:p>
          <a:p>
            <a:pPr lvl="1"/>
            <a:r>
              <a:rPr lang="en-US" altLang="ko-KR" dirty="0"/>
              <a:t>Overlapping sum problem</a:t>
            </a:r>
          </a:p>
          <a:p>
            <a:pPr lvl="1"/>
            <a:r>
              <a:rPr lang="en-US" altLang="ko-KR" b="1" dirty="0"/>
              <a:t>Loop dimensions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Hardware Architecture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2699792" y="3115956"/>
            <a:ext cx="936104" cy="936104"/>
            <a:chOff x="755576" y="2708920"/>
            <a:chExt cx="936104" cy="936104"/>
          </a:xfrm>
          <a:solidFill>
            <a:schemeClr val="bg1"/>
          </a:solidFill>
        </p:grpSpPr>
        <p:sp>
          <p:nvSpPr>
            <p:cNvPr id="41" name="직사각형 40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1331640" y="3212976"/>
              <a:ext cx="135632" cy="1356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2583469" y="3219776"/>
            <a:ext cx="936104" cy="936104"/>
            <a:chOff x="755576" y="2708920"/>
            <a:chExt cx="936104" cy="936104"/>
          </a:xfrm>
          <a:solidFill>
            <a:schemeClr val="bg1"/>
          </a:solidFill>
        </p:grpSpPr>
        <p:sp>
          <p:nvSpPr>
            <p:cNvPr id="44" name="직사각형 43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331640" y="3212976"/>
              <a:ext cx="135632" cy="1356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2467146" y="3323596"/>
            <a:ext cx="936104" cy="936104"/>
            <a:chOff x="755576" y="2708920"/>
            <a:chExt cx="936104" cy="936104"/>
          </a:xfrm>
          <a:solidFill>
            <a:schemeClr val="bg1"/>
          </a:solidFill>
        </p:grpSpPr>
        <p:sp>
          <p:nvSpPr>
            <p:cNvPr id="47" name="직사각형 46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331640" y="3212976"/>
              <a:ext cx="135632" cy="1356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2350823" y="3427416"/>
            <a:ext cx="936104" cy="936104"/>
            <a:chOff x="755576" y="2708920"/>
            <a:chExt cx="936104" cy="936104"/>
          </a:xfrm>
          <a:solidFill>
            <a:schemeClr val="bg1"/>
          </a:solidFill>
        </p:grpSpPr>
        <p:sp>
          <p:nvSpPr>
            <p:cNvPr id="50" name="직사각형 49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331640" y="3212976"/>
              <a:ext cx="135632" cy="13563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2234500" y="3531236"/>
            <a:ext cx="936104" cy="936104"/>
            <a:chOff x="755576" y="2708920"/>
            <a:chExt cx="936104" cy="936104"/>
          </a:xfrm>
        </p:grpSpPr>
        <p:sp>
          <p:nvSpPr>
            <p:cNvPr id="53" name="직사각형 52"/>
            <p:cNvSpPr/>
            <p:nvPr/>
          </p:nvSpPr>
          <p:spPr>
            <a:xfrm>
              <a:off x="755576" y="2708920"/>
              <a:ext cx="936104" cy="9361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111336" y="3088519"/>
              <a:ext cx="135632" cy="135632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2725892" y="4046467"/>
            <a:ext cx="135632" cy="135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6" name="그룹 55"/>
          <p:cNvGrpSpPr/>
          <p:nvPr/>
        </p:nvGrpSpPr>
        <p:grpSpPr>
          <a:xfrm>
            <a:off x="5797599" y="2274212"/>
            <a:ext cx="1872000" cy="1872000"/>
            <a:chOff x="4137235" y="2770996"/>
            <a:chExt cx="1872000" cy="1872000"/>
          </a:xfrm>
          <a:solidFill>
            <a:schemeClr val="bg1"/>
          </a:solidFill>
        </p:grpSpPr>
        <p:sp>
          <p:nvSpPr>
            <p:cNvPr id="57" name="직사각형 56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5655906" y="2400705"/>
            <a:ext cx="1872000" cy="1872000"/>
            <a:chOff x="4137235" y="2770996"/>
            <a:chExt cx="1872000" cy="1872000"/>
          </a:xfrm>
          <a:solidFill>
            <a:schemeClr val="bg1"/>
          </a:solidFill>
        </p:grpSpPr>
        <p:sp>
          <p:nvSpPr>
            <p:cNvPr id="62" name="직사각형 61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5514213" y="2527198"/>
            <a:ext cx="1872000" cy="1872000"/>
            <a:chOff x="4137235" y="2770996"/>
            <a:chExt cx="1872000" cy="1872000"/>
          </a:xfrm>
          <a:solidFill>
            <a:schemeClr val="bg1"/>
          </a:solidFill>
        </p:grpSpPr>
        <p:sp>
          <p:nvSpPr>
            <p:cNvPr id="99" name="직사각형 98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5372520" y="2653691"/>
            <a:ext cx="1872000" cy="1872000"/>
            <a:chOff x="4137235" y="2770996"/>
            <a:chExt cx="1872000" cy="1872000"/>
          </a:xfrm>
          <a:solidFill>
            <a:schemeClr val="bg1"/>
          </a:solidFill>
        </p:grpSpPr>
        <p:sp>
          <p:nvSpPr>
            <p:cNvPr id="104" name="직사각형 103"/>
            <p:cNvSpPr/>
            <p:nvPr/>
          </p:nvSpPr>
          <p:spPr>
            <a:xfrm>
              <a:off x="4137235" y="2770996"/>
              <a:ext cx="1872000" cy="18720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4777315" y="3486247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4939926" y="3647031"/>
              <a:ext cx="432048" cy="43204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4937696" y="3650813"/>
              <a:ext cx="271667" cy="26748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5230827" y="2780184"/>
            <a:ext cx="1872000" cy="18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5870907" y="3495435"/>
            <a:ext cx="432048" cy="432048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6033518" y="3656219"/>
            <a:ext cx="432048" cy="432048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031288" y="3660001"/>
            <a:ext cx="271667" cy="26748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2" name="직선 화살표 연결선 111"/>
          <p:cNvCxnSpPr/>
          <p:nvPr/>
        </p:nvCxnSpPr>
        <p:spPr>
          <a:xfrm>
            <a:off x="2223502" y="4641105"/>
            <a:ext cx="94434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491944" y="470197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5B9BD5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44" y="4701979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 l="-4225" r="-12676" b="-31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직선 화살표 연결선 113"/>
          <p:cNvCxnSpPr/>
          <p:nvPr/>
        </p:nvCxnSpPr>
        <p:spPr>
          <a:xfrm>
            <a:off x="2051720" y="3551206"/>
            <a:ext cx="0" cy="91613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567394" y="381740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94" y="3817405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 l="-2817" r="-18310" b="-31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직선 화살표 연결선 115"/>
          <p:cNvCxnSpPr/>
          <p:nvPr/>
        </p:nvCxnSpPr>
        <p:spPr>
          <a:xfrm>
            <a:off x="5230827" y="4861463"/>
            <a:ext cx="187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930751" y="492233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751" y="4922337"/>
                <a:ext cx="432048" cy="369332"/>
              </a:xfrm>
              <a:prstGeom prst="rect">
                <a:avLst/>
              </a:prstGeom>
              <a:blipFill>
                <a:blip r:embed="rId5"/>
                <a:stretch>
                  <a:fillRect l="-4225" r="-23944" b="-31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직선 화살표 연결선 117"/>
          <p:cNvCxnSpPr/>
          <p:nvPr/>
        </p:nvCxnSpPr>
        <p:spPr>
          <a:xfrm>
            <a:off x="4990187" y="2775886"/>
            <a:ext cx="0" cy="187629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444904" y="342916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904" y="3429166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 l="-2817" r="-29577" b="-3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직선 연결선 119"/>
          <p:cNvCxnSpPr>
            <a:stCxn id="54" idx="0"/>
            <a:endCxn id="109" idx="0"/>
          </p:cNvCxnSpPr>
          <p:nvPr/>
        </p:nvCxnSpPr>
        <p:spPr>
          <a:xfrm flipV="1">
            <a:off x="2658076" y="3495435"/>
            <a:ext cx="3428855" cy="415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>
            <a:stCxn id="54" idx="2"/>
          </p:cNvCxnSpPr>
          <p:nvPr/>
        </p:nvCxnSpPr>
        <p:spPr>
          <a:xfrm flipV="1">
            <a:off x="2658076" y="3916671"/>
            <a:ext cx="3416691" cy="1297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081132" y="5367435"/>
                <a:ext cx="3384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𝑢𝑝𝑠𝑐𝑎𝑙𝑖𝑛𝑔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ko-KR" sz="20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𝑢𝑝𝑠𝑐𝑎𝑙𝑖𝑛𝑔</m:t>
                      </m:r>
                      <m:r>
                        <a:rPr lang="en-US" altLang="ko-K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ko-K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altLang="ko-K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2" y="5367435"/>
                <a:ext cx="3384433" cy="707886"/>
              </a:xfrm>
              <a:prstGeom prst="rect">
                <a:avLst/>
              </a:prstGeom>
              <a:blipFill>
                <a:blip r:embed="rId7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/>
          <p:cNvSpPr txBox="1"/>
          <p:nvPr/>
        </p:nvSpPr>
        <p:spPr>
          <a:xfrm>
            <a:off x="2923992" y="4816994"/>
            <a:ext cx="233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Deconvolution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직선 화살표 연결선 123"/>
          <p:cNvCxnSpPr/>
          <p:nvPr/>
        </p:nvCxnSpPr>
        <p:spPr>
          <a:xfrm flipH="1">
            <a:off x="5306670" y="3031595"/>
            <a:ext cx="1652296" cy="178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24"/>
          <p:cNvCxnSpPr/>
          <p:nvPr/>
        </p:nvCxnSpPr>
        <p:spPr>
          <a:xfrm>
            <a:off x="5306670" y="2934871"/>
            <a:ext cx="162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20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Hardware 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Problems with </a:t>
            </a:r>
            <a:r>
              <a:rPr lang="en-US" altLang="ko-KR" b="1" dirty="0" smtClean="0"/>
              <a:t>DCNN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We solve these problems using TDC method*.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27000" y="9338"/>
            <a:ext cx="901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*Chang,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Optimizing FPGA-based convolutional neural networks accelerator for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mage super-resolution. 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ko-K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IEEE/ACM ASP-DAC</a:t>
            </a:r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1661057" y="4903347"/>
            <a:ext cx="391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Deconvolution→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</a:t>
            </a:r>
            <a:endParaRPr lang="ko-KR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평행 사변형 447"/>
          <p:cNvSpPr/>
          <p:nvPr/>
        </p:nvSpPr>
        <p:spPr bwMode="auto">
          <a:xfrm rot="16200000" flipH="1">
            <a:off x="5348195" y="3063533"/>
            <a:ext cx="2490020" cy="1953648"/>
          </a:xfrm>
          <a:prstGeom prst="parallelogram">
            <a:avLst>
              <a:gd name="adj" fmla="val 49314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449" name="평행 사변형 448"/>
          <p:cNvSpPr/>
          <p:nvPr/>
        </p:nvSpPr>
        <p:spPr bwMode="auto">
          <a:xfrm rot="16200000" flipH="1">
            <a:off x="5539590" y="3063533"/>
            <a:ext cx="2490020" cy="1953648"/>
          </a:xfrm>
          <a:prstGeom prst="parallelogram">
            <a:avLst>
              <a:gd name="adj" fmla="val 49314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450" name="평행 사변형 449"/>
          <p:cNvSpPr/>
          <p:nvPr/>
        </p:nvSpPr>
        <p:spPr bwMode="auto">
          <a:xfrm rot="16200000" flipH="1">
            <a:off x="5730985" y="3063533"/>
            <a:ext cx="2490020" cy="1953648"/>
          </a:xfrm>
          <a:prstGeom prst="parallelogram">
            <a:avLst>
              <a:gd name="adj" fmla="val 49314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451" name="평행 사변형 450"/>
          <p:cNvSpPr/>
          <p:nvPr/>
        </p:nvSpPr>
        <p:spPr bwMode="auto">
          <a:xfrm rot="16200000" flipH="1">
            <a:off x="5922380" y="3063533"/>
            <a:ext cx="2490020" cy="1953648"/>
          </a:xfrm>
          <a:prstGeom prst="parallelogram">
            <a:avLst>
              <a:gd name="adj" fmla="val 49314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452" name="평행 사변형 451"/>
          <p:cNvSpPr>
            <a:spLocks noChangeAspect="1"/>
          </p:cNvSpPr>
          <p:nvPr/>
        </p:nvSpPr>
        <p:spPr bwMode="auto">
          <a:xfrm rot="16200000" flipH="1">
            <a:off x="7253167" y="3920485"/>
            <a:ext cx="359888" cy="252000"/>
          </a:xfrm>
          <a:prstGeom prst="parallelogram">
            <a:avLst>
              <a:gd name="adj" fmla="val 50362"/>
            </a:avLst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453" name="왼쪽 중괄호 452"/>
          <p:cNvSpPr/>
          <p:nvPr/>
        </p:nvSpPr>
        <p:spPr>
          <a:xfrm rot="5400000">
            <a:off x="6005325" y="2883678"/>
            <a:ext cx="157427" cy="842341"/>
          </a:xfrm>
          <a:prstGeom prst="leftBrace">
            <a:avLst>
              <a:gd name="adj1" fmla="val 53384"/>
              <a:gd name="adj2" fmla="val 50000"/>
            </a:avLst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4" name="TextBox 453"/>
              <p:cNvSpPr txBox="1"/>
              <p:nvPr/>
            </p:nvSpPr>
            <p:spPr>
              <a:xfrm>
                <a:off x="5641673" y="2726861"/>
                <a:ext cx="8847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altLang="ko-KR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ko-KR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454" name="TextBox 4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73" y="2726861"/>
                <a:ext cx="884729" cy="276999"/>
              </a:xfrm>
              <a:prstGeom prst="rect">
                <a:avLst/>
              </a:prstGeom>
              <a:blipFill>
                <a:blip r:embed="rId4"/>
                <a:stretch>
                  <a:fillRect l="-11644" r="-26712" b="-5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" name="왼쪽 중괄호 454"/>
          <p:cNvSpPr/>
          <p:nvPr/>
        </p:nvSpPr>
        <p:spPr>
          <a:xfrm>
            <a:off x="5451174" y="3983794"/>
            <a:ext cx="123208" cy="324000"/>
          </a:xfrm>
          <a:prstGeom prst="leftBrace">
            <a:avLst>
              <a:gd name="adj1" fmla="val 53384"/>
              <a:gd name="adj2" fmla="val 50000"/>
            </a:avLst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6" name="TextBox 455"/>
              <p:cNvSpPr txBox="1"/>
              <p:nvPr/>
            </p:nvSpPr>
            <p:spPr>
              <a:xfrm>
                <a:off x="5150952" y="3988609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ko-KR" alt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456" name="TextBox 4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952" y="3988609"/>
                <a:ext cx="219611" cy="276999"/>
              </a:xfrm>
              <a:prstGeom prst="rect">
                <a:avLst/>
              </a:prstGeom>
              <a:blipFill>
                <a:blip r:embed="rId5"/>
                <a:stretch>
                  <a:fillRect l="-41667" r="-38889" b="-456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7" name="왼쪽 중괄호 456"/>
          <p:cNvSpPr/>
          <p:nvPr/>
        </p:nvSpPr>
        <p:spPr>
          <a:xfrm rot="3720000">
            <a:off x="7285775" y="2564860"/>
            <a:ext cx="123208" cy="324000"/>
          </a:xfrm>
          <a:prstGeom prst="leftBrace">
            <a:avLst>
              <a:gd name="adj1" fmla="val 53384"/>
              <a:gd name="adj2" fmla="val 50000"/>
            </a:avLst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8" name="TextBox 457"/>
              <p:cNvSpPr txBox="1"/>
              <p:nvPr/>
            </p:nvSpPr>
            <p:spPr>
              <a:xfrm>
                <a:off x="7167176" y="2281722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ko-KR" alt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458" name="TextBox 4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76" y="2281722"/>
                <a:ext cx="219611" cy="276999"/>
              </a:xfrm>
              <a:prstGeom prst="rect">
                <a:avLst/>
              </a:prstGeom>
              <a:blipFill>
                <a:blip r:embed="rId6"/>
                <a:stretch>
                  <a:fillRect l="-41667" r="-38889" b="-456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9" name="평행 사변형 458"/>
          <p:cNvSpPr/>
          <p:nvPr/>
        </p:nvSpPr>
        <p:spPr bwMode="auto">
          <a:xfrm rot="16200000" flipH="1">
            <a:off x="1013937" y="3063532"/>
            <a:ext cx="2490020" cy="1953648"/>
          </a:xfrm>
          <a:prstGeom prst="parallelogram">
            <a:avLst>
              <a:gd name="adj" fmla="val 49314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p:pic>
        <p:nvPicPr>
          <p:cNvPr id="460" name="그림 4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9772" y="3612016"/>
            <a:ext cx="488196" cy="687600"/>
          </a:xfrm>
          <a:prstGeom prst="rect">
            <a:avLst/>
          </a:prstGeom>
        </p:spPr>
      </p:pic>
      <p:sp>
        <p:nvSpPr>
          <p:cNvPr id="461" name="평행 사변형 460"/>
          <p:cNvSpPr>
            <a:spLocks/>
          </p:cNvSpPr>
          <p:nvPr/>
        </p:nvSpPr>
        <p:spPr bwMode="auto">
          <a:xfrm rot="16200000" flipH="1">
            <a:off x="2079052" y="3708817"/>
            <a:ext cx="687600" cy="481508"/>
          </a:xfrm>
          <a:prstGeom prst="parallelogram">
            <a:avLst>
              <a:gd name="adj" fmla="val 50362"/>
            </a:avLst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TextBox 461"/>
              <p:cNvSpPr txBox="1"/>
              <p:nvPr/>
            </p:nvSpPr>
            <p:spPr>
              <a:xfrm>
                <a:off x="684213" y="3929348"/>
                <a:ext cx="373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462" name="TextBox 4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3" y="3929348"/>
                <a:ext cx="373436" cy="276999"/>
              </a:xfrm>
              <a:prstGeom prst="rect">
                <a:avLst/>
              </a:prstGeom>
              <a:blipFill>
                <a:blip r:embed="rId8"/>
                <a:stretch>
                  <a:fillRect l="-27869" r="-21311" b="-6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Box 462"/>
              <p:cNvSpPr txBox="1"/>
              <p:nvPr/>
            </p:nvSpPr>
            <p:spPr>
              <a:xfrm>
                <a:off x="2036020" y="2678418"/>
                <a:ext cx="373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ko-KR" alt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463" name="TextBox 4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20" y="2678418"/>
                <a:ext cx="373436" cy="276999"/>
              </a:xfrm>
              <a:prstGeom prst="rect">
                <a:avLst/>
              </a:prstGeom>
              <a:blipFill>
                <a:blip r:embed="rId9"/>
                <a:stretch>
                  <a:fillRect l="-29508" r="-21311" b="-5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4" name="왼쪽 중괄호 463"/>
          <p:cNvSpPr/>
          <p:nvPr/>
        </p:nvSpPr>
        <p:spPr>
          <a:xfrm rot="3720000">
            <a:off x="2259730" y="2943658"/>
            <a:ext cx="123208" cy="432000"/>
          </a:xfrm>
          <a:prstGeom prst="leftBrace">
            <a:avLst>
              <a:gd name="adj1" fmla="val 53384"/>
              <a:gd name="adj2" fmla="val 50000"/>
            </a:avLst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5" name="왼쪽 중괄호 464"/>
          <p:cNvSpPr/>
          <p:nvPr/>
        </p:nvSpPr>
        <p:spPr>
          <a:xfrm>
            <a:off x="1099902" y="3926131"/>
            <a:ext cx="123208" cy="432000"/>
          </a:xfrm>
          <a:prstGeom prst="leftBrace">
            <a:avLst>
              <a:gd name="adj1" fmla="val 53384"/>
              <a:gd name="adj2" fmla="val 50000"/>
            </a:avLst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6" name="직선 연결선 465"/>
          <p:cNvCxnSpPr/>
          <p:nvPr/>
        </p:nvCxnSpPr>
        <p:spPr>
          <a:xfrm flipV="1">
            <a:off x="2182097" y="4223011"/>
            <a:ext cx="5125013" cy="34179"/>
          </a:xfrm>
          <a:prstGeom prst="line">
            <a:avLst/>
          </a:prstGeom>
          <a:ln w="12700">
            <a:solidFill>
              <a:srgbClr val="33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직선 연결선 466"/>
          <p:cNvCxnSpPr/>
          <p:nvPr/>
        </p:nvCxnSpPr>
        <p:spPr>
          <a:xfrm>
            <a:off x="2670293" y="4077969"/>
            <a:ext cx="4842187" cy="4546"/>
          </a:xfrm>
          <a:prstGeom prst="line">
            <a:avLst/>
          </a:prstGeom>
          <a:ln w="12700">
            <a:solidFill>
              <a:srgbClr val="33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직선 연결선 467"/>
          <p:cNvCxnSpPr/>
          <p:nvPr/>
        </p:nvCxnSpPr>
        <p:spPr>
          <a:xfrm>
            <a:off x="2663606" y="3605771"/>
            <a:ext cx="4895505" cy="248058"/>
          </a:xfrm>
          <a:prstGeom prst="line">
            <a:avLst/>
          </a:prstGeom>
          <a:ln w="12700">
            <a:solidFill>
              <a:srgbClr val="33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직선 연결선 468"/>
          <p:cNvCxnSpPr/>
          <p:nvPr/>
        </p:nvCxnSpPr>
        <p:spPr>
          <a:xfrm>
            <a:off x="2182097" y="3830363"/>
            <a:ext cx="5101328" cy="152508"/>
          </a:xfrm>
          <a:prstGeom prst="line">
            <a:avLst/>
          </a:prstGeom>
          <a:ln w="12700">
            <a:solidFill>
              <a:srgbClr val="33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21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dirty="0"/>
              <a:t> Hardware Implementation Tool</a:t>
            </a:r>
          </a:p>
          <a:p>
            <a:pPr lvl="1"/>
            <a:r>
              <a:rPr lang="en-US" altLang="ko-KR" dirty="0"/>
              <a:t> High-Level Synthesis 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dirty="0" err="1"/>
              <a:t>Vivado</a:t>
            </a:r>
            <a:r>
              <a:rPr lang="en-US" altLang="ko-KR" dirty="0"/>
              <a:t> HLS 2016. 4</a:t>
            </a:r>
          </a:p>
          <a:p>
            <a:pPr lvl="1"/>
            <a:r>
              <a:rPr lang="en-US" altLang="ko-KR" dirty="0"/>
              <a:t> Xilinx Virtex-7 485T FPGA</a:t>
            </a:r>
          </a:p>
          <a:p>
            <a:pPr lvl="1"/>
            <a:r>
              <a:rPr lang="en-US" altLang="ko-KR" dirty="0"/>
              <a:t> Single-precision floating point</a:t>
            </a:r>
          </a:p>
          <a:p>
            <a:r>
              <a:rPr lang="en-US" altLang="ko-KR" dirty="0"/>
              <a:t> CNN model</a:t>
            </a:r>
            <a:endParaRPr lang="en-US" altLang="ko-KR" sz="2400" dirty="0"/>
          </a:p>
          <a:p>
            <a:pPr lvl="1"/>
            <a:r>
              <a:rPr lang="en-US" altLang="ko-KR" dirty="0"/>
              <a:t> FSRCNN</a:t>
            </a:r>
          </a:p>
          <a:p>
            <a:pPr lvl="2"/>
            <a:r>
              <a:rPr lang="en-US" altLang="ko-KR" dirty="0"/>
              <a:t> 7 convolution + 1 deconvolution</a:t>
            </a:r>
          </a:p>
          <a:p>
            <a:pPr lvl="1"/>
            <a:endParaRPr lang="ko-KR" altLang="en-US" kern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Environments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89" y="4052894"/>
            <a:ext cx="8381012" cy="1873933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22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2000" dirty="0"/>
              <a:t>TDC Method</a:t>
            </a:r>
          </a:p>
          <a:p>
            <a:pPr lvl="1"/>
            <a:r>
              <a:rPr lang="en-US" altLang="ko-KR" sz="1600" dirty="0"/>
              <a:t> Loop tiling factor (</a:t>
            </a:r>
            <a:r>
              <a:rPr lang="en-US" altLang="ko-KR" sz="1600" i="1" dirty="0" err="1"/>
              <a:t>T</a:t>
            </a:r>
            <a:r>
              <a:rPr lang="en-US" altLang="ko-KR" sz="1600" i="1" baseline="-25000" dirty="0" err="1"/>
              <a:t>n</a:t>
            </a:r>
            <a:r>
              <a:rPr lang="en-US" altLang="ko-KR" sz="1600" dirty="0"/>
              <a:t>, </a:t>
            </a:r>
            <a:r>
              <a:rPr lang="en-US" altLang="ko-KR" sz="1600" i="1" dirty="0"/>
              <a:t>T</a:t>
            </a:r>
            <a:r>
              <a:rPr lang="en-US" altLang="ko-KR" sz="1600" i="1" baseline="-25000" dirty="0"/>
              <a:t>m</a:t>
            </a:r>
            <a:r>
              <a:rPr lang="en-US" altLang="ko-KR" sz="1600" dirty="0"/>
              <a:t>) was set to (56, 9).</a:t>
            </a:r>
          </a:p>
          <a:p>
            <a:pPr lvl="1"/>
            <a:r>
              <a:rPr lang="en-US" altLang="ko-KR" sz="1600" dirty="0"/>
              <a:t> Two reasons for the increase in the throughput</a:t>
            </a:r>
          </a:p>
          <a:p>
            <a:pPr lvl="2"/>
            <a:r>
              <a:rPr lang="en-US" altLang="ko-KR" sz="1400" dirty="0"/>
              <a:t> Kernel size</a:t>
            </a:r>
          </a:p>
          <a:p>
            <a:pPr lvl="2"/>
            <a:r>
              <a:rPr lang="en-US" altLang="ko-KR" sz="1400" dirty="0"/>
              <a:t> Resource underutilization problem is resolved</a:t>
            </a:r>
          </a:p>
          <a:p>
            <a:pPr lvl="1"/>
            <a:endParaRPr lang="ko-KR" altLang="en-US" kern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Results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20639" y="4339266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12.96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ko-KR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639" y="4339266"/>
                <a:ext cx="1224136" cy="400110"/>
              </a:xfrm>
              <a:prstGeom prst="rect">
                <a:avLst/>
              </a:prstGeom>
              <a:blipFill>
                <a:blip r:embed="rId3"/>
                <a:stretch>
                  <a:fillRect l="-5500" t="-7692" b="-2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57584" y="4702048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1.11</m:t>
                    </m:r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ko-KR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584" y="4702048"/>
                <a:ext cx="1224136" cy="400110"/>
              </a:xfrm>
              <a:prstGeom prst="rect">
                <a:avLst/>
              </a:prstGeom>
              <a:blipFill>
                <a:blip r:embed="rId4"/>
                <a:stretch>
                  <a:fillRect l="-5500" t="-606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57584" y="5064831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2.04</m:t>
                    </m:r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ko-KR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584" y="5064831"/>
                <a:ext cx="1224136" cy="400110"/>
              </a:xfrm>
              <a:prstGeom prst="rect">
                <a:avLst/>
              </a:prstGeom>
              <a:blipFill>
                <a:blip r:embed="rId5"/>
                <a:stretch>
                  <a:fillRect l="-5500" t="-7692" b="-2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/>
          <p:cNvGrpSpPr/>
          <p:nvPr/>
        </p:nvGrpSpPr>
        <p:grpSpPr>
          <a:xfrm>
            <a:off x="995179" y="3326585"/>
            <a:ext cx="6706987" cy="2197828"/>
            <a:chOff x="1043608" y="3645024"/>
            <a:chExt cx="7031767" cy="2304256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608" y="3645024"/>
              <a:ext cx="7031767" cy="2304256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2471260" y="4069105"/>
              <a:ext cx="20162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</a:t>
              </a:r>
              <a:endParaRPr lang="ko-KR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471260" y="4797152"/>
              <a:ext cx="876604" cy="1045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508104" y="4797152"/>
              <a:ext cx="876604" cy="1045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4134" y="41279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[1]X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Zhang, et al. A design methodology for efficient implementation of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deconvolutional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neural networks on an FPGA. In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1705.02583.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23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2000" dirty="0" smtClean="0"/>
              <a:t>Latency</a:t>
            </a:r>
          </a:p>
          <a:p>
            <a:endParaRPr lang="en-US" altLang="ko-KR" sz="2000" kern="0" dirty="0"/>
          </a:p>
          <a:p>
            <a:endParaRPr lang="en-US" altLang="ko-KR" sz="2000" kern="0" dirty="0" smtClean="0"/>
          </a:p>
          <a:p>
            <a:endParaRPr lang="en-US" altLang="ko-KR" sz="2000" kern="0" dirty="0"/>
          </a:p>
          <a:p>
            <a:endParaRPr lang="en-US" altLang="ko-KR" sz="2000" kern="0" dirty="0" smtClean="0"/>
          </a:p>
          <a:p>
            <a:endParaRPr lang="en-US" altLang="ko-KR" sz="2000" kern="0" dirty="0"/>
          </a:p>
          <a:p>
            <a:r>
              <a:rPr lang="en-US" altLang="ko-KR" sz="2000" kern="0" dirty="0" smtClean="0"/>
              <a:t>Execution time</a:t>
            </a:r>
            <a:endParaRPr lang="ko-KR" altLang="en-US" kern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Results</a:t>
            </a:r>
            <a:endParaRPr lang="ko-KR" altLang="en-US" dirty="0"/>
          </a:p>
        </p:txBody>
      </p:sp>
      <p:sp>
        <p:nvSpPr>
          <p:cNvPr id="80" name="직사각형 79"/>
          <p:cNvSpPr/>
          <p:nvPr/>
        </p:nvSpPr>
        <p:spPr bwMode="auto">
          <a:xfrm>
            <a:off x="2008067" y="448761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1" name="직사각형 80"/>
          <p:cNvSpPr/>
          <p:nvPr/>
        </p:nvSpPr>
        <p:spPr bwMode="auto">
          <a:xfrm>
            <a:off x="2008067" y="4755474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2" name="직사각형 81"/>
          <p:cNvSpPr/>
          <p:nvPr/>
        </p:nvSpPr>
        <p:spPr bwMode="auto">
          <a:xfrm>
            <a:off x="2830103" y="502332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3" name="직사각형 82"/>
          <p:cNvSpPr/>
          <p:nvPr/>
        </p:nvSpPr>
        <p:spPr bwMode="auto">
          <a:xfrm>
            <a:off x="2830103" y="5292017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Conv4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4" name="직사각형 83"/>
          <p:cNvSpPr/>
          <p:nvPr/>
        </p:nvSpPr>
        <p:spPr bwMode="auto">
          <a:xfrm>
            <a:off x="3652139" y="5563365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Conv5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5" name="직사각형 84"/>
          <p:cNvSpPr/>
          <p:nvPr/>
        </p:nvSpPr>
        <p:spPr bwMode="auto">
          <a:xfrm>
            <a:off x="3652139" y="502332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6" name="직사각형 85"/>
          <p:cNvSpPr/>
          <p:nvPr/>
        </p:nvSpPr>
        <p:spPr bwMode="auto">
          <a:xfrm>
            <a:off x="4474175" y="502332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7" name="직사각형 86"/>
          <p:cNvSpPr/>
          <p:nvPr/>
        </p:nvSpPr>
        <p:spPr bwMode="auto">
          <a:xfrm>
            <a:off x="2830103" y="448761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8" name="직사각형 87"/>
          <p:cNvSpPr/>
          <p:nvPr/>
        </p:nvSpPr>
        <p:spPr bwMode="auto">
          <a:xfrm>
            <a:off x="2830103" y="4755474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89" name="직사각형 88"/>
          <p:cNvSpPr/>
          <p:nvPr/>
        </p:nvSpPr>
        <p:spPr bwMode="auto">
          <a:xfrm>
            <a:off x="3652139" y="448761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0" name="직사각형 89"/>
          <p:cNvSpPr/>
          <p:nvPr/>
        </p:nvSpPr>
        <p:spPr bwMode="auto">
          <a:xfrm>
            <a:off x="3652139" y="4755474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1" name="직사각형 90"/>
          <p:cNvSpPr/>
          <p:nvPr/>
        </p:nvSpPr>
        <p:spPr bwMode="auto">
          <a:xfrm>
            <a:off x="4474175" y="448761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2" name="직사각형 91"/>
          <p:cNvSpPr/>
          <p:nvPr/>
        </p:nvSpPr>
        <p:spPr bwMode="auto">
          <a:xfrm>
            <a:off x="4474175" y="4755474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3" name="직사각형 92"/>
          <p:cNvSpPr/>
          <p:nvPr/>
        </p:nvSpPr>
        <p:spPr bwMode="auto">
          <a:xfrm>
            <a:off x="4474175" y="5563365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Conv5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4" name="직사각형 93"/>
          <p:cNvSpPr/>
          <p:nvPr/>
        </p:nvSpPr>
        <p:spPr bwMode="auto">
          <a:xfrm>
            <a:off x="3652139" y="529201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Conv4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5" name="직사각형 94"/>
          <p:cNvSpPr/>
          <p:nvPr/>
        </p:nvSpPr>
        <p:spPr bwMode="auto">
          <a:xfrm>
            <a:off x="4474175" y="5292015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Conv4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6" name="직사각형 95"/>
          <p:cNvSpPr/>
          <p:nvPr/>
        </p:nvSpPr>
        <p:spPr bwMode="auto">
          <a:xfrm>
            <a:off x="5296211" y="502332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7" name="직사각형 96"/>
          <p:cNvSpPr/>
          <p:nvPr/>
        </p:nvSpPr>
        <p:spPr bwMode="auto">
          <a:xfrm>
            <a:off x="5296211" y="4487619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8" name="직사각형 97"/>
          <p:cNvSpPr/>
          <p:nvPr/>
        </p:nvSpPr>
        <p:spPr bwMode="auto">
          <a:xfrm>
            <a:off x="5296211" y="4755474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99" name="직사각형 98"/>
          <p:cNvSpPr/>
          <p:nvPr/>
        </p:nvSpPr>
        <p:spPr bwMode="auto">
          <a:xfrm>
            <a:off x="5296211" y="5563365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Conv5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5296211" y="5292015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Conv4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cxnSp>
        <p:nvCxnSpPr>
          <p:cNvPr id="101" name="직선 화살표 연결선 100"/>
          <p:cNvCxnSpPr/>
          <p:nvPr/>
        </p:nvCxnSpPr>
        <p:spPr bwMode="auto">
          <a:xfrm>
            <a:off x="2008067" y="5958456"/>
            <a:ext cx="420433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6094924" y="5804567"/>
            <a:ext cx="11440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latin typeface="+mj-lt"/>
              </a:rPr>
              <a:t>Timeline</a:t>
            </a:r>
            <a:endParaRPr lang="ko-KR" altLang="en-US" sz="1400" b="1" dirty="0" smtClean="0">
              <a:latin typeface="+mj-lt"/>
            </a:endParaRPr>
          </a:p>
        </p:txBody>
      </p:sp>
      <p:sp>
        <p:nvSpPr>
          <p:cNvPr id="103" name="직사각형 102"/>
          <p:cNvSpPr/>
          <p:nvPr/>
        </p:nvSpPr>
        <p:spPr bwMode="auto">
          <a:xfrm>
            <a:off x="2008067" y="223052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04" name="직사각형 103"/>
          <p:cNvSpPr/>
          <p:nvPr/>
        </p:nvSpPr>
        <p:spPr bwMode="auto">
          <a:xfrm>
            <a:off x="2008067" y="2498381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05" name="직사각형 104"/>
          <p:cNvSpPr/>
          <p:nvPr/>
        </p:nvSpPr>
        <p:spPr bwMode="auto">
          <a:xfrm>
            <a:off x="2830103" y="276623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06" name="직사각형 105"/>
          <p:cNvSpPr/>
          <p:nvPr/>
        </p:nvSpPr>
        <p:spPr bwMode="auto">
          <a:xfrm>
            <a:off x="2830103" y="3034924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Conv4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3652139" y="3306272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Conv5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08" name="직사각형 107"/>
          <p:cNvSpPr/>
          <p:nvPr/>
        </p:nvSpPr>
        <p:spPr bwMode="auto">
          <a:xfrm>
            <a:off x="3652139" y="276623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09" name="직사각형 108"/>
          <p:cNvSpPr/>
          <p:nvPr/>
        </p:nvSpPr>
        <p:spPr bwMode="auto">
          <a:xfrm>
            <a:off x="4474175" y="276623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0" name="직사각형 109"/>
          <p:cNvSpPr/>
          <p:nvPr/>
        </p:nvSpPr>
        <p:spPr bwMode="auto">
          <a:xfrm>
            <a:off x="2830103" y="223052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1" name="직사각형 110"/>
          <p:cNvSpPr/>
          <p:nvPr/>
        </p:nvSpPr>
        <p:spPr bwMode="auto">
          <a:xfrm>
            <a:off x="2830103" y="2498381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2" name="직사각형 111"/>
          <p:cNvSpPr/>
          <p:nvPr/>
        </p:nvSpPr>
        <p:spPr bwMode="auto">
          <a:xfrm>
            <a:off x="3652139" y="223052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3" name="직사각형 112"/>
          <p:cNvSpPr/>
          <p:nvPr/>
        </p:nvSpPr>
        <p:spPr bwMode="auto">
          <a:xfrm>
            <a:off x="3652139" y="2498381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4" name="직사각형 113"/>
          <p:cNvSpPr/>
          <p:nvPr/>
        </p:nvSpPr>
        <p:spPr bwMode="auto">
          <a:xfrm>
            <a:off x="4474175" y="223052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5" name="직사각형 114"/>
          <p:cNvSpPr/>
          <p:nvPr/>
        </p:nvSpPr>
        <p:spPr bwMode="auto">
          <a:xfrm>
            <a:off x="4474175" y="2498381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6" name="직사각형 115"/>
          <p:cNvSpPr/>
          <p:nvPr/>
        </p:nvSpPr>
        <p:spPr bwMode="auto">
          <a:xfrm>
            <a:off x="4474175" y="3306272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Conv5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7" name="직사각형 116"/>
          <p:cNvSpPr/>
          <p:nvPr/>
        </p:nvSpPr>
        <p:spPr bwMode="auto">
          <a:xfrm>
            <a:off x="3652139" y="3034923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Conv4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8" name="직사각형 117"/>
          <p:cNvSpPr/>
          <p:nvPr/>
        </p:nvSpPr>
        <p:spPr bwMode="auto">
          <a:xfrm>
            <a:off x="4474175" y="3034922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Conv4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19" name="직사각형 118"/>
          <p:cNvSpPr/>
          <p:nvPr/>
        </p:nvSpPr>
        <p:spPr bwMode="auto">
          <a:xfrm>
            <a:off x="5296211" y="276623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Conv3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20" name="직사각형 119"/>
          <p:cNvSpPr/>
          <p:nvPr/>
        </p:nvSpPr>
        <p:spPr bwMode="auto">
          <a:xfrm>
            <a:off x="5296211" y="2230526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Conv1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21" name="직사각형 120"/>
          <p:cNvSpPr/>
          <p:nvPr/>
        </p:nvSpPr>
        <p:spPr bwMode="auto">
          <a:xfrm>
            <a:off x="5296211" y="2498381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Conv2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22" name="직사각형 121"/>
          <p:cNvSpPr/>
          <p:nvPr/>
        </p:nvSpPr>
        <p:spPr bwMode="auto">
          <a:xfrm>
            <a:off x="5296211" y="3306272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Conv5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sp>
        <p:nvSpPr>
          <p:cNvPr id="123" name="직사각형 122"/>
          <p:cNvSpPr/>
          <p:nvPr/>
        </p:nvSpPr>
        <p:spPr bwMode="auto">
          <a:xfrm>
            <a:off x="5296211" y="3034922"/>
            <a:ext cx="822036" cy="2678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charset="0"/>
              </a:rPr>
              <a:t>Conv4</a:t>
            </a:r>
            <a:endParaRPr kumimoji="0" lang="ko-KR" altLang="en-US" sz="1400" b="1" i="0" u="none" strike="noStrike" cap="none" normalizeH="0" baseline="0" dirty="0" smtClean="0">
              <a:ln>
                <a:noFill/>
              </a:ln>
              <a:effectLst/>
              <a:latin typeface="+mj-lt"/>
              <a:ea typeface="ＭＳ Ｐゴシック" charset="0"/>
            </a:endParaRPr>
          </a:p>
        </p:txBody>
      </p:sp>
      <p:cxnSp>
        <p:nvCxnSpPr>
          <p:cNvPr id="124" name="직선 화살표 연결선 123"/>
          <p:cNvCxnSpPr/>
          <p:nvPr/>
        </p:nvCxnSpPr>
        <p:spPr bwMode="auto">
          <a:xfrm>
            <a:off x="2008067" y="3701363"/>
            <a:ext cx="420433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5" name="TextBox 124"/>
          <p:cNvSpPr txBox="1"/>
          <p:nvPr/>
        </p:nvSpPr>
        <p:spPr>
          <a:xfrm>
            <a:off x="6094924" y="3547474"/>
            <a:ext cx="11440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latin typeface="+mj-lt"/>
              </a:rPr>
              <a:t>Timeline</a:t>
            </a:r>
            <a:endParaRPr lang="ko-KR" altLang="en-US" sz="1400" b="1" dirty="0" smtClean="0">
              <a:latin typeface="+mj-lt"/>
            </a:endParaRPr>
          </a:p>
        </p:txBody>
      </p:sp>
      <p:cxnSp>
        <p:nvCxnSpPr>
          <p:cNvPr id="126" name="직선 화살표 연결선 125"/>
          <p:cNvCxnSpPr/>
          <p:nvPr/>
        </p:nvCxnSpPr>
        <p:spPr bwMode="auto">
          <a:xfrm>
            <a:off x="2008067" y="1829887"/>
            <a:ext cx="24661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직선 화살표 연결선 126"/>
          <p:cNvCxnSpPr/>
          <p:nvPr/>
        </p:nvCxnSpPr>
        <p:spPr bwMode="auto">
          <a:xfrm>
            <a:off x="4474175" y="4348130"/>
            <a:ext cx="8220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" name="직선 화살표 연결선 127"/>
          <p:cNvCxnSpPr/>
          <p:nvPr/>
        </p:nvCxnSpPr>
        <p:spPr bwMode="auto">
          <a:xfrm>
            <a:off x="5296211" y="4348130"/>
            <a:ext cx="8220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1" name="TextBox 130"/>
          <p:cNvSpPr txBox="1"/>
          <p:nvPr/>
        </p:nvSpPr>
        <p:spPr>
          <a:xfrm>
            <a:off x="6614291" y="2107745"/>
            <a:ext cx="18137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" dirty="0" smtClean="0">
                <a:latin typeface="+mj-lt"/>
              </a:rPr>
              <a:t>QHD 21.27ms(×2)</a:t>
            </a:r>
          </a:p>
          <a:p>
            <a:pPr algn="ctr"/>
            <a:r>
              <a:rPr lang="en-US" altLang="ko-KR" sz="1800" dirty="0" smtClean="0"/>
              <a:t>9.45ms(×3)</a:t>
            </a:r>
          </a:p>
          <a:p>
            <a:pPr algn="ctr"/>
            <a:r>
              <a:rPr lang="en-US" altLang="ko-KR" sz="1800" dirty="0" smtClean="0">
                <a:solidFill>
                  <a:srgbClr val="FF0000"/>
                </a:solidFill>
              </a:rPr>
              <a:t>5.34ms(×4)</a:t>
            </a:r>
            <a:endParaRPr lang="ko-KR" altLang="en-US" sz="1800" b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614290" y="4374326"/>
            <a:ext cx="18137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" dirty="0" smtClean="0">
                <a:latin typeface="+mj-lt"/>
              </a:rPr>
              <a:t>QHD 7.09ms(×2)</a:t>
            </a:r>
          </a:p>
          <a:p>
            <a:pPr algn="ctr"/>
            <a:r>
              <a:rPr lang="en-US" altLang="ko-KR" sz="1800" dirty="0" smtClean="0"/>
              <a:t>3.15ms(×3)</a:t>
            </a:r>
          </a:p>
          <a:p>
            <a:pPr algn="ctr"/>
            <a:r>
              <a:rPr lang="en-US" altLang="ko-KR" sz="1800" dirty="0" smtClean="0">
                <a:solidFill>
                  <a:srgbClr val="FF0000"/>
                </a:solidFill>
              </a:rPr>
              <a:t>1.78ms(×4)</a:t>
            </a:r>
            <a:endParaRPr lang="ko-KR" altLang="en-US" sz="1800" b="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3" name="직선 화살표 연결선 132"/>
          <p:cNvCxnSpPr/>
          <p:nvPr/>
        </p:nvCxnSpPr>
        <p:spPr bwMode="auto">
          <a:xfrm>
            <a:off x="2830103" y="1947997"/>
            <a:ext cx="24661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직선 화살표 연결선 133"/>
          <p:cNvCxnSpPr/>
          <p:nvPr/>
        </p:nvCxnSpPr>
        <p:spPr bwMode="auto">
          <a:xfrm>
            <a:off x="3652139" y="2066107"/>
            <a:ext cx="24661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5" name="직선 화살표 연결선 134"/>
          <p:cNvCxnSpPr/>
          <p:nvPr/>
        </p:nvCxnSpPr>
        <p:spPr bwMode="auto">
          <a:xfrm>
            <a:off x="3652139" y="4348130"/>
            <a:ext cx="8220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24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 bwMode="auto">
          <a:xfrm>
            <a:off x="658813" y="1442675"/>
            <a:ext cx="7769225" cy="463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▪"/>
              <a:defRPr sz="1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−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Arial" panose="020B0604020202020204" pitchFamily="34" charset="0"/>
              <a:buChar char="҉"/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anose="05000000000000000000" pitchFamily="2" charset="2"/>
              <a:buChar char="ü"/>
              <a:defRPr sz="12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2000" dirty="0" smtClean="0"/>
              <a:t>FPGA Utilization (130MHz)</a:t>
            </a:r>
          </a:p>
          <a:p>
            <a:endParaRPr lang="en-US" altLang="ko-KR" sz="2000" kern="0" dirty="0"/>
          </a:p>
          <a:p>
            <a:endParaRPr lang="en-US" altLang="ko-KR" sz="2000" kern="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Results</a:t>
            </a:r>
            <a:endParaRPr lang="ko-KR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507115" y="5799170"/>
            <a:ext cx="413744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latin typeface="+mj-lt"/>
              </a:rPr>
              <a:t>FPGA resources </a:t>
            </a:r>
            <a:r>
              <a:rPr lang="ko-KR" altLang="en-US" sz="1600" b="1" dirty="0">
                <a:latin typeface="+mj-lt"/>
              </a:rPr>
              <a:t>사용량</a:t>
            </a:r>
          </a:p>
        </p:txBody>
      </p:sp>
      <p:pic>
        <p:nvPicPr>
          <p:cNvPr id="60" name="그림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099048" y="4615932"/>
            <a:ext cx="4953582" cy="1120178"/>
          </a:xfrm>
          <a:prstGeom prst="rect">
            <a:avLst/>
          </a:prstGeom>
        </p:spPr>
      </p:pic>
      <p:pic>
        <p:nvPicPr>
          <p:cNvPr id="62" name="그림 61"/>
          <p:cNvPicPr/>
          <p:nvPr/>
        </p:nvPicPr>
        <p:blipFill>
          <a:blip r:embed="rId4"/>
          <a:stretch>
            <a:fillRect/>
          </a:stretch>
        </p:blipFill>
        <p:spPr>
          <a:xfrm>
            <a:off x="1761600" y="1800414"/>
            <a:ext cx="5628477" cy="2820771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25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000" dirty="0"/>
                  <a:t> </a:t>
                </a:r>
                <a:r>
                  <a:rPr lang="en-US" altLang="ko-KR" sz="2400" kern="1200" dirty="0"/>
                  <a:t>Propose the TDC Method based DCNN Accelerator.</a:t>
                </a:r>
              </a:p>
              <a:p>
                <a:pPr lvl="1"/>
                <a:r>
                  <a:rPr lang="en-US" altLang="ko-KR" sz="1800" kern="1200" dirty="0" smtClean="0"/>
                  <a:t> Improves </a:t>
                </a:r>
                <a:r>
                  <a:rPr lang="en-US" altLang="ko-KR" sz="1800" kern="1200" dirty="0"/>
                  <a:t>throughput and could resolve the spatial </a:t>
                </a:r>
                <a:r>
                  <a:rPr lang="en-US" altLang="ko-KR" sz="1800" kern="1200" dirty="0" smtClean="0"/>
                  <a:t>problem</a:t>
                </a:r>
                <a:r>
                  <a:rPr lang="en-US" altLang="ko-KR" sz="1800" kern="1200" dirty="0"/>
                  <a:t>.</a:t>
                </a:r>
              </a:p>
              <a:p>
                <a:pPr lvl="1"/>
                <a:r>
                  <a:rPr lang="en-US" altLang="ko-KR" sz="1800" kern="1200" dirty="0"/>
                  <a:t> Increase the parallelism of the output feature maps.</a:t>
                </a:r>
              </a:p>
              <a:p>
                <a:pPr lvl="1"/>
                <a:r>
                  <a:rPr lang="en-US" altLang="ko-KR" sz="1800" kern="1200" dirty="0"/>
                  <a:t> Outperform the state-of-the-art DCNN accelerator up to 81</a:t>
                </a:r>
                <a14:m>
                  <m:oMath xmlns:m="http://schemas.openxmlformats.org/officeDocument/2006/math">
                    <m:r>
                      <a:rPr lang="en-US" altLang="ko-KR" sz="1800" kern="12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800" kern="1200" dirty="0"/>
                  <a:t>.</a:t>
                </a:r>
                <a:endParaRPr lang="en-US" altLang="ko-KR" sz="1800" kern="1200" dirty="0" smtClean="0"/>
              </a:p>
              <a:p>
                <a:r>
                  <a:rPr lang="en-US" altLang="ko-KR" sz="2400" kern="1200" dirty="0"/>
                  <a:t> Propose </a:t>
                </a:r>
                <a:r>
                  <a:rPr lang="en-US" altLang="ko-KR" sz="2400" kern="1200" dirty="0" smtClean="0"/>
                  <a:t>the DNN-based </a:t>
                </a:r>
                <a:r>
                  <a:rPr lang="en-US" altLang="ko-KR" sz="2400" kern="1200" dirty="0"/>
                  <a:t>Efficient </a:t>
                </a:r>
                <a:r>
                  <a:rPr lang="en-US" altLang="ko-KR" sz="2400" kern="1200" dirty="0" smtClean="0"/>
                  <a:t>Architecture.</a:t>
                </a:r>
                <a:endParaRPr lang="en-US" altLang="ko-KR" sz="2400" kern="1200" dirty="0"/>
              </a:p>
              <a:p>
                <a:pPr lvl="1"/>
                <a:r>
                  <a:rPr lang="en-US" altLang="ko-KR" sz="1800" kern="1200" dirty="0"/>
                  <a:t> Implement FSRCNN on Xilinx </a:t>
                </a:r>
                <a:r>
                  <a:rPr lang="en-US" altLang="ko-KR" sz="1800" kern="1200" dirty="0" smtClean="0"/>
                  <a:t>Kintex-7 </a:t>
                </a:r>
                <a:r>
                  <a:rPr lang="en-US" altLang="ko-KR" sz="1800" kern="1200" dirty="0"/>
                  <a:t>FPGA.</a:t>
                </a:r>
              </a:p>
              <a:p>
                <a:pPr lvl="1"/>
                <a:r>
                  <a:rPr lang="en-US" altLang="ko-KR" sz="1800" kern="1200" dirty="0" smtClean="0"/>
                  <a:t> Resolve the motion-to-photon latency in VR.</a:t>
                </a:r>
                <a:endParaRPr lang="en-US" altLang="ko-KR" sz="2400" kern="1200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96" t="-21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26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86217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219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Efficient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Image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Interpolation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for Virtual Reality Using Deep Learning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2018-10-06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Suk-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Ju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Kang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Suk-Ju Kang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Sogang University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+82-10-7103-6520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sjkang@sogang.ac.kr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6" name="Rectangle 5"/>
          <p:cNvSpPr>
            <a:spLocks noChangeArrowheads="1"/>
          </p:cNvSpPr>
          <p:nvPr/>
        </p:nvSpPr>
        <p:spPr bwMode="auto">
          <a:xfrm>
            <a:off x="1935112" y="352058"/>
            <a:ext cx="5230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altLang="ko-KR" sz="1600" b="1" dirty="0"/>
              <a:t>IEEE 3079</a:t>
            </a:r>
            <a:br>
              <a:rPr lang="en-GB" altLang="ko-KR" sz="1600" b="1" dirty="0"/>
            </a:br>
            <a:r>
              <a:rPr lang="en-US" altLang="ko-KR" sz="1600" b="1" dirty="0"/>
              <a:t>Cybersickness Reduction Working Group</a:t>
            </a:r>
          </a:p>
          <a:p>
            <a:pPr algn="ctr" eaLnBrk="0" hangingPunct="0"/>
            <a:r>
              <a:rPr lang="en-US" altLang="ko-KR" sz="1600" b="1" dirty="0"/>
              <a:t>[Dong Il </a:t>
            </a:r>
            <a:r>
              <a:rPr lang="en-US" altLang="ko-KR" sz="1600" b="1" dirty="0" err="1"/>
              <a:t>Seo</a:t>
            </a:r>
            <a:r>
              <a:rPr lang="en-US" altLang="ko-KR" sz="1600" b="1" dirty="0"/>
              <a:t> and dillon@volercreative.com]</a:t>
            </a:r>
          </a:p>
        </p:txBody>
      </p:sp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2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solidFill>
                  <a:schemeClr val="tx2"/>
                </a:solidFill>
              </a:rPr>
              <a:t>Outline</a:t>
            </a:r>
            <a:endParaRPr lang="ko-KR" alt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497013"/>
            <a:ext cx="8298920" cy="44592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Proposed Hardware Architecture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Experimental environments and results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Summary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low-cost HMD systems with a novel optical structure have been presented by several companies</a:t>
            </a:r>
            <a:endParaRPr lang="en-US" altLang="ko-KR" dirty="0"/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684213" y="542562"/>
            <a:ext cx="7769225" cy="78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Introduction</a:t>
            </a:r>
            <a:endParaRPr lang="en-US" altLang="ko-KR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58" y="2514600"/>
            <a:ext cx="759669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Motion-to-Photon </a:t>
            </a:r>
            <a:r>
              <a:rPr lang="en-US" altLang="ko-KR" dirty="0"/>
              <a:t>latency is the time needed for a user movement to be fully reflected on a display </a:t>
            </a:r>
            <a:r>
              <a:rPr lang="en-US" altLang="ko-KR" dirty="0" smtClean="0"/>
              <a:t>screen.</a:t>
            </a:r>
            <a:endParaRPr lang="en-US" altLang="ko-KR" dirty="0"/>
          </a:p>
          <a:p>
            <a:r>
              <a:rPr lang="en-US" altLang="ko-KR" dirty="0"/>
              <a:t>Low motion-to-photon (&lt; 20ms) latency is a prerequisite to convince user’s mind that user is in another </a:t>
            </a:r>
            <a:r>
              <a:rPr lang="en-US" altLang="ko-KR" dirty="0" smtClean="0"/>
              <a:t>place.</a:t>
            </a:r>
            <a:endParaRPr lang="en-US" altLang="ko-KR" dirty="0">
              <a:cs typeface="Calibri" panose="020F0502020204030204" pitchFamily="34" charset="0"/>
            </a:endParaRPr>
          </a:p>
          <a:p>
            <a:r>
              <a:rPr lang="en-US" altLang="ko-KR" dirty="0"/>
              <a:t>A high motion-to-photon latency makes a poor virtual reality </a:t>
            </a:r>
            <a:r>
              <a:rPr lang="en-US" altLang="ko-KR" dirty="0" smtClean="0"/>
              <a:t>experience.</a:t>
            </a:r>
            <a:endParaRPr lang="ko-KR" altLang="en-US" dirty="0">
              <a:cs typeface="Calibri" panose="020F0502020204030204" pitchFamily="34" charset="0"/>
            </a:endParaRPr>
          </a:p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11560" y="3727959"/>
            <a:ext cx="8311439" cy="1324660"/>
            <a:chOff x="472115" y="5156100"/>
            <a:chExt cx="8311439" cy="1324660"/>
          </a:xfrm>
        </p:grpSpPr>
        <p:grpSp>
          <p:nvGrpSpPr>
            <p:cNvPr id="6" name="그룹 5"/>
            <p:cNvGrpSpPr/>
            <p:nvPr/>
          </p:nvGrpSpPr>
          <p:grpSpPr>
            <a:xfrm>
              <a:off x="578283" y="5156100"/>
              <a:ext cx="8204127" cy="1152625"/>
              <a:chOff x="472329" y="4973538"/>
              <a:chExt cx="8204127" cy="1152625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472329" y="4973538"/>
                <a:ext cx="8204127" cy="1152625"/>
                <a:chOff x="755576" y="4725144"/>
                <a:chExt cx="8204127" cy="1152625"/>
              </a:xfrm>
            </p:grpSpPr>
            <p:grpSp>
              <p:nvGrpSpPr>
                <p:cNvPr id="17" name="그룹 16"/>
                <p:cNvGrpSpPr/>
                <p:nvPr/>
              </p:nvGrpSpPr>
              <p:grpSpPr>
                <a:xfrm>
                  <a:off x="755576" y="4797152"/>
                  <a:ext cx="6984776" cy="997780"/>
                  <a:chOff x="14061" y="4365104"/>
                  <a:chExt cx="8050327" cy="1149995"/>
                </a:xfrm>
              </p:grpSpPr>
              <p:sp>
                <p:nvSpPr>
                  <p:cNvPr id="19" name="오른쪽 화살표 18"/>
                  <p:cNvSpPr/>
                  <p:nvPr/>
                </p:nvSpPr>
                <p:spPr>
                  <a:xfrm>
                    <a:off x="1079612" y="4365104"/>
                    <a:ext cx="6984776" cy="1149995"/>
                  </a:xfrm>
                  <a:prstGeom prst="rightArrow">
                    <a:avLst/>
                  </a:prstGeom>
                  <a:gradFill>
                    <a:gsLst>
                      <a:gs pos="0">
                        <a:schemeClr val="accent5"/>
                      </a:gs>
                      <a:gs pos="100000">
                        <a:srgbClr val="C00000"/>
                      </a:gs>
                    </a:gsLst>
                    <a:lin ang="0" scaled="1"/>
                  </a:gradFill>
                  <a:ln>
                    <a:gradFill flip="none" rotWithShape="1">
                      <a:gsLst>
                        <a:gs pos="0">
                          <a:schemeClr val="accent5"/>
                        </a:gs>
                        <a:gs pos="100000">
                          <a:srgbClr val="C00000"/>
                        </a:gs>
                      </a:gsLst>
                      <a:lin ang="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20" name="그룹 19"/>
                  <p:cNvGrpSpPr/>
                  <p:nvPr/>
                </p:nvGrpSpPr>
                <p:grpSpPr>
                  <a:xfrm>
                    <a:off x="1619672" y="4777407"/>
                    <a:ext cx="5797610" cy="354730"/>
                    <a:chOff x="1619672" y="4777407"/>
                    <a:chExt cx="5797610" cy="354730"/>
                  </a:xfrm>
                </p:grpSpPr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1619672" y="4777407"/>
                      <a:ext cx="7227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400" b="1" dirty="0" smtClean="0">
                          <a:latin typeface="Calibri" panose="020F0502020204030204" pitchFamily="34" charset="0"/>
                        </a:rPr>
                        <a:t>Tracker</a:t>
                      </a:r>
                      <a:endParaRPr lang="ko-KR" altLang="en-US" sz="1400" b="1" dirty="0" err="1" smtClean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685377" y="4777407"/>
                      <a:ext cx="48923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400" b="1" dirty="0" smtClean="0">
                          <a:latin typeface="Calibri" panose="020F0502020204030204" pitchFamily="34" charset="0"/>
                        </a:rPr>
                        <a:t>CPU</a:t>
                      </a:r>
                      <a:endParaRPr lang="ko-KR" altLang="en-US" sz="1400" b="1" dirty="0" err="1" smtClean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545704" y="4777407"/>
                      <a:ext cx="50687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400" b="1" dirty="0"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en-US" altLang="ko-KR" sz="1400" b="1" dirty="0" smtClean="0">
                          <a:latin typeface="Calibri" panose="020F0502020204030204" pitchFamily="34" charset="0"/>
                        </a:rPr>
                        <a:t>PU</a:t>
                      </a:r>
                      <a:endParaRPr lang="ko-KR" altLang="en-US" sz="1400" b="1" dirty="0" err="1" smtClean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423665" y="4777407"/>
                      <a:ext cx="72641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400" b="1" smtClean="0">
                          <a:latin typeface="Calibri" panose="020F0502020204030204" pitchFamily="34" charset="0"/>
                        </a:rPr>
                        <a:t>Display</a:t>
                      </a:r>
                      <a:endParaRPr lang="ko-KR" altLang="en-US" sz="1400" b="1" dirty="0" err="1" smtClean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5503476" y="4777407"/>
                      <a:ext cx="79848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400" b="1" dirty="0" smtClean="0">
                          <a:latin typeface="Calibri" panose="020F0502020204030204" pitchFamily="34" charset="0"/>
                        </a:rPr>
                        <a:t>Photons</a:t>
                      </a:r>
                      <a:endParaRPr lang="ko-KR" altLang="en-US" sz="1400" b="1" dirty="0" err="1" smtClean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660232" y="4777407"/>
                      <a:ext cx="757050" cy="3547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400" b="1" dirty="0" smtClean="0">
                          <a:latin typeface="Calibri" panose="020F0502020204030204" pitchFamily="34" charset="0"/>
                        </a:rPr>
                        <a:t>Optics</a:t>
                      </a:r>
                      <a:endParaRPr lang="ko-KR" altLang="en-US" sz="1400" b="1" dirty="0" err="1" smtClean="0">
                        <a:latin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1" name="그림 2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061" y="4398519"/>
                    <a:ext cx="1065551" cy="106555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그림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7078" y="4725144"/>
                  <a:ext cx="1152625" cy="1152625"/>
                </a:xfrm>
                <a:prstGeom prst="rect">
                  <a:avLst/>
                </a:prstGeom>
              </p:spPr>
            </p:pic>
          </p:grpSp>
          <p:sp>
            <p:nvSpPr>
              <p:cNvPr id="11" name="원호 10"/>
              <p:cNvSpPr/>
              <p:nvPr/>
            </p:nvSpPr>
            <p:spPr>
              <a:xfrm>
                <a:off x="540680" y="5030263"/>
                <a:ext cx="775169" cy="316697"/>
              </a:xfrm>
              <a:prstGeom prst="arc">
                <a:avLst>
                  <a:gd name="adj1" fmla="val 19619346"/>
                  <a:gd name="adj2" fmla="val 12985059"/>
                </a:avLst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" name="직선 화살표 연결선 11"/>
              <p:cNvCxnSpPr/>
              <p:nvPr/>
            </p:nvCxnSpPr>
            <p:spPr>
              <a:xfrm>
                <a:off x="2555776" y="5544436"/>
                <a:ext cx="23429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화살표 연결선 12"/>
              <p:cNvCxnSpPr/>
              <p:nvPr/>
            </p:nvCxnSpPr>
            <p:spPr>
              <a:xfrm>
                <a:off x="3302229" y="5544436"/>
                <a:ext cx="23429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화살표 연결선 13"/>
              <p:cNvCxnSpPr/>
              <p:nvPr/>
            </p:nvCxnSpPr>
            <p:spPr>
              <a:xfrm>
                <a:off x="4063982" y="5547725"/>
                <a:ext cx="23429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화살표 연결선 14"/>
              <p:cNvCxnSpPr/>
              <p:nvPr/>
            </p:nvCxnSpPr>
            <p:spPr>
              <a:xfrm>
                <a:off x="5000868" y="5544436"/>
                <a:ext cx="23429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화살표 연결선 15"/>
              <p:cNvCxnSpPr/>
              <p:nvPr/>
            </p:nvCxnSpPr>
            <p:spPr>
              <a:xfrm>
                <a:off x="6004514" y="5544436"/>
                <a:ext cx="23429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72115" y="6172983"/>
              <a:ext cx="1154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latin typeface="Calibri" panose="020F0502020204030204" pitchFamily="34" charset="0"/>
                </a:rPr>
                <a:t>Head motion</a:t>
              </a:r>
              <a:endParaRPr lang="ko-KR" altLang="en-US" sz="1400" b="1" dirty="0" err="1" smtClean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58181" y="6172983"/>
              <a:ext cx="1125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latin typeface="Calibri" panose="020F0502020204030204" pitchFamily="34" charset="0"/>
                </a:rPr>
                <a:t>User’s retina</a:t>
              </a:r>
              <a:endParaRPr lang="ko-KR" altLang="en-US" sz="1400" b="1" dirty="0" err="1" smtClean="0"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7309" y="6104616"/>
              <a:ext cx="3871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Calibri" panose="020F0502020204030204" pitchFamily="34" charset="0"/>
                </a:rPr>
                <a:t>Under 20 milliseconds of latency for comfortability</a:t>
              </a:r>
              <a:endParaRPr lang="ko-KR" altLang="en-US" sz="1400" dirty="0" err="1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cs typeface="Calibri" panose="020F0502020204030204" pitchFamily="34" charset="0"/>
              </a:rPr>
              <a:t>A challenge of Virtual Reality</a:t>
            </a:r>
          </a:p>
          <a:p>
            <a:pPr lvl="1"/>
            <a:r>
              <a:rPr lang="en-US" altLang="ko-KR" dirty="0">
                <a:cs typeface="Calibri" panose="020F0502020204030204" pitchFamily="34" charset="0"/>
              </a:rPr>
              <a:t>Users feel gaps on their sense between the reality and virtual reality because of a motion-to-photon latency</a:t>
            </a:r>
          </a:p>
          <a:p>
            <a:pPr lvl="1"/>
            <a:r>
              <a:rPr lang="en-US" altLang="ko-KR" dirty="0">
                <a:cs typeface="Calibri" panose="020F0502020204030204" pitchFamily="34" charset="0"/>
              </a:rPr>
              <a:t>This causes dizziness and motion sickness to user</a:t>
            </a:r>
          </a:p>
          <a:p>
            <a:r>
              <a:rPr lang="en-US" altLang="ko-KR" dirty="0">
                <a:cs typeface="Calibri" panose="020F0502020204030204" pitchFamily="34" charset="0"/>
              </a:rPr>
              <a:t>Motion-to-photon latency must be compensated!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41" y="3309322"/>
            <a:ext cx="3471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Problems from latency of HMD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6747116" y="4451653"/>
            <a:ext cx="439959" cy="555989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7374409" y="4271572"/>
            <a:ext cx="1393758" cy="1602246"/>
            <a:chOff x="7969077" y="2881568"/>
            <a:chExt cx="2395212" cy="2753504"/>
          </a:xfrm>
        </p:grpSpPr>
        <p:pic>
          <p:nvPicPr>
            <p:cNvPr id="8" name="Picture 4" descr="http://www.atlashealth.com.au/wp-content/uploads/2016/02/Dizziness.02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077" y="3343899"/>
              <a:ext cx="2395212" cy="1723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998368" y="2881568"/>
              <a:ext cx="2336628" cy="52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Motion sickness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40515" y="5106149"/>
              <a:ext cx="1452335" cy="52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Dizziness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316431" y="2802727"/>
            <a:ext cx="1572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perception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79512" y="3759054"/>
            <a:ext cx="6482407" cy="1795643"/>
            <a:chOff x="179512" y="4279754"/>
            <a:chExt cx="6482407" cy="1795643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943" y="4435279"/>
              <a:ext cx="1503422" cy="127153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0249" y="4435279"/>
              <a:ext cx="1503422" cy="127153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00724" y="5733256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Blurring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6930" y="5733256"/>
              <a:ext cx="1151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Image judder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79512" y="4279754"/>
              <a:ext cx="6482407" cy="1795643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105" y="4356992"/>
              <a:ext cx="2491519" cy="13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0" t="26519" r="59089" b="13418"/>
            <a:stretch/>
          </p:blipFill>
          <p:spPr bwMode="auto">
            <a:xfrm>
              <a:off x="5264531" y="4471616"/>
              <a:ext cx="1249698" cy="12768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0" name="직선 연결선 19"/>
            <p:cNvCxnSpPr/>
            <p:nvPr/>
          </p:nvCxnSpPr>
          <p:spPr bwMode="auto">
            <a:xfrm flipV="1">
              <a:off x="4550542" y="4471616"/>
              <a:ext cx="713989" cy="89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직선 연결선 20"/>
            <p:cNvCxnSpPr/>
            <p:nvPr/>
          </p:nvCxnSpPr>
          <p:spPr bwMode="auto">
            <a:xfrm>
              <a:off x="4550542" y="5381386"/>
              <a:ext cx="713989" cy="3670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" name="직사각형 21"/>
            <p:cNvSpPr/>
            <p:nvPr/>
          </p:nvSpPr>
          <p:spPr bwMode="auto">
            <a:xfrm>
              <a:off x="3660618" y="4480539"/>
              <a:ext cx="889924" cy="90084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모서리가 둥근 직사각형 22"/>
          <p:cNvSpPr/>
          <p:nvPr/>
        </p:nvSpPr>
        <p:spPr>
          <a:xfrm>
            <a:off x="7278052" y="3064032"/>
            <a:ext cx="1611182" cy="2914061"/>
          </a:xfrm>
          <a:prstGeom prst="roundRect">
            <a:avLst>
              <a:gd name="adj" fmla="val 642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 descr="vr motion sickness에 대한 이미지 검색결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11" y="3111270"/>
            <a:ext cx="1237189" cy="12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Convolutional neural networks (CNN) can solve the problems faced by existing machine learning algorithms in such as object recognition and natural language processing, etc.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285" y="2680810"/>
            <a:ext cx="2544775" cy="216097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25" y="2680810"/>
            <a:ext cx="2890369" cy="216097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134" y="3761296"/>
            <a:ext cx="2808312" cy="216097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762000"/>
          </a:xfrm>
        </p:spPr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84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Distorted Stereoscopic Image</a:t>
            </a:r>
            <a:endParaRPr lang="ko-KR" altLang="en-US" dirty="0"/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684213" y="542562"/>
            <a:ext cx="7769225" cy="78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Proposed HMD System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68" y="2133600"/>
            <a:ext cx="858851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4352</TotalTime>
  <Words>942</Words>
  <Application>Microsoft Office PowerPoint</Application>
  <PresentationFormat>화면 슬라이드 쇼(4:3)</PresentationFormat>
  <Paragraphs>377</Paragraphs>
  <Slides>27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Geneva</vt:lpstr>
      <vt:lpstr>ＭＳ Ｐゴシック</vt:lpstr>
      <vt:lpstr>Myriad Pro</vt:lpstr>
      <vt:lpstr>Arial</vt:lpstr>
      <vt:lpstr>Calibri</vt:lpstr>
      <vt:lpstr>Cambria Math</vt:lpstr>
      <vt:lpstr>Times New Roman</vt:lpstr>
      <vt:lpstr>Verdana</vt:lpstr>
      <vt:lpstr>Wingdings</vt:lpstr>
      <vt:lpstr>IEEE-SA Powerpoint Template</vt:lpstr>
      <vt:lpstr>PowerPoint 프레젠테이션</vt:lpstr>
      <vt:lpstr>Compliance with IEEE Standards Policies and Procedures</vt:lpstr>
      <vt:lpstr>PowerPoint 프레젠테이션</vt:lpstr>
      <vt:lpstr>Outline</vt:lpstr>
      <vt:lpstr>Introduction</vt:lpstr>
      <vt:lpstr>Motivation</vt:lpstr>
      <vt:lpstr>Motivation</vt:lpstr>
      <vt:lpstr>Motivation</vt:lpstr>
      <vt:lpstr>Proposed HMD System</vt:lpstr>
      <vt:lpstr>Proposed HMD System</vt:lpstr>
      <vt:lpstr>Proposed HMD System</vt:lpstr>
      <vt:lpstr>Proposed HMD System (Background)</vt:lpstr>
      <vt:lpstr>Proposed HMD System (Background)</vt:lpstr>
      <vt:lpstr>Proposed Hardware Architecture</vt:lpstr>
      <vt:lpstr>Proposed Hardware Architecture</vt:lpstr>
      <vt:lpstr>Proposed Hardware Architecture</vt:lpstr>
      <vt:lpstr>Proposed Hardware Architecture</vt:lpstr>
      <vt:lpstr>Proposed Hardware Architecture</vt:lpstr>
      <vt:lpstr>Proposed Hardware Architecture</vt:lpstr>
      <vt:lpstr>Proposed Hardware Architecture</vt:lpstr>
      <vt:lpstr>Proposed Hardware Architecture</vt:lpstr>
      <vt:lpstr>Proposed Hardware Architecture</vt:lpstr>
      <vt:lpstr>Experimental Environments</vt:lpstr>
      <vt:lpstr>Experimental Results</vt:lpstr>
      <vt:lpstr>Experimental Results</vt:lpstr>
      <vt:lpstr>Experimental Results</vt:lpstr>
      <vt:lpstr>Summary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kangx</cp:lastModifiedBy>
  <cp:revision>189</cp:revision>
  <dcterms:created xsi:type="dcterms:W3CDTF">2014-10-13T13:02:20Z</dcterms:created>
  <dcterms:modified xsi:type="dcterms:W3CDTF">2018-10-06T07:43:49Z</dcterms:modified>
</cp:coreProperties>
</file>