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16"/>
  </p:notesMasterIdLst>
  <p:handoutMasterIdLst>
    <p:handoutMasterId r:id="rId17"/>
  </p:handoutMasterIdLst>
  <p:sldIdLst>
    <p:sldId id="301" r:id="rId5"/>
    <p:sldId id="316" r:id="rId6"/>
    <p:sldId id="333" r:id="rId7"/>
    <p:sldId id="334" r:id="rId8"/>
    <p:sldId id="335" r:id="rId9"/>
    <p:sldId id="336" r:id="rId10"/>
    <p:sldId id="337" r:id="rId11"/>
    <p:sldId id="338" r:id="rId12"/>
    <p:sldId id="339" r:id="rId13"/>
    <p:sldId id="340" r:id="rId14"/>
    <p:sldId id="341" r:id="rId15"/>
  </p:sldIdLst>
  <p:sldSz cx="9144000" cy="6858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eiraaj" initials="z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516"/>
    <a:srgbClr val="7F7F7F"/>
    <a:srgbClr val="3366FF"/>
    <a:srgbClr val="3333FF"/>
    <a:srgbClr val="3333CC"/>
    <a:srgbClr val="0033CC"/>
    <a:srgbClr val="333399"/>
    <a:srgbClr val="336699"/>
    <a:srgbClr val="2D2D8A"/>
    <a:srgbClr val="2222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18" autoAdjust="0"/>
    <p:restoredTop sz="94496" autoAdjust="0"/>
  </p:normalViewPr>
  <p:slideViewPr>
    <p:cSldViewPr snapToGrid="0">
      <p:cViewPr varScale="1">
        <p:scale>
          <a:sx n="78" d="100"/>
          <a:sy n="78" d="100"/>
        </p:scale>
        <p:origin x="108" y="750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3132" y="96"/>
      </p:cViewPr>
      <p:guideLst>
        <p:guide orient="horz" pos="3108"/>
        <p:guide pos="21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440" cy="495338"/>
          </a:xfrm>
          <a:prstGeom prst="rect">
            <a:avLst/>
          </a:prstGeom>
        </p:spPr>
        <p:txBody>
          <a:bodyPr vert="horz" lIns="93081" tIns="46540" rIns="93081" bIns="4654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98" y="1"/>
            <a:ext cx="2919440" cy="495338"/>
          </a:xfrm>
          <a:prstGeom prst="rect">
            <a:avLst/>
          </a:prstGeom>
        </p:spPr>
        <p:txBody>
          <a:bodyPr vert="horz" lIns="93081" tIns="46540" rIns="93081" bIns="46540" rtlCol="0"/>
          <a:lstStyle>
            <a:lvl1pPr algn="r">
              <a:defRPr sz="1200"/>
            </a:lvl1pPr>
          </a:lstStyle>
          <a:p>
            <a:fld id="{0CD8B52C-927B-41D1-A137-8B4F8A0FC931}" type="datetimeFigureOut">
              <a:rPr lang="ko-KR" altLang="en-US" smtClean="0"/>
              <a:t>2018-10-07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0976"/>
            <a:ext cx="2919440" cy="495338"/>
          </a:xfrm>
          <a:prstGeom prst="rect">
            <a:avLst/>
          </a:prstGeom>
        </p:spPr>
        <p:txBody>
          <a:bodyPr vert="horz" lIns="93081" tIns="46540" rIns="93081" bIns="46540" rtlCol="0" anchor="b"/>
          <a:lstStyle>
            <a:lvl1pPr algn="l">
              <a:defRPr sz="1200"/>
            </a:lvl1pPr>
          </a:lstStyle>
          <a:p>
            <a:r>
              <a:rPr lang="en-US" altLang="ko-KR"/>
              <a:t>2</a:t>
            </a:r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98" y="9370976"/>
            <a:ext cx="2919440" cy="495338"/>
          </a:xfrm>
          <a:prstGeom prst="rect">
            <a:avLst/>
          </a:prstGeom>
        </p:spPr>
        <p:txBody>
          <a:bodyPr vert="horz" lIns="93081" tIns="46540" rIns="93081" bIns="46540" rtlCol="0" anchor="b"/>
          <a:lstStyle>
            <a:lvl1pPr algn="r">
              <a:defRPr sz="1200"/>
            </a:lvl1pPr>
          </a:lstStyle>
          <a:p>
            <a:fld id="{D3900DD7-D5EC-4DF0-B4BB-D06511B906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55165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316"/>
          </a:xfrm>
          <a:prstGeom prst="rect">
            <a:avLst/>
          </a:prstGeom>
        </p:spPr>
        <p:txBody>
          <a:bodyPr vert="horz" lIns="94849" tIns="47424" rIns="94849" bIns="4742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0" cy="493316"/>
          </a:xfrm>
          <a:prstGeom prst="rect">
            <a:avLst/>
          </a:prstGeom>
        </p:spPr>
        <p:txBody>
          <a:bodyPr vert="horz" lIns="94849" tIns="47424" rIns="94849" bIns="47424" rtlCol="0"/>
          <a:lstStyle>
            <a:lvl1pPr algn="r">
              <a:defRPr sz="1200"/>
            </a:lvl1pPr>
          </a:lstStyle>
          <a:p>
            <a:fld id="{B9A91834-3F34-4B40-8735-EA115B05FDDA}" type="datetimeFigureOut">
              <a:rPr lang="en-US" smtClean="0"/>
              <a:pPr/>
              <a:t>10/7/2018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49" tIns="47424" rIns="94849" bIns="474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4849" tIns="47424" rIns="94849" bIns="4742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0" cy="493316"/>
          </a:xfrm>
          <a:prstGeom prst="rect">
            <a:avLst/>
          </a:prstGeom>
        </p:spPr>
        <p:txBody>
          <a:bodyPr vert="horz" lIns="94849" tIns="47424" rIns="94849" bIns="47424" rtlCol="0" anchor="b"/>
          <a:lstStyle>
            <a:lvl1pPr algn="l">
              <a:defRPr sz="1200"/>
            </a:lvl1pPr>
          </a:lstStyle>
          <a:p>
            <a:r>
              <a:rPr lang="en-US"/>
              <a:t>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4849" tIns="47424" rIns="94849" bIns="47424" rtlCol="0" anchor="b"/>
          <a:lstStyle>
            <a:lvl1pPr algn="r">
              <a:defRPr sz="1200"/>
            </a:lvl1pPr>
          </a:lstStyle>
          <a:p>
            <a:fld id="{038F7F6D-8A3B-DB4E-AE49-8696C0E84E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8744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Stock_000000821333Medi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3" descr="IEEE_SA_Bar_Graphic_long_rg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1650"/>
            <a:ext cx="91440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4" descr="IEEE_whit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57785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676400"/>
            <a:ext cx="7391400" cy="5334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1219200"/>
            <a:ext cx="6477000" cy="533400"/>
          </a:xfrm>
        </p:spPr>
        <p:txBody>
          <a:bodyPr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7DB43-830D-1046-BFA1-567429D83337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3079-18-31-00-0004</a:t>
            </a:r>
          </a:p>
        </p:txBody>
      </p:sp>
    </p:spTree>
    <p:extLst>
      <p:ext uri="{BB962C8B-B14F-4D97-AF65-F5344CB8AC3E}">
        <p14:creationId xmlns:p14="http://schemas.microsoft.com/office/powerpoint/2010/main" val="587428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Globe Cov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8" descr="IEEE_SA_Bar_Graphic_long_l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  <a:prstGeom prst="rect">
            <a:avLst/>
          </a:prstGeom>
        </p:spPr>
        <p:txBody>
          <a:bodyPr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3886200" cy="828675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46689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04800"/>
            <a:ext cx="8077200" cy="461554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44731"/>
            <a:ext cx="8077200" cy="532746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 dirty="0"/>
            </a:lvl5pPr>
          </a:lstStyle>
          <a:p>
            <a:pPr lvl="0">
              <a:buFont typeface="Wingdings" panose="05000000000000000000" pitchFamily="2" charset="2"/>
              <a:buChar char="v"/>
            </a:pPr>
            <a:r>
              <a:rPr lang="en-US"/>
              <a:t>Edit Master text styles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3079-18-31-00-0004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E1C35-070C-B34E-A7FF-C7EF50ECC007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306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3079-18-31-00-0004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51530-862B-9346-A97E-4A574C8B779C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82908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3962400" cy="4648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524000"/>
            <a:ext cx="3962400" cy="4648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3079-18-31-00-0004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AEA6A-4D89-7943-A8FF-D2FD5DF21EDA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755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3079-18-31-00-0004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33148-389D-4145-BA83-3955F191B085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97808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3079-18-31-00-0004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E890C-18FA-EB4D-A659-13D1100DA7A5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00646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3079-18-31-00-0004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DE15D-E6AD-C14A-8CF8-1C5B9405B462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03976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849094"/>
            <a:ext cx="8077200" cy="532310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3079-18-31-00-0004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8E80B-1874-4C45-88EE-460E555FCA94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6607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20193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905500" cy="5867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3079-18-31-00-0004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DF435-CD6A-B846-9508-AB4D904659D5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36425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" descr="IEEE_SA_Bar_Graphic_long_rgb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6172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8077200" cy="46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86600" y="6629400"/>
            <a:ext cx="106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/>
              <a:t>3079-18-31-00-0004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05850" y="6629400"/>
            <a:ext cx="438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24" descr="IEEE_whit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6BF91AA4-4074-4D0C-8AF1-431D0CC2ADF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78" y="49211"/>
            <a:ext cx="887095" cy="7236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24A57BE-4C4F-491C-81AE-7EB049EBC98A}"/>
              </a:ext>
            </a:extLst>
          </p:cNvPr>
          <p:cNvSpPr/>
          <p:nvPr userDrawn="1"/>
        </p:nvSpPr>
        <p:spPr>
          <a:xfrm>
            <a:off x="0" y="0"/>
            <a:ext cx="9144000" cy="98446"/>
          </a:xfrm>
          <a:prstGeom prst="rect">
            <a:avLst/>
          </a:prstGeom>
          <a:solidFill>
            <a:srgbClr val="716C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16C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874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2651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defRPr lang="en-US" altLang="en-US" sz="2000" kern="1200" smtClean="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lang="en-US" altLang="en-US"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lang="en-US" altLang="en-US" sz="15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lang="en-US" altLang="en-US" sz="135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lang="en-US" altLang="en-US" sz="135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971F25-5BDF-4C9D-86A9-70DA6726BF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209674"/>
            <a:ext cx="7772400" cy="1019175"/>
          </a:xfrm>
        </p:spPr>
        <p:txBody>
          <a:bodyPr/>
          <a:lstStyle/>
          <a:p>
            <a:r>
              <a:rPr lang="en-US" dirty="0"/>
              <a:t>Terms for MPEG-Immersive 3DoF+ Standard Work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003B34-197C-4C0E-9088-B0FDD45013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2118" y="3014663"/>
            <a:ext cx="8676409" cy="2793855"/>
          </a:xfrm>
        </p:spPr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Presenter: Eun-Seok Ryu (esryu@gachon.ac.kr)</a:t>
            </a:r>
          </a:p>
          <a:p>
            <a:r>
              <a:rPr lang="en-US" altLang="ko-KR" dirty="0">
                <a:solidFill>
                  <a:schemeClr val="accent1"/>
                </a:solidFill>
              </a:rPr>
              <a:t>Ju-Hyeong</a:t>
            </a:r>
            <a:r>
              <a:rPr lang="ko-KR" altLang="en-US" dirty="0">
                <a:solidFill>
                  <a:schemeClr val="accent1"/>
                </a:solidFill>
              </a:rPr>
              <a:t> </a:t>
            </a:r>
            <a:r>
              <a:rPr lang="en-US" altLang="ko-KR" dirty="0">
                <a:solidFill>
                  <a:schemeClr val="accent1"/>
                </a:solidFill>
              </a:rPr>
              <a:t>Kim,</a:t>
            </a:r>
            <a:r>
              <a:rPr lang="ko-KR" altLang="en-US" dirty="0">
                <a:solidFill>
                  <a:schemeClr val="accent1"/>
                </a:solidFill>
              </a:rPr>
              <a:t> </a:t>
            </a:r>
            <a:r>
              <a:rPr lang="en-US" altLang="ko-KR" dirty="0">
                <a:solidFill>
                  <a:schemeClr val="accent1"/>
                </a:solidFill>
              </a:rPr>
              <a:t>Jong-</a:t>
            </a:r>
            <a:r>
              <a:rPr lang="en-US" altLang="ko-KR" dirty="0" err="1">
                <a:solidFill>
                  <a:schemeClr val="accent1"/>
                </a:solidFill>
              </a:rPr>
              <a:t>Beom</a:t>
            </a:r>
            <a:r>
              <a:rPr lang="en-US" altLang="ko-KR" dirty="0">
                <a:solidFill>
                  <a:schemeClr val="accent1"/>
                </a:solidFill>
              </a:rPr>
              <a:t> </a:t>
            </a:r>
            <a:r>
              <a:rPr lang="en-US" altLang="ko-KR" dirty="0" err="1">
                <a:solidFill>
                  <a:schemeClr val="accent1"/>
                </a:solidFill>
              </a:rPr>
              <a:t>Jeong</a:t>
            </a:r>
            <a:r>
              <a:rPr lang="en-US" altLang="ko-KR" dirty="0">
                <a:solidFill>
                  <a:schemeClr val="accent1"/>
                </a:solidFill>
              </a:rPr>
              <a:t>, </a:t>
            </a:r>
            <a:r>
              <a:rPr lang="en-US" altLang="ko-KR" dirty="0" err="1">
                <a:solidFill>
                  <a:schemeClr val="accent1"/>
                </a:solidFill>
              </a:rPr>
              <a:t>Dongmin</a:t>
            </a:r>
            <a:r>
              <a:rPr lang="en-US" altLang="ko-KR" dirty="0">
                <a:solidFill>
                  <a:schemeClr val="accent1"/>
                </a:solidFill>
              </a:rPr>
              <a:t> Jang, </a:t>
            </a:r>
            <a:r>
              <a:rPr lang="en-US" altLang="ko-KR" dirty="0" err="1">
                <a:solidFill>
                  <a:schemeClr val="accent1"/>
                </a:solidFill>
              </a:rPr>
              <a:t>SoonBin</a:t>
            </a:r>
            <a:r>
              <a:rPr lang="en-US" altLang="ko-KR" dirty="0">
                <a:solidFill>
                  <a:schemeClr val="accent1"/>
                </a:solidFill>
              </a:rPr>
              <a:t> Lee, Eun-Seok Ryu</a:t>
            </a:r>
          </a:p>
          <a:p>
            <a:endParaRPr lang="en-US" altLang="ko-K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Multimedia Communications and Systems Lab. (MCSL)</a:t>
            </a:r>
          </a:p>
          <a:p>
            <a:r>
              <a:rPr lang="en-US" altLang="ko-KR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http://mcsl.gachon.ac.kr</a:t>
            </a:r>
          </a:p>
          <a:p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Department of Computer Engineering</a:t>
            </a:r>
          </a:p>
          <a:p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Gachon University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654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CA547FC-C7FC-41B7-B430-5318CF713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04800"/>
            <a:ext cx="8077200" cy="461554"/>
          </a:xfrm>
        </p:spPr>
        <p:txBody>
          <a:bodyPr/>
          <a:lstStyle/>
          <a:p>
            <a:r>
              <a:rPr lang="en-US" altLang="ko-KR" dirty="0"/>
              <a:t>3DoF+ software platform description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04D66DC-1058-4C3C-829F-6FFBE932C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ko-KR" dirty="0"/>
              <a:t>Source view pruning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dirty="0"/>
              <a:t>Generates the sparse view with the central view and the source views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dirty="0"/>
              <a:t>Removes the pixels which the central view already contains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ko-KR" dirty="0"/>
              <a:t>Partitioning &amp; packing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dirty="0"/>
              <a:t>Divides the sparse views and discard the empty spaces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dirty="0"/>
              <a:t>Merges all of the partitions and generates additional information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altLang="ko-K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BF0F1A-866B-4AC3-BCCA-ED175E486B4B}"/>
              </a:ext>
            </a:extLst>
          </p:cNvPr>
          <p:cNvSpPr txBox="1"/>
          <p:nvPr/>
        </p:nvSpPr>
        <p:spPr>
          <a:xfrm>
            <a:off x="2235937" y="5859380"/>
            <a:ext cx="4824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3DoF+ software platform description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E3F63386-DFA5-4892-837D-7AA9C53BE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837" y="3056873"/>
            <a:ext cx="5297874" cy="2797464"/>
          </a:xfrm>
          <a:prstGeom prst="rect">
            <a:avLst/>
          </a:prstGeom>
        </p:spPr>
      </p:pic>
      <p:sp>
        <p:nvSpPr>
          <p:cNvPr id="7" name="바닥글 개체 틀 4">
            <a:extLst>
              <a:ext uri="{FF2B5EF4-FFF2-40B4-BE49-F238E27FC236}">
                <a16:creationId xmlns:a16="http://schemas.microsoft.com/office/drawing/2014/main" id="{D8FDBF25-1893-4021-9E39-DD908DF10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3825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3079-18-0051-00-0003</a:t>
            </a:r>
          </a:p>
        </p:txBody>
      </p:sp>
    </p:spTree>
    <p:extLst>
      <p:ext uri="{BB962C8B-B14F-4D97-AF65-F5344CB8AC3E}">
        <p14:creationId xmlns:p14="http://schemas.microsoft.com/office/powerpoint/2010/main" val="2348393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CA547FC-C7FC-41B7-B430-5318CF713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Draft call for proposals on 3DoF+  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04D66DC-1058-4C3C-829F-6FFBE932C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ko-KR" dirty="0"/>
              <a:t>Viewport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dirty="0"/>
              <a:t>A rectangular image which the user sees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dirty="0"/>
              <a:t>Has a field of view of 90ºx90º, rectilinear projection format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ko-KR" dirty="0"/>
              <a:t>Pose trace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dirty="0"/>
              <a:t>Information about the user’s viewport</a:t>
            </a:r>
          </a:p>
        </p:txBody>
      </p:sp>
      <p:sp>
        <p:nvSpPr>
          <p:cNvPr id="4" name="바닥글 개체 틀 4">
            <a:extLst>
              <a:ext uri="{FF2B5EF4-FFF2-40B4-BE49-F238E27FC236}">
                <a16:creationId xmlns:a16="http://schemas.microsoft.com/office/drawing/2014/main" id="{580F8097-73B6-472B-93A0-8E8BA1C6C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3825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3079-18-0051-00-0003</a:t>
            </a:r>
          </a:p>
        </p:txBody>
      </p:sp>
    </p:spTree>
    <p:extLst>
      <p:ext uri="{BB962C8B-B14F-4D97-AF65-F5344CB8AC3E}">
        <p14:creationId xmlns:p14="http://schemas.microsoft.com/office/powerpoint/2010/main" val="2666853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CA547FC-C7FC-41B7-B430-5318CF713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Contributions on 3DoF+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04D66DC-1058-4C3C-829F-6FFBE932C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ko-KR" dirty="0"/>
              <a:t>w17726 - Common Test Conditions (CTC) on 3DoF+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ko-KR" dirty="0"/>
              <a:t>w17759 - Reference View Synthesizer (RVS) manual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ko-KR" dirty="0"/>
              <a:t>w17760 - ERP WS-PSNR software manual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ko-KR" dirty="0"/>
              <a:t>m43504 – Outperforming 3DoF+ anchors: first evidence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ko-KR" dirty="0"/>
              <a:t>w17761 - 3DoF+ software platform description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ko-KR" dirty="0"/>
              <a:t>w17724 - Draft call for proposals on 3DoF+</a:t>
            </a:r>
            <a:endParaRPr lang="ko-KR" altLang="en-US" dirty="0"/>
          </a:p>
        </p:txBody>
      </p:sp>
      <p:sp>
        <p:nvSpPr>
          <p:cNvPr id="4" name="바닥글 개체 틀 4">
            <a:extLst>
              <a:ext uri="{FF2B5EF4-FFF2-40B4-BE49-F238E27FC236}">
                <a16:creationId xmlns:a16="http://schemas.microsoft.com/office/drawing/2014/main" id="{DDCF6EF7-67A8-43E6-92C7-FF84B1470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3825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3079-18-0051-00-0003</a:t>
            </a:r>
          </a:p>
        </p:txBody>
      </p:sp>
    </p:spTree>
    <p:extLst>
      <p:ext uri="{BB962C8B-B14F-4D97-AF65-F5344CB8AC3E}">
        <p14:creationId xmlns:p14="http://schemas.microsoft.com/office/powerpoint/2010/main" val="995881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CA547FC-C7FC-41B7-B430-5318CF713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Common Test Conditions (CTC) on 3DoF+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04D66DC-1058-4C3C-829F-6FFBE932C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ko-KR" dirty="0"/>
              <a:t>Common Test Conditions (CTC)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dirty="0"/>
              <a:t>Conditions for the experiment including parameters for the test sequence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ko-KR" dirty="0"/>
              <a:t>Test sequence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dirty="0"/>
              <a:t>Test materials used in the experiment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dirty="0"/>
              <a:t>In 3DoF+, 3 test sequences are provided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altLang="ko-KR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04FF5D0E-DDC1-4199-A67A-FAAF6B4CAED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00" y="2877006"/>
            <a:ext cx="2772000" cy="19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C43D47BE-E9C5-4562-BE43-A893E29563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400" y="2877006"/>
            <a:ext cx="1980000" cy="19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BFB4B98A-0222-4187-97C5-06C1F14085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404" y="2877006"/>
            <a:ext cx="1980000" cy="19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20C10F-8F8E-435C-8017-AA6EB6EEBCB4}"/>
              </a:ext>
            </a:extLst>
          </p:cNvPr>
          <p:cNvSpPr txBox="1"/>
          <p:nvPr/>
        </p:nvSpPr>
        <p:spPr>
          <a:xfrm>
            <a:off x="1" y="4857006"/>
            <a:ext cx="304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A</a:t>
            </a:r>
          </a:p>
          <a:p>
            <a:pPr algn="ctr"/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ClassroomVideo (4096x2048), 360º x 180º FOV ERP, </a:t>
            </a:r>
          </a:p>
          <a:p>
            <a:pPr algn="ctr"/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30fps, 120frames, 15 source views  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7EFB7B-871D-4CF2-884B-E0EDBE61FE00}"/>
              </a:ext>
            </a:extLst>
          </p:cNvPr>
          <p:cNvSpPr txBox="1"/>
          <p:nvPr/>
        </p:nvSpPr>
        <p:spPr>
          <a:xfrm>
            <a:off x="3060003" y="4857006"/>
            <a:ext cx="304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B</a:t>
            </a:r>
          </a:p>
          <a:p>
            <a:pPr algn="ctr"/>
            <a:r>
              <a:rPr lang="en-US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TechnicolorMuseum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(2048x2048), 180º x 180º FOV ERP, </a:t>
            </a:r>
          </a:p>
          <a:p>
            <a:pPr algn="ctr"/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30fps, 300frames, 24 source views  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D3E113-5293-4B1C-82B0-CE00C4569B12}"/>
              </a:ext>
            </a:extLst>
          </p:cNvPr>
          <p:cNvSpPr txBox="1"/>
          <p:nvPr/>
        </p:nvSpPr>
        <p:spPr>
          <a:xfrm>
            <a:off x="6105604" y="4857006"/>
            <a:ext cx="304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C</a:t>
            </a:r>
          </a:p>
          <a:p>
            <a:pPr algn="ctr"/>
            <a:r>
              <a:rPr lang="en-US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TechnicolorHijack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(4096x4096), 180º x 180º FOV ERP, </a:t>
            </a:r>
          </a:p>
          <a:p>
            <a:pPr algn="ctr"/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30fps, 300frames, 10 source views  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바닥글 개체 틀 4">
            <a:extLst>
              <a:ext uri="{FF2B5EF4-FFF2-40B4-BE49-F238E27FC236}">
                <a16:creationId xmlns:a16="http://schemas.microsoft.com/office/drawing/2014/main" id="{5D823D3B-0DB6-42EC-A803-7E2C4AFE7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3825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3079-18-0051-00-0003</a:t>
            </a:r>
          </a:p>
        </p:txBody>
      </p:sp>
    </p:spTree>
    <p:extLst>
      <p:ext uri="{BB962C8B-B14F-4D97-AF65-F5344CB8AC3E}">
        <p14:creationId xmlns:p14="http://schemas.microsoft.com/office/powerpoint/2010/main" val="4058507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CA547FC-C7FC-41B7-B430-5318CF713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Common Test Conditions (CTC) on 3DoF+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04D66DC-1058-4C3C-829F-6FFBE932C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ko-KR" dirty="0"/>
              <a:t>Texture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dirty="0"/>
              <a:t>Made of picture which contains the color information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ko-KR" dirty="0"/>
              <a:t>Depth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dirty="0"/>
              <a:t>Represents the distance between the camera and the objects shown in texture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ko-KR" dirty="0"/>
              <a:t>Source view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dirty="0"/>
              <a:t>Video provided by the test sequence, includes both texture and depth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ko-KR" dirty="0"/>
              <a:t>Intermediate view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dirty="0"/>
              <a:t>Video which is not provided by the test sequence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dirty="0"/>
              <a:t>Virtually synthesized from source views</a:t>
            </a:r>
          </a:p>
        </p:txBody>
      </p:sp>
      <p:pic>
        <p:nvPicPr>
          <p:cNvPr id="10" name="Picture 2" descr="https://postfiles.pstatic.net/MjAxODA1MjNfMTIw/MDAxNTI3MDE4NDgzNTcz.oD30hNSr2ABh6iLKabFurgI-QgVgFBgMlC4qE9CaXkwg.URT_Tbf0tN1LJhKe9F-gdbQ3uhUbAz9a3EJCM-OVZrQg.PNG.uof4949/image.png?type=w773">
            <a:extLst>
              <a:ext uri="{FF2B5EF4-FFF2-40B4-BE49-F238E27FC236}">
                <a16:creationId xmlns:a16="http://schemas.microsoft.com/office/drawing/2014/main" id="{C3EE7414-4332-4C37-A569-C2CC65058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89" y="4229545"/>
            <a:ext cx="3275588" cy="163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postfiles.pstatic.net/MjAxODA1MjBfMjQ1/MDAxNTI2ODExNzg4NTMz.7yjuzf6yBBli-HbIsz50-n08z01Stbg96R4OItzymcQg.zeuXH_2pDGdn-atw3a8qfeVMR0Wf5svtz_zAyidnxnkg.PNG.uof4949/image.png?type=w773">
            <a:extLst>
              <a:ext uri="{FF2B5EF4-FFF2-40B4-BE49-F238E27FC236}">
                <a16:creationId xmlns:a16="http://schemas.microsoft.com/office/drawing/2014/main" id="{D08FC6CE-AC15-4C0E-B822-FB7FFDFC9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325" y="4229545"/>
            <a:ext cx="3275586" cy="163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B35FBCF-F28C-4902-955D-4F612A30A802}"/>
              </a:ext>
            </a:extLst>
          </p:cNvPr>
          <p:cNvSpPr txBox="1"/>
          <p:nvPr/>
        </p:nvSpPr>
        <p:spPr>
          <a:xfrm>
            <a:off x="474149" y="5864414"/>
            <a:ext cx="3542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Texture of </a:t>
            </a:r>
            <a:r>
              <a:rPr lang="en-US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ClassroomVideo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71BDE3-3F45-46FF-9A82-9D331E7A4FC4}"/>
              </a:ext>
            </a:extLst>
          </p:cNvPr>
          <p:cNvSpPr txBox="1"/>
          <p:nvPr/>
        </p:nvSpPr>
        <p:spPr>
          <a:xfrm>
            <a:off x="5153086" y="5864414"/>
            <a:ext cx="3542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Depth of </a:t>
            </a:r>
            <a:r>
              <a:rPr lang="en-US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ClassroomVideo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바닥글 개체 틀 4">
            <a:extLst>
              <a:ext uri="{FF2B5EF4-FFF2-40B4-BE49-F238E27FC236}">
                <a16:creationId xmlns:a16="http://schemas.microsoft.com/office/drawing/2014/main" id="{61E643BA-474E-47E4-BD46-A507B25F9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3825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3079-18-0051-00-0003</a:t>
            </a:r>
          </a:p>
        </p:txBody>
      </p:sp>
    </p:spTree>
    <p:extLst>
      <p:ext uri="{BB962C8B-B14F-4D97-AF65-F5344CB8AC3E}">
        <p14:creationId xmlns:p14="http://schemas.microsoft.com/office/powerpoint/2010/main" val="3424305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CA547FC-C7FC-41B7-B430-5318CF713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Common Test Conditions (CTC) on 3DoF+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04D66DC-1058-4C3C-829F-6FFBE932C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ko-KR" dirty="0"/>
              <a:t>Non-coded source view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dirty="0"/>
              <a:t>A view generated from anchor view whose position is one of the source view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ko-KR" dirty="0"/>
              <a:t>Anchor view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dirty="0"/>
              <a:t>A subset of source views to be used in view synthesis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dirty="0"/>
              <a:t>In 3DoF+, it is encoded and decoded with HEVC</a:t>
            </a:r>
          </a:p>
        </p:txBody>
      </p:sp>
      <p:pic>
        <p:nvPicPr>
          <p:cNvPr id="8" name="Picture 12">
            <a:extLst>
              <a:ext uri="{FF2B5EF4-FFF2-40B4-BE49-F238E27FC236}">
                <a16:creationId xmlns:a16="http://schemas.microsoft.com/office/drawing/2014/main" id="{4E281CBE-1CCF-45BC-93FA-AA9813A607C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01" y="3227399"/>
            <a:ext cx="8479997" cy="25586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9E723AF-029A-4725-AEE4-93278302EE62}"/>
              </a:ext>
            </a:extLst>
          </p:cNvPr>
          <p:cNvSpPr txBox="1"/>
          <p:nvPr/>
        </p:nvSpPr>
        <p:spPr>
          <a:xfrm>
            <a:off x="2877087" y="5864414"/>
            <a:ext cx="3542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 of the anchor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바닥글 개체 틀 4">
            <a:extLst>
              <a:ext uri="{FF2B5EF4-FFF2-40B4-BE49-F238E27FC236}">
                <a16:creationId xmlns:a16="http://schemas.microsoft.com/office/drawing/2014/main" id="{458C9B4F-E389-4EEA-8F31-D8E6F6185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3825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3079-18-0051-00-0003</a:t>
            </a:r>
          </a:p>
        </p:txBody>
      </p:sp>
    </p:spTree>
    <p:extLst>
      <p:ext uri="{BB962C8B-B14F-4D97-AF65-F5344CB8AC3E}">
        <p14:creationId xmlns:p14="http://schemas.microsoft.com/office/powerpoint/2010/main" val="2120645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CA547FC-C7FC-41B7-B430-5318CF713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Reference View Synthesizer (RVS) manual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04D66DC-1058-4C3C-829F-6FFBE932C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ko-KR" dirty="0"/>
              <a:t>Reference View Synthesizer (RVS)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dirty="0"/>
              <a:t>Software used to synthesize a view in 3DoF+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ko-KR" dirty="0"/>
              <a:t>3D warping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dirty="0"/>
              <a:t>Pixel movement between viewpoints of the same world coordinates</a:t>
            </a:r>
          </a:p>
        </p:txBody>
      </p:sp>
      <p:pic>
        <p:nvPicPr>
          <p:cNvPr id="6" name="Image 1">
            <a:extLst>
              <a:ext uri="{FF2B5EF4-FFF2-40B4-BE49-F238E27FC236}">
                <a16:creationId xmlns:a16="http://schemas.microsoft.com/office/drawing/2014/main" id="{5C03E2D2-A865-4521-87DC-BB7F5D1B1D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656783" y="2741960"/>
            <a:ext cx="5531667" cy="26436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18108A8-0853-46D7-B651-483EA4BAF906}"/>
              </a:ext>
            </a:extLst>
          </p:cNvPr>
          <p:cNvSpPr txBox="1"/>
          <p:nvPr/>
        </p:nvSpPr>
        <p:spPr>
          <a:xfrm>
            <a:off x="2366001" y="5455869"/>
            <a:ext cx="1419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(a) Input view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F0361F-07B8-470C-977D-317880CFAE83}"/>
              </a:ext>
            </a:extLst>
          </p:cNvPr>
          <p:cNvSpPr txBox="1"/>
          <p:nvPr/>
        </p:nvSpPr>
        <p:spPr>
          <a:xfrm>
            <a:off x="4339655" y="5455869"/>
            <a:ext cx="2848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(b) Obtained view after synthesizing view and depth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5F4A6A1C-4018-4891-9F25-6B1C37776221}"/>
              </a:ext>
            </a:extLst>
          </p:cNvPr>
          <p:cNvCxnSpPr/>
          <p:nvPr/>
        </p:nvCxnSpPr>
        <p:spPr>
          <a:xfrm flipV="1">
            <a:off x="2831306" y="2812256"/>
            <a:ext cx="3157538" cy="473869"/>
          </a:xfrm>
          <a:prstGeom prst="line">
            <a:avLst/>
          </a:prstGeom>
          <a:ln w="19050">
            <a:solidFill>
              <a:srgbClr val="3333FF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1574796C-B1FF-4EFE-84CB-C0C87C210FB1}"/>
              </a:ext>
            </a:extLst>
          </p:cNvPr>
          <p:cNvCxnSpPr>
            <a:cxnSpLocks/>
          </p:cNvCxnSpPr>
          <p:nvPr/>
        </p:nvCxnSpPr>
        <p:spPr>
          <a:xfrm>
            <a:off x="2755106" y="3396029"/>
            <a:ext cx="2754154" cy="175847"/>
          </a:xfrm>
          <a:prstGeom prst="line">
            <a:avLst/>
          </a:prstGeom>
          <a:ln w="19050">
            <a:solidFill>
              <a:srgbClr val="3333FF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B2425886-80BB-49B2-9685-F4A4155675FD}"/>
              </a:ext>
            </a:extLst>
          </p:cNvPr>
          <p:cNvCxnSpPr>
            <a:cxnSpLocks/>
          </p:cNvCxnSpPr>
          <p:nvPr/>
        </p:nvCxnSpPr>
        <p:spPr>
          <a:xfrm>
            <a:off x="2876550" y="3374002"/>
            <a:ext cx="2792820" cy="109950"/>
          </a:xfrm>
          <a:prstGeom prst="line">
            <a:avLst/>
          </a:prstGeom>
          <a:ln w="19050">
            <a:solidFill>
              <a:srgbClr val="3333FF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바닥글 개체 틀 4">
            <a:extLst>
              <a:ext uri="{FF2B5EF4-FFF2-40B4-BE49-F238E27FC236}">
                <a16:creationId xmlns:a16="http://schemas.microsoft.com/office/drawing/2014/main" id="{AC42F539-5D18-4584-A2C3-206F80051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3825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3079-18-0051-00-0003</a:t>
            </a:r>
          </a:p>
        </p:txBody>
      </p:sp>
    </p:spTree>
    <p:extLst>
      <p:ext uri="{BB962C8B-B14F-4D97-AF65-F5344CB8AC3E}">
        <p14:creationId xmlns:p14="http://schemas.microsoft.com/office/powerpoint/2010/main" val="4071193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CA547FC-C7FC-41B7-B430-5318CF713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Reference View Synthesizer (RVS) manual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04D66DC-1058-4C3C-829F-6FFBE932C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ko-KR" dirty="0"/>
              <a:t>View blending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dirty="0"/>
              <a:t>Blending all of the synthesized images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ko-KR" dirty="0"/>
              <a:t>Hole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dirty="0"/>
              <a:t>Area of the synthesized view which did not filled by the source views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ko-KR" dirty="0"/>
              <a:t>Inpainting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dirty="0"/>
              <a:t>Filling the hole with the nearest pixel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altLang="ko-KR" dirty="0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41D23312-070E-4C89-AB28-25D904611158}"/>
              </a:ext>
            </a:extLst>
          </p:cNvPr>
          <p:cNvGrpSpPr/>
          <p:nvPr/>
        </p:nvGrpSpPr>
        <p:grpSpPr>
          <a:xfrm>
            <a:off x="1838994" y="3111958"/>
            <a:ext cx="5466011" cy="3173788"/>
            <a:chOff x="864450" y="3111958"/>
            <a:chExt cx="5466011" cy="3173788"/>
          </a:xfrm>
        </p:grpSpPr>
        <p:pic>
          <p:nvPicPr>
            <p:cNvPr id="14" name="그림 13" descr="실내, 다른이(가) 표시된 사진&#10;&#10;높은 신뢰도로 생성된 설명">
              <a:extLst>
                <a:ext uri="{FF2B5EF4-FFF2-40B4-BE49-F238E27FC236}">
                  <a16:creationId xmlns:a16="http://schemas.microsoft.com/office/drawing/2014/main" id="{5954880B-4B62-4E0E-AFED-66F84D222A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7886" y="3111958"/>
              <a:ext cx="5210175" cy="1848772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805D9C6-28A4-4127-AD79-666A69BA28DC}"/>
                </a:ext>
              </a:extLst>
            </p:cNvPr>
            <p:cNvSpPr txBox="1"/>
            <p:nvPr/>
          </p:nvSpPr>
          <p:spPr>
            <a:xfrm>
              <a:off x="1606061" y="4869974"/>
              <a:ext cx="3714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(a)</a:t>
              </a:r>
              <a:endParaRPr lang="ko-KR" alt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263CEFA-891C-48E5-BCC1-D253CE2C5F82}"/>
                </a:ext>
              </a:extLst>
            </p:cNvPr>
            <p:cNvSpPr txBox="1"/>
            <p:nvPr/>
          </p:nvSpPr>
          <p:spPr>
            <a:xfrm>
              <a:off x="3387235" y="4869974"/>
              <a:ext cx="3714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600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en-US" altLang="ko-KR"/>
                <a:t>(b)</a:t>
              </a:r>
              <a:endParaRPr lang="ko-KR" alt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D30BC5E-1098-4572-BAC0-0BC9290BAC88}"/>
                </a:ext>
              </a:extLst>
            </p:cNvPr>
            <p:cNvSpPr txBox="1"/>
            <p:nvPr/>
          </p:nvSpPr>
          <p:spPr>
            <a:xfrm>
              <a:off x="5035061" y="4869974"/>
              <a:ext cx="3714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600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en-US" altLang="ko-KR"/>
                <a:t>(c)</a:t>
              </a:r>
              <a:endParaRPr lang="ko-KR" alt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5E4428E-EAA1-41DA-872D-6DD51CC51F2F}"/>
                </a:ext>
              </a:extLst>
            </p:cNvPr>
            <p:cNvSpPr txBox="1"/>
            <p:nvPr/>
          </p:nvSpPr>
          <p:spPr>
            <a:xfrm>
              <a:off x="864450" y="5208528"/>
              <a:ext cx="546601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(a): Blending by argmax</a:t>
              </a:r>
            </a:p>
            <a:p>
              <a:r>
                <a:rPr lang="en-US" altLang="ko-KR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(b): Weighted mean </a:t>
              </a:r>
            </a:p>
            <a:p>
              <a:r>
                <a:rPr lang="en-US" altLang="ko-KR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(c): Multi-spectral blending: argmax - high frequencies</a:t>
              </a:r>
              <a:br>
                <a:rPr lang="en-US" altLang="ko-KR" sz="160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altLang="ko-KR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          weighted mean - low frequencies</a:t>
              </a:r>
              <a:endParaRPr lang="ko-KR" alt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바닥글 개체 틀 4">
            <a:extLst>
              <a:ext uri="{FF2B5EF4-FFF2-40B4-BE49-F238E27FC236}">
                <a16:creationId xmlns:a16="http://schemas.microsoft.com/office/drawing/2014/main" id="{A6C2981D-24ED-4CEC-8EF2-F504EFADB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3825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3079-18-0051-00-0003</a:t>
            </a:r>
          </a:p>
        </p:txBody>
      </p:sp>
    </p:spTree>
    <p:extLst>
      <p:ext uri="{BB962C8B-B14F-4D97-AF65-F5344CB8AC3E}">
        <p14:creationId xmlns:p14="http://schemas.microsoft.com/office/powerpoint/2010/main" val="1195406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CA547FC-C7FC-41B7-B430-5318CF713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ERP WS-PSNR software manual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04D66DC-1058-4C3C-829F-6FFBE932C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ko-KR" dirty="0"/>
              <a:t>WS-PSNR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dirty="0"/>
              <a:t>Uniform weight in sphere PSNR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dirty="0"/>
              <a:t>Designed to evaluate the coded omnidirectional video</a:t>
            </a: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A2E0E072-00A0-4B44-8372-5739F85772BA}"/>
              </a:ext>
            </a:extLst>
          </p:cNvPr>
          <p:cNvGrpSpPr/>
          <p:nvPr/>
        </p:nvGrpSpPr>
        <p:grpSpPr>
          <a:xfrm>
            <a:off x="2137080" y="2332893"/>
            <a:ext cx="4869840" cy="3430753"/>
            <a:chOff x="2213280" y="2332893"/>
            <a:chExt cx="4869840" cy="3430753"/>
          </a:xfrm>
        </p:grpSpPr>
        <p:pic>
          <p:nvPicPr>
            <p:cNvPr id="10" name="图片 4">
              <a:extLst>
                <a:ext uri="{FF2B5EF4-FFF2-40B4-BE49-F238E27FC236}">
                  <a16:creationId xmlns:a16="http://schemas.microsoft.com/office/drawing/2014/main" id="{259C7DD2-14ED-456D-A983-B4E2D62A2027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3280" y="2332893"/>
              <a:ext cx="4869840" cy="30138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BCA8021-0343-402E-950B-6A42511033AE}"/>
                </a:ext>
              </a:extLst>
            </p:cNvPr>
            <p:cNvSpPr txBox="1"/>
            <p:nvPr/>
          </p:nvSpPr>
          <p:spPr>
            <a:xfrm>
              <a:off x="3338455" y="5455869"/>
              <a:ext cx="24670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Weight map of WS-PSNR</a:t>
              </a:r>
              <a:endParaRPr lang="ko-KR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바닥글 개체 틀 4">
            <a:extLst>
              <a:ext uri="{FF2B5EF4-FFF2-40B4-BE49-F238E27FC236}">
                <a16:creationId xmlns:a16="http://schemas.microsoft.com/office/drawing/2014/main" id="{39ADB189-DE27-4BE4-B322-378D78E9D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3825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3079-18-0051-00-0003</a:t>
            </a:r>
          </a:p>
        </p:txBody>
      </p:sp>
    </p:spTree>
    <p:extLst>
      <p:ext uri="{BB962C8B-B14F-4D97-AF65-F5344CB8AC3E}">
        <p14:creationId xmlns:p14="http://schemas.microsoft.com/office/powerpoint/2010/main" val="817356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CA547FC-C7FC-41B7-B430-5318CF713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04800"/>
            <a:ext cx="8077200" cy="461554"/>
          </a:xfrm>
        </p:spPr>
        <p:txBody>
          <a:bodyPr/>
          <a:lstStyle/>
          <a:p>
            <a:r>
              <a:rPr lang="en-US" altLang="ko-KR" dirty="0"/>
              <a:t>Outperforming 3DoF+ anchors: first evidence 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04D66DC-1058-4C3C-829F-6FFBE932C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ko-KR" dirty="0"/>
              <a:t>Central view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dirty="0"/>
              <a:t>A view which contains most of the information of the source views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dirty="0"/>
              <a:t>The position of the central view is the most frequently used position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ko-KR" dirty="0"/>
              <a:t>Sparse view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dirty="0"/>
              <a:t>A view only carries a particular information of its own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dirty="0"/>
              <a:t>Generated by removing redundancy between source views and central view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altLang="ko-KR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A85CE0EF-5197-4C84-A87D-1B0DD0A9A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288" y="3038280"/>
            <a:ext cx="7191423" cy="28261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BF0F1A-866B-4AC3-BCCA-ED175E486B4B}"/>
              </a:ext>
            </a:extLst>
          </p:cNvPr>
          <p:cNvSpPr txBox="1"/>
          <p:nvPr/>
        </p:nvSpPr>
        <p:spPr>
          <a:xfrm>
            <a:off x="2235937" y="5859380"/>
            <a:ext cx="4824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Visualization of the central view and the source views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바닥글 개체 틀 4">
            <a:extLst>
              <a:ext uri="{FF2B5EF4-FFF2-40B4-BE49-F238E27FC236}">
                <a16:creationId xmlns:a16="http://schemas.microsoft.com/office/drawing/2014/main" id="{02FD7A7A-C37B-488D-BCCC-B6A1CCF68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3825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3079-18-0051-00-0003</a:t>
            </a:r>
          </a:p>
        </p:txBody>
      </p:sp>
    </p:spTree>
    <p:extLst>
      <p:ext uri="{BB962C8B-B14F-4D97-AF65-F5344CB8AC3E}">
        <p14:creationId xmlns:p14="http://schemas.microsoft.com/office/powerpoint/2010/main" val="2181319022"/>
      </p:ext>
    </p:extLst>
  </p:cSld>
  <p:clrMapOvr>
    <a:masterClrMapping/>
  </p:clrMapOvr>
</p:sld>
</file>

<file path=ppt/theme/theme1.xml><?xml version="1.0" encoding="utf-8"?>
<a:theme xmlns:a="http://schemas.openxmlformats.org/drawingml/2006/main" name="IEEE-SA Powerpoint 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A6B4AC"/>
      </a:lt2>
      <a:accent1>
        <a:srgbClr val="0066A1"/>
      </a:accent1>
      <a:accent2>
        <a:srgbClr val="009FDA"/>
      </a:accent2>
      <a:accent3>
        <a:srgbClr val="FFFFFF"/>
      </a:accent3>
      <a:accent4>
        <a:srgbClr val="000000"/>
      </a:accent4>
      <a:accent5>
        <a:srgbClr val="AAB8CD"/>
      </a:accent5>
      <a:accent6>
        <a:srgbClr val="0090C5"/>
      </a:accent6>
      <a:hlink>
        <a:srgbClr val="CC1239"/>
      </a:hlink>
      <a:folHlink>
        <a:srgbClr val="FDC82F"/>
      </a:folHlink>
    </a:clrScheme>
    <a:fontScheme name="Blank Presentation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A6B4AC"/>
        </a:lt2>
        <a:accent1>
          <a:srgbClr val="0066A1"/>
        </a:accent1>
        <a:accent2>
          <a:srgbClr val="009FDA"/>
        </a:accent2>
        <a:accent3>
          <a:srgbClr val="FFFFFF"/>
        </a:accent3>
        <a:accent4>
          <a:srgbClr val="000000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A6B4AC"/>
        </a:dk1>
        <a:lt1>
          <a:srgbClr val="FFFFFF"/>
        </a:lt1>
        <a:dk2>
          <a:srgbClr val="000000"/>
        </a:dk2>
        <a:lt2>
          <a:srgbClr val="FFFFFF"/>
        </a:lt2>
        <a:accent1>
          <a:srgbClr val="0066A1"/>
        </a:accent1>
        <a:accent2>
          <a:srgbClr val="009FDA"/>
        </a:accent2>
        <a:accent3>
          <a:srgbClr val="AAAAAA"/>
        </a:accent3>
        <a:accent4>
          <a:srgbClr val="DADADA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FA7DA1BEF42B48BBA13A08C5163899" ma:contentTypeVersion="0" ma:contentTypeDescription="Create a new document." ma:contentTypeScope="" ma:versionID="3c7a5f79399876078f5765ad521ba38b">
  <xsd:schema xmlns:xsd="http://www.w3.org/2001/XMLSchema" xmlns:p="http://schemas.microsoft.com/office/2006/metadata/properties" targetNamespace="http://schemas.microsoft.com/office/2006/metadata/properties" ma:root="true" ma:fieldsID="f4d196f5c675f743c82a55ad494504e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7755A8B-04C8-4131-A0B3-79C640392FF3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771AEBF-A709-47BD-A9FF-4BD1118C8C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A01E55F1-0F71-4CA7-BC3D-3567FF4BB34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24801</TotalTime>
  <Words>629</Words>
  <Application>Microsoft Office PowerPoint</Application>
  <PresentationFormat>화면 슬라이드 쇼(4:3)</PresentationFormat>
  <Paragraphs>106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20" baseType="lpstr">
      <vt:lpstr>ＭＳ Ｐゴシック</vt:lpstr>
      <vt:lpstr>Myriad Pro</vt:lpstr>
      <vt:lpstr>맑은 고딕</vt:lpstr>
      <vt:lpstr>Arial</vt:lpstr>
      <vt:lpstr>Calibri</vt:lpstr>
      <vt:lpstr>Times New Roman</vt:lpstr>
      <vt:lpstr>Verdana</vt:lpstr>
      <vt:lpstr>Wingdings</vt:lpstr>
      <vt:lpstr>IEEE-SA Powerpoint Template</vt:lpstr>
      <vt:lpstr>Terms for MPEG-Immersive 3DoF+ Standard Work</vt:lpstr>
      <vt:lpstr>Contributions on 3DoF+</vt:lpstr>
      <vt:lpstr>Common Test Conditions (CTC) on 3DoF+</vt:lpstr>
      <vt:lpstr>Common Test Conditions (CTC) on 3DoF+</vt:lpstr>
      <vt:lpstr>Common Test Conditions (CTC) on 3DoF+</vt:lpstr>
      <vt:lpstr>Reference View Synthesizer (RVS) manual</vt:lpstr>
      <vt:lpstr>Reference View Synthesizer (RVS) manual</vt:lpstr>
      <vt:lpstr>ERP WS-PSNR software manual</vt:lpstr>
      <vt:lpstr>Outperforming 3DoF+ anchors: first evidence </vt:lpstr>
      <vt:lpstr>3DoF+ software platform description</vt:lpstr>
      <vt:lpstr>Draft call for proposals on 3DoF+  </vt:lpstr>
    </vt:vector>
  </TitlesOfParts>
  <Company>Garfield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InterDigital External Public Template</dc:title>
  <dc:subject>InterDigital External Public Template</dc:subject>
  <dc:creator>David Lachowicz</dc:creator>
  <cp:keywords>DocNum:9048</cp:keywords>
  <dc:description>Jack Indekeu provided/approved update 5/14/12 (work done by outside supplier).
Rev F</dc:description>
  <cp:lastModifiedBy>Ryu Eun-Seok</cp:lastModifiedBy>
  <cp:revision>1316</cp:revision>
  <cp:lastPrinted>2016-12-01T17:59:37Z</cp:lastPrinted>
  <dcterms:created xsi:type="dcterms:W3CDTF">2012-05-10T18:03:06Z</dcterms:created>
  <dcterms:modified xsi:type="dcterms:W3CDTF">2018-10-06T21:44:18Z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0x0101006AFA7DA1BEF42B48BBA13A08C5163899</vt:lpwstr>
  </property>
  <property fmtid="{D5CDD505-2E9C-101B-9397-08002B2CF9AE}" pid="3" name="Document Number">
    <vt:lpwstr>9048</vt:lpwstr>
  </property>
  <property fmtid="{D5CDD505-2E9C-101B-9397-08002B2CF9AE}" pid="4" name="Dept">
    <vt:lpwstr>Public Relations and Corporate Communications</vt:lpwstr>
  </property>
  <property fmtid="{D5CDD505-2E9C-101B-9397-08002B2CF9AE}" pid="5" name="Document Type">
    <vt:lpwstr>Template</vt:lpwstr>
  </property>
</Properties>
</file>