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648" r:id="rId1"/>
    <p:sldMasterId id="2147483899" r:id="rId2"/>
  </p:sldMasterIdLst>
  <p:notesMasterIdLst>
    <p:notesMasterId r:id="rId39"/>
  </p:notesMasterIdLst>
  <p:handoutMasterIdLst>
    <p:handoutMasterId r:id="rId40"/>
  </p:handoutMasterIdLst>
  <p:sldIdLst>
    <p:sldId id="325" r:id="rId3"/>
    <p:sldId id="365" r:id="rId4"/>
    <p:sldId id="366" r:id="rId5"/>
    <p:sldId id="421" r:id="rId6"/>
    <p:sldId id="440" r:id="rId7"/>
    <p:sldId id="420" r:id="rId8"/>
    <p:sldId id="410" r:id="rId9"/>
    <p:sldId id="437" r:id="rId10"/>
    <p:sldId id="412" r:id="rId11"/>
    <p:sldId id="411" r:id="rId12"/>
    <p:sldId id="441" r:id="rId13"/>
    <p:sldId id="414" r:id="rId14"/>
    <p:sldId id="419" r:id="rId15"/>
    <p:sldId id="418" r:id="rId16"/>
    <p:sldId id="417" r:id="rId17"/>
    <p:sldId id="422" r:id="rId18"/>
    <p:sldId id="424" r:id="rId19"/>
    <p:sldId id="423" r:id="rId20"/>
    <p:sldId id="425" r:id="rId21"/>
    <p:sldId id="426" r:id="rId22"/>
    <p:sldId id="427" r:id="rId23"/>
    <p:sldId id="416" r:id="rId24"/>
    <p:sldId id="442" r:id="rId25"/>
    <p:sldId id="415" r:id="rId26"/>
    <p:sldId id="428" r:id="rId27"/>
    <p:sldId id="429" r:id="rId28"/>
    <p:sldId id="413" r:id="rId29"/>
    <p:sldId id="430" r:id="rId30"/>
    <p:sldId id="431" r:id="rId31"/>
    <p:sldId id="443" r:id="rId32"/>
    <p:sldId id="432" r:id="rId33"/>
    <p:sldId id="433" r:id="rId34"/>
    <p:sldId id="434" r:id="rId35"/>
    <p:sldId id="435" r:id="rId36"/>
    <p:sldId id="436" r:id="rId37"/>
    <p:sldId id="356" r:id="rId38"/>
  </p:sldIdLst>
  <p:sldSz cx="9144000" cy="6858000" type="screen4x3"/>
  <p:notesSz cx="6807200" cy="99393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A1"/>
    <a:srgbClr val="E8E8E8"/>
    <a:srgbClr val="FDC82F"/>
    <a:srgbClr val="009FDA"/>
    <a:srgbClr val="001FA1"/>
    <a:srgbClr val="E37222"/>
    <a:srgbClr val="69BE28"/>
    <a:srgbClr val="6B1F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5" autoAdjust="0"/>
    <p:restoredTop sz="94660"/>
  </p:normalViewPr>
  <p:slideViewPr>
    <p:cSldViewPr>
      <p:cViewPr>
        <p:scale>
          <a:sx n="100" d="100"/>
          <a:sy n="100" d="100"/>
        </p:scale>
        <p:origin x="1140" y="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280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5838" y="0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646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5838" y="9440646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-84" charset="0"/>
              </a:defRPr>
            </a:lvl1pPr>
          </a:lstStyle>
          <a:p>
            <a:pPr>
              <a:defRPr/>
            </a:pPr>
            <a:fld id="{B6451FB5-4252-AA4F-BE74-2C59450FA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96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413" y="0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627" y="4721186"/>
            <a:ext cx="4991947" cy="447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371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413" y="9442371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-84" charset="0"/>
              </a:defRPr>
            </a:lvl1pPr>
          </a:lstStyle>
          <a:p>
            <a:pPr>
              <a:defRPr/>
            </a:pPr>
            <a:fld id="{7FCCA5F2-1146-D048-AEE3-411CEBD21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507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9656C4-EB93-4304-8A14-93735C71600A}" type="slidenum">
              <a:rPr lang="en-US"/>
              <a:pPr/>
              <a:t>0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5700" cy="3725863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800">
              <a:ea typeface="Geneva" pitchFamily="34" charset="0"/>
              <a:cs typeface="Genev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864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CCA5F2-1146-D048-AEE3-411CEBD21B4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211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CCA5F2-1146-D048-AEE3-411CEBD21B4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287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lobe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0274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bg>
      <p:bgPr>
        <a:solidFill>
          <a:srgbClr val="1088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attern_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375"/>
            <a:ext cx="91440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pattern_0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8263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pattern_0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0"/>
            <a:ext cx="718185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336801"/>
            <a:ext cx="6858000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클릭하여 마스터 부제목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37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2547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ko-KR" altLang="en-US" sz="2800" b="1">
                <a:solidFill>
                  <a:schemeClr val="tx2"/>
                </a:solidFill>
                <a:cs typeface="ＭＳ Ｐゴシック" pitchFamily="-112" charset="-128"/>
              </a:defRPr>
            </a:lvl1pPr>
          </a:lstStyle>
          <a:p>
            <a:pPr lvl="0" eaLnBrk="0" fontAlgn="base" hangingPunct="0">
              <a:spcAft>
                <a:spcPct val="0"/>
              </a:spcAft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0535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pic>
        <p:nvPicPr>
          <p:cNvPr id="7" name="Picture 23" descr="IEEE_SA_Bar_Graphic_long_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4" descr="IEEE_white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sp>
        <p:nvSpPr>
          <p:cNvPr id="12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7086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3079-18-0053-00-0002-framework-of-evaluation-and-assessment-for-the-VR-sockness-of-VR-content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125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7086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3079-18-0053-00-0002-framework-of-evaluation-and-assessment-for-the-VR-sockness-of-VR-content</a:t>
            </a:r>
            <a:endParaRPr lang="en-US" dirty="0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472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7086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3079-18-0053-00-0002-framework-of-evaluation-and-assessment-for-the-VR-sockness-of-VR-content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050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lobe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7203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 descr="IEEE_SA_Bar_Graphic_long_rg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72200"/>
            <a:ext cx="91900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077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6600" y="66294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800" b="1">
                <a:solidFill>
                  <a:srgbClr val="000000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800" b="1">
                <a:solidFill>
                  <a:srgbClr val="000000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3079-18-0053-00-0002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5850" y="6629400"/>
            <a:ext cx="438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b="1">
                <a:solidFill>
                  <a:srgbClr val="000000"/>
                </a:solidFill>
                <a:latin typeface="Arial" pitchFamily="-84" charset="0"/>
              </a:defRPr>
            </a:lvl1pPr>
          </a:lstStyle>
          <a:p>
            <a:pPr>
              <a:defRPr/>
            </a:pPr>
            <a:fld id="{2E8BD8E8-FEBE-4B48-A872-D5E72F1EB77B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pic>
        <p:nvPicPr>
          <p:cNvPr id="1032" name="Picture 24" descr="IEEE_whit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915" r:id="rId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0" name="Picture 23" descr="IEEE_SA_Bar_Graphic_long_rgb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4" descr="IEEE_white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CE061156-9F7C-44A3-8C58-D8DF487B97C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911" y="138954"/>
            <a:ext cx="833789" cy="680196"/>
          </a:xfrm>
          <a:prstGeom prst="rect">
            <a:avLst/>
          </a:prstGeom>
        </p:spPr>
      </p:pic>
      <p:sp>
        <p:nvSpPr>
          <p:cNvPr id="12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57200" y="6610350"/>
            <a:ext cx="7086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3079-18-0053-00-0002-framework-of-evaluation-and-assessment-for-the-VR-sockness-of-VR-content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743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5" r:id="rId2"/>
    <p:sldLayoutId id="2147483906" r:id="rId3"/>
    <p:sldLayoutId id="2147483911" r:id="rId4"/>
  </p:sldLayoutIdLst>
  <p:hf hdr="0" dt="0"/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lang="ko-KR" altLang="en-US"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ds.ieee.org/guides/bylaws/sect6-7.html#6" TargetMode="External"/><Relationship Id="rId2" Type="http://schemas.openxmlformats.org/officeDocument/2006/relationships/hyperlink" Target="http://standards.ieee.org/develop/policies/bylaws/sect6-7.html#7" TargetMode="Externa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[Framework of Evaluation and Assessment for the VR Sickness of VR Content]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4343400" cy="828675"/>
          </a:xfrm>
        </p:spPr>
        <p:txBody>
          <a:bodyPr/>
          <a:lstStyle/>
          <a:p>
            <a:r>
              <a:rPr lang="en-US" dirty="0" smtClean="0"/>
              <a:t>[</a:t>
            </a:r>
            <a:r>
              <a:rPr lang="en-US" dirty="0" err="1" smtClean="0"/>
              <a:t>Beom-Ryeol</a:t>
            </a:r>
            <a:r>
              <a:rPr lang="en-US" dirty="0" smtClean="0"/>
              <a:t> Lee/ETRI]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947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AC0A3B7-BC06-42E9-A8DC-C376A22F1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9</a:t>
            </a:fld>
            <a:endParaRPr lang="en-US">
              <a:latin typeface="Myriad Pro" charset="0"/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96200" cy="685800"/>
          </a:xfrm>
        </p:spPr>
        <p:txBody>
          <a:bodyPr/>
          <a:lstStyle/>
          <a:p>
            <a:r>
              <a:rPr lang="en-US" altLang="ko-KR" dirty="0"/>
              <a:t>Measuring </a:t>
            </a:r>
            <a:r>
              <a:rPr lang="en-US" altLang="ko-KR" dirty="0" smtClean="0"/>
              <a:t>tools </a:t>
            </a:r>
            <a:r>
              <a:rPr lang="en-US" altLang="ko-KR" dirty="0"/>
              <a:t>for analysis and evaluation of </a:t>
            </a:r>
            <a:r>
              <a:rPr lang="en-US" altLang="ko-KR" dirty="0" smtClean="0"/>
              <a:t>VR sickness</a:t>
            </a:r>
            <a:endParaRPr lang="ko-KR" alt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84350" y="106680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74" y="1095375"/>
            <a:ext cx="7902733" cy="5000625"/>
          </a:xfrm>
          <a:prstGeom prst="rect">
            <a:avLst/>
          </a:prstGeom>
        </p:spPr>
      </p:pic>
      <p:sp>
        <p:nvSpPr>
          <p:cNvPr id="7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7086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3079-18-0053-00-0002-framework-of-evaluation-and-assessment-for-the-VR-sockness-of-VR-content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527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AC0A3B7-BC06-42E9-A8DC-C376A22F1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10</a:t>
            </a:fld>
            <a:endParaRPr lang="en-US">
              <a:latin typeface="Myriad Pro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1371600"/>
            <a:ext cx="7848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US" altLang="ko-KR" sz="2400" dirty="0" smtClean="0">
                <a:solidFill>
                  <a:schemeClr val="bg1">
                    <a:lumMod val="85000"/>
                  </a:schemeClr>
                </a:solidFill>
              </a:rPr>
              <a:t>Framework </a:t>
            </a:r>
            <a:r>
              <a:rPr lang="en-US" altLang="ko-KR" sz="2400" dirty="0">
                <a:solidFill>
                  <a:schemeClr val="bg1">
                    <a:lumMod val="85000"/>
                  </a:schemeClr>
                </a:solidFill>
              </a:rPr>
              <a:t>for the analysis and evaluation of VR </a:t>
            </a:r>
            <a:r>
              <a:rPr lang="en-US" altLang="ko-KR" sz="2400" dirty="0" smtClean="0">
                <a:solidFill>
                  <a:schemeClr val="bg1">
                    <a:lumMod val="85000"/>
                  </a:schemeClr>
                </a:solidFill>
              </a:rPr>
              <a:t>sickness</a:t>
            </a:r>
          </a:p>
          <a:p>
            <a:pPr marL="457200" indent="-457200">
              <a:buAutoNum type="arabicParenR"/>
            </a:pPr>
            <a:endParaRPr lang="en-US" altLang="ko-KR" sz="2400" dirty="0" smtClean="0"/>
          </a:p>
          <a:p>
            <a:pPr marL="457200" indent="-457200">
              <a:buAutoNum type="arabicParenR"/>
            </a:pPr>
            <a:r>
              <a:rPr lang="en-US" altLang="ko-KR" sz="2400" b="1" dirty="0" smtClean="0"/>
              <a:t>Reference content</a:t>
            </a:r>
          </a:p>
          <a:p>
            <a:pPr marL="457200" indent="-457200">
              <a:buAutoNum type="arabicParenR"/>
            </a:pPr>
            <a:endParaRPr lang="en-US" altLang="ko-KR" sz="2400" dirty="0" smtClean="0"/>
          </a:p>
          <a:p>
            <a:pPr marL="457200" indent="-457200">
              <a:buAutoNum type="arabicParenR"/>
            </a:pPr>
            <a:r>
              <a:rPr lang="en-US" altLang="ko-KR" sz="2400" dirty="0" smtClean="0">
                <a:solidFill>
                  <a:schemeClr val="bg1">
                    <a:lumMod val="85000"/>
                  </a:schemeClr>
                </a:solidFill>
              </a:rPr>
              <a:t>Clinical trial</a:t>
            </a:r>
          </a:p>
          <a:p>
            <a:pPr marL="457200" indent="-457200">
              <a:buAutoNum type="arabicParenR"/>
            </a:pPr>
            <a:endParaRPr lang="en-US" altLang="ko-KR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457200" indent="-457200">
              <a:buAutoNum type="arabicParenR"/>
            </a:pPr>
            <a:r>
              <a:rPr lang="en-US" altLang="ko-KR" sz="2400" dirty="0" smtClean="0">
                <a:solidFill>
                  <a:schemeClr val="bg1">
                    <a:lumMod val="85000"/>
                  </a:schemeClr>
                </a:solidFill>
              </a:rPr>
              <a:t>Survey subjects</a:t>
            </a:r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7086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3079-18-0053-00-0002-framework-of-evaluation-and-assessment-for-the-VR-sockness-of-VR-content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246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AC0A3B7-BC06-42E9-A8DC-C376A22F1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11</a:t>
            </a:fld>
            <a:endParaRPr lang="en-US">
              <a:latin typeface="Myriad Pro" charset="0"/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Reference content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1371600"/>
            <a:ext cx="7848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 sz="2400" dirty="0" smtClean="0"/>
              <a:t>Primitive content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ko-KR" sz="2000" dirty="0"/>
              <a:t>Content for clinical evaluation that separates </a:t>
            </a:r>
            <a:r>
              <a:rPr lang="en-US" altLang="ko-KR" sz="2000" dirty="0" smtClean="0"/>
              <a:t>VR sickness by </a:t>
            </a:r>
            <a:r>
              <a:rPr lang="en-US" altLang="ko-KR" sz="2000" dirty="0"/>
              <a:t>parameter </a:t>
            </a:r>
            <a:r>
              <a:rPr lang="en-US" altLang="ko-KR" sz="2000" dirty="0" smtClean="0"/>
              <a:t>adjustment of VR content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ko-KR" sz="2000" dirty="0"/>
              <a:t>Extract individual VR parameters in content that affect VR </a:t>
            </a:r>
            <a:r>
              <a:rPr lang="en-US" altLang="ko-KR" sz="2000" dirty="0" smtClean="0"/>
              <a:t>sickness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altLang="ko-KR" sz="2000" dirty="0" smtClean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altLang="ko-KR" sz="2000" dirty="0" smtClean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 sz="2400" dirty="0" smtClean="0"/>
              <a:t>Scenario content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ko-KR" sz="2000" dirty="0" smtClean="0"/>
              <a:t>Content </a:t>
            </a:r>
            <a:r>
              <a:rPr lang="en-US" altLang="ko-KR" sz="2000" dirty="0"/>
              <a:t>for </a:t>
            </a:r>
            <a:r>
              <a:rPr lang="en-US" altLang="ko-KR" sz="2000" dirty="0" smtClean="0"/>
              <a:t>clinical </a:t>
            </a:r>
            <a:r>
              <a:rPr lang="en-US" altLang="ko-KR" sz="2000" dirty="0"/>
              <a:t>e</a:t>
            </a:r>
            <a:r>
              <a:rPr lang="en-US" altLang="ko-KR" sz="2000" dirty="0" smtClean="0"/>
              <a:t>valuation </a:t>
            </a:r>
            <a:r>
              <a:rPr lang="en-US" altLang="ko-KR" sz="2000" dirty="0"/>
              <a:t>by </a:t>
            </a:r>
            <a:r>
              <a:rPr lang="en-US" altLang="ko-KR" sz="2000" dirty="0" smtClean="0"/>
              <a:t>multiple </a:t>
            </a:r>
            <a:r>
              <a:rPr lang="en-US" altLang="ko-KR" sz="2000" dirty="0"/>
              <a:t>c</a:t>
            </a:r>
            <a:r>
              <a:rPr lang="en-US" altLang="ko-KR" sz="2000" dirty="0" smtClean="0"/>
              <a:t>oordination </a:t>
            </a:r>
            <a:r>
              <a:rPr lang="en-US" altLang="ko-KR" sz="2000" dirty="0"/>
              <a:t>of </a:t>
            </a:r>
            <a:r>
              <a:rPr lang="en-US" altLang="ko-KR" sz="2000" dirty="0" smtClean="0"/>
              <a:t>VR parameters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ko-KR" sz="2000" dirty="0"/>
              <a:t>Testing and analyzing combinations of VR parameters in content that affect VR </a:t>
            </a:r>
            <a:r>
              <a:rPr lang="en-US" altLang="ko-KR" sz="2000" dirty="0" smtClean="0"/>
              <a:t>sickness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endParaRPr lang="ko-KR" altLang="en-US" dirty="0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7086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3079-18-0053-00-0002-framework-of-evaluation-and-assessment-for-the-VR-sockness-of-VR-content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081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AC0A3B7-BC06-42E9-A8DC-C376A22F1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12</a:t>
            </a:fld>
            <a:endParaRPr lang="en-US">
              <a:latin typeface="Myriad Pro" charset="0"/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Primitive</a:t>
            </a:r>
            <a:r>
              <a:rPr lang="ko-KR" altLang="en-US" dirty="0" smtClean="0"/>
              <a:t> </a:t>
            </a:r>
            <a:r>
              <a:rPr lang="en-US" altLang="ko-KR" dirty="0" smtClean="0"/>
              <a:t>content</a:t>
            </a:r>
            <a:endParaRPr lang="ko-KR" altLang="en-US" dirty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457200" y="47545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762000" y="1371600"/>
            <a:ext cx="7848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altLang="ko-KR" sz="2400" dirty="0" smtClean="0"/>
              <a:t>Parameters for primitive content: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ko-KR" sz="2400" dirty="0" smtClean="0"/>
              <a:t>Moving direction/velocity/acceleration of virtual camera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ko-KR" sz="2400" dirty="0" smtClean="0"/>
              <a:t>Moving </a:t>
            </a:r>
            <a:r>
              <a:rPr lang="en-US" altLang="ko-KR" sz="2400" dirty="0"/>
              <a:t>direction/velocity/acceleration of </a:t>
            </a:r>
            <a:r>
              <a:rPr lang="en-US" altLang="ko-KR" sz="2400" dirty="0" smtClean="0"/>
              <a:t>objects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ko-KR" sz="2400" dirty="0" smtClean="0"/>
              <a:t># of objects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ko-KR" sz="2400" dirty="0" err="1" smtClean="0"/>
              <a:t>FoV</a:t>
            </a:r>
            <a:r>
              <a:rPr lang="en-US" altLang="ko-KR" sz="2400" dirty="0" smtClean="0"/>
              <a:t>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ko-KR" sz="2400" dirty="0"/>
              <a:t>V</a:t>
            </a:r>
            <a:r>
              <a:rPr lang="en-US" altLang="ko-KR" sz="2400" dirty="0" smtClean="0"/>
              <a:t>isual guides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ko-KR" sz="2400" dirty="0" err="1" smtClean="0"/>
              <a:t>etc</a:t>
            </a:r>
            <a:r>
              <a:rPr lang="en-US" altLang="ko-KR" sz="2400" dirty="0" smtClean="0"/>
              <a:t> </a:t>
            </a:r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7086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3079-18-0053-00-0002-framework-of-evaluation-and-assessment-for-the-VR-sockness-of-VR-content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595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AC0A3B7-BC06-42E9-A8DC-C376A22F1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13</a:t>
            </a:fld>
            <a:endParaRPr lang="en-US">
              <a:latin typeface="Myriad Pro" charset="0"/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Primitive</a:t>
            </a:r>
            <a:r>
              <a:rPr lang="ko-KR" altLang="en-US" dirty="0"/>
              <a:t> </a:t>
            </a:r>
            <a:r>
              <a:rPr lang="en-US" altLang="ko-KR" dirty="0"/>
              <a:t>content</a:t>
            </a:r>
            <a:endParaRPr lang="ko-KR" altLang="en-US" dirty="0"/>
          </a:p>
        </p:txBody>
      </p:sp>
      <p:pic>
        <p:nvPicPr>
          <p:cNvPr id="2049" name="_x225703312" descr="EMB000029402e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73962"/>
            <a:ext cx="6540136" cy="208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73033" y="5863821"/>
            <a:ext cx="162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/>
              <a:t>Visual Guide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78355" y="5860812"/>
            <a:ext cx="2009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err="1" smtClean="0"/>
              <a:t>FoV</a:t>
            </a:r>
            <a:r>
              <a:rPr lang="en-US" altLang="ko-KR" dirty="0" smtClean="0"/>
              <a:t> adjustment</a:t>
            </a:r>
            <a:endParaRPr lang="ko-KR" altLang="en-US" dirty="0"/>
          </a:p>
        </p:txBody>
      </p:sp>
      <p:pic>
        <p:nvPicPr>
          <p:cNvPr id="9" name="_x225705952" descr="EMB000029402e7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11" y="1231271"/>
            <a:ext cx="2619958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_x225705472" descr="EMB000029402e7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940" y="1220908"/>
            <a:ext cx="26289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_x225704032" descr="EMB000029402e8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011" y="1231271"/>
            <a:ext cx="2619958" cy="173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93173" y="2894955"/>
            <a:ext cx="2255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/>
              <a:t>Object movement</a:t>
            </a:r>
          </a:p>
          <a:p>
            <a:pPr algn="ctr"/>
            <a:r>
              <a:rPr lang="en-US" altLang="ko-KR" dirty="0" smtClean="0"/>
              <a:t>(Left/Right)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461773" y="2910642"/>
            <a:ext cx="2255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/>
              <a:t>Object movement</a:t>
            </a:r>
          </a:p>
          <a:p>
            <a:pPr algn="ctr"/>
            <a:r>
              <a:rPr lang="en-US" altLang="ko-KR" dirty="0" smtClean="0"/>
              <a:t>(Depth direction)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625930" y="2907624"/>
            <a:ext cx="1464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/>
              <a:t>Object size</a:t>
            </a:r>
          </a:p>
        </p:txBody>
      </p:sp>
      <p:sp>
        <p:nvSpPr>
          <p:cNvPr id="1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7086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3079-18-0053-00-0002-framework-of-evaluation-and-assessment-for-the-VR-sockness-of-VR-content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146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AC0A3B7-BC06-42E9-A8DC-C376A22F1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14</a:t>
            </a:fld>
            <a:endParaRPr lang="en-US">
              <a:latin typeface="Myriad Pro" charset="0"/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Primitive</a:t>
            </a:r>
            <a:r>
              <a:rPr lang="ko-KR" altLang="en-US" dirty="0"/>
              <a:t> </a:t>
            </a:r>
            <a:r>
              <a:rPr lang="en-US" altLang="ko-KR" dirty="0"/>
              <a:t>content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13716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 sz="2400" dirty="0" smtClean="0"/>
              <a:t>Configuration of </a:t>
            </a:r>
            <a:r>
              <a:rPr lang="en-US" altLang="ko-KR" sz="2400" dirty="0"/>
              <a:t>p</a:t>
            </a:r>
            <a:r>
              <a:rPr lang="en-US" altLang="ko-KR" sz="2400" dirty="0" smtClean="0"/>
              <a:t>rimitive content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1323976" y="3002427"/>
            <a:ext cx="1752600" cy="457200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Bg1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076575" y="3001134"/>
            <a:ext cx="2409825" cy="457200"/>
          </a:xfrm>
          <a:prstGeom prst="rect">
            <a:avLst/>
          </a:prstGeom>
          <a:solidFill>
            <a:schemeClr val="accent6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Action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5486400" y="3001134"/>
            <a:ext cx="1752600" cy="457200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Bg2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1323976" y="3677409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3076575" y="3677409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5486400" y="3677409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7239001" y="3677409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/>
          <p:nvPr/>
        </p:nvCxnSpPr>
        <p:spPr>
          <a:xfrm>
            <a:off x="1323976" y="3829809"/>
            <a:ext cx="175259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/>
          <p:cNvCxnSpPr/>
          <p:nvPr/>
        </p:nvCxnSpPr>
        <p:spPr>
          <a:xfrm>
            <a:off x="3076575" y="3829809"/>
            <a:ext cx="240982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/>
          <p:nvPr/>
        </p:nvCxnSpPr>
        <p:spPr>
          <a:xfrm>
            <a:off x="5486400" y="3829809"/>
            <a:ext cx="17526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876738" y="3829809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 smtClean="0"/>
              <a:t>2 sec</a:t>
            </a:r>
            <a:endParaRPr lang="ko-KR" alt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6001062" y="3889132"/>
            <a:ext cx="7232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/>
              <a:t>5</a:t>
            </a:r>
            <a:r>
              <a:rPr lang="en-US" altLang="ko-KR" sz="1600" dirty="0" smtClean="0"/>
              <a:t> sec</a:t>
            </a:r>
            <a:endParaRPr lang="ko-KR" alt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3497297" y="3853264"/>
            <a:ext cx="15023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/>
              <a:t>a</a:t>
            </a:r>
            <a:r>
              <a:rPr lang="en-US" altLang="ko-KR" sz="1600" dirty="0" smtClean="0"/>
              <a:t>ppx. 10 sec</a:t>
            </a:r>
            <a:endParaRPr lang="ko-KR" altLang="en-US" sz="1600" dirty="0"/>
          </a:p>
        </p:txBody>
      </p:sp>
      <p:sp>
        <p:nvSpPr>
          <p:cNvPr id="24" name="오른쪽 대괄호 23"/>
          <p:cNvSpPr/>
          <p:nvPr/>
        </p:nvSpPr>
        <p:spPr>
          <a:xfrm rot="16200000">
            <a:off x="4127973" y="-193386"/>
            <a:ext cx="307032" cy="5915022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4186959" y="2263774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b="1" dirty="0" smtClean="0"/>
              <a:t>Pi</a:t>
            </a:r>
            <a:endParaRPr lang="ko-KR" altLang="en-US" sz="1600" b="1" dirty="0"/>
          </a:p>
        </p:txBody>
      </p:sp>
      <p:sp>
        <p:nvSpPr>
          <p:cNvPr id="26" name="모서리가 둥근 사각형 설명선 25"/>
          <p:cNvSpPr/>
          <p:nvPr/>
        </p:nvSpPr>
        <p:spPr>
          <a:xfrm>
            <a:off x="1323975" y="4495799"/>
            <a:ext cx="1904999" cy="959079"/>
          </a:xfrm>
          <a:prstGeom prst="wedgeRoundRectCallout">
            <a:avLst>
              <a:gd name="adj1" fmla="val -18067"/>
              <a:gd name="adj2" fmla="val -9862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solidFill>
                  <a:schemeClr val="tx1"/>
                </a:solidFill>
              </a:rPr>
              <a:t>Bg1</a:t>
            </a:r>
            <a:r>
              <a:rPr lang="en-US" altLang="ko-KR" sz="1400" dirty="0" smtClean="0">
                <a:solidFill>
                  <a:schemeClr val="tx1"/>
                </a:solidFill>
              </a:rPr>
              <a:t> : Show background and stop(prepare and pause)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27" name="모서리가 둥근 사각형 설명선 26"/>
          <p:cNvSpPr/>
          <p:nvPr/>
        </p:nvSpPr>
        <p:spPr>
          <a:xfrm>
            <a:off x="3328987" y="4741977"/>
            <a:ext cx="2157413" cy="712902"/>
          </a:xfrm>
          <a:prstGeom prst="wedgeRoundRectCallout">
            <a:avLst>
              <a:gd name="adj1" fmla="val -18067"/>
              <a:gd name="adj2" fmla="val -9862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solidFill>
                  <a:schemeClr val="tx1"/>
                </a:solidFill>
              </a:rPr>
              <a:t>Action</a:t>
            </a:r>
            <a:r>
              <a:rPr lang="en-US" altLang="ko-KR" sz="1400" dirty="0" smtClean="0">
                <a:solidFill>
                  <a:schemeClr val="tx1"/>
                </a:solidFill>
              </a:rPr>
              <a:t> : Play content for evaluate VR sickness level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28" name="모서리가 둥근 사각형 설명선 27"/>
          <p:cNvSpPr/>
          <p:nvPr/>
        </p:nvSpPr>
        <p:spPr>
          <a:xfrm>
            <a:off x="5557838" y="4614125"/>
            <a:ext cx="1909761" cy="688353"/>
          </a:xfrm>
          <a:prstGeom prst="wedgeRoundRectCallout">
            <a:avLst>
              <a:gd name="adj1" fmla="val -18067"/>
              <a:gd name="adj2" fmla="val -9862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solidFill>
                  <a:schemeClr val="tx1"/>
                </a:solidFill>
              </a:rPr>
              <a:t>Bg2</a:t>
            </a:r>
            <a:r>
              <a:rPr lang="en-US" altLang="ko-KR" sz="1400" dirty="0" smtClean="0">
                <a:solidFill>
                  <a:schemeClr val="tx1"/>
                </a:solidFill>
              </a:rPr>
              <a:t> : Press button according to VR sickness level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29" name="모서리가 둥근 사각형 설명선 28"/>
          <p:cNvSpPr/>
          <p:nvPr/>
        </p:nvSpPr>
        <p:spPr>
          <a:xfrm>
            <a:off x="6777039" y="1613841"/>
            <a:ext cx="1833561" cy="768169"/>
          </a:xfrm>
          <a:prstGeom prst="wedgeRoundRectCallout">
            <a:avLst>
              <a:gd name="adj1" fmla="val -147244"/>
              <a:gd name="adj2" fmla="val 5497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err="1" smtClean="0">
                <a:solidFill>
                  <a:schemeClr val="tx1"/>
                </a:solidFill>
              </a:rPr>
              <a:t>i-th</a:t>
            </a:r>
            <a:r>
              <a:rPr lang="en-US" altLang="ko-KR" sz="1600" dirty="0" smtClean="0">
                <a:solidFill>
                  <a:schemeClr val="tx1"/>
                </a:solidFill>
              </a:rPr>
              <a:t> shot of primitive content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30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7086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3079-18-0053-00-0002-framework-of-evaluation-and-assessment-for-the-VR-sockness-of-VR-content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989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AC0A3B7-BC06-42E9-A8DC-C376A22F1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15</a:t>
            </a:fld>
            <a:endParaRPr lang="en-US">
              <a:latin typeface="Myriad Pro" charset="0"/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Primitive</a:t>
            </a:r>
            <a:r>
              <a:rPr lang="ko-KR" altLang="en-US" dirty="0"/>
              <a:t> </a:t>
            </a:r>
            <a:r>
              <a:rPr lang="en-US" altLang="ko-KR" dirty="0"/>
              <a:t>content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13716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 sz="2400" dirty="0" smtClean="0"/>
              <a:t>Clinical trial for primitive content</a:t>
            </a:r>
          </a:p>
        </p:txBody>
      </p:sp>
      <p:grpSp>
        <p:nvGrpSpPr>
          <p:cNvPr id="38" name="그룹 37"/>
          <p:cNvGrpSpPr/>
          <p:nvPr/>
        </p:nvGrpSpPr>
        <p:grpSpPr>
          <a:xfrm>
            <a:off x="1143000" y="1905001"/>
            <a:ext cx="5715000" cy="3352800"/>
            <a:chOff x="1143000" y="1905001"/>
            <a:chExt cx="5715000" cy="3352800"/>
          </a:xfrm>
        </p:grpSpPr>
        <p:pic>
          <p:nvPicPr>
            <p:cNvPr id="29" name="그림 2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3000" y="1905001"/>
              <a:ext cx="5715000" cy="3352800"/>
            </a:xfrm>
            <a:prstGeom prst="rect">
              <a:avLst/>
            </a:prstGeom>
          </p:spPr>
        </p:pic>
        <p:sp>
          <p:nvSpPr>
            <p:cNvPr id="9" name="순서도: 처리 8"/>
            <p:cNvSpPr/>
            <p:nvPr/>
          </p:nvSpPr>
          <p:spPr>
            <a:xfrm>
              <a:off x="3563332" y="4551537"/>
              <a:ext cx="3294667" cy="706264"/>
            </a:xfrm>
            <a:prstGeom prst="flowChartProcess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순서도: 처리 29"/>
            <p:cNvSpPr/>
            <p:nvPr/>
          </p:nvSpPr>
          <p:spPr>
            <a:xfrm>
              <a:off x="2134808" y="5067934"/>
              <a:ext cx="1275181" cy="189867"/>
            </a:xfrm>
            <a:prstGeom prst="flowChartProcess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순서도: 처리 30"/>
            <p:cNvSpPr/>
            <p:nvPr/>
          </p:nvSpPr>
          <p:spPr>
            <a:xfrm>
              <a:off x="4019550" y="3372485"/>
              <a:ext cx="1619250" cy="128126"/>
            </a:xfrm>
            <a:prstGeom prst="flowChartProcess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352800" y="4664782"/>
            <a:ext cx="42883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17sec(</a:t>
            </a:r>
            <a:r>
              <a:rPr lang="en-US" altLang="ko-KR" sz="1400" b="1" dirty="0" err="1" smtClean="0"/>
              <a:t>Bg</a:t>
            </a:r>
            <a:r>
              <a:rPr lang="en-US" altLang="ko-KR" sz="1400" dirty="0" err="1" smtClean="0"/>
              <a:t>+</a:t>
            </a:r>
            <a:r>
              <a:rPr lang="en-US" altLang="ko-KR" sz="1400" b="1" dirty="0" err="1" smtClean="0"/>
              <a:t>Pi</a:t>
            </a:r>
            <a:r>
              <a:rPr lang="en-US" altLang="ko-KR" sz="1400" dirty="0" smtClean="0"/>
              <a:t>) x 16 shots x 2 times = 544sec</a:t>
            </a:r>
          </a:p>
          <a:p>
            <a:r>
              <a:rPr lang="en-US" altLang="ko-KR" sz="1400" dirty="0" smtClean="0"/>
              <a:t>10sec(</a:t>
            </a:r>
            <a:r>
              <a:rPr lang="en-US" altLang="ko-KR" sz="1400" b="1" dirty="0" smtClean="0"/>
              <a:t>B</a:t>
            </a:r>
            <a:r>
              <a:rPr lang="en-US" altLang="ko-KR" sz="1400" b="1" baseline="-25000" dirty="0" smtClean="0"/>
              <a:t>HMD</a:t>
            </a:r>
            <a:r>
              <a:rPr lang="en-US" altLang="ko-KR" sz="1400" dirty="0" smtClean="0"/>
              <a:t>) x 10 = 100sec</a:t>
            </a:r>
            <a:endParaRPr lang="ko-KR" altLang="en-US" sz="1400" dirty="0"/>
          </a:p>
        </p:txBody>
      </p:sp>
      <p:sp>
        <p:nvSpPr>
          <p:cNvPr id="23" name="오른쪽 중괄호 22"/>
          <p:cNvSpPr/>
          <p:nvPr/>
        </p:nvSpPr>
        <p:spPr>
          <a:xfrm>
            <a:off x="7459667" y="4664782"/>
            <a:ext cx="76200" cy="59301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7612067" y="4772503"/>
            <a:ext cx="1608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644sec </a:t>
            </a:r>
          </a:p>
          <a:p>
            <a:r>
              <a:rPr lang="en-US" altLang="ko-KR" sz="1400" dirty="0" smtClean="0"/>
              <a:t>(appx. 11 min.)</a:t>
            </a:r>
            <a:endParaRPr lang="ko-KR" alt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904875" y="5511225"/>
            <a:ext cx="5038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altLang="ko-KR" sz="1600" dirty="0" smtClean="0"/>
              <a:t>P1~P16 repeat 2 times(appx. 11 min.)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altLang="ko-KR" sz="1600" dirty="0"/>
              <a:t>P</a:t>
            </a:r>
            <a:r>
              <a:rPr lang="en-US" altLang="ko-KR" sz="1600" dirty="0" smtClean="0"/>
              <a:t>17~P32</a:t>
            </a:r>
          </a:p>
        </p:txBody>
      </p:sp>
      <p:sp>
        <p:nvSpPr>
          <p:cNvPr id="34" name="직사각형 33"/>
          <p:cNvSpPr/>
          <p:nvPr/>
        </p:nvSpPr>
        <p:spPr>
          <a:xfrm>
            <a:off x="6324600" y="5438747"/>
            <a:ext cx="2209800" cy="31294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</a:rPr>
              <a:t>Primitive content(1)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6324600" y="5845995"/>
            <a:ext cx="2209800" cy="31294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</a:rPr>
              <a:t>Primitive content(2)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36" name="오른쪽 화살표 35"/>
          <p:cNvSpPr/>
          <p:nvPr/>
        </p:nvSpPr>
        <p:spPr>
          <a:xfrm>
            <a:off x="5870450" y="5667255"/>
            <a:ext cx="264695" cy="74559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오른쪽 화살표 36"/>
          <p:cNvSpPr/>
          <p:nvPr/>
        </p:nvSpPr>
        <p:spPr>
          <a:xfrm>
            <a:off x="5870450" y="5972403"/>
            <a:ext cx="264695" cy="74559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7086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3079-18-0053-00-0002-framework-of-evaluation-and-assessment-for-the-VR-sockness-of-VR-content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387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AC0A3B7-BC06-42E9-A8DC-C376A22F1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16</a:t>
            </a:fld>
            <a:endParaRPr lang="en-US">
              <a:latin typeface="Myriad Pro" charset="0"/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Primitive</a:t>
            </a:r>
            <a:r>
              <a:rPr lang="ko-KR" altLang="en-US" dirty="0"/>
              <a:t> </a:t>
            </a:r>
            <a:r>
              <a:rPr lang="en-US" altLang="ko-KR" dirty="0"/>
              <a:t>content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13716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 sz="2400" dirty="0"/>
              <a:t>N</a:t>
            </a:r>
            <a:r>
              <a:rPr lang="en-US" altLang="ko-KR" sz="2400" dirty="0" smtClean="0"/>
              <a:t>aming of primitive content</a:t>
            </a: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084127"/>
              </p:ext>
            </p:extLst>
          </p:nvPr>
        </p:nvGraphicFramePr>
        <p:xfrm>
          <a:off x="1295400" y="1833265"/>
          <a:ext cx="6096000" cy="4081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1940929158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1244117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Naming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Actions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3464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OM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Object</a:t>
                      </a:r>
                      <a:r>
                        <a:rPr lang="ko-KR" altLang="en-US" dirty="0" smtClean="0"/>
                        <a:t> </a:t>
                      </a:r>
                      <a:r>
                        <a:rPr lang="en-US" altLang="ko-KR" dirty="0" smtClean="0"/>
                        <a:t>movement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506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CM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Virtual camera</a:t>
                      </a:r>
                      <a:r>
                        <a:rPr lang="en-US" altLang="ko-KR" baseline="0" dirty="0" smtClean="0"/>
                        <a:t> movement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8670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H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Horizontal direction(left</a:t>
                      </a:r>
                      <a:r>
                        <a:rPr lang="en-US" altLang="ko-KR" baseline="0" dirty="0" smtClean="0"/>
                        <a:t> and </a:t>
                      </a:r>
                      <a:r>
                        <a:rPr lang="en-US" altLang="ko-KR" dirty="0" smtClean="0"/>
                        <a:t>right)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7059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X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Diagonal direction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533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FB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Forward</a:t>
                      </a:r>
                      <a:r>
                        <a:rPr lang="en-US" altLang="ko-KR" baseline="0" dirty="0" smtClean="0"/>
                        <a:t> and </a:t>
                      </a:r>
                      <a:r>
                        <a:rPr lang="en-US" altLang="ko-KR" dirty="0" smtClean="0"/>
                        <a:t>backward movement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489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UD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Up</a:t>
                      </a:r>
                      <a:r>
                        <a:rPr lang="en-US" altLang="ko-KR" baseline="0" dirty="0" smtClean="0"/>
                        <a:t> and </a:t>
                      </a:r>
                      <a:r>
                        <a:rPr lang="en-US" altLang="ko-KR" dirty="0" smtClean="0"/>
                        <a:t>down movement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1556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RR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Rotation of rolling direction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506562"/>
                  </a:ext>
                </a:extLst>
              </a:tr>
              <a:tr h="22301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RP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Rotation of pitch direction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201444"/>
                  </a:ext>
                </a:extLst>
              </a:tr>
              <a:tr h="14884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RY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Rotation of Yaw direction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93660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 smtClean="0"/>
                        <a:t>Vz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Display</a:t>
                      </a:r>
                      <a:r>
                        <a:rPr lang="en-US" altLang="ko-KR" baseline="0" dirty="0" smtClean="0"/>
                        <a:t> </a:t>
                      </a:r>
                      <a:r>
                        <a:rPr lang="en-US" altLang="ko-KR" dirty="0" smtClean="0"/>
                        <a:t>visual guide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9465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G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Adjust field of view(goggling</a:t>
                      </a:r>
                      <a:r>
                        <a:rPr lang="en-US" altLang="ko-KR" baseline="0" dirty="0" smtClean="0"/>
                        <a:t> effect)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333045"/>
                  </a:ext>
                </a:extLst>
              </a:tr>
            </a:tbl>
          </a:graphicData>
        </a:graphic>
      </p:graphicFrame>
      <p:sp>
        <p:nvSpPr>
          <p:cNvPr id="7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7086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3079-18-0053-00-0002-framework-of-evaluation-and-assessment-for-the-VR-sockness-of-VR-content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604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AC0A3B7-BC06-42E9-A8DC-C376A22F1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17</a:t>
            </a:fld>
            <a:endParaRPr lang="en-US">
              <a:latin typeface="Myriad Pro" charset="0"/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Scenario</a:t>
            </a:r>
            <a:r>
              <a:rPr lang="ko-KR" altLang="en-US" dirty="0" smtClean="0"/>
              <a:t> </a:t>
            </a:r>
            <a:r>
              <a:rPr lang="en-US" altLang="ko-KR" dirty="0"/>
              <a:t>content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1371600"/>
            <a:ext cx="784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 sz="2400" dirty="0"/>
              <a:t>Test for interagency between individual parameters identified in the primitive </a:t>
            </a:r>
            <a:r>
              <a:rPr lang="en-US" altLang="ko-KR" sz="2400" dirty="0" smtClean="0"/>
              <a:t>content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ko-KR" sz="2400" dirty="0" smtClean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altLang="ko-KR" sz="2400" dirty="0" smtClean="0"/>
              <a:t>Drone shooting VR game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altLang="ko-KR" sz="2400" dirty="0" smtClean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altLang="ko-KR" sz="2400" dirty="0" smtClean="0"/>
              <a:t>Car racing VR Game</a:t>
            </a: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7086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3079-18-0053-00-0002-framework-of-evaluation-and-assessment-for-the-VR-sockness-of-VR-content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890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AC0A3B7-BC06-42E9-A8DC-C376A22F1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18</a:t>
            </a:fld>
            <a:endParaRPr lang="en-US">
              <a:latin typeface="Myriad Pro" charset="0"/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Scenario</a:t>
            </a:r>
            <a:r>
              <a:rPr lang="ko-KR" altLang="en-US" dirty="0" smtClean="0"/>
              <a:t> </a:t>
            </a:r>
            <a:r>
              <a:rPr lang="en-US" altLang="ko-KR" dirty="0"/>
              <a:t>content</a:t>
            </a:r>
            <a:endParaRPr lang="ko-KR" alt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892640" y="5535010"/>
            <a:ext cx="5705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/>
              <a:t>Image of </a:t>
            </a:r>
            <a:r>
              <a:rPr lang="en-US" altLang="ko-KR" dirty="0"/>
              <a:t>d</a:t>
            </a:r>
            <a:r>
              <a:rPr lang="en-US" altLang="ko-KR" dirty="0" smtClean="0"/>
              <a:t>riving game(on and off visual effect)</a:t>
            </a:r>
            <a:endParaRPr lang="ko-KR" altLang="en-US" dirty="0"/>
          </a:p>
        </p:txBody>
      </p:sp>
      <p:pic>
        <p:nvPicPr>
          <p:cNvPr id="9" name="_x225704912" descr="EMB000029402e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967" y="3733801"/>
            <a:ext cx="3005633" cy="180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_x225704512" descr="EMB000029402e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733800"/>
            <a:ext cx="3261296" cy="180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_x225704192" descr="EMB000029402e8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997" y="1295400"/>
            <a:ext cx="3096803" cy="171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_x225704752" descr="EMB000029402e9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95400"/>
            <a:ext cx="3190736" cy="171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563708" y="3011463"/>
            <a:ext cx="6026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/>
              <a:t>Image of drone game(height and depth changing)</a:t>
            </a:r>
            <a:endParaRPr lang="ko-KR" altLang="en-US" dirty="0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7086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3079-18-0053-00-0002-framework-of-evaluation-and-assessment-for-the-VR-sockness-of-VR-content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772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BEED3A-6D63-9244-B6A1-DC72C373F3D9}" type="slidenum">
              <a:rPr lang="en-US"/>
              <a:pPr/>
              <a:t>1</a:t>
            </a:fld>
            <a:endParaRPr lang="en-US" sz="1400">
              <a:latin typeface="Myriad Pro" charset="0"/>
            </a:endParaRPr>
          </a:p>
        </p:txBody>
      </p:sp>
      <p:sp>
        <p:nvSpPr>
          <p:cNvPr id="17411" name="Text Box 4"/>
          <p:cNvSpPr>
            <a:spLocks noGrp="1" noChangeArrowheads="1"/>
          </p:cNvSpPr>
          <p:nvPr>
            <p:ph type="subTitle" idx="4294967295"/>
          </p:nvPr>
        </p:nvSpPr>
        <p:spPr>
          <a:xfrm>
            <a:off x="152400" y="1066800"/>
            <a:ext cx="8763000" cy="41910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en-US" altLang="ja-JP" sz="1600" dirty="0">
              <a:cs typeface="ＭＳ Ｐゴシック" pitchFamily="-84" charset="-128"/>
            </a:endParaRPr>
          </a:p>
          <a:p>
            <a:pPr marL="0" indent="0" eaLnBrk="1" hangingPunct="1"/>
            <a:r>
              <a:rPr lang="en-US" sz="1600" b="1" dirty="0" err="1"/>
              <a:t>Subclause</a:t>
            </a:r>
            <a:r>
              <a:rPr lang="en-US" sz="1600" b="1" dirty="0"/>
              <a:t> 5.2.1 of the </a:t>
            </a:r>
            <a:r>
              <a:rPr lang="en-US" sz="1600" b="1" i="1" dirty="0"/>
              <a:t>IEEE-SA Standards Board Bylaws </a:t>
            </a:r>
            <a:r>
              <a:rPr lang="en-US" sz="1600" b="1" dirty="0"/>
              <a:t>states, "While participating in IEEE standards development activities, all participants...shall act in accordance with all applicable laws (nation-based and international), the IEEE Code of Ethics, and with IEEE Standards policies and procedures."</a:t>
            </a:r>
            <a:endParaRPr lang="en-US" altLang="ja-JP" sz="1600" b="1" dirty="0">
              <a:cs typeface="ＭＳ Ｐゴシック" pitchFamily="-84" charset="-128"/>
            </a:endParaRPr>
          </a:p>
          <a:p>
            <a:pPr eaLnBrk="1" hangingPunct="1">
              <a:buFontTx/>
              <a:buChar char="•"/>
            </a:pPr>
            <a:endParaRPr lang="en-US" altLang="ja-JP" sz="1600" dirty="0">
              <a:cs typeface="ＭＳ Ｐゴシック" pitchFamily="-84" charset="-128"/>
            </a:endParaRPr>
          </a:p>
          <a:p>
            <a:pPr marL="0" indent="0" eaLnBrk="1" hangingPunct="1"/>
            <a:r>
              <a:rPr lang="en-US" altLang="ja-JP" sz="1600" dirty="0">
                <a:cs typeface="ＭＳ Ｐゴシック" pitchFamily="-84" charset="-128"/>
              </a:rPr>
              <a:t>The contributor acknowledges and accepts that this contribution is subject to </a:t>
            </a:r>
          </a:p>
          <a:p>
            <a:pPr eaLnBrk="1" hangingPunct="1">
              <a:buFontTx/>
              <a:buChar char="•"/>
            </a:pPr>
            <a:r>
              <a:rPr lang="en-US" altLang="ja-JP" sz="1600" dirty="0">
                <a:cs typeface="ＭＳ Ｐゴシック" pitchFamily="-84" charset="-128"/>
              </a:rPr>
              <a:t>The IEEE Standards copyright policy as stated in the </a:t>
            </a:r>
            <a:r>
              <a:rPr lang="en-US" altLang="ja-JP" sz="1600" i="1" dirty="0">
                <a:cs typeface="ＭＳ Ｐゴシック" pitchFamily="-84" charset="-128"/>
              </a:rPr>
              <a:t>IEEE-SA Standards Board Bylaws</a:t>
            </a:r>
            <a:r>
              <a:rPr lang="en-US" altLang="ja-JP" sz="1600" dirty="0">
                <a:cs typeface="ＭＳ Ｐゴシック" pitchFamily="-84" charset="-128"/>
              </a:rPr>
              <a:t>, section 7, </a:t>
            </a:r>
            <a:r>
              <a:rPr lang="en-US" altLang="ja-JP" sz="1600" dirty="0">
                <a:cs typeface="ＭＳ Ｐゴシック" pitchFamily="-84" charset="-128"/>
                <a:hlinkClick r:id="rId2"/>
              </a:rPr>
              <a:t>http://standards.ieee.org/develop/policies/bylaws/sect6-7.html#7</a:t>
            </a:r>
            <a:r>
              <a:rPr lang="en-US" altLang="ja-JP" sz="1600" dirty="0">
                <a:cs typeface="ＭＳ Ｐゴシック" pitchFamily="-84" charset="-128"/>
              </a:rPr>
              <a:t>, and the </a:t>
            </a:r>
            <a:r>
              <a:rPr lang="en-US" altLang="ja-JP" sz="1600" i="1" dirty="0">
                <a:cs typeface="ＭＳ Ｐゴシック" pitchFamily="-84" charset="-128"/>
              </a:rPr>
              <a:t>IEEE-SA Standards Board Operations Manual</a:t>
            </a:r>
            <a:r>
              <a:rPr lang="en-US" altLang="ja-JP" sz="1600" dirty="0">
                <a:cs typeface="ＭＳ Ｐゴシック" pitchFamily="-84" charset="-128"/>
              </a:rPr>
              <a:t>, section 6.1, http://standards.ieee.org/develop/policies/opman/sect6.html</a:t>
            </a:r>
          </a:p>
          <a:p>
            <a:pPr eaLnBrk="1" hangingPunct="1">
              <a:buFontTx/>
              <a:buChar char="•"/>
            </a:pPr>
            <a:r>
              <a:rPr lang="en-US" altLang="ja-JP" sz="1600" dirty="0">
                <a:cs typeface="ＭＳ Ｐゴシック" pitchFamily="-84" charset="-128"/>
              </a:rPr>
              <a:t>The IEEE Standards patent policy as stated in the </a:t>
            </a:r>
            <a:r>
              <a:rPr lang="en-US" altLang="ja-JP" sz="1600" i="1" dirty="0">
                <a:cs typeface="ＭＳ Ｐゴシック" pitchFamily="-84" charset="-128"/>
              </a:rPr>
              <a:t>IEEE-SA Standards Board Bylaws</a:t>
            </a:r>
            <a:r>
              <a:rPr lang="en-US" altLang="ja-JP" sz="1600" dirty="0">
                <a:cs typeface="ＭＳ Ｐゴシック" pitchFamily="-84" charset="-128"/>
              </a:rPr>
              <a:t>, section 6, </a:t>
            </a:r>
            <a:r>
              <a:rPr lang="en-US" altLang="ja-JP" sz="1600" dirty="0">
                <a:cs typeface="ＭＳ Ｐゴシック" pitchFamily="-84" charset="-128"/>
                <a:hlinkClick r:id="rId3"/>
              </a:rPr>
              <a:t>http://standards.ieee.org/guides/bylaws/sect6-7.html#6</a:t>
            </a:r>
            <a:r>
              <a:rPr lang="en-US" altLang="ja-JP" sz="1600" dirty="0">
                <a:cs typeface="ＭＳ Ｐゴシック" pitchFamily="-84" charset="-128"/>
              </a:rPr>
              <a:t>, and the </a:t>
            </a:r>
            <a:r>
              <a:rPr lang="en-US" altLang="ja-JP" sz="1600" i="1" dirty="0">
                <a:cs typeface="ＭＳ Ｐゴシック" pitchFamily="-84" charset="-128"/>
              </a:rPr>
              <a:t>IEEE-SA Standards Board Operations Manual</a:t>
            </a:r>
            <a:r>
              <a:rPr lang="en-US" altLang="ja-JP" sz="1600" dirty="0">
                <a:cs typeface="ＭＳ Ｐゴシック" pitchFamily="-84" charset="-128"/>
              </a:rPr>
              <a:t>, section 6.3, http://standards.ieee.org/develop/policies/opman/sect6.html</a:t>
            </a:r>
          </a:p>
          <a:p>
            <a:pPr eaLnBrk="1" hangingPunct="1">
              <a:buFontTx/>
              <a:buChar char="•"/>
            </a:pPr>
            <a:endParaRPr lang="en-US" sz="1600" dirty="0">
              <a:cs typeface="ＭＳ Ｐゴシック" pitchFamily="-84" charset="-128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2296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Compliance with </a:t>
            </a:r>
            <a:br>
              <a:rPr lang="en-US" dirty="0">
                <a:cs typeface="ＭＳ Ｐゴシック" pitchFamily="-84" charset="-128"/>
              </a:rPr>
            </a:br>
            <a:r>
              <a:rPr lang="en-US" dirty="0">
                <a:cs typeface="ＭＳ Ｐゴシック" pitchFamily="-84" charset="-128"/>
              </a:rPr>
              <a:t>IEEE Standards Policies and Procedures</a:t>
            </a:r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7086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3079-18-0053-00-0002-framework-of-evaluation-and-assessment-for-the-VR-sockness-of-VR-content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612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AC0A3B7-BC06-42E9-A8DC-C376A22F1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19</a:t>
            </a:fld>
            <a:endParaRPr lang="en-US">
              <a:latin typeface="Myriad Pro" charset="0"/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Scenario</a:t>
            </a:r>
            <a:r>
              <a:rPr lang="ko-KR" altLang="en-US" dirty="0" smtClean="0"/>
              <a:t> </a:t>
            </a:r>
            <a:r>
              <a:rPr lang="en-US" altLang="ko-KR" dirty="0"/>
              <a:t>content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13716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 sz="2400" dirty="0" smtClean="0"/>
              <a:t>Configuration of scenario content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1323976" y="3002426"/>
            <a:ext cx="1752600" cy="488829"/>
          </a:xfrm>
          <a:prstGeom prst="rect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/>
                </a:solidFill>
              </a:rPr>
              <a:t>+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076575" y="3001134"/>
            <a:ext cx="2409825" cy="457200"/>
          </a:xfrm>
          <a:prstGeom prst="rect">
            <a:avLst/>
          </a:prstGeom>
          <a:solidFill>
            <a:schemeClr val="accent6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Si</a:t>
            </a:r>
            <a:endParaRPr lang="ko-KR" altLang="en-US" dirty="0"/>
          </a:p>
        </p:txBody>
      </p:sp>
      <p:cxnSp>
        <p:nvCxnSpPr>
          <p:cNvPr id="10" name="직선 연결선 9"/>
          <p:cNvCxnSpPr/>
          <p:nvPr/>
        </p:nvCxnSpPr>
        <p:spPr>
          <a:xfrm>
            <a:off x="1323976" y="3677409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3076575" y="3677409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5486400" y="3677409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/>
          <p:nvPr/>
        </p:nvCxnSpPr>
        <p:spPr>
          <a:xfrm>
            <a:off x="1323976" y="3829809"/>
            <a:ext cx="175259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/>
          <p:cNvCxnSpPr/>
          <p:nvPr/>
        </p:nvCxnSpPr>
        <p:spPr>
          <a:xfrm>
            <a:off x="3076575" y="3829809"/>
            <a:ext cx="240982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811816" y="3829809"/>
            <a:ext cx="853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 smtClean="0"/>
              <a:t>10 sec</a:t>
            </a:r>
            <a:endParaRPr lang="ko-KR" alt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3497297" y="3853264"/>
            <a:ext cx="15023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/>
              <a:t>a</a:t>
            </a:r>
            <a:r>
              <a:rPr lang="en-US" altLang="ko-KR" sz="1600" dirty="0" smtClean="0"/>
              <a:t>ppx. 60 sec</a:t>
            </a:r>
            <a:endParaRPr lang="ko-KR" altLang="en-US" sz="1600" dirty="0"/>
          </a:p>
        </p:txBody>
      </p:sp>
      <p:sp>
        <p:nvSpPr>
          <p:cNvPr id="24" name="오른쪽 대괄호 23"/>
          <p:cNvSpPr/>
          <p:nvPr/>
        </p:nvSpPr>
        <p:spPr>
          <a:xfrm rot="16200000">
            <a:off x="4127971" y="1559213"/>
            <a:ext cx="307033" cy="2409823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4189363" y="2263774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b="1" dirty="0"/>
              <a:t>S</a:t>
            </a:r>
            <a:r>
              <a:rPr lang="en-US" altLang="ko-KR" sz="1600" b="1" dirty="0" smtClean="0"/>
              <a:t>i</a:t>
            </a:r>
            <a:endParaRPr lang="ko-KR" altLang="en-US" sz="1600" b="1" dirty="0"/>
          </a:p>
        </p:txBody>
      </p:sp>
      <p:sp>
        <p:nvSpPr>
          <p:cNvPr id="26" name="모서리가 둥근 사각형 설명선 25"/>
          <p:cNvSpPr/>
          <p:nvPr/>
        </p:nvSpPr>
        <p:spPr>
          <a:xfrm>
            <a:off x="1323975" y="4495800"/>
            <a:ext cx="1904999" cy="704850"/>
          </a:xfrm>
          <a:prstGeom prst="wedgeRoundRectCallout">
            <a:avLst>
              <a:gd name="adj1" fmla="val -18067"/>
              <a:gd name="adj2" fmla="val -9862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solidFill>
                  <a:schemeClr val="tx1"/>
                </a:solidFill>
              </a:rPr>
              <a:t>B</a:t>
            </a:r>
            <a:r>
              <a:rPr lang="en-US" altLang="ko-KR" sz="1400" b="1" baseline="-25000" dirty="0" smtClean="0">
                <a:solidFill>
                  <a:schemeClr val="tx1"/>
                </a:solidFill>
              </a:rPr>
              <a:t>HMD</a:t>
            </a:r>
            <a:r>
              <a:rPr lang="en-US" altLang="ko-KR" sz="1400" baseline="-25000" dirty="0" smtClean="0">
                <a:solidFill>
                  <a:schemeClr val="tx1"/>
                </a:solidFill>
              </a:rPr>
              <a:t>  </a:t>
            </a:r>
            <a:r>
              <a:rPr lang="en-US" altLang="ko-KR" sz="1400" dirty="0" smtClean="0">
                <a:solidFill>
                  <a:schemeClr val="tx1"/>
                </a:solidFill>
              </a:rPr>
              <a:t>: Blank and “+” (Wear HMD)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27" name="모서리가 둥근 사각형 설명선 26"/>
          <p:cNvSpPr/>
          <p:nvPr/>
        </p:nvSpPr>
        <p:spPr>
          <a:xfrm>
            <a:off x="3328987" y="4741977"/>
            <a:ext cx="2157413" cy="712902"/>
          </a:xfrm>
          <a:prstGeom prst="wedgeRoundRectCallout">
            <a:avLst>
              <a:gd name="adj1" fmla="val -18067"/>
              <a:gd name="adj2" fmla="val -9862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solidFill>
                  <a:schemeClr val="tx1"/>
                </a:solidFill>
              </a:rPr>
              <a:t>Si</a:t>
            </a:r>
            <a:r>
              <a:rPr lang="en-US" altLang="ko-KR" sz="1400" dirty="0" smtClean="0">
                <a:solidFill>
                  <a:schemeClr val="tx1"/>
                </a:solidFill>
              </a:rPr>
              <a:t> : Play scenario content for evaluate VR sickness level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29" name="모서리가 둥근 사각형 설명선 28"/>
          <p:cNvSpPr/>
          <p:nvPr/>
        </p:nvSpPr>
        <p:spPr>
          <a:xfrm>
            <a:off x="5786438" y="1895298"/>
            <a:ext cx="1681161" cy="924101"/>
          </a:xfrm>
          <a:prstGeom prst="wedgeRoundRectCallout">
            <a:avLst>
              <a:gd name="adj1" fmla="val -102485"/>
              <a:gd name="adj2" fmla="val 5124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err="1" smtClean="0">
                <a:solidFill>
                  <a:schemeClr val="tx1"/>
                </a:solidFill>
              </a:rPr>
              <a:t>i-th</a:t>
            </a:r>
            <a:r>
              <a:rPr lang="en-US" altLang="ko-KR" sz="1600" dirty="0" smtClean="0">
                <a:solidFill>
                  <a:schemeClr val="tx1"/>
                </a:solidFill>
              </a:rPr>
              <a:t> stage of scenario content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21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7086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3079-18-0053-00-0002-framework-of-evaluation-and-assessment-for-the-VR-sockness-of-VR-content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5538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AC0A3B7-BC06-42E9-A8DC-C376A22F1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20</a:t>
            </a:fld>
            <a:endParaRPr lang="en-US">
              <a:latin typeface="Myriad Pro" charset="0"/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Scenario</a:t>
            </a:r>
            <a:r>
              <a:rPr lang="ko-KR" altLang="en-US" dirty="0" smtClean="0"/>
              <a:t> </a:t>
            </a:r>
            <a:r>
              <a:rPr lang="en-US" altLang="ko-KR" dirty="0"/>
              <a:t>content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13716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 sz="2400" dirty="0" smtClean="0"/>
              <a:t>Clinical trial for scenario content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57275" y="3756165"/>
            <a:ext cx="5038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altLang="ko-KR" sz="1600" dirty="0" smtClean="0"/>
              <a:t>Drone shooting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altLang="ko-KR" sz="1600" dirty="0" smtClean="0"/>
              <a:t>Car </a:t>
            </a:r>
            <a:r>
              <a:rPr lang="en-US" altLang="ko-KR" sz="1600" dirty="0"/>
              <a:t>d</a:t>
            </a:r>
            <a:r>
              <a:rPr lang="en-US" altLang="ko-KR" sz="1600" dirty="0" smtClean="0"/>
              <a:t>riving</a:t>
            </a:r>
          </a:p>
        </p:txBody>
      </p:sp>
      <p:sp>
        <p:nvSpPr>
          <p:cNvPr id="34" name="직사각형 33"/>
          <p:cNvSpPr/>
          <p:nvPr/>
        </p:nvSpPr>
        <p:spPr>
          <a:xfrm>
            <a:off x="4610100" y="3695427"/>
            <a:ext cx="2209800" cy="31294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</a:rPr>
              <a:t>Primitive content(1)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4610100" y="4102675"/>
            <a:ext cx="2209800" cy="31294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</a:rPr>
              <a:t>Primitive content(2)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36" name="오른쪽 화살표 35"/>
          <p:cNvSpPr/>
          <p:nvPr/>
        </p:nvSpPr>
        <p:spPr>
          <a:xfrm>
            <a:off x="4155950" y="3923935"/>
            <a:ext cx="264695" cy="74559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오른쪽 화살표 36"/>
          <p:cNvSpPr/>
          <p:nvPr/>
        </p:nvSpPr>
        <p:spPr>
          <a:xfrm>
            <a:off x="4155950" y="4229083"/>
            <a:ext cx="264695" cy="74559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1219200" y="2133600"/>
            <a:ext cx="5217358" cy="966886"/>
            <a:chOff x="1219200" y="2133600"/>
            <a:chExt cx="5217358" cy="966886"/>
          </a:xfrm>
        </p:grpSpPr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9200" y="2133600"/>
              <a:ext cx="5217358" cy="966886"/>
            </a:xfrm>
            <a:prstGeom prst="rect">
              <a:avLst/>
            </a:prstGeom>
          </p:spPr>
        </p:pic>
        <p:sp>
          <p:nvSpPr>
            <p:cNvPr id="20" name="순서도: 처리 19"/>
            <p:cNvSpPr/>
            <p:nvPr/>
          </p:nvSpPr>
          <p:spPr>
            <a:xfrm>
              <a:off x="1905000" y="2855266"/>
              <a:ext cx="3810000" cy="212923"/>
            </a:xfrm>
            <a:prstGeom prst="flowChartProcess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936749" y="2886027"/>
            <a:ext cx="5867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70sec(</a:t>
            </a:r>
            <a:r>
              <a:rPr lang="en-US" altLang="ko-KR" sz="1400" b="1" dirty="0"/>
              <a:t>B</a:t>
            </a:r>
            <a:r>
              <a:rPr lang="en-US" altLang="ko-KR" sz="1400" b="1" baseline="-25000" dirty="0"/>
              <a:t>HMD </a:t>
            </a:r>
            <a:r>
              <a:rPr lang="en-US" altLang="ko-KR" sz="1400" dirty="0" smtClean="0"/>
              <a:t>+</a:t>
            </a:r>
            <a:r>
              <a:rPr lang="en-US" altLang="ko-KR" sz="1400" b="1" dirty="0" smtClean="0"/>
              <a:t>Si</a:t>
            </a:r>
            <a:r>
              <a:rPr lang="en-US" altLang="ko-KR" sz="1400" dirty="0" smtClean="0"/>
              <a:t>) x 3 stages(</a:t>
            </a:r>
            <a:r>
              <a:rPr lang="en-US" altLang="ko-KR" sz="1400" b="1" dirty="0" smtClean="0"/>
              <a:t>S1</a:t>
            </a:r>
            <a:r>
              <a:rPr lang="en-US" altLang="ko-KR" sz="1400" dirty="0" smtClean="0"/>
              <a:t>, </a:t>
            </a:r>
            <a:r>
              <a:rPr lang="en-US" altLang="ko-KR" sz="1400" b="1" dirty="0" smtClean="0"/>
              <a:t>S2</a:t>
            </a:r>
            <a:r>
              <a:rPr lang="en-US" altLang="ko-KR" sz="1400" dirty="0" smtClean="0"/>
              <a:t>, </a:t>
            </a:r>
            <a:r>
              <a:rPr lang="en-US" altLang="ko-KR" sz="1400" b="1" dirty="0" smtClean="0"/>
              <a:t>S3</a:t>
            </a:r>
            <a:r>
              <a:rPr lang="en-US" altLang="ko-KR" sz="1400" dirty="0" smtClean="0"/>
              <a:t>) x 2 times = 420sec</a:t>
            </a:r>
          </a:p>
          <a:p>
            <a:r>
              <a:rPr lang="en-US" altLang="ko-KR" sz="1400" dirty="0" smtClean="0"/>
              <a:t>= 7 min.</a:t>
            </a:r>
            <a:endParaRPr lang="ko-KR" altLang="en-US" sz="1400" dirty="0"/>
          </a:p>
        </p:txBody>
      </p:sp>
      <p:sp>
        <p:nvSpPr>
          <p:cNvPr id="1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7086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3079-18-0053-00-0002-framework-of-evaluation-and-assessment-for-the-VR-sockness-of-VR-content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4205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AC0A3B7-BC06-42E9-A8DC-C376A22F1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21</a:t>
            </a:fld>
            <a:endParaRPr lang="en-US">
              <a:latin typeface="Myriad Pro" charset="0"/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609600"/>
          </a:xfrm>
        </p:spPr>
        <p:txBody>
          <a:bodyPr/>
          <a:lstStyle/>
          <a:p>
            <a:r>
              <a:rPr lang="en-US" altLang="ko-KR" dirty="0"/>
              <a:t>Correlation between </a:t>
            </a:r>
            <a:r>
              <a:rPr lang="en-US" altLang="ko-KR" dirty="0" smtClean="0"/>
              <a:t>primitive </a:t>
            </a:r>
            <a:r>
              <a:rPr lang="en-US" altLang="ko-KR" dirty="0"/>
              <a:t>content and scenario content</a:t>
            </a:r>
            <a:endParaRPr lang="ko-KR" altLang="en-US" dirty="0"/>
          </a:p>
        </p:txBody>
      </p:sp>
      <p:sp>
        <p:nvSpPr>
          <p:cNvPr id="232" name="모서리가 둥근 직사각형 231"/>
          <p:cNvSpPr/>
          <p:nvPr/>
        </p:nvSpPr>
        <p:spPr>
          <a:xfrm>
            <a:off x="133435" y="4399350"/>
            <a:ext cx="8859434" cy="1819992"/>
          </a:xfrm>
          <a:prstGeom prst="roundRect">
            <a:avLst>
              <a:gd name="adj" fmla="val 11048"/>
            </a:avLst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3" name="모서리가 둥근 직사각형 232"/>
          <p:cNvSpPr/>
          <p:nvPr/>
        </p:nvSpPr>
        <p:spPr>
          <a:xfrm>
            <a:off x="139354" y="1115575"/>
            <a:ext cx="8859434" cy="2446135"/>
          </a:xfrm>
          <a:prstGeom prst="roundRect">
            <a:avLst>
              <a:gd name="adj" fmla="val 11048"/>
            </a:avLst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234" name="모서리가 둥근 직사각형 233"/>
          <p:cNvSpPr/>
          <p:nvPr/>
        </p:nvSpPr>
        <p:spPr>
          <a:xfrm>
            <a:off x="809362" y="4807445"/>
            <a:ext cx="2461105" cy="103714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/>
          </a:p>
        </p:txBody>
      </p:sp>
      <p:sp>
        <p:nvSpPr>
          <p:cNvPr id="235" name="모서리가 둥근 직사각형 234"/>
          <p:cNvSpPr/>
          <p:nvPr/>
        </p:nvSpPr>
        <p:spPr>
          <a:xfrm>
            <a:off x="5318830" y="4813916"/>
            <a:ext cx="2461105" cy="103714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/>
          </a:p>
        </p:txBody>
      </p:sp>
      <p:sp>
        <p:nvSpPr>
          <p:cNvPr id="236" name="TextBox 235"/>
          <p:cNvSpPr txBox="1"/>
          <p:nvPr/>
        </p:nvSpPr>
        <p:spPr>
          <a:xfrm>
            <a:off x="3837643" y="969463"/>
            <a:ext cx="1655126" cy="323493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kern="0" dirty="0" smtClean="0">
                <a:solidFill>
                  <a:schemeClr val="bg1"/>
                </a:solidFill>
                <a:latin typeface="맑은 고딕"/>
                <a:ea typeface="맑은 고딕"/>
              </a:rPr>
              <a:t>Primitive content</a:t>
            </a:r>
            <a:endParaRPr kumimoji="0" lang="ko-KR" altLang="en-US" sz="1300" b="1" kern="0" dirty="0">
              <a:solidFill>
                <a:schemeClr val="bg1"/>
              </a:solidFill>
              <a:latin typeface="맑은 고딕"/>
              <a:ea typeface="맑은 고딕"/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5774715" y="5713413"/>
            <a:ext cx="1523025" cy="30646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kern="0" dirty="0" smtClean="0">
                <a:solidFill>
                  <a:schemeClr val="bg1"/>
                </a:solidFill>
                <a:latin typeface="맑은 고딕"/>
                <a:ea typeface="맑은 고딕"/>
              </a:rPr>
              <a:t>Car driving</a:t>
            </a:r>
            <a:endParaRPr kumimoji="0" lang="ko-KR" altLang="en-US" sz="1200" b="1" kern="0" dirty="0">
              <a:solidFill>
                <a:schemeClr val="bg1"/>
              </a:solidFill>
              <a:latin typeface="맑은 고딕"/>
              <a:ea typeface="맑은 고딕"/>
            </a:endParaRPr>
          </a:p>
        </p:txBody>
      </p:sp>
      <p:sp>
        <p:nvSpPr>
          <p:cNvPr id="238" name="모서리가 둥근 직사각형 237"/>
          <p:cNvSpPr/>
          <p:nvPr/>
        </p:nvSpPr>
        <p:spPr>
          <a:xfrm>
            <a:off x="1205230" y="1321554"/>
            <a:ext cx="472678" cy="182430"/>
          </a:xfrm>
          <a:prstGeom prst="round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solidFill>
                  <a:schemeClr val="tx1"/>
                </a:solidFill>
              </a:rPr>
              <a:t>OM</a:t>
            </a:r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239" name="모서리가 둥근 직사각형 238"/>
          <p:cNvSpPr/>
          <p:nvPr/>
        </p:nvSpPr>
        <p:spPr>
          <a:xfrm>
            <a:off x="495534" y="2583286"/>
            <a:ext cx="367464" cy="144016"/>
          </a:xfrm>
          <a:prstGeom prst="round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solidFill>
                  <a:schemeClr val="tx1"/>
                </a:solidFill>
              </a:rPr>
              <a:t>H</a:t>
            </a:r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240" name="모서리가 둥근 직사각형 239"/>
          <p:cNvSpPr/>
          <p:nvPr/>
        </p:nvSpPr>
        <p:spPr>
          <a:xfrm>
            <a:off x="1004037" y="2577705"/>
            <a:ext cx="352294" cy="148282"/>
          </a:xfrm>
          <a:prstGeom prst="round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solidFill>
                  <a:schemeClr val="tx1"/>
                </a:solidFill>
              </a:rPr>
              <a:t>FB</a:t>
            </a:r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241" name="모서리가 둥근 직사각형 240"/>
          <p:cNvSpPr/>
          <p:nvPr/>
        </p:nvSpPr>
        <p:spPr>
          <a:xfrm>
            <a:off x="1484245" y="2577705"/>
            <a:ext cx="352294" cy="148282"/>
          </a:xfrm>
          <a:prstGeom prst="round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solidFill>
                  <a:schemeClr val="tx1"/>
                </a:solidFill>
              </a:rPr>
              <a:t>X</a:t>
            </a:r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242" name="모서리가 둥근 직사각형 241"/>
          <p:cNvSpPr/>
          <p:nvPr/>
        </p:nvSpPr>
        <p:spPr>
          <a:xfrm>
            <a:off x="1964020" y="2577705"/>
            <a:ext cx="417436" cy="148282"/>
          </a:xfrm>
          <a:prstGeom prst="round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solidFill>
                  <a:schemeClr val="tx1"/>
                </a:solidFill>
              </a:rPr>
              <a:t>UD</a:t>
            </a:r>
            <a:endParaRPr lang="ko-KR" altLang="en-US" sz="1000" b="1" dirty="0">
              <a:solidFill>
                <a:schemeClr val="tx1"/>
              </a:solidFill>
            </a:endParaRPr>
          </a:p>
        </p:txBody>
      </p:sp>
      <p:grpSp>
        <p:nvGrpSpPr>
          <p:cNvPr id="243" name="그룹 242"/>
          <p:cNvGrpSpPr/>
          <p:nvPr/>
        </p:nvGrpSpPr>
        <p:grpSpPr>
          <a:xfrm>
            <a:off x="422692" y="2939878"/>
            <a:ext cx="551620" cy="288032"/>
            <a:chOff x="705213" y="2564904"/>
            <a:chExt cx="551620" cy="288032"/>
          </a:xfrm>
        </p:grpSpPr>
        <p:grpSp>
          <p:nvGrpSpPr>
            <p:cNvPr id="244" name="그룹 243"/>
            <p:cNvGrpSpPr/>
            <p:nvPr/>
          </p:nvGrpSpPr>
          <p:grpSpPr>
            <a:xfrm>
              <a:off x="705213" y="2564904"/>
              <a:ext cx="312906" cy="288032"/>
              <a:chOff x="1957022" y="2276872"/>
              <a:chExt cx="312906" cy="288032"/>
            </a:xfrm>
          </p:grpSpPr>
          <p:sp>
            <p:nvSpPr>
              <p:cNvPr id="248" name="모서리가 둥근 직사각형 247"/>
              <p:cNvSpPr/>
              <p:nvPr/>
            </p:nvSpPr>
            <p:spPr>
              <a:xfrm>
                <a:off x="1979712" y="2276872"/>
                <a:ext cx="216024" cy="288032"/>
              </a:xfrm>
              <a:prstGeom prst="roundRect">
                <a:avLst/>
              </a:prstGeom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9" name="TextBox 248"/>
              <p:cNvSpPr txBox="1"/>
              <p:nvPr/>
            </p:nvSpPr>
            <p:spPr>
              <a:xfrm>
                <a:off x="1957022" y="2328555"/>
                <a:ext cx="31290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800" b="1" dirty="0" smtClean="0"/>
                  <a:t>V1</a:t>
                </a:r>
                <a:endParaRPr lang="ko-KR" altLang="en-US" sz="800" b="1" dirty="0"/>
              </a:p>
            </p:txBody>
          </p:sp>
        </p:grpSp>
        <p:grpSp>
          <p:nvGrpSpPr>
            <p:cNvPr id="245" name="그룹 244"/>
            <p:cNvGrpSpPr/>
            <p:nvPr/>
          </p:nvGrpSpPr>
          <p:grpSpPr>
            <a:xfrm>
              <a:off x="943927" y="2564904"/>
              <a:ext cx="312906" cy="288032"/>
              <a:chOff x="1957022" y="2276872"/>
              <a:chExt cx="312906" cy="288032"/>
            </a:xfrm>
          </p:grpSpPr>
          <p:sp>
            <p:nvSpPr>
              <p:cNvPr id="246" name="모서리가 둥근 직사각형 245"/>
              <p:cNvSpPr/>
              <p:nvPr/>
            </p:nvSpPr>
            <p:spPr>
              <a:xfrm>
                <a:off x="1979712" y="2276872"/>
                <a:ext cx="216024" cy="288032"/>
              </a:xfrm>
              <a:prstGeom prst="roundRect">
                <a:avLst/>
              </a:prstGeom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7" name="TextBox 246"/>
              <p:cNvSpPr txBox="1"/>
              <p:nvPr/>
            </p:nvSpPr>
            <p:spPr>
              <a:xfrm>
                <a:off x="1957022" y="2328555"/>
                <a:ext cx="31290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800" b="1" dirty="0" smtClean="0"/>
                  <a:t>V2</a:t>
                </a:r>
                <a:endParaRPr lang="ko-KR" altLang="en-US" sz="800" b="1" dirty="0"/>
              </a:p>
            </p:txBody>
          </p:sp>
        </p:grpSp>
      </p:grpSp>
      <p:grpSp>
        <p:nvGrpSpPr>
          <p:cNvPr id="250" name="그룹 249"/>
          <p:cNvGrpSpPr/>
          <p:nvPr/>
        </p:nvGrpSpPr>
        <p:grpSpPr>
          <a:xfrm>
            <a:off x="918780" y="2939878"/>
            <a:ext cx="551620" cy="288032"/>
            <a:chOff x="705213" y="2564904"/>
            <a:chExt cx="551620" cy="288032"/>
          </a:xfrm>
        </p:grpSpPr>
        <p:grpSp>
          <p:nvGrpSpPr>
            <p:cNvPr id="251" name="그룹 250"/>
            <p:cNvGrpSpPr/>
            <p:nvPr/>
          </p:nvGrpSpPr>
          <p:grpSpPr>
            <a:xfrm>
              <a:off x="705213" y="2564904"/>
              <a:ext cx="312906" cy="288032"/>
              <a:chOff x="1957022" y="2276872"/>
              <a:chExt cx="312906" cy="288032"/>
            </a:xfrm>
          </p:grpSpPr>
          <p:sp>
            <p:nvSpPr>
              <p:cNvPr id="255" name="모서리가 둥근 직사각형 254"/>
              <p:cNvSpPr/>
              <p:nvPr/>
            </p:nvSpPr>
            <p:spPr>
              <a:xfrm>
                <a:off x="1979712" y="2276872"/>
                <a:ext cx="216024" cy="288032"/>
              </a:xfrm>
              <a:prstGeom prst="roundRect">
                <a:avLst/>
              </a:prstGeom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6" name="TextBox 255"/>
              <p:cNvSpPr txBox="1"/>
              <p:nvPr/>
            </p:nvSpPr>
            <p:spPr>
              <a:xfrm>
                <a:off x="1957022" y="2328555"/>
                <a:ext cx="31290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800" b="1" dirty="0" smtClean="0"/>
                  <a:t>V1</a:t>
                </a:r>
                <a:endParaRPr lang="ko-KR" altLang="en-US" sz="800" b="1" dirty="0"/>
              </a:p>
            </p:txBody>
          </p:sp>
        </p:grpSp>
        <p:grpSp>
          <p:nvGrpSpPr>
            <p:cNvPr id="252" name="그룹 251"/>
            <p:cNvGrpSpPr/>
            <p:nvPr/>
          </p:nvGrpSpPr>
          <p:grpSpPr>
            <a:xfrm>
              <a:off x="943927" y="2564904"/>
              <a:ext cx="312906" cy="288032"/>
              <a:chOff x="1957022" y="2276872"/>
              <a:chExt cx="312906" cy="288032"/>
            </a:xfrm>
          </p:grpSpPr>
          <p:sp>
            <p:nvSpPr>
              <p:cNvPr id="253" name="모서리가 둥근 직사각형 252"/>
              <p:cNvSpPr/>
              <p:nvPr/>
            </p:nvSpPr>
            <p:spPr>
              <a:xfrm>
                <a:off x="1979712" y="2276872"/>
                <a:ext cx="216024" cy="288032"/>
              </a:xfrm>
              <a:prstGeom prst="roundRect">
                <a:avLst/>
              </a:prstGeom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4" name="TextBox 253"/>
              <p:cNvSpPr txBox="1"/>
              <p:nvPr/>
            </p:nvSpPr>
            <p:spPr>
              <a:xfrm>
                <a:off x="1957022" y="2328555"/>
                <a:ext cx="31290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800" b="1" dirty="0" smtClean="0"/>
                  <a:t>V2</a:t>
                </a:r>
                <a:endParaRPr lang="ko-KR" altLang="en-US" sz="800" b="1" dirty="0"/>
              </a:p>
            </p:txBody>
          </p:sp>
        </p:grpSp>
      </p:grpSp>
      <p:grpSp>
        <p:nvGrpSpPr>
          <p:cNvPr id="257" name="그룹 256"/>
          <p:cNvGrpSpPr/>
          <p:nvPr/>
        </p:nvGrpSpPr>
        <p:grpSpPr>
          <a:xfrm>
            <a:off x="1416504" y="2939878"/>
            <a:ext cx="551620" cy="288032"/>
            <a:chOff x="705213" y="2564904"/>
            <a:chExt cx="551620" cy="288032"/>
          </a:xfrm>
        </p:grpSpPr>
        <p:grpSp>
          <p:nvGrpSpPr>
            <p:cNvPr id="258" name="그룹 257"/>
            <p:cNvGrpSpPr/>
            <p:nvPr/>
          </p:nvGrpSpPr>
          <p:grpSpPr>
            <a:xfrm>
              <a:off x="705213" y="2564904"/>
              <a:ext cx="312906" cy="288032"/>
              <a:chOff x="1957022" y="2276872"/>
              <a:chExt cx="312906" cy="288032"/>
            </a:xfrm>
          </p:grpSpPr>
          <p:sp>
            <p:nvSpPr>
              <p:cNvPr id="262" name="모서리가 둥근 직사각형 261"/>
              <p:cNvSpPr/>
              <p:nvPr/>
            </p:nvSpPr>
            <p:spPr>
              <a:xfrm>
                <a:off x="1979712" y="2276872"/>
                <a:ext cx="216024" cy="288032"/>
              </a:xfrm>
              <a:prstGeom prst="roundRect">
                <a:avLst/>
              </a:prstGeom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3" name="TextBox 262"/>
              <p:cNvSpPr txBox="1"/>
              <p:nvPr/>
            </p:nvSpPr>
            <p:spPr>
              <a:xfrm>
                <a:off x="1957022" y="2328555"/>
                <a:ext cx="31290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800" b="1" dirty="0" smtClean="0"/>
                  <a:t>V1</a:t>
                </a:r>
                <a:endParaRPr lang="ko-KR" altLang="en-US" sz="800" b="1" dirty="0"/>
              </a:p>
            </p:txBody>
          </p:sp>
        </p:grpSp>
        <p:grpSp>
          <p:nvGrpSpPr>
            <p:cNvPr id="259" name="그룹 258"/>
            <p:cNvGrpSpPr/>
            <p:nvPr/>
          </p:nvGrpSpPr>
          <p:grpSpPr>
            <a:xfrm>
              <a:off x="943927" y="2564904"/>
              <a:ext cx="312906" cy="288032"/>
              <a:chOff x="1957022" y="2276872"/>
              <a:chExt cx="312906" cy="288032"/>
            </a:xfrm>
          </p:grpSpPr>
          <p:sp>
            <p:nvSpPr>
              <p:cNvPr id="260" name="모서리가 둥근 직사각형 259"/>
              <p:cNvSpPr/>
              <p:nvPr/>
            </p:nvSpPr>
            <p:spPr>
              <a:xfrm>
                <a:off x="1979712" y="2276872"/>
                <a:ext cx="216024" cy="288032"/>
              </a:xfrm>
              <a:prstGeom prst="roundRect">
                <a:avLst/>
              </a:prstGeom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1" name="TextBox 260"/>
              <p:cNvSpPr txBox="1"/>
              <p:nvPr/>
            </p:nvSpPr>
            <p:spPr>
              <a:xfrm>
                <a:off x="1957022" y="2328555"/>
                <a:ext cx="31290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800" b="1" dirty="0" smtClean="0"/>
                  <a:t>V2</a:t>
                </a:r>
                <a:endParaRPr lang="ko-KR" altLang="en-US" sz="800" b="1" dirty="0"/>
              </a:p>
            </p:txBody>
          </p:sp>
        </p:grpSp>
      </p:grpSp>
      <p:grpSp>
        <p:nvGrpSpPr>
          <p:cNvPr id="264" name="그룹 263"/>
          <p:cNvGrpSpPr/>
          <p:nvPr/>
        </p:nvGrpSpPr>
        <p:grpSpPr>
          <a:xfrm>
            <a:off x="1912592" y="2939878"/>
            <a:ext cx="551620" cy="288032"/>
            <a:chOff x="705213" y="2564904"/>
            <a:chExt cx="551620" cy="288032"/>
          </a:xfrm>
        </p:grpSpPr>
        <p:grpSp>
          <p:nvGrpSpPr>
            <p:cNvPr id="265" name="그룹 264"/>
            <p:cNvGrpSpPr/>
            <p:nvPr/>
          </p:nvGrpSpPr>
          <p:grpSpPr>
            <a:xfrm>
              <a:off x="705213" y="2564904"/>
              <a:ext cx="312906" cy="288032"/>
              <a:chOff x="1957022" y="2276872"/>
              <a:chExt cx="312906" cy="288032"/>
            </a:xfrm>
          </p:grpSpPr>
          <p:sp>
            <p:nvSpPr>
              <p:cNvPr id="269" name="모서리가 둥근 직사각형 268"/>
              <p:cNvSpPr/>
              <p:nvPr/>
            </p:nvSpPr>
            <p:spPr>
              <a:xfrm>
                <a:off x="1979712" y="2276872"/>
                <a:ext cx="216024" cy="288032"/>
              </a:xfrm>
              <a:prstGeom prst="roundRect">
                <a:avLst/>
              </a:prstGeom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0" name="TextBox 269"/>
              <p:cNvSpPr txBox="1"/>
              <p:nvPr/>
            </p:nvSpPr>
            <p:spPr>
              <a:xfrm>
                <a:off x="1957022" y="2328555"/>
                <a:ext cx="31290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800" b="1" dirty="0" smtClean="0"/>
                  <a:t>V1</a:t>
                </a:r>
                <a:endParaRPr lang="ko-KR" altLang="en-US" sz="800" b="1" dirty="0"/>
              </a:p>
            </p:txBody>
          </p:sp>
        </p:grpSp>
        <p:grpSp>
          <p:nvGrpSpPr>
            <p:cNvPr id="266" name="그룹 265"/>
            <p:cNvGrpSpPr/>
            <p:nvPr/>
          </p:nvGrpSpPr>
          <p:grpSpPr>
            <a:xfrm>
              <a:off x="943927" y="2564904"/>
              <a:ext cx="312906" cy="288032"/>
              <a:chOff x="1957022" y="2276872"/>
              <a:chExt cx="312906" cy="288032"/>
            </a:xfrm>
          </p:grpSpPr>
          <p:sp>
            <p:nvSpPr>
              <p:cNvPr id="267" name="모서리가 둥근 직사각형 266"/>
              <p:cNvSpPr/>
              <p:nvPr/>
            </p:nvSpPr>
            <p:spPr>
              <a:xfrm>
                <a:off x="1979712" y="2276872"/>
                <a:ext cx="216024" cy="288032"/>
              </a:xfrm>
              <a:prstGeom prst="roundRect">
                <a:avLst/>
              </a:prstGeom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8" name="TextBox 267"/>
              <p:cNvSpPr txBox="1"/>
              <p:nvPr/>
            </p:nvSpPr>
            <p:spPr>
              <a:xfrm>
                <a:off x="1957022" y="2328555"/>
                <a:ext cx="31290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800" b="1" dirty="0" smtClean="0"/>
                  <a:t>V2</a:t>
                </a:r>
                <a:endParaRPr lang="ko-KR" altLang="en-US" sz="800" b="1" dirty="0"/>
              </a:p>
            </p:txBody>
          </p:sp>
        </p:grpSp>
      </p:grpSp>
      <p:cxnSp>
        <p:nvCxnSpPr>
          <p:cNvPr id="271" name="구부러진 연결선 270"/>
          <p:cNvCxnSpPr>
            <a:stCxn id="238" idx="2"/>
            <a:endCxn id="239" idx="0"/>
          </p:cNvCxnSpPr>
          <p:nvPr/>
        </p:nvCxnSpPr>
        <p:spPr>
          <a:xfrm rot="5400000">
            <a:off x="520767" y="1662484"/>
            <a:ext cx="1079302" cy="762303"/>
          </a:xfrm>
          <a:prstGeom prst="curvedConnector3">
            <a:avLst/>
          </a:prstGeom>
          <a:ln w="31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구부러진 연결선 271"/>
          <p:cNvCxnSpPr>
            <a:stCxn id="238" idx="2"/>
            <a:endCxn id="240" idx="0"/>
          </p:cNvCxnSpPr>
          <p:nvPr/>
        </p:nvCxnSpPr>
        <p:spPr>
          <a:xfrm rot="5400000">
            <a:off x="774017" y="1910152"/>
            <a:ext cx="1073721" cy="261385"/>
          </a:xfrm>
          <a:prstGeom prst="curvedConnector3">
            <a:avLst>
              <a:gd name="adj1" fmla="val 50000"/>
            </a:avLst>
          </a:prstGeom>
          <a:ln w="31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구부러진 연결선 272"/>
          <p:cNvCxnSpPr>
            <a:stCxn id="238" idx="2"/>
            <a:endCxn id="241" idx="0"/>
          </p:cNvCxnSpPr>
          <p:nvPr/>
        </p:nvCxnSpPr>
        <p:spPr>
          <a:xfrm rot="16200000" flipH="1">
            <a:off x="1014120" y="1931432"/>
            <a:ext cx="1073721" cy="218823"/>
          </a:xfrm>
          <a:prstGeom prst="curvedConnector3">
            <a:avLst>
              <a:gd name="adj1" fmla="val 50000"/>
            </a:avLst>
          </a:prstGeom>
          <a:ln w="31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구부러진 연결선 273"/>
          <p:cNvCxnSpPr>
            <a:stCxn id="238" idx="2"/>
            <a:endCxn id="242" idx="0"/>
          </p:cNvCxnSpPr>
          <p:nvPr/>
        </p:nvCxnSpPr>
        <p:spPr>
          <a:xfrm rot="16200000" flipH="1">
            <a:off x="1270293" y="1675259"/>
            <a:ext cx="1073721" cy="731169"/>
          </a:xfrm>
          <a:prstGeom prst="curvedConnector3">
            <a:avLst>
              <a:gd name="adj1" fmla="val 50000"/>
            </a:avLst>
          </a:prstGeom>
          <a:ln w="31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구부러진 연결선 274"/>
          <p:cNvCxnSpPr>
            <a:stCxn id="239" idx="2"/>
            <a:endCxn id="248" idx="0"/>
          </p:cNvCxnSpPr>
          <p:nvPr/>
        </p:nvCxnSpPr>
        <p:spPr>
          <a:xfrm rot="5400000">
            <a:off x="510042" y="2770654"/>
            <a:ext cx="212576" cy="125872"/>
          </a:xfrm>
          <a:prstGeom prst="curvedConnector3">
            <a:avLst>
              <a:gd name="adj1" fmla="val 50000"/>
            </a:avLst>
          </a:prstGeom>
          <a:ln w="31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구부러진 연결선 275"/>
          <p:cNvCxnSpPr>
            <a:stCxn id="239" idx="2"/>
            <a:endCxn id="246" idx="0"/>
          </p:cNvCxnSpPr>
          <p:nvPr/>
        </p:nvCxnSpPr>
        <p:spPr>
          <a:xfrm rot="16200000" flipH="1">
            <a:off x="629399" y="2777169"/>
            <a:ext cx="212576" cy="112842"/>
          </a:xfrm>
          <a:prstGeom prst="curvedConnector3">
            <a:avLst>
              <a:gd name="adj1" fmla="val 50000"/>
            </a:avLst>
          </a:prstGeom>
          <a:ln w="31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구부러진 연결선 276"/>
          <p:cNvCxnSpPr>
            <a:stCxn id="240" idx="2"/>
            <a:endCxn id="255" idx="0"/>
          </p:cNvCxnSpPr>
          <p:nvPr/>
        </p:nvCxnSpPr>
        <p:spPr>
          <a:xfrm rot="5400000">
            <a:off x="1007888" y="2767581"/>
            <a:ext cx="213891" cy="130702"/>
          </a:xfrm>
          <a:prstGeom prst="curvedConnector3">
            <a:avLst>
              <a:gd name="adj1" fmla="val 50000"/>
            </a:avLst>
          </a:prstGeom>
          <a:ln w="31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구부러진 연결선 277"/>
          <p:cNvCxnSpPr>
            <a:stCxn id="240" idx="2"/>
            <a:endCxn id="253" idx="0"/>
          </p:cNvCxnSpPr>
          <p:nvPr/>
        </p:nvCxnSpPr>
        <p:spPr>
          <a:xfrm rot="16200000" flipH="1">
            <a:off x="1127245" y="2778926"/>
            <a:ext cx="213891" cy="108012"/>
          </a:xfrm>
          <a:prstGeom prst="curvedConnector3">
            <a:avLst>
              <a:gd name="adj1" fmla="val 50000"/>
            </a:avLst>
          </a:prstGeom>
          <a:ln w="31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구부러진 연결선 278"/>
          <p:cNvCxnSpPr>
            <a:stCxn id="241" idx="2"/>
            <a:endCxn id="262" idx="0"/>
          </p:cNvCxnSpPr>
          <p:nvPr/>
        </p:nvCxnSpPr>
        <p:spPr>
          <a:xfrm rot="5400000">
            <a:off x="1496854" y="2776339"/>
            <a:ext cx="213891" cy="113186"/>
          </a:xfrm>
          <a:prstGeom prst="curvedConnector3">
            <a:avLst>
              <a:gd name="adj1" fmla="val 50000"/>
            </a:avLst>
          </a:prstGeom>
          <a:ln w="31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구부러진 연결선 279"/>
          <p:cNvCxnSpPr>
            <a:stCxn id="241" idx="2"/>
            <a:endCxn id="260" idx="0"/>
          </p:cNvCxnSpPr>
          <p:nvPr/>
        </p:nvCxnSpPr>
        <p:spPr>
          <a:xfrm rot="16200000" flipH="1">
            <a:off x="1616211" y="2770168"/>
            <a:ext cx="213891" cy="125528"/>
          </a:xfrm>
          <a:prstGeom prst="curvedConnector3">
            <a:avLst>
              <a:gd name="adj1" fmla="val 50000"/>
            </a:avLst>
          </a:prstGeom>
          <a:ln w="31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구부러진 연결선 280"/>
          <p:cNvCxnSpPr>
            <a:stCxn id="242" idx="2"/>
            <a:endCxn id="269" idx="0"/>
          </p:cNvCxnSpPr>
          <p:nvPr/>
        </p:nvCxnSpPr>
        <p:spPr>
          <a:xfrm rot="5400000">
            <a:off x="2001071" y="2768210"/>
            <a:ext cx="213891" cy="129444"/>
          </a:xfrm>
          <a:prstGeom prst="curvedConnector3">
            <a:avLst>
              <a:gd name="adj1" fmla="val 50000"/>
            </a:avLst>
          </a:prstGeom>
          <a:ln w="31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구부러진 연결선 281"/>
          <p:cNvCxnSpPr>
            <a:stCxn id="242" idx="2"/>
            <a:endCxn id="267" idx="0"/>
          </p:cNvCxnSpPr>
          <p:nvPr/>
        </p:nvCxnSpPr>
        <p:spPr>
          <a:xfrm rot="16200000" flipH="1">
            <a:off x="2120428" y="2778297"/>
            <a:ext cx="213891" cy="109270"/>
          </a:xfrm>
          <a:prstGeom prst="curvedConnector3">
            <a:avLst>
              <a:gd name="adj1" fmla="val 50000"/>
            </a:avLst>
          </a:prstGeom>
          <a:ln w="31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모서리가 둥근 직사각형 282"/>
          <p:cNvSpPr/>
          <p:nvPr/>
        </p:nvSpPr>
        <p:spPr>
          <a:xfrm>
            <a:off x="4599155" y="1310587"/>
            <a:ext cx="476637" cy="193396"/>
          </a:xfrm>
          <a:prstGeom prst="round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solidFill>
                  <a:schemeClr val="tx1"/>
                </a:solidFill>
              </a:rPr>
              <a:t>CM</a:t>
            </a:r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284" name="모서리가 둥근 직사각형 283"/>
          <p:cNvSpPr/>
          <p:nvPr/>
        </p:nvSpPr>
        <p:spPr>
          <a:xfrm>
            <a:off x="2568035" y="2583285"/>
            <a:ext cx="367464" cy="144016"/>
          </a:xfrm>
          <a:prstGeom prst="round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solidFill>
                  <a:schemeClr val="tx1"/>
                </a:solidFill>
              </a:rPr>
              <a:t>H</a:t>
            </a:r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285" name="모서리가 둥근 직사각형 284"/>
          <p:cNvSpPr/>
          <p:nvPr/>
        </p:nvSpPr>
        <p:spPr>
          <a:xfrm>
            <a:off x="3076538" y="2577704"/>
            <a:ext cx="352294" cy="148282"/>
          </a:xfrm>
          <a:prstGeom prst="round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solidFill>
                  <a:schemeClr val="tx1"/>
                </a:solidFill>
              </a:rPr>
              <a:t>FB</a:t>
            </a:r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286" name="모서리가 둥근 직사각형 285"/>
          <p:cNvSpPr/>
          <p:nvPr/>
        </p:nvSpPr>
        <p:spPr>
          <a:xfrm>
            <a:off x="3556745" y="2577704"/>
            <a:ext cx="395151" cy="143456"/>
          </a:xfrm>
          <a:prstGeom prst="round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solidFill>
                  <a:schemeClr val="tx1"/>
                </a:solidFill>
              </a:rPr>
              <a:t>UD</a:t>
            </a:r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287" name="모서리가 둥근 직사각형 286"/>
          <p:cNvSpPr/>
          <p:nvPr/>
        </p:nvSpPr>
        <p:spPr>
          <a:xfrm>
            <a:off x="4036521" y="2577704"/>
            <a:ext cx="417436" cy="148282"/>
          </a:xfrm>
          <a:prstGeom prst="round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solidFill>
                  <a:schemeClr val="tx1"/>
                </a:solidFill>
              </a:rPr>
              <a:t>RR</a:t>
            </a:r>
            <a:endParaRPr lang="ko-KR" altLang="en-US" sz="1000" b="1" dirty="0">
              <a:solidFill>
                <a:schemeClr val="tx1"/>
              </a:solidFill>
            </a:endParaRPr>
          </a:p>
        </p:txBody>
      </p:sp>
      <p:grpSp>
        <p:nvGrpSpPr>
          <p:cNvPr id="288" name="그룹 287"/>
          <p:cNvGrpSpPr/>
          <p:nvPr/>
        </p:nvGrpSpPr>
        <p:grpSpPr>
          <a:xfrm>
            <a:off x="2495193" y="2939877"/>
            <a:ext cx="551620" cy="288032"/>
            <a:chOff x="705213" y="2564904"/>
            <a:chExt cx="551620" cy="288032"/>
          </a:xfrm>
        </p:grpSpPr>
        <p:grpSp>
          <p:nvGrpSpPr>
            <p:cNvPr id="289" name="그룹 288"/>
            <p:cNvGrpSpPr/>
            <p:nvPr/>
          </p:nvGrpSpPr>
          <p:grpSpPr>
            <a:xfrm>
              <a:off x="705213" y="2564904"/>
              <a:ext cx="312906" cy="288032"/>
              <a:chOff x="1957022" y="2276872"/>
              <a:chExt cx="312906" cy="288032"/>
            </a:xfrm>
          </p:grpSpPr>
          <p:sp>
            <p:nvSpPr>
              <p:cNvPr id="293" name="모서리가 둥근 직사각형 292"/>
              <p:cNvSpPr/>
              <p:nvPr/>
            </p:nvSpPr>
            <p:spPr>
              <a:xfrm>
                <a:off x="1979712" y="2276872"/>
                <a:ext cx="216024" cy="288032"/>
              </a:xfrm>
              <a:prstGeom prst="roundRect">
                <a:avLst/>
              </a:prstGeom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4" name="TextBox 293"/>
              <p:cNvSpPr txBox="1"/>
              <p:nvPr/>
            </p:nvSpPr>
            <p:spPr>
              <a:xfrm>
                <a:off x="1957022" y="2328555"/>
                <a:ext cx="31290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800" b="1" dirty="0" smtClean="0"/>
                  <a:t>V1</a:t>
                </a:r>
                <a:endParaRPr lang="ko-KR" altLang="en-US" sz="800" b="1" dirty="0"/>
              </a:p>
            </p:txBody>
          </p:sp>
        </p:grpSp>
        <p:grpSp>
          <p:nvGrpSpPr>
            <p:cNvPr id="290" name="그룹 289"/>
            <p:cNvGrpSpPr/>
            <p:nvPr/>
          </p:nvGrpSpPr>
          <p:grpSpPr>
            <a:xfrm>
              <a:off x="943927" y="2564904"/>
              <a:ext cx="312906" cy="288032"/>
              <a:chOff x="1957022" y="2276872"/>
              <a:chExt cx="312906" cy="288032"/>
            </a:xfrm>
          </p:grpSpPr>
          <p:sp>
            <p:nvSpPr>
              <p:cNvPr id="291" name="모서리가 둥근 직사각형 290"/>
              <p:cNvSpPr/>
              <p:nvPr/>
            </p:nvSpPr>
            <p:spPr>
              <a:xfrm>
                <a:off x="1979712" y="2276872"/>
                <a:ext cx="216024" cy="288032"/>
              </a:xfrm>
              <a:prstGeom prst="roundRect">
                <a:avLst/>
              </a:prstGeom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2" name="TextBox 291"/>
              <p:cNvSpPr txBox="1"/>
              <p:nvPr/>
            </p:nvSpPr>
            <p:spPr>
              <a:xfrm>
                <a:off x="1957022" y="2328555"/>
                <a:ext cx="31290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800" b="1" dirty="0" smtClean="0"/>
                  <a:t>V2</a:t>
                </a:r>
                <a:endParaRPr lang="ko-KR" altLang="en-US" sz="800" b="1" dirty="0"/>
              </a:p>
            </p:txBody>
          </p:sp>
        </p:grpSp>
      </p:grpSp>
      <p:grpSp>
        <p:nvGrpSpPr>
          <p:cNvPr id="295" name="그룹 294"/>
          <p:cNvGrpSpPr/>
          <p:nvPr/>
        </p:nvGrpSpPr>
        <p:grpSpPr>
          <a:xfrm>
            <a:off x="2991281" y="2939877"/>
            <a:ext cx="551620" cy="288032"/>
            <a:chOff x="705213" y="2564904"/>
            <a:chExt cx="551620" cy="288032"/>
          </a:xfrm>
        </p:grpSpPr>
        <p:grpSp>
          <p:nvGrpSpPr>
            <p:cNvPr id="296" name="그룹 295"/>
            <p:cNvGrpSpPr/>
            <p:nvPr/>
          </p:nvGrpSpPr>
          <p:grpSpPr>
            <a:xfrm>
              <a:off x="705213" y="2564904"/>
              <a:ext cx="312906" cy="288032"/>
              <a:chOff x="1957022" y="2276872"/>
              <a:chExt cx="312906" cy="288032"/>
            </a:xfrm>
          </p:grpSpPr>
          <p:sp>
            <p:nvSpPr>
              <p:cNvPr id="300" name="모서리가 둥근 직사각형 299"/>
              <p:cNvSpPr/>
              <p:nvPr/>
            </p:nvSpPr>
            <p:spPr>
              <a:xfrm>
                <a:off x="1979712" y="2276872"/>
                <a:ext cx="216024" cy="288032"/>
              </a:xfrm>
              <a:prstGeom prst="roundRect">
                <a:avLst/>
              </a:prstGeom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1" name="TextBox 300"/>
              <p:cNvSpPr txBox="1"/>
              <p:nvPr/>
            </p:nvSpPr>
            <p:spPr>
              <a:xfrm>
                <a:off x="1957022" y="2328555"/>
                <a:ext cx="31290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800" b="1" dirty="0" smtClean="0"/>
                  <a:t>V1</a:t>
                </a:r>
                <a:endParaRPr lang="ko-KR" altLang="en-US" sz="800" b="1" dirty="0"/>
              </a:p>
            </p:txBody>
          </p:sp>
        </p:grpSp>
        <p:grpSp>
          <p:nvGrpSpPr>
            <p:cNvPr id="297" name="그룹 296"/>
            <p:cNvGrpSpPr/>
            <p:nvPr/>
          </p:nvGrpSpPr>
          <p:grpSpPr>
            <a:xfrm>
              <a:off x="943927" y="2564904"/>
              <a:ext cx="312906" cy="288032"/>
              <a:chOff x="1957022" y="2276872"/>
              <a:chExt cx="312906" cy="288032"/>
            </a:xfrm>
          </p:grpSpPr>
          <p:sp>
            <p:nvSpPr>
              <p:cNvPr id="298" name="모서리가 둥근 직사각형 297"/>
              <p:cNvSpPr/>
              <p:nvPr/>
            </p:nvSpPr>
            <p:spPr>
              <a:xfrm>
                <a:off x="1979712" y="2276872"/>
                <a:ext cx="216024" cy="288032"/>
              </a:xfrm>
              <a:prstGeom prst="roundRect">
                <a:avLst/>
              </a:prstGeom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9" name="TextBox 298"/>
              <p:cNvSpPr txBox="1"/>
              <p:nvPr/>
            </p:nvSpPr>
            <p:spPr>
              <a:xfrm>
                <a:off x="1957022" y="2328555"/>
                <a:ext cx="31290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800" b="1" dirty="0" smtClean="0"/>
                  <a:t>V2</a:t>
                </a:r>
                <a:endParaRPr lang="ko-KR" altLang="en-US" sz="800" b="1" dirty="0"/>
              </a:p>
            </p:txBody>
          </p:sp>
        </p:grpSp>
      </p:grpSp>
      <p:grpSp>
        <p:nvGrpSpPr>
          <p:cNvPr id="302" name="그룹 301"/>
          <p:cNvGrpSpPr/>
          <p:nvPr/>
        </p:nvGrpSpPr>
        <p:grpSpPr>
          <a:xfrm>
            <a:off x="3489005" y="2939877"/>
            <a:ext cx="551620" cy="288032"/>
            <a:chOff x="705213" y="2564904"/>
            <a:chExt cx="551620" cy="288032"/>
          </a:xfrm>
        </p:grpSpPr>
        <p:grpSp>
          <p:nvGrpSpPr>
            <p:cNvPr id="303" name="그룹 302"/>
            <p:cNvGrpSpPr/>
            <p:nvPr/>
          </p:nvGrpSpPr>
          <p:grpSpPr>
            <a:xfrm>
              <a:off x="705213" y="2564904"/>
              <a:ext cx="312906" cy="288032"/>
              <a:chOff x="1957022" y="2276872"/>
              <a:chExt cx="312906" cy="288032"/>
            </a:xfrm>
          </p:grpSpPr>
          <p:sp>
            <p:nvSpPr>
              <p:cNvPr id="307" name="모서리가 둥근 직사각형 306"/>
              <p:cNvSpPr/>
              <p:nvPr/>
            </p:nvSpPr>
            <p:spPr>
              <a:xfrm>
                <a:off x="1979712" y="2276872"/>
                <a:ext cx="216024" cy="288032"/>
              </a:xfrm>
              <a:prstGeom prst="roundRect">
                <a:avLst/>
              </a:prstGeom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8" name="TextBox 307"/>
              <p:cNvSpPr txBox="1"/>
              <p:nvPr/>
            </p:nvSpPr>
            <p:spPr>
              <a:xfrm>
                <a:off x="1957022" y="2328555"/>
                <a:ext cx="31290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800" b="1" dirty="0" smtClean="0"/>
                  <a:t>V1</a:t>
                </a:r>
                <a:endParaRPr lang="ko-KR" altLang="en-US" sz="800" b="1" dirty="0"/>
              </a:p>
            </p:txBody>
          </p:sp>
        </p:grpSp>
        <p:grpSp>
          <p:nvGrpSpPr>
            <p:cNvPr id="304" name="그룹 303"/>
            <p:cNvGrpSpPr/>
            <p:nvPr/>
          </p:nvGrpSpPr>
          <p:grpSpPr>
            <a:xfrm>
              <a:off x="943927" y="2564904"/>
              <a:ext cx="312906" cy="288032"/>
              <a:chOff x="1957022" y="2276872"/>
              <a:chExt cx="312906" cy="288032"/>
            </a:xfrm>
          </p:grpSpPr>
          <p:sp>
            <p:nvSpPr>
              <p:cNvPr id="305" name="모서리가 둥근 직사각형 304"/>
              <p:cNvSpPr/>
              <p:nvPr/>
            </p:nvSpPr>
            <p:spPr>
              <a:xfrm>
                <a:off x="1979712" y="2276872"/>
                <a:ext cx="216024" cy="288032"/>
              </a:xfrm>
              <a:prstGeom prst="roundRect">
                <a:avLst/>
              </a:prstGeom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6" name="TextBox 305"/>
              <p:cNvSpPr txBox="1"/>
              <p:nvPr/>
            </p:nvSpPr>
            <p:spPr>
              <a:xfrm>
                <a:off x="1957022" y="2328555"/>
                <a:ext cx="31290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800" b="1" dirty="0" smtClean="0"/>
                  <a:t>V2</a:t>
                </a:r>
                <a:endParaRPr lang="ko-KR" altLang="en-US" sz="800" b="1" dirty="0"/>
              </a:p>
            </p:txBody>
          </p:sp>
        </p:grpSp>
      </p:grpSp>
      <p:grpSp>
        <p:nvGrpSpPr>
          <p:cNvPr id="309" name="그룹 308"/>
          <p:cNvGrpSpPr/>
          <p:nvPr/>
        </p:nvGrpSpPr>
        <p:grpSpPr>
          <a:xfrm>
            <a:off x="3985093" y="2939877"/>
            <a:ext cx="551620" cy="288032"/>
            <a:chOff x="705213" y="2564904"/>
            <a:chExt cx="551620" cy="288032"/>
          </a:xfrm>
        </p:grpSpPr>
        <p:grpSp>
          <p:nvGrpSpPr>
            <p:cNvPr id="310" name="그룹 309"/>
            <p:cNvGrpSpPr/>
            <p:nvPr/>
          </p:nvGrpSpPr>
          <p:grpSpPr>
            <a:xfrm>
              <a:off x="705213" y="2564904"/>
              <a:ext cx="312906" cy="288032"/>
              <a:chOff x="1957022" y="2276872"/>
              <a:chExt cx="312906" cy="288032"/>
            </a:xfrm>
          </p:grpSpPr>
          <p:sp>
            <p:nvSpPr>
              <p:cNvPr id="314" name="모서리가 둥근 직사각형 313"/>
              <p:cNvSpPr/>
              <p:nvPr/>
            </p:nvSpPr>
            <p:spPr>
              <a:xfrm>
                <a:off x="1979712" y="2276872"/>
                <a:ext cx="216024" cy="288032"/>
              </a:xfrm>
              <a:prstGeom prst="roundRect">
                <a:avLst/>
              </a:prstGeom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5" name="TextBox 314"/>
              <p:cNvSpPr txBox="1"/>
              <p:nvPr/>
            </p:nvSpPr>
            <p:spPr>
              <a:xfrm>
                <a:off x="1957022" y="2328555"/>
                <a:ext cx="31290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800" b="1" dirty="0" smtClean="0"/>
                  <a:t>V1</a:t>
                </a:r>
                <a:endParaRPr lang="ko-KR" altLang="en-US" sz="800" b="1" dirty="0"/>
              </a:p>
            </p:txBody>
          </p:sp>
        </p:grpSp>
        <p:grpSp>
          <p:nvGrpSpPr>
            <p:cNvPr id="311" name="그룹 310"/>
            <p:cNvGrpSpPr/>
            <p:nvPr/>
          </p:nvGrpSpPr>
          <p:grpSpPr>
            <a:xfrm>
              <a:off x="943927" y="2564904"/>
              <a:ext cx="312906" cy="288032"/>
              <a:chOff x="1957022" y="2276872"/>
              <a:chExt cx="312906" cy="288032"/>
            </a:xfrm>
          </p:grpSpPr>
          <p:sp>
            <p:nvSpPr>
              <p:cNvPr id="312" name="모서리가 둥근 직사각형 311"/>
              <p:cNvSpPr/>
              <p:nvPr/>
            </p:nvSpPr>
            <p:spPr>
              <a:xfrm>
                <a:off x="1979712" y="2276872"/>
                <a:ext cx="216024" cy="288032"/>
              </a:xfrm>
              <a:prstGeom prst="roundRect">
                <a:avLst/>
              </a:prstGeom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3" name="TextBox 312"/>
              <p:cNvSpPr txBox="1"/>
              <p:nvPr/>
            </p:nvSpPr>
            <p:spPr>
              <a:xfrm>
                <a:off x="1957022" y="2328555"/>
                <a:ext cx="31290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800" b="1" dirty="0" smtClean="0"/>
                  <a:t>V2</a:t>
                </a:r>
                <a:endParaRPr lang="ko-KR" altLang="en-US" sz="800" b="1" dirty="0"/>
              </a:p>
            </p:txBody>
          </p:sp>
        </p:grpSp>
      </p:grpSp>
      <p:cxnSp>
        <p:nvCxnSpPr>
          <p:cNvPr id="316" name="구부러진 연결선 315"/>
          <p:cNvCxnSpPr>
            <a:stCxn id="283" idx="2"/>
            <a:endCxn id="284" idx="0"/>
          </p:cNvCxnSpPr>
          <p:nvPr/>
        </p:nvCxnSpPr>
        <p:spPr>
          <a:xfrm rot="5400000">
            <a:off x="3254970" y="1000781"/>
            <a:ext cx="1079302" cy="2085707"/>
          </a:xfrm>
          <a:prstGeom prst="curvedConnector3">
            <a:avLst/>
          </a:prstGeom>
          <a:ln w="31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구부러진 연결선 316"/>
          <p:cNvCxnSpPr>
            <a:stCxn id="283" idx="2"/>
            <a:endCxn id="285" idx="0"/>
          </p:cNvCxnSpPr>
          <p:nvPr/>
        </p:nvCxnSpPr>
        <p:spPr>
          <a:xfrm rot="5400000">
            <a:off x="3508220" y="1248449"/>
            <a:ext cx="1073721" cy="1584789"/>
          </a:xfrm>
          <a:prstGeom prst="curvedConnector3">
            <a:avLst>
              <a:gd name="adj1" fmla="val 50000"/>
            </a:avLst>
          </a:prstGeom>
          <a:ln w="31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구부러진 연결선 317"/>
          <p:cNvCxnSpPr>
            <a:stCxn id="283" idx="2"/>
            <a:endCxn id="286" idx="0"/>
          </p:cNvCxnSpPr>
          <p:nvPr/>
        </p:nvCxnSpPr>
        <p:spPr>
          <a:xfrm rot="5400000">
            <a:off x="3759038" y="1499267"/>
            <a:ext cx="1073721" cy="1083153"/>
          </a:xfrm>
          <a:prstGeom prst="curvedConnector3">
            <a:avLst>
              <a:gd name="adj1" fmla="val 50000"/>
            </a:avLst>
          </a:prstGeom>
          <a:ln w="31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구부러진 연결선 318"/>
          <p:cNvCxnSpPr>
            <a:stCxn id="283" idx="2"/>
            <a:endCxn id="287" idx="0"/>
          </p:cNvCxnSpPr>
          <p:nvPr/>
        </p:nvCxnSpPr>
        <p:spPr>
          <a:xfrm rot="5400000">
            <a:off x="4004497" y="1744726"/>
            <a:ext cx="1073721" cy="592235"/>
          </a:xfrm>
          <a:prstGeom prst="curvedConnector3">
            <a:avLst>
              <a:gd name="adj1" fmla="val 50000"/>
            </a:avLst>
          </a:prstGeom>
          <a:ln w="31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구부러진 연결선 319"/>
          <p:cNvCxnSpPr>
            <a:stCxn id="284" idx="2"/>
            <a:endCxn id="293" idx="0"/>
          </p:cNvCxnSpPr>
          <p:nvPr/>
        </p:nvCxnSpPr>
        <p:spPr>
          <a:xfrm rot="5400000">
            <a:off x="2582543" y="2770653"/>
            <a:ext cx="212576" cy="125872"/>
          </a:xfrm>
          <a:prstGeom prst="curvedConnector3">
            <a:avLst>
              <a:gd name="adj1" fmla="val 50000"/>
            </a:avLst>
          </a:prstGeom>
          <a:ln w="31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구부러진 연결선 320"/>
          <p:cNvCxnSpPr>
            <a:stCxn id="284" idx="2"/>
            <a:endCxn id="291" idx="0"/>
          </p:cNvCxnSpPr>
          <p:nvPr/>
        </p:nvCxnSpPr>
        <p:spPr>
          <a:xfrm rot="16200000" flipH="1">
            <a:off x="2701900" y="2777168"/>
            <a:ext cx="212576" cy="112842"/>
          </a:xfrm>
          <a:prstGeom prst="curvedConnector3">
            <a:avLst>
              <a:gd name="adj1" fmla="val 50000"/>
            </a:avLst>
          </a:prstGeom>
          <a:ln w="31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구부러진 연결선 321"/>
          <p:cNvCxnSpPr>
            <a:stCxn id="285" idx="2"/>
            <a:endCxn id="300" idx="0"/>
          </p:cNvCxnSpPr>
          <p:nvPr/>
        </p:nvCxnSpPr>
        <p:spPr>
          <a:xfrm rot="5400000">
            <a:off x="3080389" y="2767580"/>
            <a:ext cx="213891" cy="130702"/>
          </a:xfrm>
          <a:prstGeom prst="curvedConnector3">
            <a:avLst>
              <a:gd name="adj1" fmla="val 50000"/>
            </a:avLst>
          </a:prstGeom>
          <a:ln w="31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구부러진 연결선 322"/>
          <p:cNvCxnSpPr>
            <a:stCxn id="285" idx="2"/>
            <a:endCxn id="298" idx="0"/>
          </p:cNvCxnSpPr>
          <p:nvPr/>
        </p:nvCxnSpPr>
        <p:spPr>
          <a:xfrm rot="16200000" flipH="1">
            <a:off x="3199746" y="2778925"/>
            <a:ext cx="213891" cy="108012"/>
          </a:xfrm>
          <a:prstGeom prst="curvedConnector3">
            <a:avLst>
              <a:gd name="adj1" fmla="val 50000"/>
            </a:avLst>
          </a:prstGeom>
          <a:ln w="31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구부러진 연결선 323"/>
          <p:cNvCxnSpPr>
            <a:stCxn id="286" idx="2"/>
            <a:endCxn id="307" idx="0"/>
          </p:cNvCxnSpPr>
          <p:nvPr/>
        </p:nvCxnSpPr>
        <p:spPr>
          <a:xfrm rot="5400000">
            <a:off x="3577656" y="2763211"/>
            <a:ext cx="218717" cy="134614"/>
          </a:xfrm>
          <a:prstGeom prst="curvedConnector3">
            <a:avLst>
              <a:gd name="adj1" fmla="val 50000"/>
            </a:avLst>
          </a:prstGeom>
          <a:ln w="31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구부러진 연결선 324"/>
          <p:cNvCxnSpPr>
            <a:stCxn id="286" idx="2"/>
            <a:endCxn id="305" idx="0"/>
          </p:cNvCxnSpPr>
          <p:nvPr/>
        </p:nvCxnSpPr>
        <p:spPr>
          <a:xfrm rot="16200000" flipH="1">
            <a:off x="3697013" y="2778468"/>
            <a:ext cx="218717" cy="104100"/>
          </a:xfrm>
          <a:prstGeom prst="curvedConnector3">
            <a:avLst>
              <a:gd name="adj1" fmla="val 50000"/>
            </a:avLst>
          </a:prstGeom>
          <a:ln w="31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구부러진 연결선 325"/>
          <p:cNvCxnSpPr>
            <a:stCxn id="287" idx="2"/>
            <a:endCxn id="314" idx="0"/>
          </p:cNvCxnSpPr>
          <p:nvPr/>
        </p:nvCxnSpPr>
        <p:spPr>
          <a:xfrm rot="5400000">
            <a:off x="4073572" y="2768209"/>
            <a:ext cx="213891" cy="129444"/>
          </a:xfrm>
          <a:prstGeom prst="curvedConnector3">
            <a:avLst>
              <a:gd name="adj1" fmla="val 50000"/>
            </a:avLst>
          </a:prstGeom>
          <a:ln w="31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구부러진 연결선 326"/>
          <p:cNvCxnSpPr>
            <a:stCxn id="287" idx="2"/>
            <a:endCxn id="312" idx="0"/>
          </p:cNvCxnSpPr>
          <p:nvPr/>
        </p:nvCxnSpPr>
        <p:spPr>
          <a:xfrm rot="16200000" flipH="1">
            <a:off x="4192929" y="2778296"/>
            <a:ext cx="213891" cy="109270"/>
          </a:xfrm>
          <a:prstGeom prst="curvedConnector3">
            <a:avLst>
              <a:gd name="adj1" fmla="val 50000"/>
            </a:avLst>
          </a:prstGeom>
          <a:ln w="31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" name="모서리가 둥근 직사각형 327"/>
          <p:cNvSpPr/>
          <p:nvPr/>
        </p:nvSpPr>
        <p:spPr>
          <a:xfrm>
            <a:off x="4614580" y="2577701"/>
            <a:ext cx="417436" cy="148282"/>
          </a:xfrm>
          <a:prstGeom prst="round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solidFill>
                  <a:schemeClr val="tx1"/>
                </a:solidFill>
              </a:rPr>
              <a:t>RY</a:t>
            </a:r>
            <a:endParaRPr lang="ko-KR" altLang="en-US" sz="1000" b="1" dirty="0">
              <a:solidFill>
                <a:schemeClr val="tx1"/>
              </a:solidFill>
            </a:endParaRPr>
          </a:p>
        </p:txBody>
      </p:sp>
      <p:grpSp>
        <p:nvGrpSpPr>
          <p:cNvPr id="329" name="그룹 328"/>
          <p:cNvGrpSpPr/>
          <p:nvPr/>
        </p:nvGrpSpPr>
        <p:grpSpPr>
          <a:xfrm>
            <a:off x="4563152" y="2939874"/>
            <a:ext cx="551620" cy="288032"/>
            <a:chOff x="705213" y="2564904"/>
            <a:chExt cx="551620" cy="288032"/>
          </a:xfrm>
        </p:grpSpPr>
        <p:grpSp>
          <p:nvGrpSpPr>
            <p:cNvPr id="330" name="그룹 329"/>
            <p:cNvGrpSpPr/>
            <p:nvPr/>
          </p:nvGrpSpPr>
          <p:grpSpPr>
            <a:xfrm>
              <a:off x="705213" y="2564904"/>
              <a:ext cx="312906" cy="288032"/>
              <a:chOff x="1957022" y="2276872"/>
              <a:chExt cx="312906" cy="288032"/>
            </a:xfrm>
          </p:grpSpPr>
          <p:sp>
            <p:nvSpPr>
              <p:cNvPr id="334" name="모서리가 둥근 직사각형 333"/>
              <p:cNvSpPr/>
              <p:nvPr/>
            </p:nvSpPr>
            <p:spPr>
              <a:xfrm>
                <a:off x="1979712" y="2276872"/>
                <a:ext cx="216024" cy="288032"/>
              </a:xfrm>
              <a:prstGeom prst="roundRect">
                <a:avLst/>
              </a:prstGeom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5" name="TextBox 334"/>
              <p:cNvSpPr txBox="1"/>
              <p:nvPr/>
            </p:nvSpPr>
            <p:spPr>
              <a:xfrm>
                <a:off x="1957022" y="2328555"/>
                <a:ext cx="31290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800" b="1" dirty="0" smtClean="0"/>
                  <a:t>V1</a:t>
                </a:r>
                <a:endParaRPr lang="ko-KR" altLang="en-US" sz="800" b="1" dirty="0"/>
              </a:p>
            </p:txBody>
          </p:sp>
        </p:grpSp>
        <p:grpSp>
          <p:nvGrpSpPr>
            <p:cNvPr id="331" name="그룹 330"/>
            <p:cNvGrpSpPr/>
            <p:nvPr/>
          </p:nvGrpSpPr>
          <p:grpSpPr>
            <a:xfrm>
              <a:off x="943927" y="2564904"/>
              <a:ext cx="312906" cy="288032"/>
              <a:chOff x="1957022" y="2276872"/>
              <a:chExt cx="312906" cy="288032"/>
            </a:xfrm>
          </p:grpSpPr>
          <p:sp>
            <p:nvSpPr>
              <p:cNvPr id="332" name="모서리가 둥근 직사각형 331"/>
              <p:cNvSpPr/>
              <p:nvPr/>
            </p:nvSpPr>
            <p:spPr>
              <a:xfrm>
                <a:off x="1979712" y="2276872"/>
                <a:ext cx="216024" cy="288032"/>
              </a:xfrm>
              <a:prstGeom prst="roundRect">
                <a:avLst/>
              </a:prstGeom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3" name="TextBox 332"/>
              <p:cNvSpPr txBox="1"/>
              <p:nvPr/>
            </p:nvSpPr>
            <p:spPr>
              <a:xfrm>
                <a:off x="1957022" y="2328555"/>
                <a:ext cx="31290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800" b="1" dirty="0" smtClean="0"/>
                  <a:t>V2</a:t>
                </a:r>
                <a:endParaRPr lang="ko-KR" altLang="en-US" sz="800" b="1" dirty="0"/>
              </a:p>
            </p:txBody>
          </p:sp>
        </p:grpSp>
      </p:grpSp>
      <p:cxnSp>
        <p:nvCxnSpPr>
          <p:cNvPr id="336" name="구부러진 연결선 335"/>
          <p:cNvCxnSpPr>
            <a:stCxn id="328" idx="2"/>
            <a:endCxn id="334" idx="0"/>
          </p:cNvCxnSpPr>
          <p:nvPr/>
        </p:nvCxnSpPr>
        <p:spPr>
          <a:xfrm rot="5400000">
            <a:off x="4651631" y="2768206"/>
            <a:ext cx="213891" cy="129444"/>
          </a:xfrm>
          <a:prstGeom prst="curvedConnector3">
            <a:avLst>
              <a:gd name="adj1" fmla="val 50000"/>
            </a:avLst>
          </a:prstGeom>
          <a:ln w="31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구부러진 연결선 336"/>
          <p:cNvCxnSpPr>
            <a:stCxn id="328" idx="2"/>
            <a:endCxn id="332" idx="0"/>
          </p:cNvCxnSpPr>
          <p:nvPr/>
        </p:nvCxnSpPr>
        <p:spPr>
          <a:xfrm rot="16200000" flipH="1">
            <a:off x="4770988" y="2778293"/>
            <a:ext cx="213891" cy="109270"/>
          </a:xfrm>
          <a:prstGeom prst="curvedConnector3">
            <a:avLst>
              <a:gd name="adj1" fmla="val 50000"/>
            </a:avLst>
          </a:prstGeom>
          <a:ln w="31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" name="모서리가 둥근 직사각형 337"/>
          <p:cNvSpPr/>
          <p:nvPr/>
        </p:nvSpPr>
        <p:spPr>
          <a:xfrm>
            <a:off x="5110112" y="2577701"/>
            <a:ext cx="417436" cy="148282"/>
          </a:xfrm>
          <a:prstGeom prst="round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solidFill>
                  <a:schemeClr val="tx1"/>
                </a:solidFill>
              </a:rPr>
              <a:t>RP</a:t>
            </a:r>
            <a:endParaRPr lang="ko-KR" altLang="en-US" sz="1000" b="1" dirty="0">
              <a:solidFill>
                <a:schemeClr val="tx1"/>
              </a:solidFill>
            </a:endParaRPr>
          </a:p>
        </p:txBody>
      </p:sp>
      <p:grpSp>
        <p:nvGrpSpPr>
          <p:cNvPr id="339" name="그룹 338"/>
          <p:cNvGrpSpPr/>
          <p:nvPr/>
        </p:nvGrpSpPr>
        <p:grpSpPr>
          <a:xfrm>
            <a:off x="5058684" y="2939874"/>
            <a:ext cx="551620" cy="288032"/>
            <a:chOff x="705213" y="2564904"/>
            <a:chExt cx="551620" cy="288032"/>
          </a:xfrm>
        </p:grpSpPr>
        <p:grpSp>
          <p:nvGrpSpPr>
            <p:cNvPr id="340" name="그룹 339"/>
            <p:cNvGrpSpPr/>
            <p:nvPr/>
          </p:nvGrpSpPr>
          <p:grpSpPr>
            <a:xfrm>
              <a:off x="705213" y="2564904"/>
              <a:ext cx="312906" cy="288032"/>
              <a:chOff x="1957022" y="2276872"/>
              <a:chExt cx="312906" cy="288032"/>
            </a:xfrm>
          </p:grpSpPr>
          <p:sp>
            <p:nvSpPr>
              <p:cNvPr id="344" name="모서리가 둥근 직사각형 343"/>
              <p:cNvSpPr/>
              <p:nvPr/>
            </p:nvSpPr>
            <p:spPr>
              <a:xfrm>
                <a:off x="1979712" y="2276872"/>
                <a:ext cx="216024" cy="288032"/>
              </a:xfrm>
              <a:prstGeom prst="roundRect">
                <a:avLst/>
              </a:prstGeom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5" name="TextBox 344"/>
              <p:cNvSpPr txBox="1"/>
              <p:nvPr/>
            </p:nvSpPr>
            <p:spPr>
              <a:xfrm>
                <a:off x="1957022" y="2328555"/>
                <a:ext cx="31290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800" b="1" dirty="0" smtClean="0"/>
                  <a:t>V1</a:t>
                </a:r>
                <a:endParaRPr lang="ko-KR" altLang="en-US" sz="800" b="1" dirty="0"/>
              </a:p>
            </p:txBody>
          </p:sp>
        </p:grpSp>
        <p:grpSp>
          <p:nvGrpSpPr>
            <p:cNvPr id="341" name="그룹 340"/>
            <p:cNvGrpSpPr/>
            <p:nvPr/>
          </p:nvGrpSpPr>
          <p:grpSpPr>
            <a:xfrm>
              <a:off x="943927" y="2564904"/>
              <a:ext cx="312906" cy="288032"/>
              <a:chOff x="1957022" y="2276872"/>
              <a:chExt cx="312906" cy="288032"/>
            </a:xfrm>
          </p:grpSpPr>
          <p:sp>
            <p:nvSpPr>
              <p:cNvPr id="342" name="모서리가 둥근 직사각형 341"/>
              <p:cNvSpPr/>
              <p:nvPr/>
            </p:nvSpPr>
            <p:spPr>
              <a:xfrm>
                <a:off x="1979712" y="2276872"/>
                <a:ext cx="216024" cy="288032"/>
              </a:xfrm>
              <a:prstGeom prst="roundRect">
                <a:avLst/>
              </a:prstGeom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3" name="TextBox 342"/>
              <p:cNvSpPr txBox="1"/>
              <p:nvPr/>
            </p:nvSpPr>
            <p:spPr>
              <a:xfrm>
                <a:off x="1957022" y="2328555"/>
                <a:ext cx="31290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800" b="1" dirty="0" smtClean="0"/>
                  <a:t>V2</a:t>
                </a:r>
                <a:endParaRPr lang="ko-KR" altLang="en-US" sz="800" b="1" dirty="0"/>
              </a:p>
            </p:txBody>
          </p:sp>
        </p:grpSp>
      </p:grpSp>
      <p:cxnSp>
        <p:nvCxnSpPr>
          <p:cNvPr id="346" name="구부러진 연결선 345"/>
          <p:cNvCxnSpPr>
            <a:stCxn id="338" idx="2"/>
            <a:endCxn id="344" idx="0"/>
          </p:cNvCxnSpPr>
          <p:nvPr/>
        </p:nvCxnSpPr>
        <p:spPr>
          <a:xfrm rot="5400000">
            <a:off x="5147163" y="2768206"/>
            <a:ext cx="213891" cy="129444"/>
          </a:xfrm>
          <a:prstGeom prst="curvedConnector3">
            <a:avLst>
              <a:gd name="adj1" fmla="val 50000"/>
            </a:avLst>
          </a:prstGeom>
          <a:ln w="31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구부러진 연결선 346"/>
          <p:cNvCxnSpPr>
            <a:stCxn id="338" idx="2"/>
            <a:endCxn id="342" idx="0"/>
          </p:cNvCxnSpPr>
          <p:nvPr/>
        </p:nvCxnSpPr>
        <p:spPr>
          <a:xfrm rot="16200000" flipH="1">
            <a:off x="5266520" y="2778293"/>
            <a:ext cx="213891" cy="109270"/>
          </a:xfrm>
          <a:prstGeom prst="curvedConnector3">
            <a:avLst>
              <a:gd name="adj1" fmla="val 50000"/>
            </a:avLst>
          </a:prstGeom>
          <a:ln w="31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" name="모서리가 둥근 직사각형 347"/>
          <p:cNvSpPr/>
          <p:nvPr/>
        </p:nvSpPr>
        <p:spPr>
          <a:xfrm>
            <a:off x="6685023" y="2579837"/>
            <a:ext cx="417436" cy="148282"/>
          </a:xfrm>
          <a:prstGeom prst="round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solidFill>
                  <a:schemeClr val="tx1"/>
                </a:solidFill>
              </a:rPr>
              <a:t>RY</a:t>
            </a:r>
            <a:endParaRPr lang="ko-KR" altLang="en-US" sz="1000" b="1" dirty="0">
              <a:solidFill>
                <a:schemeClr val="tx1"/>
              </a:solidFill>
            </a:endParaRPr>
          </a:p>
        </p:txBody>
      </p:sp>
      <p:grpSp>
        <p:nvGrpSpPr>
          <p:cNvPr id="349" name="그룹 348"/>
          <p:cNvGrpSpPr/>
          <p:nvPr/>
        </p:nvGrpSpPr>
        <p:grpSpPr>
          <a:xfrm>
            <a:off x="6633595" y="2942010"/>
            <a:ext cx="551620" cy="288032"/>
            <a:chOff x="705213" y="2564904"/>
            <a:chExt cx="551620" cy="288032"/>
          </a:xfrm>
        </p:grpSpPr>
        <p:grpSp>
          <p:nvGrpSpPr>
            <p:cNvPr id="350" name="그룹 349"/>
            <p:cNvGrpSpPr/>
            <p:nvPr/>
          </p:nvGrpSpPr>
          <p:grpSpPr>
            <a:xfrm>
              <a:off x="705213" y="2564904"/>
              <a:ext cx="312906" cy="288032"/>
              <a:chOff x="1957022" y="2276872"/>
              <a:chExt cx="312906" cy="288032"/>
            </a:xfrm>
          </p:grpSpPr>
          <p:sp>
            <p:nvSpPr>
              <p:cNvPr id="354" name="모서리가 둥근 직사각형 353"/>
              <p:cNvSpPr/>
              <p:nvPr/>
            </p:nvSpPr>
            <p:spPr>
              <a:xfrm>
                <a:off x="1979712" y="2276872"/>
                <a:ext cx="216024" cy="288032"/>
              </a:xfrm>
              <a:prstGeom prst="roundRect">
                <a:avLst/>
              </a:prstGeom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5" name="TextBox 354"/>
              <p:cNvSpPr txBox="1"/>
              <p:nvPr/>
            </p:nvSpPr>
            <p:spPr>
              <a:xfrm>
                <a:off x="1957022" y="2328555"/>
                <a:ext cx="31290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800" b="1" dirty="0" smtClean="0"/>
                  <a:t>V1</a:t>
                </a:r>
                <a:endParaRPr lang="ko-KR" altLang="en-US" sz="800" b="1" dirty="0"/>
              </a:p>
            </p:txBody>
          </p:sp>
        </p:grpSp>
        <p:grpSp>
          <p:nvGrpSpPr>
            <p:cNvPr id="351" name="그룹 350"/>
            <p:cNvGrpSpPr/>
            <p:nvPr/>
          </p:nvGrpSpPr>
          <p:grpSpPr>
            <a:xfrm>
              <a:off x="943927" y="2564904"/>
              <a:ext cx="312906" cy="288032"/>
              <a:chOff x="1957022" y="2276872"/>
              <a:chExt cx="312906" cy="288032"/>
            </a:xfrm>
          </p:grpSpPr>
          <p:sp>
            <p:nvSpPr>
              <p:cNvPr id="352" name="모서리가 둥근 직사각형 351"/>
              <p:cNvSpPr/>
              <p:nvPr/>
            </p:nvSpPr>
            <p:spPr>
              <a:xfrm>
                <a:off x="1979712" y="2276872"/>
                <a:ext cx="216024" cy="288032"/>
              </a:xfrm>
              <a:prstGeom prst="roundRect">
                <a:avLst/>
              </a:prstGeom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3" name="TextBox 352"/>
              <p:cNvSpPr txBox="1"/>
              <p:nvPr/>
            </p:nvSpPr>
            <p:spPr>
              <a:xfrm>
                <a:off x="1957022" y="2328555"/>
                <a:ext cx="31290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800" b="1" dirty="0" smtClean="0"/>
                  <a:t>V2</a:t>
                </a:r>
                <a:endParaRPr lang="ko-KR" altLang="en-US" sz="800" b="1" dirty="0"/>
              </a:p>
            </p:txBody>
          </p:sp>
        </p:grpSp>
      </p:grpSp>
      <p:cxnSp>
        <p:nvCxnSpPr>
          <p:cNvPr id="356" name="구부러진 연결선 355"/>
          <p:cNvCxnSpPr>
            <a:stCxn id="348" idx="2"/>
            <a:endCxn id="354" idx="0"/>
          </p:cNvCxnSpPr>
          <p:nvPr/>
        </p:nvCxnSpPr>
        <p:spPr>
          <a:xfrm rot="5400000">
            <a:off x="6722074" y="2770342"/>
            <a:ext cx="213891" cy="129444"/>
          </a:xfrm>
          <a:prstGeom prst="curvedConnector3">
            <a:avLst>
              <a:gd name="adj1" fmla="val 50000"/>
            </a:avLst>
          </a:prstGeom>
          <a:ln w="31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구부러진 연결선 356"/>
          <p:cNvCxnSpPr>
            <a:stCxn id="348" idx="2"/>
            <a:endCxn id="352" idx="0"/>
          </p:cNvCxnSpPr>
          <p:nvPr/>
        </p:nvCxnSpPr>
        <p:spPr>
          <a:xfrm rot="16200000" flipH="1">
            <a:off x="6841431" y="2780429"/>
            <a:ext cx="213891" cy="109270"/>
          </a:xfrm>
          <a:prstGeom prst="curvedConnector3">
            <a:avLst>
              <a:gd name="adj1" fmla="val 50000"/>
            </a:avLst>
          </a:prstGeom>
          <a:ln w="31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" name="모서리가 둥근 직사각형 357"/>
          <p:cNvSpPr/>
          <p:nvPr/>
        </p:nvSpPr>
        <p:spPr>
          <a:xfrm>
            <a:off x="7183078" y="2581970"/>
            <a:ext cx="417436" cy="148282"/>
          </a:xfrm>
          <a:prstGeom prst="round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solidFill>
                  <a:schemeClr val="tx1"/>
                </a:solidFill>
              </a:rPr>
              <a:t>RP</a:t>
            </a:r>
            <a:endParaRPr lang="ko-KR" altLang="en-US" sz="1000" b="1" dirty="0">
              <a:solidFill>
                <a:schemeClr val="tx1"/>
              </a:solidFill>
            </a:endParaRPr>
          </a:p>
        </p:txBody>
      </p:sp>
      <p:grpSp>
        <p:nvGrpSpPr>
          <p:cNvPr id="359" name="그룹 358"/>
          <p:cNvGrpSpPr/>
          <p:nvPr/>
        </p:nvGrpSpPr>
        <p:grpSpPr>
          <a:xfrm>
            <a:off x="7131650" y="2944143"/>
            <a:ext cx="551620" cy="288032"/>
            <a:chOff x="705213" y="2564904"/>
            <a:chExt cx="551620" cy="288032"/>
          </a:xfrm>
        </p:grpSpPr>
        <p:grpSp>
          <p:nvGrpSpPr>
            <p:cNvPr id="360" name="그룹 359"/>
            <p:cNvGrpSpPr/>
            <p:nvPr/>
          </p:nvGrpSpPr>
          <p:grpSpPr>
            <a:xfrm>
              <a:off x="705213" y="2564904"/>
              <a:ext cx="312906" cy="288032"/>
              <a:chOff x="1957022" y="2276872"/>
              <a:chExt cx="312906" cy="288032"/>
            </a:xfrm>
          </p:grpSpPr>
          <p:sp>
            <p:nvSpPr>
              <p:cNvPr id="364" name="모서리가 둥근 직사각형 363"/>
              <p:cNvSpPr/>
              <p:nvPr/>
            </p:nvSpPr>
            <p:spPr>
              <a:xfrm>
                <a:off x="1979712" y="2276872"/>
                <a:ext cx="216024" cy="288032"/>
              </a:xfrm>
              <a:prstGeom prst="roundRect">
                <a:avLst/>
              </a:prstGeom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5" name="TextBox 364"/>
              <p:cNvSpPr txBox="1"/>
              <p:nvPr/>
            </p:nvSpPr>
            <p:spPr>
              <a:xfrm>
                <a:off x="1957022" y="2328555"/>
                <a:ext cx="31290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800" b="1" dirty="0" smtClean="0"/>
                  <a:t>V1</a:t>
                </a:r>
                <a:endParaRPr lang="ko-KR" altLang="en-US" sz="800" b="1" dirty="0"/>
              </a:p>
            </p:txBody>
          </p:sp>
        </p:grpSp>
        <p:grpSp>
          <p:nvGrpSpPr>
            <p:cNvPr id="361" name="그룹 360"/>
            <p:cNvGrpSpPr/>
            <p:nvPr/>
          </p:nvGrpSpPr>
          <p:grpSpPr>
            <a:xfrm>
              <a:off x="943927" y="2564904"/>
              <a:ext cx="312906" cy="288032"/>
              <a:chOff x="1957022" y="2276872"/>
              <a:chExt cx="312906" cy="288032"/>
            </a:xfrm>
          </p:grpSpPr>
          <p:sp>
            <p:nvSpPr>
              <p:cNvPr id="362" name="모서리가 둥근 직사각형 361"/>
              <p:cNvSpPr/>
              <p:nvPr/>
            </p:nvSpPr>
            <p:spPr>
              <a:xfrm>
                <a:off x="1979712" y="2276872"/>
                <a:ext cx="216024" cy="288032"/>
              </a:xfrm>
              <a:prstGeom prst="roundRect">
                <a:avLst/>
              </a:prstGeom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3" name="TextBox 362"/>
              <p:cNvSpPr txBox="1"/>
              <p:nvPr/>
            </p:nvSpPr>
            <p:spPr>
              <a:xfrm>
                <a:off x="1957022" y="2328555"/>
                <a:ext cx="31290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800" b="1" dirty="0" smtClean="0"/>
                  <a:t>V2</a:t>
                </a:r>
                <a:endParaRPr lang="ko-KR" altLang="en-US" sz="800" b="1" dirty="0"/>
              </a:p>
            </p:txBody>
          </p:sp>
        </p:grpSp>
      </p:grpSp>
      <p:cxnSp>
        <p:nvCxnSpPr>
          <p:cNvPr id="366" name="구부러진 연결선 365"/>
          <p:cNvCxnSpPr>
            <a:stCxn id="358" idx="2"/>
            <a:endCxn id="364" idx="0"/>
          </p:cNvCxnSpPr>
          <p:nvPr/>
        </p:nvCxnSpPr>
        <p:spPr>
          <a:xfrm rot="5400000">
            <a:off x="7220129" y="2772475"/>
            <a:ext cx="213891" cy="129444"/>
          </a:xfrm>
          <a:prstGeom prst="curvedConnector3">
            <a:avLst>
              <a:gd name="adj1" fmla="val 50000"/>
            </a:avLst>
          </a:prstGeom>
          <a:ln w="31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구부러진 연결선 366"/>
          <p:cNvCxnSpPr>
            <a:stCxn id="358" idx="2"/>
            <a:endCxn id="362" idx="0"/>
          </p:cNvCxnSpPr>
          <p:nvPr/>
        </p:nvCxnSpPr>
        <p:spPr>
          <a:xfrm rot="16200000" flipH="1">
            <a:off x="7339486" y="2782562"/>
            <a:ext cx="213891" cy="109270"/>
          </a:xfrm>
          <a:prstGeom prst="curvedConnector3">
            <a:avLst>
              <a:gd name="adj1" fmla="val 50000"/>
            </a:avLst>
          </a:prstGeom>
          <a:ln w="31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" name="모서리가 둥근 직사각형 367"/>
          <p:cNvSpPr/>
          <p:nvPr/>
        </p:nvSpPr>
        <p:spPr>
          <a:xfrm>
            <a:off x="6916593" y="1859757"/>
            <a:ext cx="417436" cy="148282"/>
          </a:xfrm>
          <a:prstGeom prst="round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err="1" smtClean="0">
                <a:solidFill>
                  <a:schemeClr val="tx1"/>
                </a:solidFill>
              </a:rPr>
              <a:t>Vz</a:t>
            </a:r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369" name="모서리가 둥근 직사각형 368"/>
          <p:cNvSpPr/>
          <p:nvPr/>
        </p:nvSpPr>
        <p:spPr>
          <a:xfrm>
            <a:off x="5612173" y="2579837"/>
            <a:ext cx="417436" cy="148282"/>
          </a:xfrm>
          <a:prstGeom prst="round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solidFill>
                  <a:schemeClr val="tx1"/>
                </a:solidFill>
              </a:rPr>
              <a:t>RY</a:t>
            </a:r>
            <a:endParaRPr lang="ko-KR" altLang="en-US" sz="1000" b="1" dirty="0">
              <a:solidFill>
                <a:schemeClr val="tx1"/>
              </a:solidFill>
            </a:endParaRPr>
          </a:p>
        </p:txBody>
      </p:sp>
      <p:grpSp>
        <p:nvGrpSpPr>
          <p:cNvPr id="370" name="그룹 369"/>
          <p:cNvGrpSpPr/>
          <p:nvPr/>
        </p:nvGrpSpPr>
        <p:grpSpPr>
          <a:xfrm>
            <a:off x="5560745" y="2942010"/>
            <a:ext cx="551620" cy="288032"/>
            <a:chOff x="705213" y="2564904"/>
            <a:chExt cx="551620" cy="288032"/>
          </a:xfrm>
        </p:grpSpPr>
        <p:grpSp>
          <p:nvGrpSpPr>
            <p:cNvPr id="371" name="그룹 370"/>
            <p:cNvGrpSpPr/>
            <p:nvPr/>
          </p:nvGrpSpPr>
          <p:grpSpPr>
            <a:xfrm>
              <a:off x="705213" y="2564904"/>
              <a:ext cx="312906" cy="288032"/>
              <a:chOff x="1957022" y="2276872"/>
              <a:chExt cx="312906" cy="288032"/>
            </a:xfrm>
          </p:grpSpPr>
          <p:sp>
            <p:nvSpPr>
              <p:cNvPr id="375" name="모서리가 둥근 직사각형 374"/>
              <p:cNvSpPr/>
              <p:nvPr/>
            </p:nvSpPr>
            <p:spPr>
              <a:xfrm>
                <a:off x="1979712" y="2276872"/>
                <a:ext cx="216024" cy="288032"/>
              </a:xfrm>
              <a:prstGeom prst="roundRect">
                <a:avLst/>
              </a:prstGeom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6" name="TextBox 375"/>
              <p:cNvSpPr txBox="1"/>
              <p:nvPr/>
            </p:nvSpPr>
            <p:spPr>
              <a:xfrm>
                <a:off x="1957022" y="2328555"/>
                <a:ext cx="31290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800" b="1" dirty="0" smtClean="0"/>
                  <a:t>V1</a:t>
                </a:r>
                <a:endParaRPr lang="ko-KR" altLang="en-US" sz="800" b="1" dirty="0"/>
              </a:p>
            </p:txBody>
          </p:sp>
        </p:grpSp>
        <p:grpSp>
          <p:nvGrpSpPr>
            <p:cNvPr id="372" name="그룹 371"/>
            <p:cNvGrpSpPr/>
            <p:nvPr/>
          </p:nvGrpSpPr>
          <p:grpSpPr>
            <a:xfrm>
              <a:off x="943927" y="2564904"/>
              <a:ext cx="312906" cy="288032"/>
              <a:chOff x="1957022" y="2276872"/>
              <a:chExt cx="312906" cy="288032"/>
            </a:xfrm>
          </p:grpSpPr>
          <p:sp>
            <p:nvSpPr>
              <p:cNvPr id="373" name="모서리가 둥근 직사각형 372"/>
              <p:cNvSpPr/>
              <p:nvPr/>
            </p:nvSpPr>
            <p:spPr>
              <a:xfrm>
                <a:off x="1979712" y="2276872"/>
                <a:ext cx="216024" cy="288032"/>
              </a:xfrm>
              <a:prstGeom prst="roundRect">
                <a:avLst/>
              </a:prstGeom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4" name="TextBox 373"/>
              <p:cNvSpPr txBox="1"/>
              <p:nvPr/>
            </p:nvSpPr>
            <p:spPr>
              <a:xfrm>
                <a:off x="1957022" y="2328555"/>
                <a:ext cx="31290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800" b="1" dirty="0" smtClean="0"/>
                  <a:t>V2</a:t>
                </a:r>
                <a:endParaRPr lang="ko-KR" altLang="en-US" sz="800" b="1" dirty="0"/>
              </a:p>
            </p:txBody>
          </p:sp>
        </p:grpSp>
      </p:grpSp>
      <p:cxnSp>
        <p:nvCxnSpPr>
          <p:cNvPr id="377" name="구부러진 연결선 376"/>
          <p:cNvCxnSpPr>
            <a:stCxn id="369" idx="2"/>
          </p:cNvCxnSpPr>
          <p:nvPr/>
        </p:nvCxnSpPr>
        <p:spPr>
          <a:xfrm rot="5400000">
            <a:off x="5649224" y="2770342"/>
            <a:ext cx="213891" cy="129444"/>
          </a:xfrm>
          <a:prstGeom prst="curvedConnector3">
            <a:avLst>
              <a:gd name="adj1" fmla="val 50000"/>
            </a:avLst>
          </a:prstGeom>
          <a:ln w="31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구부러진 연결선 377"/>
          <p:cNvCxnSpPr>
            <a:stCxn id="369" idx="2"/>
          </p:cNvCxnSpPr>
          <p:nvPr/>
        </p:nvCxnSpPr>
        <p:spPr>
          <a:xfrm rot="16200000" flipH="1">
            <a:off x="5768581" y="2780429"/>
            <a:ext cx="213891" cy="109270"/>
          </a:xfrm>
          <a:prstGeom prst="curvedConnector3">
            <a:avLst>
              <a:gd name="adj1" fmla="val 50000"/>
            </a:avLst>
          </a:prstGeom>
          <a:ln w="31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" name="모서리가 둥근 직사각형 378"/>
          <p:cNvSpPr/>
          <p:nvPr/>
        </p:nvSpPr>
        <p:spPr>
          <a:xfrm>
            <a:off x="6110228" y="2581970"/>
            <a:ext cx="417436" cy="148282"/>
          </a:xfrm>
          <a:prstGeom prst="round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solidFill>
                  <a:schemeClr val="tx1"/>
                </a:solidFill>
              </a:rPr>
              <a:t>RP</a:t>
            </a:r>
            <a:endParaRPr lang="ko-KR" altLang="en-US" sz="1000" b="1" dirty="0">
              <a:solidFill>
                <a:schemeClr val="tx1"/>
              </a:solidFill>
            </a:endParaRPr>
          </a:p>
        </p:txBody>
      </p:sp>
      <p:grpSp>
        <p:nvGrpSpPr>
          <p:cNvPr id="380" name="그룹 379"/>
          <p:cNvGrpSpPr/>
          <p:nvPr/>
        </p:nvGrpSpPr>
        <p:grpSpPr>
          <a:xfrm>
            <a:off x="6058800" y="2944143"/>
            <a:ext cx="551620" cy="288032"/>
            <a:chOff x="705213" y="2564904"/>
            <a:chExt cx="551620" cy="288032"/>
          </a:xfrm>
        </p:grpSpPr>
        <p:grpSp>
          <p:nvGrpSpPr>
            <p:cNvPr id="381" name="그룹 380"/>
            <p:cNvGrpSpPr/>
            <p:nvPr/>
          </p:nvGrpSpPr>
          <p:grpSpPr>
            <a:xfrm>
              <a:off x="705213" y="2564904"/>
              <a:ext cx="312906" cy="288032"/>
              <a:chOff x="1957022" y="2276872"/>
              <a:chExt cx="312906" cy="288032"/>
            </a:xfrm>
          </p:grpSpPr>
          <p:sp>
            <p:nvSpPr>
              <p:cNvPr id="385" name="모서리가 둥근 직사각형 384"/>
              <p:cNvSpPr/>
              <p:nvPr/>
            </p:nvSpPr>
            <p:spPr>
              <a:xfrm>
                <a:off x="1979712" y="2276872"/>
                <a:ext cx="216024" cy="288032"/>
              </a:xfrm>
              <a:prstGeom prst="roundRect">
                <a:avLst/>
              </a:prstGeom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6" name="TextBox 385"/>
              <p:cNvSpPr txBox="1"/>
              <p:nvPr/>
            </p:nvSpPr>
            <p:spPr>
              <a:xfrm>
                <a:off x="1957022" y="2328555"/>
                <a:ext cx="31290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800" b="1" dirty="0" smtClean="0"/>
                  <a:t>V1</a:t>
                </a:r>
                <a:endParaRPr lang="ko-KR" altLang="en-US" sz="800" b="1" dirty="0"/>
              </a:p>
            </p:txBody>
          </p:sp>
        </p:grpSp>
        <p:grpSp>
          <p:nvGrpSpPr>
            <p:cNvPr id="382" name="그룹 381"/>
            <p:cNvGrpSpPr/>
            <p:nvPr/>
          </p:nvGrpSpPr>
          <p:grpSpPr>
            <a:xfrm>
              <a:off x="943927" y="2564904"/>
              <a:ext cx="312906" cy="288032"/>
              <a:chOff x="1957022" y="2276872"/>
              <a:chExt cx="312906" cy="288032"/>
            </a:xfrm>
          </p:grpSpPr>
          <p:sp>
            <p:nvSpPr>
              <p:cNvPr id="383" name="모서리가 둥근 직사각형 382"/>
              <p:cNvSpPr/>
              <p:nvPr/>
            </p:nvSpPr>
            <p:spPr>
              <a:xfrm>
                <a:off x="1979712" y="2276872"/>
                <a:ext cx="216024" cy="288032"/>
              </a:xfrm>
              <a:prstGeom prst="roundRect">
                <a:avLst/>
              </a:prstGeom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4" name="TextBox 383"/>
              <p:cNvSpPr txBox="1"/>
              <p:nvPr/>
            </p:nvSpPr>
            <p:spPr>
              <a:xfrm>
                <a:off x="1957022" y="2328555"/>
                <a:ext cx="31290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800" b="1" dirty="0" smtClean="0"/>
                  <a:t>V2</a:t>
                </a:r>
                <a:endParaRPr lang="ko-KR" altLang="en-US" sz="800" b="1" dirty="0"/>
              </a:p>
            </p:txBody>
          </p:sp>
        </p:grpSp>
      </p:grpSp>
      <p:cxnSp>
        <p:nvCxnSpPr>
          <p:cNvPr id="387" name="구부러진 연결선 386"/>
          <p:cNvCxnSpPr>
            <a:stCxn id="379" idx="2"/>
            <a:endCxn id="385" idx="0"/>
          </p:cNvCxnSpPr>
          <p:nvPr/>
        </p:nvCxnSpPr>
        <p:spPr>
          <a:xfrm rot="5400000">
            <a:off x="6147279" y="2772475"/>
            <a:ext cx="213891" cy="129444"/>
          </a:xfrm>
          <a:prstGeom prst="curvedConnector3">
            <a:avLst>
              <a:gd name="adj1" fmla="val 50000"/>
            </a:avLst>
          </a:prstGeom>
          <a:ln w="31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8" name="구부러진 연결선 387"/>
          <p:cNvCxnSpPr>
            <a:stCxn id="379" idx="2"/>
            <a:endCxn id="383" idx="0"/>
          </p:cNvCxnSpPr>
          <p:nvPr/>
        </p:nvCxnSpPr>
        <p:spPr>
          <a:xfrm rot="16200000" flipH="1">
            <a:off x="6266636" y="2782562"/>
            <a:ext cx="213891" cy="109270"/>
          </a:xfrm>
          <a:prstGeom prst="curvedConnector3">
            <a:avLst>
              <a:gd name="adj1" fmla="val 50000"/>
            </a:avLst>
          </a:prstGeom>
          <a:ln w="31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" name="모서리가 둥근 직사각형 388"/>
          <p:cNvSpPr/>
          <p:nvPr/>
        </p:nvSpPr>
        <p:spPr>
          <a:xfrm>
            <a:off x="5859336" y="1859757"/>
            <a:ext cx="417436" cy="148282"/>
          </a:xfrm>
          <a:prstGeom prst="round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solidFill>
                  <a:schemeClr val="tx1"/>
                </a:solidFill>
              </a:rPr>
              <a:t>G</a:t>
            </a:r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390" name="모서리가 둥근 직사각형 389"/>
          <p:cNvSpPr/>
          <p:nvPr/>
        </p:nvSpPr>
        <p:spPr>
          <a:xfrm>
            <a:off x="7678973" y="2579837"/>
            <a:ext cx="417436" cy="148282"/>
          </a:xfrm>
          <a:prstGeom prst="round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solidFill>
                  <a:schemeClr val="tx1"/>
                </a:solidFill>
              </a:rPr>
              <a:t>RY</a:t>
            </a:r>
            <a:endParaRPr lang="ko-KR" altLang="en-US" sz="1000" b="1" dirty="0">
              <a:solidFill>
                <a:schemeClr val="tx1"/>
              </a:solidFill>
            </a:endParaRPr>
          </a:p>
        </p:txBody>
      </p:sp>
      <p:grpSp>
        <p:nvGrpSpPr>
          <p:cNvPr id="391" name="그룹 390"/>
          <p:cNvGrpSpPr/>
          <p:nvPr/>
        </p:nvGrpSpPr>
        <p:grpSpPr>
          <a:xfrm>
            <a:off x="7627545" y="2942010"/>
            <a:ext cx="551620" cy="288032"/>
            <a:chOff x="705213" y="2564904"/>
            <a:chExt cx="551620" cy="288032"/>
          </a:xfrm>
        </p:grpSpPr>
        <p:grpSp>
          <p:nvGrpSpPr>
            <p:cNvPr id="392" name="그룹 391"/>
            <p:cNvGrpSpPr/>
            <p:nvPr/>
          </p:nvGrpSpPr>
          <p:grpSpPr>
            <a:xfrm>
              <a:off x="705213" y="2564904"/>
              <a:ext cx="312906" cy="288032"/>
              <a:chOff x="1957022" y="2276872"/>
              <a:chExt cx="312906" cy="288032"/>
            </a:xfrm>
          </p:grpSpPr>
          <p:sp>
            <p:nvSpPr>
              <p:cNvPr id="396" name="모서리가 둥근 직사각형 395"/>
              <p:cNvSpPr/>
              <p:nvPr/>
            </p:nvSpPr>
            <p:spPr>
              <a:xfrm>
                <a:off x="1979712" y="2276872"/>
                <a:ext cx="216024" cy="288032"/>
              </a:xfrm>
              <a:prstGeom prst="roundRect">
                <a:avLst/>
              </a:prstGeom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7" name="TextBox 396"/>
              <p:cNvSpPr txBox="1"/>
              <p:nvPr/>
            </p:nvSpPr>
            <p:spPr>
              <a:xfrm>
                <a:off x="1957022" y="2328555"/>
                <a:ext cx="31290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800" b="1" dirty="0" smtClean="0"/>
                  <a:t>V1</a:t>
                </a:r>
                <a:endParaRPr lang="ko-KR" altLang="en-US" sz="800" b="1" dirty="0"/>
              </a:p>
            </p:txBody>
          </p:sp>
        </p:grpSp>
        <p:grpSp>
          <p:nvGrpSpPr>
            <p:cNvPr id="393" name="그룹 392"/>
            <p:cNvGrpSpPr/>
            <p:nvPr/>
          </p:nvGrpSpPr>
          <p:grpSpPr>
            <a:xfrm>
              <a:off x="943927" y="2564904"/>
              <a:ext cx="312906" cy="288032"/>
              <a:chOff x="1957022" y="2276872"/>
              <a:chExt cx="312906" cy="288032"/>
            </a:xfrm>
          </p:grpSpPr>
          <p:sp>
            <p:nvSpPr>
              <p:cNvPr id="394" name="모서리가 둥근 직사각형 393"/>
              <p:cNvSpPr/>
              <p:nvPr/>
            </p:nvSpPr>
            <p:spPr>
              <a:xfrm>
                <a:off x="1979712" y="2276872"/>
                <a:ext cx="216024" cy="288032"/>
              </a:xfrm>
              <a:prstGeom prst="roundRect">
                <a:avLst/>
              </a:prstGeom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5" name="TextBox 394"/>
              <p:cNvSpPr txBox="1"/>
              <p:nvPr/>
            </p:nvSpPr>
            <p:spPr>
              <a:xfrm>
                <a:off x="1957022" y="2328555"/>
                <a:ext cx="31290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800" b="1" dirty="0" smtClean="0"/>
                  <a:t>V2</a:t>
                </a:r>
                <a:endParaRPr lang="ko-KR" altLang="en-US" sz="800" b="1" dirty="0"/>
              </a:p>
            </p:txBody>
          </p:sp>
        </p:grpSp>
      </p:grpSp>
      <p:cxnSp>
        <p:nvCxnSpPr>
          <p:cNvPr id="398" name="구부러진 연결선 397"/>
          <p:cNvCxnSpPr>
            <a:stCxn id="390" idx="2"/>
            <a:endCxn id="396" idx="0"/>
          </p:cNvCxnSpPr>
          <p:nvPr/>
        </p:nvCxnSpPr>
        <p:spPr>
          <a:xfrm rot="5400000">
            <a:off x="7716024" y="2770342"/>
            <a:ext cx="213891" cy="129444"/>
          </a:xfrm>
          <a:prstGeom prst="curvedConnector3">
            <a:avLst>
              <a:gd name="adj1" fmla="val 50000"/>
            </a:avLst>
          </a:prstGeom>
          <a:ln w="31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" name="구부러진 연결선 398"/>
          <p:cNvCxnSpPr>
            <a:stCxn id="390" idx="2"/>
            <a:endCxn id="394" idx="0"/>
          </p:cNvCxnSpPr>
          <p:nvPr/>
        </p:nvCxnSpPr>
        <p:spPr>
          <a:xfrm rot="16200000" flipH="1">
            <a:off x="7835381" y="2780429"/>
            <a:ext cx="213891" cy="109270"/>
          </a:xfrm>
          <a:prstGeom prst="curvedConnector3">
            <a:avLst>
              <a:gd name="adj1" fmla="val 50000"/>
            </a:avLst>
          </a:prstGeom>
          <a:ln w="31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0" name="모서리가 둥근 직사각형 399"/>
          <p:cNvSpPr/>
          <p:nvPr/>
        </p:nvSpPr>
        <p:spPr>
          <a:xfrm>
            <a:off x="8177028" y="2581970"/>
            <a:ext cx="417436" cy="148282"/>
          </a:xfrm>
          <a:prstGeom prst="round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solidFill>
                  <a:schemeClr val="tx1"/>
                </a:solidFill>
              </a:rPr>
              <a:t>RP</a:t>
            </a:r>
            <a:endParaRPr lang="ko-KR" altLang="en-US" sz="1000" b="1" dirty="0">
              <a:solidFill>
                <a:schemeClr val="tx1"/>
              </a:solidFill>
            </a:endParaRPr>
          </a:p>
        </p:txBody>
      </p:sp>
      <p:grpSp>
        <p:nvGrpSpPr>
          <p:cNvPr id="401" name="그룹 400"/>
          <p:cNvGrpSpPr/>
          <p:nvPr/>
        </p:nvGrpSpPr>
        <p:grpSpPr>
          <a:xfrm>
            <a:off x="8125600" y="2944143"/>
            <a:ext cx="551620" cy="288032"/>
            <a:chOff x="705213" y="2564904"/>
            <a:chExt cx="551620" cy="288032"/>
          </a:xfrm>
        </p:grpSpPr>
        <p:grpSp>
          <p:nvGrpSpPr>
            <p:cNvPr id="402" name="그룹 401"/>
            <p:cNvGrpSpPr/>
            <p:nvPr/>
          </p:nvGrpSpPr>
          <p:grpSpPr>
            <a:xfrm>
              <a:off x="705213" y="2564904"/>
              <a:ext cx="312906" cy="288032"/>
              <a:chOff x="1957022" y="2276872"/>
              <a:chExt cx="312906" cy="288032"/>
            </a:xfrm>
          </p:grpSpPr>
          <p:sp>
            <p:nvSpPr>
              <p:cNvPr id="406" name="모서리가 둥근 직사각형 405"/>
              <p:cNvSpPr/>
              <p:nvPr/>
            </p:nvSpPr>
            <p:spPr>
              <a:xfrm>
                <a:off x="1979712" y="2276872"/>
                <a:ext cx="216024" cy="288032"/>
              </a:xfrm>
              <a:prstGeom prst="roundRect">
                <a:avLst/>
              </a:prstGeom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7" name="TextBox 406"/>
              <p:cNvSpPr txBox="1"/>
              <p:nvPr/>
            </p:nvSpPr>
            <p:spPr>
              <a:xfrm>
                <a:off x="1957022" y="2328555"/>
                <a:ext cx="31290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800" b="1" dirty="0" smtClean="0"/>
                  <a:t>V1</a:t>
                </a:r>
                <a:endParaRPr lang="ko-KR" altLang="en-US" sz="800" b="1" dirty="0"/>
              </a:p>
            </p:txBody>
          </p:sp>
        </p:grpSp>
        <p:grpSp>
          <p:nvGrpSpPr>
            <p:cNvPr id="403" name="그룹 402"/>
            <p:cNvGrpSpPr/>
            <p:nvPr/>
          </p:nvGrpSpPr>
          <p:grpSpPr>
            <a:xfrm>
              <a:off x="943927" y="2564904"/>
              <a:ext cx="312906" cy="288032"/>
              <a:chOff x="1957022" y="2276872"/>
              <a:chExt cx="312906" cy="288032"/>
            </a:xfrm>
          </p:grpSpPr>
          <p:sp>
            <p:nvSpPr>
              <p:cNvPr id="404" name="모서리가 둥근 직사각형 403"/>
              <p:cNvSpPr/>
              <p:nvPr/>
            </p:nvSpPr>
            <p:spPr>
              <a:xfrm>
                <a:off x="1979712" y="2276872"/>
                <a:ext cx="216024" cy="288032"/>
              </a:xfrm>
              <a:prstGeom prst="roundRect">
                <a:avLst/>
              </a:prstGeom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5" name="TextBox 404"/>
              <p:cNvSpPr txBox="1"/>
              <p:nvPr/>
            </p:nvSpPr>
            <p:spPr>
              <a:xfrm>
                <a:off x="1957022" y="2328555"/>
                <a:ext cx="31290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800" b="1" dirty="0" smtClean="0"/>
                  <a:t>V2</a:t>
                </a:r>
                <a:endParaRPr lang="ko-KR" altLang="en-US" sz="800" b="1" dirty="0"/>
              </a:p>
            </p:txBody>
          </p:sp>
        </p:grpSp>
      </p:grpSp>
      <p:cxnSp>
        <p:nvCxnSpPr>
          <p:cNvPr id="408" name="구부러진 연결선 407"/>
          <p:cNvCxnSpPr>
            <a:stCxn id="400" idx="2"/>
            <a:endCxn id="406" idx="0"/>
          </p:cNvCxnSpPr>
          <p:nvPr/>
        </p:nvCxnSpPr>
        <p:spPr>
          <a:xfrm rot="5400000">
            <a:off x="8214079" y="2772475"/>
            <a:ext cx="213891" cy="129444"/>
          </a:xfrm>
          <a:prstGeom prst="curvedConnector3">
            <a:avLst>
              <a:gd name="adj1" fmla="val 50000"/>
            </a:avLst>
          </a:prstGeom>
          <a:ln w="31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" name="구부러진 연결선 408"/>
          <p:cNvCxnSpPr>
            <a:stCxn id="400" idx="2"/>
            <a:endCxn id="404" idx="0"/>
          </p:cNvCxnSpPr>
          <p:nvPr/>
        </p:nvCxnSpPr>
        <p:spPr>
          <a:xfrm rot="16200000" flipH="1">
            <a:off x="8333436" y="2782562"/>
            <a:ext cx="213891" cy="109270"/>
          </a:xfrm>
          <a:prstGeom prst="curvedConnector3">
            <a:avLst>
              <a:gd name="adj1" fmla="val 50000"/>
            </a:avLst>
          </a:prstGeom>
          <a:ln w="31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" name="모서리가 둥근 직사각형 409"/>
          <p:cNvSpPr/>
          <p:nvPr/>
        </p:nvSpPr>
        <p:spPr>
          <a:xfrm>
            <a:off x="7911524" y="2219797"/>
            <a:ext cx="417436" cy="148282"/>
          </a:xfrm>
          <a:prstGeom prst="round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solidFill>
                  <a:schemeClr val="tx1"/>
                </a:solidFill>
              </a:rPr>
              <a:t>G</a:t>
            </a:r>
            <a:endParaRPr lang="ko-KR" altLang="en-US" sz="1000" b="1" dirty="0">
              <a:solidFill>
                <a:schemeClr val="tx1"/>
              </a:solidFill>
            </a:endParaRPr>
          </a:p>
        </p:txBody>
      </p:sp>
      <p:cxnSp>
        <p:nvCxnSpPr>
          <p:cNvPr id="411" name="구부러진 연결선 410"/>
          <p:cNvCxnSpPr>
            <a:stCxn id="283" idx="2"/>
            <a:endCxn id="328" idx="0"/>
          </p:cNvCxnSpPr>
          <p:nvPr/>
        </p:nvCxnSpPr>
        <p:spPr>
          <a:xfrm rot="5400000">
            <a:off x="4293527" y="2033754"/>
            <a:ext cx="1073718" cy="14176"/>
          </a:xfrm>
          <a:prstGeom prst="curvedConnector3">
            <a:avLst>
              <a:gd name="adj1" fmla="val 50000"/>
            </a:avLst>
          </a:prstGeom>
          <a:ln w="31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" name="구부러진 연결선 411"/>
          <p:cNvCxnSpPr>
            <a:stCxn id="283" idx="2"/>
            <a:endCxn id="338" idx="0"/>
          </p:cNvCxnSpPr>
          <p:nvPr/>
        </p:nvCxnSpPr>
        <p:spPr>
          <a:xfrm rot="16200000" flipH="1">
            <a:off x="4541293" y="1800164"/>
            <a:ext cx="1073718" cy="481356"/>
          </a:xfrm>
          <a:prstGeom prst="curvedConnector3">
            <a:avLst>
              <a:gd name="adj1" fmla="val 50000"/>
            </a:avLst>
          </a:prstGeom>
          <a:ln w="31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" name="구부러진 연결선 412"/>
          <p:cNvCxnSpPr>
            <a:stCxn id="283" idx="2"/>
            <a:endCxn id="389" idx="0"/>
          </p:cNvCxnSpPr>
          <p:nvPr/>
        </p:nvCxnSpPr>
        <p:spPr>
          <a:xfrm rot="16200000" flipH="1">
            <a:off x="5274877" y="1066580"/>
            <a:ext cx="355774" cy="1230580"/>
          </a:xfrm>
          <a:prstGeom prst="curvedConnector3">
            <a:avLst>
              <a:gd name="adj1" fmla="val 50000"/>
            </a:avLst>
          </a:prstGeom>
          <a:ln w="31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4" name="구부러진 연결선 413"/>
          <p:cNvCxnSpPr>
            <a:stCxn id="368" idx="2"/>
            <a:endCxn id="410" idx="0"/>
          </p:cNvCxnSpPr>
          <p:nvPr/>
        </p:nvCxnSpPr>
        <p:spPr>
          <a:xfrm rot="16200000" flipH="1">
            <a:off x="7516897" y="1616452"/>
            <a:ext cx="211758" cy="994931"/>
          </a:xfrm>
          <a:prstGeom prst="curvedConnector3">
            <a:avLst>
              <a:gd name="adj1" fmla="val 50000"/>
            </a:avLst>
          </a:prstGeom>
          <a:ln w="31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5" name="구부러진 연결선 414"/>
          <p:cNvCxnSpPr>
            <a:stCxn id="283" idx="2"/>
            <a:endCxn id="368" idx="0"/>
          </p:cNvCxnSpPr>
          <p:nvPr/>
        </p:nvCxnSpPr>
        <p:spPr>
          <a:xfrm rot="16200000" flipH="1">
            <a:off x="5803505" y="537951"/>
            <a:ext cx="355774" cy="2287837"/>
          </a:xfrm>
          <a:prstGeom prst="curvedConnector3">
            <a:avLst>
              <a:gd name="adj1" fmla="val 50000"/>
            </a:avLst>
          </a:prstGeom>
          <a:ln w="31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6" name="구부러진 연결선 415"/>
          <p:cNvCxnSpPr>
            <a:stCxn id="389" idx="2"/>
            <a:endCxn id="369" idx="0"/>
          </p:cNvCxnSpPr>
          <p:nvPr/>
        </p:nvCxnSpPr>
        <p:spPr>
          <a:xfrm rot="5400000">
            <a:off x="5658574" y="2170357"/>
            <a:ext cx="571798" cy="247163"/>
          </a:xfrm>
          <a:prstGeom prst="curvedConnector3">
            <a:avLst>
              <a:gd name="adj1" fmla="val 50000"/>
            </a:avLst>
          </a:prstGeom>
          <a:ln w="31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7" name="구부러진 연결선 416"/>
          <p:cNvCxnSpPr>
            <a:stCxn id="389" idx="2"/>
            <a:endCxn id="379" idx="0"/>
          </p:cNvCxnSpPr>
          <p:nvPr/>
        </p:nvCxnSpPr>
        <p:spPr>
          <a:xfrm rot="16200000" flipH="1">
            <a:off x="5906535" y="2169558"/>
            <a:ext cx="573931" cy="250892"/>
          </a:xfrm>
          <a:prstGeom prst="curvedConnector3">
            <a:avLst>
              <a:gd name="adj1" fmla="val 50000"/>
            </a:avLst>
          </a:prstGeom>
          <a:ln w="31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8" name="구부러진 연결선 417"/>
          <p:cNvCxnSpPr>
            <a:stCxn id="368" idx="2"/>
            <a:endCxn id="358" idx="0"/>
          </p:cNvCxnSpPr>
          <p:nvPr/>
        </p:nvCxnSpPr>
        <p:spPr>
          <a:xfrm rot="16200000" flipH="1">
            <a:off x="6971588" y="2161761"/>
            <a:ext cx="573931" cy="266485"/>
          </a:xfrm>
          <a:prstGeom prst="curvedConnector3">
            <a:avLst>
              <a:gd name="adj1" fmla="val 50000"/>
            </a:avLst>
          </a:prstGeom>
          <a:ln w="31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구부러진 연결선 418"/>
          <p:cNvCxnSpPr>
            <a:stCxn id="368" idx="2"/>
            <a:endCxn id="348" idx="0"/>
          </p:cNvCxnSpPr>
          <p:nvPr/>
        </p:nvCxnSpPr>
        <p:spPr>
          <a:xfrm rot="5400000">
            <a:off x="6723627" y="2178153"/>
            <a:ext cx="571798" cy="231570"/>
          </a:xfrm>
          <a:prstGeom prst="curvedConnector3">
            <a:avLst>
              <a:gd name="adj1" fmla="val 50000"/>
            </a:avLst>
          </a:prstGeom>
          <a:ln w="31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0" name="구부러진 연결선 419"/>
          <p:cNvCxnSpPr>
            <a:stCxn id="410" idx="2"/>
            <a:endCxn id="390" idx="0"/>
          </p:cNvCxnSpPr>
          <p:nvPr/>
        </p:nvCxnSpPr>
        <p:spPr>
          <a:xfrm rot="5400000">
            <a:off x="7898088" y="2357683"/>
            <a:ext cx="211758" cy="232551"/>
          </a:xfrm>
          <a:prstGeom prst="curvedConnector3">
            <a:avLst>
              <a:gd name="adj1" fmla="val 50000"/>
            </a:avLst>
          </a:prstGeom>
          <a:ln w="31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1" name="구부러진 연결선 420"/>
          <p:cNvCxnSpPr>
            <a:stCxn id="410" idx="2"/>
            <a:endCxn id="400" idx="0"/>
          </p:cNvCxnSpPr>
          <p:nvPr/>
        </p:nvCxnSpPr>
        <p:spPr>
          <a:xfrm rot="16200000" flipH="1">
            <a:off x="8146049" y="2342272"/>
            <a:ext cx="213891" cy="265504"/>
          </a:xfrm>
          <a:prstGeom prst="curvedConnector3">
            <a:avLst>
              <a:gd name="adj1" fmla="val 50000"/>
            </a:avLst>
          </a:prstGeom>
          <a:ln w="31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2" name="TextBox 421"/>
          <p:cNvSpPr txBox="1"/>
          <p:nvPr/>
        </p:nvSpPr>
        <p:spPr>
          <a:xfrm>
            <a:off x="1278401" y="5723365"/>
            <a:ext cx="1523025" cy="30646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kern="0" dirty="0" smtClean="0">
                <a:solidFill>
                  <a:schemeClr val="bg1"/>
                </a:solidFill>
                <a:latin typeface="맑은 고딕"/>
                <a:ea typeface="맑은 고딕"/>
              </a:rPr>
              <a:t>Drone shooting</a:t>
            </a:r>
            <a:endParaRPr kumimoji="0" lang="ko-KR" altLang="en-US" sz="1200" b="1" kern="0" dirty="0">
              <a:solidFill>
                <a:schemeClr val="bg1"/>
              </a:solidFill>
              <a:latin typeface="맑은 고딕"/>
              <a:ea typeface="맑은 고딕"/>
            </a:endParaRPr>
          </a:p>
        </p:txBody>
      </p:sp>
      <p:sp>
        <p:nvSpPr>
          <p:cNvPr id="423" name="TextBox 422"/>
          <p:cNvSpPr txBox="1"/>
          <p:nvPr/>
        </p:nvSpPr>
        <p:spPr>
          <a:xfrm>
            <a:off x="410566" y="3279593"/>
            <a:ext cx="3064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/>
              <a:t>P1</a:t>
            </a:r>
            <a:endParaRPr lang="ko-KR" altLang="en-US" sz="800" b="1" dirty="0"/>
          </a:p>
        </p:txBody>
      </p:sp>
      <p:sp>
        <p:nvSpPr>
          <p:cNvPr id="424" name="TextBox 423"/>
          <p:cNvSpPr txBox="1"/>
          <p:nvPr/>
        </p:nvSpPr>
        <p:spPr>
          <a:xfrm>
            <a:off x="655795" y="3283972"/>
            <a:ext cx="3064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/>
              <a:t>P2</a:t>
            </a:r>
            <a:endParaRPr lang="ko-KR" altLang="en-US" sz="800" b="1" dirty="0"/>
          </a:p>
        </p:txBody>
      </p:sp>
      <p:sp>
        <p:nvSpPr>
          <p:cNvPr id="425" name="TextBox 424"/>
          <p:cNvSpPr txBox="1"/>
          <p:nvPr/>
        </p:nvSpPr>
        <p:spPr>
          <a:xfrm>
            <a:off x="8358703" y="3274545"/>
            <a:ext cx="3658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/>
              <a:t>P32</a:t>
            </a:r>
            <a:endParaRPr lang="ko-KR" altLang="en-US" sz="800" b="1" dirty="0"/>
          </a:p>
        </p:txBody>
      </p:sp>
      <p:sp>
        <p:nvSpPr>
          <p:cNvPr id="426" name="TextBox 425"/>
          <p:cNvSpPr txBox="1"/>
          <p:nvPr/>
        </p:nvSpPr>
        <p:spPr>
          <a:xfrm>
            <a:off x="952471" y="3222862"/>
            <a:ext cx="2744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/>
              <a:t>…</a:t>
            </a:r>
            <a:endParaRPr lang="ko-KR" altLang="en-US" sz="800" b="1" dirty="0"/>
          </a:p>
        </p:txBody>
      </p:sp>
      <p:sp>
        <p:nvSpPr>
          <p:cNvPr id="427" name="TextBox 426"/>
          <p:cNvSpPr txBox="1"/>
          <p:nvPr/>
        </p:nvSpPr>
        <p:spPr>
          <a:xfrm>
            <a:off x="8105033" y="3269028"/>
            <a:ext cx="3658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/>
              <a:t>P31</a:t>
            </a:r>
            <a:endParaRPr lang="ko-KR" altLang="en-US" sz="800" b="1" dirty="0"/>
          </a:p>
        </p:txBody>
      </p:sp>
      <p:sp>
        <p:nvSpPr>
          <p:cNvPr id="428" name="TextBox 427"/>
          <p:cNvSpPr txBox="1"/>
          <p:nvPr/>
        </p:nvSpPr>
        <p:spPr>
          <a:xfrm>
            <a:off x="7846660" y="3217424"/>
            <a:ext cx="2744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/>
              <a:t>…</a:t>
            </a:r>
            <a:endParaRPr lang="ko-KR" altLang="en-US" sz="800" b="1" dirty="0"/>
          </a:p>
        </p:txBody>
      </p:sp>
      <p:sp>
        <p:nvSpPr>
          <p:cNvPr id="429" name="모서리가 둥근 직사각형 428"/>
          <p:cNvSpPr/>
          <p:nvPr/>
        </p:nvSpPr>
        <p:spPr>
          <a:xfrm>
            <a:off x="952471" y="4981341"/>
            <a:ext cx="417436" cy="148282"/>
          </a:xfrm>
          <a:prstGeom prst="round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solidFill>
                  <a:schemeClr val="tx1"/>
                </a:solidFill>
              </a:rPr>
              <a:t>S1</a:t>
            </a:r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430" name="모서리가 둥근 직사각형 429"/>
          <p:cNvSpPr/>
          <p:nvPr/>
        </p:nvSpPr>
        <p:spPr>
          <a:xfrm>
            <a:off x="1755302" y="4969189"/>
            <a:ext cx="417436" cy="148282"/>
          </a:xfrm>
          <a:prstGeom prst="round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solidFill>
                  <a:schemeClr val="tx1"/>
                </a:solidFill>
              </a:rPr>
              <a:t>S2</a:t>
            </a:r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431" name="모서리가 둥근 직사각형 430"/>
          <p:cNvSpPr/>
          <p:nvPr/>
        </p:nvSpPr>
        <p:spPr>
          <a:xfrm>
            <a:off x="2558133" y="4981341"/>
            <a:ext cx="417436" cy="148282"/>
          </a:xfrm>
          <a:prstGeom prst="round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solidFill>
                  <a:schemeClr val="tx1"/>
                </a:solidFill>
              </a:rPr>
              <a:t>S3</a:t>
            </a:r>
            <a:endParaRPr lang="ko-KR" altLang="en-US" sz="1000" b="1" dirty="0">
              <a:solidFill>
                <a:schemeClr val="tx1"/>
              </a:solidFill>
            </a:endParaRPr>
          </a:p>
        </p:txBody>
      </p:sp>
      <p:grpSp>
        <p:nvGrpSpPr>
          <p:cNvPr id="432" name="그룹 431"/>
          <p:cNvGrpSpPr/>
          <p:nvPr/>
        </p:nvGrpSpPr>
        <p:grpSpPr>
          <a:xfrm>
            <a:off x="2464212" y="3448196"/>
            <a:ext cx="6130251" cy="1609346"/>
            <a:chOff x="2483583" y="3861048"/>
            <a:chExt cx="5622810" cy="1421599"/>
          </a:xfrm>
        </p:grpSpPr>
        <p:sp>
          <p:nvSpPr>
            <p:cNvPr id="433" name="오른쪽 중괄호 432"/>
            <p:cNvSpPr/>
            <p:nvPr/>
          </p:nvSpPr>
          <p:spPr>
            <a:xfrm rot="5400000">
              <a:off x="4945112" y="1399519"/>
              <a:ext cx="699752" cy="5622810"/>
            </a:xfrm>
            <a:prstGeom prst="rightBrace">
              <a:avLst>
                <a:gd name="adj1" fmla="val 28814"/>
                <a:gd name="adj2" fmla="val 86850"/>
              </a:avLst>
            </a:prstGeom>
            <a:ln w="31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cxnSp>
          <p:nvCxnSpPr>
            <p:cNvPr id="434" name="구부러진 연결선 433"/>
            <p:cNvCxnSpPr>
              <a:stCxn id="431" idx="0"/>
              <a:endCxn id="433" idx="1"/>
            </p:cNvCxnSpPr>
            <p:nvPr/>
          </p:nvCxnSpPr>
          <p:spPr>
            <a:xfrm rot="5400000" flipH="1" flipV="1">
              <a:off x="2631153" y="4690818"/>
              <a:ext cx="721846" cy="461812"/>
            </a:xfrm>
            <a:prstGeom prst="curvedConnector3">
              <a:avLst>
                <a:gd name="adj1" fmla="val 11859"/>
              </a:avLst>
            </a:prstGeom>
            <a:ln w="31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5" name="오른쪽 중괄호 434"/>
          <p:cNvSpPr/>
          <p:nvPr/>
        </p:nvSpPr>
        <p:spPr>
          <a:xfrm rot="5400000">
            <a:off x="1990586" y="1868047"/>
            <a:ext cx="430643" cy="3521051"/>
          </a:xfrm>
          <a:prstGeom prst="rightBrace">
            <a:avLst>
              <a:gd name="adj1" fmla="val 39358"/>
              <a:gd name="adj2" fmla="val 58116"/>
            </a:avLst>
          </a:prstGeom>
          <a:ln w="31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436" name="오른쪽 중괄호 435"/>
          <p:cNvSpPr/>
          <p:nvPr/>
        </p:nvSpPr>
        <p:spPr>
          <a:xfrm rot="5400000">
            <a:off x="4510400" y="2911044"/>
            <a:ext cx="481031" cy="1456247"/>
          </a:xfrm>
          <a:prstGeom prst="rightBrace">
            <a:avLst>
              <a:gd name="adj1" fmla="val 39358"/>
              <a:gd name="adj2" fmla="val 64554"/>
            </a:avLst>
          </a:prstGeom>
          <a:ln w="31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437" name="오른쪽 중괄호 436"/>
          <p:cNvSpPr/>
          <p:nvPr/>
        </p:nvSpPr>
        <p:spPr>
          <a:xfrm rot="5400000">
            <a:off x="6925243" y="3137210"/>
            <a:ext cx="429912" cy="952793"/>
          </a:xfrm>
          <a:prstGeom prst="rightBrace">
            <a:avLst>
              <a:gd name="adj1" fmla="val 39358"/>
              <a:gd name="adj2" fmla="val 64554"/>
            </a:avLst>
          </a:prstGeom>
          <a:ln w="31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cxnSp>
        <p:nvCxnSpPr>
          <p:cNvPr id="438" name="구부러진 연결선 437"/>
          <p:cNvCxnSpPr>
            <a:stCxn id="430" idx="0"/>
            <a:endCxn id="435" idx="1"/>
          </p:cNvCxnSpPr>
          <p:nvPr/>
        </p:nvCxnSpPr>
        <p:spPr>
          <a:xfrm rot="16200000" flipV="1">
            <a:off x="1379433" y="4384601"/>
            <a:ext cx="1125295" cy="43881"/>
          </a:xfrm>
          <a:prstGeom prst="curvedConnector3">
            <a:avLst>
              <a:gd name="adj1" fmla="val 80531"/>
            </a:avLst>
          </a:prstGeom>
          <a:ln w="31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" name="구부러진 연결선 438"/>
          <p:cNvCxnSpPr>
            <a:stCxn id="430" idx="0"/>
            <a:endCxn id="436" idx="1"/>
          </p:cNvCxnSpPr>
          <p:nvPr/>
        </p:nvCxnSpPr>
        <p:spPr>
          <a:xfrm rot="5400000" flipH="1" flipV="1">
            <a:off x="2706743" y="3136960"/>
            <a:ext cx="1089506" cy="2574953"/>
          </a:xfrm>
          <a:prstGeom prst="curvedConnector3">
            <a:avLst>
              <a:gd name="adj1" fmla="val 52949"/>
            </a:avLst>
          </a:prstGeom>
          <a:ln w="31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0" name="구부러진 연결선 439"/>
          <p:cNvCxnSpPr>
            <a:stCxn id="430" idx="0"/>
            <a:endCxn id="437" idx="1"/>
          </p:cNvCxnSpPr>
          <p:nvPr/>
        </p:nvCxnSpPr>
        <p:spPr>
          <a:xfrm rot="5400000" flipH="1" flipV="1">
            <a:off x="3912462" y="1880121"/>
            <a:ext cx="1140626" cy="5037510"/>
          </a:xfrm>
          <a:prstGeom prst="curvedConnector3">
            <a:avLst>
              <a:gd name="adj1" fmla="val 45739"/>
            </a:avLst>
          </a:prstGeom>
          <a:ln w="31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" name="구부러진 연결선 440"/>
          <p:cNvCxnSpPr>
            <a:stCxn id="429" idx="0"/>
            <a:endCxn id="435" idx="1"/>
          </p:cNvCxnSpPr>
          <p:nvPr/>
        </p:nvCxnSpPr>
        <p:spPr>
          <a:xfrm rot="5400000" flipH="1" flipV="1">
            <a:off x="971941" y="4033143"/>
            <a:ext cx="1137447" cy="758950"/>
          </a:xfrm>
          <a:prstGeom prst="curvedConnector3">
            <a:avLst>
              <a:gd name="adj1" fmla="val 68975"/>
            </a:avLst>
          </a:prstGeom>
          <a:ln w="31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2" name="구부러진 연결선 441"/>
          <p:cNvCxnSpPr>
            <a:stCxn id="429" idx="0"/>
            <a:endCxn id="436" idx="1"/>
          </p:cNvCxnSpPr>
          <p:nvPr/>
        </p:nvCxnSpPr>
        <p:spPr>
          <a:xfrm rot="5400000" flipH="1" flipV="1">
            <a:off x="2299252" y="2741620"/>
            <a:ext cx="1101658" cy="3377784"/>
          </a:xfrm>
          <a:prstGeom prst="curvedConnector3">
            <a:avLst>
              <a:gd name="adj1" fmla="val 60892"/>
            </a:avLst>
          </a:prstGeom>
          <a:ln w="31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3" name="오른쪽 중괄호 442"/>
          <p:cNvSpPr/>
          <p:nvPr/>
        </p:nvSpPr>
        <p:spPr>
          <a:xfrm rot="5400000">
            <a:off x="2142615" y="2178344"/>
            <a:ext cx="801597" cy="3189365"/>
          </a:xfrm>
          <a:prstGeom prst="rightBrace">
            <a:avLst>
              <a:gd name="adj1" fmla="val 28814"/>
              <a:gd name="adj2" fmla="val 35465"/>
            </a:avLst>
          </a:prstGeom>
          <a:ln w="31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444" name="모서리가 둥근 직사각형 443"/>
          <p:cNvSpPr/>
          <p:nvPr/>
        </p:nvSpPr>
        <p:spPr>
          <a:xfrm>
            <a:off x="5505361" y="4969189"/>
            <a:ext cx="417436" cy="148282"/>
          </a:xfrm>
          <a:prstGeom prst="round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solidFill>
                  <a:schemeClr val="tx1"/>
                </a:solidFill>
              </a:rPr>
              <a:t>S1</a:t>
            </a:r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445" name="모서리가 둥근 직사각형 444"/>
          <p:cNvSpPr/>
          <p:nvPr/>
        </p:nvSpPr>
        <p:spPr>
          <a:xfrm>
            <a:off x="6308192" y="4957037"/>
            <a:ext cx="417436" cy="148282"/>
          </a:xfrm>
          <a:prstGeom prst="round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solidFill>
                  <a:schemeClr val="tx1"/>
                </a:solidFill>
              </a:rPr>
              <a:t>S2</a:t>
            </a:r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446" name="모서리가 둥근 직사각형 445"/>
          <p:cNvSpPr/>
          <p:nvPr/>
        </p:nvSpPr>
        <p:spPr>
          <a:xfrm>
            <a:off x="7111023" y="4969189"/>
            <a:ext cx="417436" cy="148282"/>
          </a:xfrm>
          <a:prstGeom prst="round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solidFill>
                  <a:schemeClr val="tx1"/>
                </a:solidFill>
              </a:rPr>
              <a:t>S3</a:t>
            </a:r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447" name="오른쪽 중괄호 446"/>
          <p:cNvSpPr/>
          <p:nvPr/>
        </p:nvSpPr>
        <p:spPr>
          <a:xfrm rot="5400000">
            <a:off x="5089342" y="2781671"/>
            <a:ext cx="847763" cy="2028880"/>
          </a:xfrm>
          <a:prstGeom prst="rightBrace">
            <a:avLst>
              <a:gd name="adj1" fmla="val 28814"/>
              <a:gd name="adj2" fmla="val 34839"/>
            </a:avLst>
          </a:prstGeom>
          <a:ln w="31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cxnSp>
        <p:nvCxnSpPr>
          <p:cNvPr id="448" name="구부러진 연결선 447"/>
          <p:cNvCxnSpPr>
            <a:stCxn id="235" idx="0"/>
            <a:endCxn id="443" idx="1"/>
          </p:cNvCxnSpPr>
          <p:nvPr/>
        </p:nvCxnSpPr>
        <p:spPr>
          <a:xfrm rot="16200000" flipV="1">
            <a:off x="4458141" y="2722673"/>
            <a:ext cx="640091" cy="3542395"/>
          </a:xfrm>
          <a:prstGeom prst="curvedConnector3">
            <a:avLst>
              <a:gd name="adj1" fmla="val 20060"/>
            </a:avLst>
          </a:prstGeom>
          <a:ln w="31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구부러진 연결선 448"/>
          <p:cNvCxnSpPr>
            <a:stCxn id="235" idx="0"/>
            <a:endCxn id="447" idx="1"/>
          </p:cNvCxnSpPr>
          <p:nvPr/>
        </p:nvCxnSpPr>
        <p:spPr>
          <a:xfrm rot="16200000" flipV="1">
            <a:off x="5888142" y="4152674"/>
            <a:ext cx="593923" cy="728561"/>
          </a:xfrm>
          <a:prstGeom prst="curvedConnector3">
            <a:avLst>
              <a:gd name="adj1" fmla="val 48936"/>
            </a:avLst>
          </a:prstGeom>
          <a:ln w="31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" name="모서리가 둥근 직사각형 449"/>
          <p:cNvSpPr/>
          <p:nvPr/>
        </p:nvSpPr>
        <p:spPr>
          <a:xfrm>
            <a:off x="924696" y="5213329"/>
            <a:ext cx="588598" cy="351707"/>
          </a:xfrm>
          <a:prstGeom prst="round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solidFill>
                  <a:schemeClr val="tx1"/>
                </a:solidFill>
              </a:rPr>
              <a:t>Slight</a:t>
            </a:r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451" name="모서리가 둥근 직사각형 450"/>
          <p:cNvSpPr/>
          <p:nvPr/>
        </p:nvSpPr>
        <p:spPr>
          <a:xfrm>
            <a:off x="1628627" y="5204295"/>
            <a:ext cx="835584" cy="351707"/>
          </a:xfrm>
          <a:prstGeom prst="round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solidFill>
                  <a:schemeClr val="tx1"/>
                </a:solidFill>
              </a:rPr>
              <a:t>Moderate</a:t>
            </a:r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452" name="모서리가 둥근 직사각형 451"/>
          <p:cNvSpPr/>
          <p:nvPr/>
        </p:nvSpPr>
        <p:spPr>
          <a:xfrm>
            <a:off x="2524606" y="5204295"/>
            <a:ext cx="645038" cy="351707"/>
          </a:xfrm>
          <a:prstGeom prst="round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solidFill>
                  <a:schemeClr val="tx1"/>
                </a:solidFill>
              </a:rPr>
              <a:t>Severe</a:t>
            </a:r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453" name="TextBox 452"/>
          <p:cNvSpPr txBox="1"/>
          <p:nvPr/>
        </p:nvSpPr>
        <p:spPr>
          <a:xfrm>
            <a:off x="3552768" y="6077307"/>
            <a:ext cx="1818822" cy="323493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kern="0" dirty="0" smtClean="0">
                <a:solidFill>
                  <a:schemeClr val="bg1"/>
                </a:solidFill>
                <a:latin typeface="맑은 고딕"/>
                <a:ea typeface="맑은 고딕"/>
              </a:rPr>
              <a:t>Scenario content</a:t>
            </a:r>
            <a:endParaRPr kumimoji="0" lang="ko-KR" altLang="en-US" sz="1300" b="1" kern="0" dirty="0">
              <a:solidFill>
                <a:schemeClr val="bg1"/>
              </a:solidFill>
              <a:latin typeface="맑은 고딕"/>
              <a:ea typeface="맑은 고딕"/>
            </a:endParaRPr>
          </a:p>
        </p:txBody>
      </p:sp>
      <p:sp>
        <p:nvSpPr>
          <p:cNvPr id="454" name="TextBox 453"/>
          <p:cNvSpPr txBox="1"/>
          <p:nvPr/>
        </p:nvSpPr>
        <p:spPr>
          <a:xfrm>
            <a:off x="4194902" y="3284750"/>
            <a:ext cx="3658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/>
              <a:t>P16</a:t>
            </a:r>
            <a:endParaRPr lang="ko-KR" altLang="en-US" sz="800" b="1" dirty="0"/>
          </a:p>
        </p:txBody>
      </p:sp>
      <p:sp>
        <p:nvSpPr>
          <p:cNvPr id="455" name="TextBox 454"/>
          <p:cNvSpPr txBox="1"/>
          <p:nvPr/>
        </p:nvSpPr>
        <p:spPr>
          <a:xfrm>
            <a:off x="4521094" y="3291784"/>
            <a:ext cx="3658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/>
              <a:t>P17</a:t>
            </a:r>
            <a:endParaRPr lang="ko-KR" altLang="en-US" sz="800" b="1" dirty="0"/>
          </a:p>
        </p:txBody>
      </p:sp>
      <p:sp>
        <p:nvSpPr>
          <p:cNvPr id="460" name="모서리가 둥근 직사각형 459"/>
          <p:cNvSpPr/>
          <p:nvPr/>
        </p:nvSpPr>
        <p:spPr>
          <a:xfrm>
            <a:off x="5434025" y="5262839"/>
            <a:ext cx="588598" cy="351707"/>
          </a:xfrm>
          <a:prstGeom prst="round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solidFill>
                  <a:schemeClr val="tx1"/>
                </a:solidFill>
              </a:rPr>
              <a:t>Slight</a:t>
            </a:r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461" name="모서리가 둥근 직사각형 460"/>
          <p:cNvSpPr/>
          <p:nvPr/>
        </p:nvSpPr>
        <p:spPr>
          <a:xfrm>
            <a:off x="6137956" y="5253805"/>
            <a:ext cx="835584" cy="351707"/>
          </a:xfrm>
          <a:prstGeom prst="round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solidFill>
                  <a:schemeClr val="tx1"/>
                </a:solidFill>
              </a:rPr>
              <a:t>Moderate</a:t>
            </a:r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462" name="모서리가 둥근 직사각형 461"/>
          <p:cNvSpPr/>
          <p:nvPr/>
        </p:nvSpPr>
        <p:spPr>
          <a:xfrm>
            <a:off x="7033935" y="5253805"/>
            <a:ext cx="645038" cy="351707"/>
          </a:xfrm>
          <a:prstGeom prst="round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solidFill>
                  <a:schemeClr val="tx1"/>
                </a:solidFill>
              </a:rPr>
              <a:t>Severe</a:t>
            </a:r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456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7086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3079-18-0053-00-0002-framework-of-evaluation-and-assessment-for-the-VR-sockness-of-VR-content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8501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AC0A3B7-BC06-42E9-A8DC-C376A22F1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22</a:t>
            </a:fld>
            <a:endParaRPr lang="en-US">
              <a:latin typeface="Myriad Pro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1371600"/>
            <a:ext cx="7848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US" altLang="ko-KR" sz="2400" dirty="0" smtClean="0">
                <a:solidFill>
                  <a:schemeClr val="bg1">
                    <a:lumMod val="85000"/>
                  </a:schemeClr>
                </a:solidFill>
              </a:rPr>
              <a:t>Framework </a:t>
            </a:r>
            <a:r>
              <a:rPr lang="en-US" altLang="ko-KR" sz="2400" dirty="0">
                <a:solidFill>
                  <a:schemeClr val="bg1">
                    <a:lumMod val="85000"/>
                  </a:schemeClr>
                </a:solidFill>
              </a:rPr>
              <a:t>for the analysis and evaluation of VR </a:t>
            </a:r>
            <a:r>
              <a:rPr lang="en-US" altLang="ko-KR" sz="2400" dirty="0" smtClean="0">
                <a:solidFill>
                  <a:schemeClr val="bg1">
                    <a:lumMod val="85000"/>
                  </a:schemeClr>
                </a:solidFill>
              </a:rPr>
              <a:t>sickness</a:t>
            </a:r>
          </a:p>
          <a:p>
            <a:pPr marL="457200" indent="-457200">
              <a:buAutoNum type="arabicParenR"/>
            </a:pPr>
            <a:endParaRPr lang="en-US" altLang="ko-KR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457200" indent="-457200">
              <a:buAutoNum type="arabicParenR"/>
            </a:pPr>
            <a:r>
              <a:rPr lang="en-US" altLang="ko-KR" sz="2400" dirty="0" smtClean="0">
                <a:solidFill>
                  <a:schemeClr val="bg1">
                    <a:lumMod val="85000"/>
                  </a:schemeClr>
                </a:solidFill>
              </a:rPr>
              <a:t>Reference content</a:t>
            </a:r>
          </a:p>
          <a:p>
            <a:pPr marL="457200" indent="-457200">
              <a:buAutoNum type="arabicParenR"/>
            </a:pPr>
            <a:endParaRPr lang="en-US" altLang="ko-KR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457200" indent="-457200">
              <a:buAutoNum type="arabicParenR"/>
            </a:pPr>
            <a:r>
              <a:rPr lang="en-US" altLang="ko-KR" sz="2400" b="1" dirty="0" smtClean="0"/>
              <a:t>Clinical trial</a:t>
            </a:r>
          </a:p>
          <a:p>
            <a:pPr marL="457200" indent="-457200">
              <a:buAutoNum type="arabicParenR"/>
            </a:pPr>
            <a:endParaRPr lang="en-US" altLang="ko-KR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457200" indent="-457200">
              <a:buAutoNum type="arabicParenR"/>
            </a:pPr>
            <a:r>
              <a:rPr lang="en-US" altLang="ko-KR" sz="2400" dirty="0" smtClean="0">
                <a:solidFill>
                  <a:schemeClr val="bg1">
                    <a:lumMod val="85000"/>
                  </a:schemeClr>
                </a:solidFill>
              </a:rPr>
              <a:t>Survey subjects</a:t>
            </a:r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7086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3079-18-0053-00-0002-framework-of-evaluation-and-assessment-for-the-VR-sockness-of-VR-content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010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AC0A3B7-BC06-42E9-A8DC-C376A22F1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23</a:t>
            </a:fld>
            <a:endParaRPr lang="en-US">
              <a:latin typeface="Myriad Pro" charset="0"/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Protocol for clinical trial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1371600"/>
            <a:ext cx="78486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 sz="2400" dirty="0" smtClean="0"/>
              <a:t>Procedure of clinical trial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ko-KR" sz="2000" dirty="0" smtClean="0"/>
              <a:t>Prepare reference VR content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ko-KR" sz="2000" dirty="0" smtClean="0"/>
              <a:t>Choose VR hardware for application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ko-KR" sz="2000" dirty="0" smtClean="0"/>
              <a:t>Set measuring tools for subject’s bio-signals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ko-KR" sz="2000" dirty="0" smtClean="0"/>
              <a:t>Design protocol for clinical trial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ko-KR" sz="2000" dirty="0" smtClean="0"/>
              <a:t>Design survey with SSQ, MSSQ</a:t>
            </a: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7086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3079-18-0053-00-0002-framework-of-evaluation-and-assessment-for-the-VR-sockness-of-VR-content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7758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AC0A3B7-BC06-42E9-A8DC-C376A22F1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24</a:t>
            </a:fld>
            <a:endParaRPr lang="en-US">
              <a:latin typeface="Myriad Pro" charset="0"/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Protocol for clinical trial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13716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 sz="2400" dirty="0" smtClean="0"/>
              <a:t>Typical configuration of clinical trial</a:t>
            </a:r>
          </a:p>
        </p:txBody>
      </p:sp>
      <p:pic>
        <p:nvPicPr>
          <p:cNvPr id="8193" name="_x225706112" descr="EMB000029402e9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2133600"/>
            <a:ext cx="6019801" cy="287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7086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3079-18-0053-00-0002-framework-of-evaluation-and-assessment-for-the-VR-sockness-of-VR-content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3280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AC0A3B7-BC06-42E9-A8DC-C376A22F1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25</a:t>
            </a:fld>
            <a:endParaRPr lang="en-US">
              <a:latin typeface="Myriad Pro" charset="0"/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Protocol for clinical trial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13716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 sz="2400" dirty="0" smtClean="0"/>
              <a:t>Repeat intervals at clinical trial</a:t>
            </a:r>
          </a:p>
        </p:txBody>
      </p:sp>
      <p:pic>
        <p:nvPicPr>
          <p:cNvPr id="11265" name="_x225705232" descr="EMB000029402ea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8801100" cy="278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7086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3079-18-0053-00-0002-framework-of-evaluation-and-assessment-for-the-VR-sockness-of-VR-content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6721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AC0A3B7-BC06-42E9-A8DC-C376A22F1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26</a:t>
            </a:fld>
            <a:endParaRPr lang="en-US">
              <a:latin typeface="Myriad Pro" charset="0"/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Clinical trial with bio-signal measurement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6350" y="1140792"/>
            <a:ext cx="8847679" cy="28642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/>
              <a:t>With brain wave measurement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 </a:t>
            </a:r>
            <a:r>
              <a:rPr lang="en-US" altLang="ko-KR" sz="1400" dirty="0"/>
              <a:t>= 130 </a:t>
            </a:r>
            <a:r>
              <a:rPr lang="en-US" altLang="ko-KR" sz="1400" dirty="0" smtClean="0"/>
              <a:t>min.</a:t>
            </a:r>
            <a:endParaRPr lang="ko-KR" altLang="en-US" sz="1400" b="1" dirty="0">
              <a:solidFill>
                <a:srgbClr val="FFFF0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37984" y="1473760"/>
            <a:ext cx="719142" cy="3631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pPr algn="ctr">
              <a:lnSpc>
                <a:spcPct val="120000"/>
              </a:lnSpc>
            </a:pPr>
            <a:r>
              <a:rPr lang="en-US" altLang="ko-KR" sz="1200" b="1" dirty="0" smtClean="0">
                <a:solidFill>
                  <a:schemeClr val="tx1"/>
                </a:solidFill>
                <a:latin typeface="+mj-lt"/>
              </a:rPr>
              <a:t>Prepare testing</a:t>
            </a:r>
          </a:p>
          <a:p>
            <a:pPr algn="ctr">
              <a:lnSpc>
                <a:spcPct val="120000"/>
              </a:lnSpc>
            </a:pPr>
            <a:r>
              <a:rPr lang="en-US" altLang="ko-KR" sz="1200" b="1" dirty="0" smtClean="0">
                <a:solidFill>
                  <a:schemeClr val="tx1"/>
                </a:solidFill>
                <a:latin typeface="+mj-lt"/>
              </a:rPr>
              <a:t>+ explanation</a:t>
            </a:r>
            <a:r>
              <a:rPr lang="ko-KR" altLang="en-US" sz="1200" b="1" dirty="0" smtClean="0">
                <a:solidFill>
                  <a:schemeClr val="tx1"/>
                </a:solidFill>
                <a:latin typeface="+mj-lt"/>
              </a:rPr>
              <a:t> </a:t>
            </a:r>
            <a:endParaRPr lang="en-US" altLang="ko-KR" sz="1200" b="1" dirty="0" smtClean="0">
              <a:solidFill>
                <a:schemeClr val="tx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en-US" altLang="ko-KR" sz="1200" b="1" dirty="0" smtClean="0">
                <a:solidFill>
                  <a:schemeClr val="tx1"/>
                </a:solidFill>
                <a:latin typeface="+mj-lt"/>
              </a:rPr>
              <a:t>+</a:t>
            </a:r>
            <a:r>
              <a:rPr lang="ko-KR" altLang="en-US" sz="12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sz="1200" b="1" dirty="0" smtClean="0">
                <a:solidFill>
                  <a:schemeClr val="tx1"/>
                </a:solidFill>
                <a:latin typeface="+mj-lt"/>
              </a:rPr>
              <a:t>agreements</a:t>
            </a:r>
            <a:endParaRPr lang="en-US" altLang="ko-KR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37984" y="5157421"/>
            <a:ext cx="719142" cy="324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lnSpc>
                <a:spcPct val="120000"/>
              </a:lnSpc>
            </a:pPr>
            <a:r>
              <a:rPr lang="en-US" altLang="ko-KR" sz="1100" b="1" dirty="0" smtClean="0">
                <a:solidFill>
                  <a:schemeClr val="tx1"/>
                </a:solidFill>
                <a:latin typeface="+mj-lt"/>
              </a:rPr>
              <a:t>5min</a:t>
            </a:r>
            <a:endParaRPr lang="en-US" altLang="ko-KR" sz="11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905157" y="1472256"/>
            <a:ext cx="744057" cy="3631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pPr algn="ctr">
              <a:lnSpc>
                <a:spcPct val="120000"/>
              </a:lnSpc>
            </a:pPr>
            <a:r>
              <a:rPr lang="en-US" altLang="ko-KR" sz="1200" b="1" dirty="0" smtClean="0">
                <a:solidFill>
                  <a:schemeClr val="tx1"/>
                </a:solidFill>
                <a:latin typeface="+mj-lt"/>
              </a:rPr>
              <a:t>Examine clicking controller + </a:t>
            </a:r>
            <a:endParaRPr lang="en-US" altLang="ko-KR" sz="1200" b="1" dirty="0">
              <a:solidFill>
                <a:schemeClr val="tx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en-US" altLang="ko-KR" sz="1200" b="1" dirty="0" smtClean="0">
                <a:solidFill>
                  <a:schemeClr val="tx1"/>
                </a:solidFill>
                <a:latin typeface="+mj-lt"/>
              </a:rPr>
              <a:t>Practice primitive focusing</a:t>
            </a:r>
          </a:p>
          <a:p>
            <a:pPr algn="ctr">
              <a:lnSpc>
                <a:spcPct val="120000"/>
              </a:lnSpc>
            </a:pPr>
            <a:r>
              <a:rPr lang="en-US" altLang="ko-KR" sz="1200" dirty="0" smtClean="0">
                <a:solidFill>
                  <a:schemeClr val="tx1"/>
                </a:solidFill>
                <a:latin typeface="+mj-lt"/>
              </a:rPr>
              <a:t>(hand-out)</a:t>
            </a:r>
            <a:endParaRPr lang="en-US" altLang="ko-KR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905157" y="5155971"/>
            <a:ext cx="744057" cy="324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lnSpc>
                <a:spcPct val="120000"/>
              </a:lnSpc>
            </a:pPr>
            <a:r>
              <a:rPr lang="en-US" altLang="ko-KR" sz="1100" b="1" dirty="0" smtClean="0">
                <a:solidFill>
                  <a:schemeClr val="tx1"/>
                </a:solidFill>
                <a:latin typeface="+mj-lt"/>
              </a:rPr>
              <a:t>3min</a:t>
            </a:r>
            <a:endParaRPr lang="en-US" altLang="ko-KR" sz="11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693590" y="1472256"/>
            <a:ext cx="820390" cy="3631640"/>
          </a:xfrm>
          <a:prstGeom prst="rect">
            <a:avLst/>
          </a:prstGeom>
          <a:solidFill>
            <a:srgbClr val="FFDB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pPr algn="ctr">
              <a:lnSpc>
                <a:spcPct val="120000"/>
              </a:lnSpc>
            </a:pPr>
            <a:r>
              <a:rPr lang="en-US" altLang="ko-KR" sz="1200" b="1" dirty="0" smtClean="0">
                <a:solidFill>
                  <a:schemeClr val="tx1"/>
                </a:solidFill>
              </a:rPr>
              <a:t>Brain wave/</a:t>
            </a:r>
            <a:r>
              <a:rPr lang="en-US" altLang="ko-KR" sz="1200" b="1" dirty="0">
                <a:solidFill>
                  <a:schemeClr val="tx1"/>
                </a:solidFill>
              </a:rPr>
              <a:t>B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io-signal/</a:t>
            </a:r>
            <a:endParaRPr lang="en-US" altLang="ko-KR" sz="1200" b="1" dirty="0">
              <a:solidFill>
                <a:schemeClr val="tx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 altLang="ko-KR" sz="1200" b="1" dirty="0" smtClean="0">
                <a:solidFill>
                  <a:schemeClr val="tx1"/>
                </a:solidFill>
              </a:rPr>
              <a:t>HMD</a:t>
            </a:r>
          </a:p>
          <a:p>
            <a:pPr algn="ctr">
              <a:lnSpc>
                <a:spcPct val="120000"/>
              </a:lnSpc>
            </a:pPr>
            <a:r>
              <a:rPr lang="en-US" altLang="ko-KR" sz="1200" b="1" dirty="0" smtClean="0">
                <a:solidFill>
                  <a:schemeClr val="tx1"/>
                </a:solidFill>
              </a:rPr>
              <a:t>preparation</a:t>
            </a:r>
          </a:p>
          <a:p>
            <a:pPr algn="ctr">
              <a:lnSpc>
                <a:spcPct val="120000"/>
              </a:lnSpc>
            </a:pPr>
            <a:r>
              <a:rPr lang="en-US" altLang="ko-KR" sz="1200" b="1" dirty="0">
                <a:solidFill>
                  <a:schemeClr val="tx1"/>
                </a:solidFill>
              </a:rPr>
              <a:t/>
            </a:r>
            <a:br>
              <a:rPr lang="en-US" altLang="ko-KR" sz="1200" b="1" dirty="0">
                <a:solidFill>
                  <a:schemeClr val="tx1"/>
                </a:solidFill>
              </a:rPr>
            </a:br>
            <a:r>
              <a:rPr lang="en-US" altLang="ko-KR" sz="1200" dirty="0">
                <a:solidFill>
                  <a:schemeClr val="tx1"/>
                </a:solidFill>
              </a:rPr>
              <a:t>HMD </a:t>
            </a:r>
            <a:r>
              <a:rPr lang="en-US" altLang="ko-KR" sz="1200" dirty="0" smtClean="0">
                <a:solidFill>
                  <a:schemeClr val="tx1"/>
                </a:solidFill>
              </a:rPr>
              <a:t>on</a:t>
            </a:r>
            <a:r>
              <a:rPr lang="ko-KR" altLang="en-US" sz="1200" dirty="0" smtClean="0">
                <a:solidFill>
                  <a:schemeClr val="tx1"/>
                </a:solidFill>
              </a:rPr>
              <a:t> </a:t>
            </a:r>
            <a:r>
              <a:rPr lang="ko-KR" altLang="en-US" sz="1200" dirty="0">
                <a:solidFill>
                  <a:schemeClr val="tx1"/>
                </a:solidFill>
              </a:rPr>
              <a:t>→ </a:t>
            </a:r>
            <a:r>
              <a:rPr lang="en-US" altLang="ko-KR" sz="1200" dirty="0" smtClean="0">
                <a:solidFill>
                  <a:srgbClr val="0000FF"/>
                </a:solidFill>
              </a:rPr>
              <a:t>attach bio-signal electrodes</a:t>
            </a:r>
            <a:endParaRPr lang="en-US" altLang="ko-KR" sz="1200" dirty="0">
              <a:solidFill>
                <a:srgbClr val="0000FF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693590" y="5157646"/>
            <a:ext cx="820390" cy="324000"/>
          </a:xfrm>
          <a:prstGeom prst="rect">
            <a:avLst/>
          </a:prstGeom>
          <a:solidFill>
            <a:srgbClr val="FFDBA7"/>
          </a:soli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lnSpc>
                <a:spcPct val="120000"/>
              </a:lnSpc>
            </a:pPr>
            <a:r>
              <a:rPr lang="en-US" altLang="ko-KR" sz="1100" b="1" dirty="0" smtClean="0">
                <a:solidFill>
                  <a:schemeClr val="tx1"/>
                </a:solidFill>
                <a:latin typeface="+mj-lt"/>
              </a:rPr>
              <a:t>15min</a:t>
            </a:r>
            <a:endParaRPr lang="en-US" altLang="ko-KR" sz="11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2994103" y="5157421"/>
            <a:ext cx="491243" cy="324000"/>
          </a:xfrm>
          <a:prstGeom prst="rect">
            <a:avLst/>
          </a:prstGeom>
          <a:solidFill>
            <a:srgbClr val="92D050"/>
          </a:soli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lnSpc>
                <a:spcPct val="120000"/>
              </a:lnSpc>
            </a:pPr>
            <a:r>
              <a:rPr lang="en-US" altLang="ko-KR" sz="1100" b="1" dirty="0" smtClean="0">
                <a:solidFill>
                  <a:schemeClr val="tx1"/>
                </a:solidFill>
                <a:latin typeface="+mj-lt"/>
              </a:rPr>
              <a:t>11</a:t>
            </a:r>
            <a:r>
              <a:rPr lang="en-US" altLang="ko-KR" sz="1100" b="1" dirty="0">
                <a:solidFill>
                  <a:schemeClr val="tx1"/>
                </a:solidFill>
                <a:latin typeface="+mj-lt"/>
              </a:rPr>
              <a:t>m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1693590" y="5529590"/>
            <a:ext cx="2660013" cy="261610"/>
          </a:xfrm>
          <a:prstGeom prst="rect">
            <a:avLst/>
          </a:prstGeom>
          <a:solidFill>
            <a:srgbClr val="FF7C80"/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1050" b="1" dirty="0">
                <a:solidFill>
                  <a:schemeClr val="bg1"/>
                </a:solidFill>
              </a:rPr>
              <a:t>HMD </a:t>
            </a:r>
            <a:r>
              <a:rPr lang="en-US" altLang="ko-KR" sz="1050" b="1" dirty="0" err="1" smtClean="0">
                <a:solidFill>
                  <a:schemeClr val="bg1"/>
                </a:solidFill>
              </a:rPr>
              <a:t>weared</a:t>
            </a:r>
            <a:r>
              <a:rPr lang="ko-KR" altLang="en-US" sz="1050" b="1" dirty="0" smtClean="0">
                <a:solidFill>
                  <a:schemeClr val="bg1"/>
                </a:solidFill>
              </a:rPr>
              <a:t> </a:t>
            </a:r>
            <a:r>
              <a:rPr lang="en-US" altLang="ko-KR" sz="1050" b="1" dirty="0">
                <a:solidFill>
                  <a:schemeClr val="bg1"/>
                </a:solidFill>
              </a:rPr>
              <a:t>[</a:t>
            </a:r>
            <a:r>
              <a:rPr lang="en-US" altLang="ko-KR" sz="1050" b="1" dirty="0" smtClean="0">
                <a:solidFill>
                  <a:schemeClr val="bg1"/>
                </a:solidFill>
              </a:rPr>
              <a:t>47 min.]</a:t>
            </a:r>
            <a:endParaRPr lang="ko-KR" altLang="en-US" sz="1050" b="1" dirty="0">
              <a:solidFill>
                <a:schemeClr val="bg1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528650" y="5157308"/>
            <a:ext cx="296176" cy="324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lnSpc>
                <a:spcPct val="120000"/>
              </a:lnSpc>
            </a:pPr>
            <a:r>
              <a:rPr lang="en-US" altLang="ko-KR" sz="1100" b="1" dirty="0" smtClean="0">
                <a:solidFill>
                  <a:schemeClr val="tx1"/>
                </a:solidFill>
                <a:latin typeface="+mj-lt"/>
              </a:rPr>
              <a:t>5</a:t>
            </a:r>
            <a:r>
              <a:rPr lang="en-US" altLang="ko-KR" sz="1100" b="1" dirty="0">
                <a:solidFill>
                  <a:schemeClr val="tx1"/>
                </a:solidFill>
                <a:latin typeface="+mj-lt"/>
              </a:rPr>
              <a:t>m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3857832" y="5157421"/>
            <a:ext cx="495771" cy="324000"/>
          </a:xfrm>
          <a:prstGeom prst="rect">
            <a:avLst/>
          </a:prstGeom>
          <a:solidFill>
            <a:srgbClr val="92D050"/>
          </a:soli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lnSpc>
                <a:spcPct val="120000"/>
              </a:lnSpc>
            </a:pPr>
            <a:r>
              <a:rPr lang="en-US" altLang="ko-KR" sz="1100" b="1" dirty="0" smtClean="0">
                <a:solidFill>
                  <a:schemeClr val="tx1"/>
                </a:solidFill>
                <a:latin typeface="+mj-lt"/>
              </a:rPr>
              <a:t>11</a:t>
            </a:r>
            <a:r>
              <a:rPr lang="en-US" altLang="ko-KR" sz="1100" b="1" dirty="0">
                <a:solidFill>
                  <a:schemeClr val="tx1"/>
                </a:solidFill>
                <a:latin typeface="+mj-lt"/>
              </a:rPr>
              <a:t>m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4745558" y="1473760"/>
            <a:ext cx="610531" cy="3631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lnSpc>
                <a:spcPct val="120000"/>
              </a:lnSpc>
            </a:pPr>
            <a:r>
              <a:rPr lang="en-US" altLang="ko-KR" sz="1200" b="1" dirty="0">
                <a:solidFill>
                  <a:schemeClr val="tx1"/>
                </a:solidFill>
              </a:rPr>
              <a:t>R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est</a:t>
            </a:r>
            <a:endParaRPr lang="en-US" altLang="ko-KR" sz="1200" b="1" dirty="0">
              <a:solidFill>
                <a:schemeClr val="tx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 altLang="ko-KR" sz="1200" dirty="0">
                <a:solidFill>
                  <a:schemeClr val="tx1"/>
                </a:solidFill>
              </a:rPr>
              <a:t>HMD </a:t>
            </a:r>
            <a:r>
              <a:rPr lang="en-US" altLang="ko-KR" sz="1200" dirty="0" smtClean="0">
                <a:solidFill>
                  <a:schemeClr val="tx1"/>
                </a:solidFill>
              </a:rPr>
              <a:t>off</a:t>
            </a:r>
            <a:endParaRPr lang="en-US" altLang="ko-KR" sz="1200" dirty="0">
              <a:solidFill>
                <a:schemeClr val="tx1"/>
              </a:solidFill>
            </a:endParaRPr>
          </a:p>
          <a:p>
            <a:pPr algn="ctr">
              <a:lnSpc>
                <a:spcPct val="120000"/>
              </a:lnSpc>
            </a:pPr>
            <a:endParaRPr lang="en-US" altLang="ko-KR" sz="1200" dirty="0">
              <a:solidFill>
                <a:schemeClr val="tx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 altLang="ko-KR" sz="1200" b="1" dirty="0">
                <a:solidFill>
                  <a:schemeClr val="tx1"/>
                </a:solidFill>
              </a:rPr>
              <a:t>+ 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Survey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 </a:t>
            </a:r>
            <a:r>
              <a:rPr lang="en-US" altLang="ko-KR" sz="1200" dirty="0" smtClean="0">
                <a:solidFill>
                  <a:schemeClr val="tx1"/>
                </a:solidFill>
              </a:rPr>
              <a:t>(demographic, </a:t>
            </a:r>
            <a:r>
              <a:rPr lang="en-US" altLang="ko-KR" sz="1200" dirty="0">
                <a:solidFill>
                  <a:schemeClr val="tx1"/>
                </a:solidFill>
              </a:rPr>
              <a:t>VR </a:t>
            </a:r>
            <a:r>
              <a:rPr lang="en-US" altLang="ko-KR" sz="1200" dirty="0" smtClean="0">
                <a:solidFill>
                  <a:schemeClr val="tx1"/>
                </a:solidFill>
              </a:rPr>
              <a:t>experience,</a:t>
            </a:r>
          </a:p>
          <a:p>
            <a:pPr algn="ctr">
              <a:lnSpc>
                <a:spcPct val="120000"/>
              </a:lnSpc>
            </a:pPr>
            <a:r>
              <a:rPr lang="en-US" altLang="ko-KR" sz="1200" dirty="0" smtClean="0">
                <a:solidFill>
                  <a:schemeClr val="tx1"/>
                </a:solidFill>
              </a:rPr>
              <a:t>MSSQ</a:t>
            </a:r>
            <a:r>
              <a:rPr lang="en-US" altLang="ko-KR" sz="1200" dirty="0">
                <a:solidFill>
                  <a:schemeClr val="tx1"/>
                </a:solidFill>
              </a:rPr>
              <a:t>)</a:t>
            </a:r>
          </a:p>
          <a:p>
            <a:pPr algn="ctr">
              <a:lnSpc>
                <a:spcPct val="120000"/>
              </a:lnSpc>
            </a:pPr>
            <a:endParaRPr lang="en-US" altLang="ko-KR" sz="1200" dirty="0">
              <a:solidFill>
                <a:schemeClr val="tx1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4745559" y="5157421"/>
            <a:ext cx="610530" cy="324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lnSpc>
                <a:spcPct val="120000"/>
              </a:lnSpc>
            </a:pPr>
            <a:r>
              <a:rPr lang="en-US" altLang="ko-KR" sz="1100" b="1" dirty="0" smtClean="0">
                <a:solidFill>
                  <a:schemeClr val="tx1"/>
                </a:solidFill>
                <a:latin typeface="+mj-lt"/>
              </a:rPr>
              <a:t>15</a:t>
            </a:r>
            <a:r>
              <a:rPr lang="en-US" altLang="ko-KR" sz="1100" b="1" dirty="0">
                <a:solidFill>
                  <a:schemeClr val="tx1"/>
                </a:solidFill>
                <a:latin typeface="+mj-lt"/>
              </a:rPr>
              <a:t>m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4384722" y="1466438"/>
            <a:ext cx="321508" cy="363164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lnSpc>
                <a:spcPct val="120000"/>
              </a:lnSpc>
            </a:pPr>
            <a:r>
              <a:rPr lang="en-US" altLang="ko-KR" sz="1200" b="1" dirty="0">
                <a:solidFill>
                  <a:schemeClr val="tx1"/>
                </a:solidFill>
              </a:rPr>
              <a:t>SSQ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4394496" y="5155313"/>
            <a:ext cx="311734" cy="324000"/>
          </a:xfrm>
          <a:prstGeom prst="rect">
            <a:avLst/>
          </a:prstGeom>
          <a:solidFill>
            <a:srgbClr val="99CCFF"/>
          </a:soli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lnSpc>
                <a:spcPct val="120000"/>
              </a:lnSpc>
            </a:pPr>
            <a:r>
              <a:rPr lang="en-US" altLang="ko-KR" sz="1100" b="1" dirty="0">
                <a:solidFill>
                  <a:schemeClr val="tx1"/>
                </a:solidFill>
                <a:latin typeface="+mj-lt"/>
              </a:rPr>
              <a:t>2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5394513" y="5529190"/>
            <a:ext cx="2582842" cy="261610"/>
          </a:xfrm>
          <a:prstGeom prst="rect">
            <a:avLst/>
          </a:prstGeom>
          <a:solidFill>
            <a:srgbClr val="FF7C80"/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1050" b="1" dirty="0">
                <a:solidFill>
                  <a:schemeClr val="bg1"/>
                </a:solidFill>
              </a:rPr>
              <a:t>HMD </a:t>
            </a:r>
            <a:r>
              <a:rPr lang="en-US" altLang="ko-KR" sz="1050" b="1" dirty="0" err="1" smtClean="0">
                <a:solidFill>
                  <a:schemeClr val="bg1"/>
                </a:solidFill>
              </a:rPr>
              <a:t>weared</a:t>
            </a:r>
            <a:r>
              <a:rPr lang="ko-KR" altLang="en-US" sz="1050" b="1" dirty="0" smtClean="0">
                <a:solidFill>
                  <a:schemeClr val="bg1"/>
                </a:solidFill>
              </a:rPr>
              <a:t> </a:t>
            </a:r>
            <a:r>
              <a:rPr lang="en-US" altLang="ko-KR" sz="1050" b="1" dirty="0">
                <a:solidFill>
                  <a:schemeClr val="bg1"/>
                </a:solidFill>
              </a:rPr>
              <a:t>[</a:t>
            </a:r>
            <a:r>
              <a:rPr lang="en-US" altLang="ko-KR" sz="1050" b="1" dirty="0" smtClean="0">
                <a:solidFill>
                  <a:schemeClr val="bg1"/>
                </a:solidFill>
              </a:rPr>
              <a:t>41</a:t>
            </a:r>
            <a:r>
              <a:rPr lang="ko-KR" altLang="en-US" sz="1050" b="1" dirty="0">
                <a:solidFill>
                  <a:schemeClr val="bg1"/>
                </a:solidFill>
              </a:rPr>
              <a:t> </a:t>
            </a:r>
            <a:r>
              <a:rPr lang="en-US" altLang="ko-KR" sz="1050" b="1" dirty="0" smtClean="0">
                <a:solidFill>
                  <a:schemeClr val="bg1"/>
                </a:solidFill>
              </a:rPr>
              <a:t>min.]</a:t>
            </a:r>
            <a:endParaRPr lang="ko-KR" altLang="en-US" sz="1050" b="1" dirty="0">
              <a:solidFill>
                <a:schemeClr val="bg1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6295798" y="5159440"/>
            <a:ext cx="436170" cy="319873"/>
          </a:xfrm>
          <a:prstGeom prst="rect">
            <a:avLst/>
          </a:prstGeom>
          <a:solidFill>
            <a:srgbClr val="92D050"/>
          </a:soli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lnSpc>
                <a:spcPct val="120000"/>
              </a:lnSpc>
            </a:pPr>
            <a:r>
              <a:rPr lang="en-US" altLang="ko-KR" sz="1100" b="1" dirty="0" smtClean="0">
                <a:solidFill>
                  <a:schemeClr val="tx1"/>
                </a:solidFill>
                <a:latin typeface="+mj-lt"/>
              </a:rPr>
              <a:t>7</a:t>
            </a:r>
            <a:r>
              <a:rPr lang="en-US" altLang="ko-KR" sz="1100" b="1" dirty="0">
                <a:solidFill>
                  <a:schemeClr val="tx1"/>
                </a:solidFill>
                <a:latin typeface="+mj-lt"/>
              </a:rPr>
              <a:t>m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7134969" y="5147869"/>
            <a:ext cx="381598" cy="324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lnSpc>
                <a:spcPct val="120000"/>
              </a:lnSpc>
            </a:pPr>
            <a:r>
              <a:rPr lang="en-US" altLang="ko-KR" sz="1100" b="1" dirty="0" smtClean="0">
                <a:solidFill>
                  <a:schemeClr val="tx1"/>
                </a:solidFill>
                <a:latin typeface="+mj-lt"/>
              </a:rPr>
              <a:t>10</a:t>
            </a:r>
            <a:r>
              <a:rPr lang="en-US" altLang="ko-KR" sz="1100" b="1" dirty="0">
                <a:solidFill>
                  <a:schemeClr val="tx1"/>
                </a:solidFill>
                <a:latin typeface="+mj-lt"/>
              </a:rPr>
              <a:t>m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8022663" y="1474351"/>
            <a:ext cx="321508" cy="363164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lnSpc>
                <a:spcPct val="120000"/>
              </a:lnSpc>
            </a:pPr>
            <a:r>
              <a:rPr lang="en-US" altLang="ko-KR" sz="1200" b="1" dirty="0">
                <a:solidFill>
                  <a:schemeClr val="tx1"/>
                </a:solidFill>
              </a:rPr>
              <a:t>SSQ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8035955" y="5158012"/>
            <a:ext cx="311734" cy="313857"/>
          </a:xfrm>
          <a:prstGeom prst="rect">
            <a:avLst/>
          </a:prstGeom>
          <a:solidFill>
            <a:srgbClr val="99CCFF"/>
          </a:soli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lnSpc>
                <a:spcPct val="120000"/>
              </a:lnSpc>
            </a:pPr>
            <a:r>
              <a:rPr lang="en-US" altLang="ko-KR" sz="1100" b="1" dirty="0">
                <a:solidFill>
                  <a:schemeClr val="tx1"/>
                </a:solidFill>
                <a:latin typeface="+mj-lt"/>
              </a:rPr>
              <a:t>2</a:t>
            </a:r>
          </a:p>
        </p:txBody>
      </p:sp>
      <p:sp>
        <p:nvSpPr>
          <p:cNvPr id="25" name="직사각형 24"/>
          <p:cNvSpPr/>
          <p:nvPr/>
        </p:nvSpPr>
        <p:spPr>
          <a:xfrm>
            <a:off x="2554837" y="5157421"/>
            <a:ext cx="393546" cy="324000"/>
          </a:xfrm>
          <a:prstGeom prst="rect">
            <a:avLst/>
          </a:prstGeom>
          <a:solidFill>
            <a:srgbClr val="92D050"/>
          </a:soli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lnSpc>
                <a:spcPct val="120000"/>
              </a:lnSpc>
            </a:pPr>
            <a:r>
              <a:rPr lang="en-US" altLang="ko-KR" sz="1100" b="1" dirty="0" smtClean="0">
                <a:solidFill>
                  <a:schemeClr val="tx1"/>
                </a:solidFill>
                <a:latin typeface="+mj-lt"/>
              </a:rPr>
              <a:t>5</a:t>
            </a:r>
            <a:r>
              <a:rPr lang="en-US" altLang="ko-KR" sz="1100" b="1" dirty="0">
                <a:solidFill>
                  <a:schemeClr val="tx1"/>
                </a:solidFill>
                <a:latin typeface="+mj-lt"/>
              </a:rPr>
              <a:t>m</a:t>
            </a:r>
          </a:p>
        </p:txBody>
      </p:sp>
      <p:sp>
        <p:nvSpPr>
          <p:cNvPr id="26" name="직사각형 25"/>
          <p:cNvSpPr/>
          <p:nvPr/>
        </p:nvSpPr>
        <p:spPr>
          <a:xfrm>
            <a:off x="8391260" y="1473096"/>
            <a:ext cx="602770" cy="3631640"/>
          </a:xfrm>
          <a:prstGeom prst="rect">
            <a:avLst/>
          </a:prstGeom>
          <a:solidFill>
            <a:srgbClr val="FFDB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pPr algn="ctr">
              <a:lnSpc>
                <a:spcPct val="120000"/>
              </a:lnSpc>
            </a:pPr>
            <a:r>
              <a:rPr lang="en-US" altLang="ko-KR" sz="1200" b="1" dirty="0" smtClean="0">
                <a:solidFill>
                  <a:schemeClr val="tx1"/>
                </a:solidFill>
              </a:rPr>
              <a:t>Wrap-up</a:t>
            </a:r>
            <a:endParaRPr lang="en-US" altLang="ko-KR" sz="1200" b="1" dirty="0">
              <a:solidFill>
                <a:schemeClr val="tx1"/>
              </a:solidFill>
            </a:endParaRPr>
          </a:p>
          <a:p>
            <a:pPr algn="ctr">
              <a:lnSpc>
                <a:spcPct val="120000"/>
              </a:lnSpc>
            </a:pPr>
            <a:endParaRPr lang="en-US" altLang="ko-KR" sz="1200" b="1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1200" dirty="0">
                <a:solidFill>
                  <a:schemeClr val="tx1"/>
                </a:solidFill>
              </a:rPr>
              <a:t>- </a:t>
            </a:r>
            <a:r>
              <a:rPr lang="en-US" altLang="ko-KR" sz="1200" dirty="0" smtClean="0">
                <a:solidFill>
                  <a:schemeClr val="tx1"/>
                </a:solidFill>
              </a:rPr>
              <a:t>Detach bio-signal electrodes</a:t>
            </a:r>
            <a:endParaRPr lang="en-US" altLang="ko-KR" sz="12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1200" dirty="0">
                <a:solidFill>
                  <a:schemeClr val="tx1"/>
                </a:solidFill>
              </a:rPr>
              <a:t>- </a:t>
            </a:r>
            <a:r>
              <a:rPr lang="en-US" altLang="ko-KR" sz="1200" dirty="0" smtClean="0">
                <a:solidFill>
                  <a:schemeClr val="tx1"/>
                </a:solidFill>
              </a:rPr>
              <a:t>Dose drug for VR sickness</a:t>
            </a:r>
            <a:endParaRPr lang="en-US" altLang="ko-KR" sz="1200" dirty="0">
              <a:solidFill>
                <a:schemeClr val="tx1"/>
              </a:solidFill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8403844" y="5158562"/>
            <a:ext cx="590186" cy="320751"/>
          </a:xfrm>
          <a:prstGeom prst="rect">
            <a:avLst/>
          </a:prstGeom>
          <a:solidFill>
            <a:srgbClr val="FFDBA7"/>
          </a:soli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lnSpc>
                <a:spcPct val="120000"/>
              </a:lnSpc>
            </a:pPr>
            <a:r>
              <a:rPr lang="en-US" altLang="ko-KR" sz="1100" b="1" dirty="0" smtClean="0">
                <a:solidFill>
                  <a:schemeClr val="tx1"/>
                </a:solidFill>
                <a:latin typeface="+mj-lt"/>
              </a:rPr>
              <a:t>15min</a:t>
            </a:r>
            <a:endParaRPr lang="en-US" altLang="ko-KR" sz="11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5412843" y="1473760"/>
            <a:ext cx="832721" cy="3631640"/>
          </a:xfrm>
          <a:prstGeom prst="rect">
            <a:avLst/>
          </a:prstGeom>
          <a:solidFill>
            <a:srgbClr val="FFDB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pPr algn="ctr">
              <a:lnSpc>
                <a:spcPct val="120000"/>
              </a:lnSpc>
            </a:pPr>
            <a:r>
              <a:rPr lang="en-US" altLang="ko-KR" sz="1200" b="1" dirty="0">
                <a:solidFill>
                  <a:schemeClr val="tx1"/>
                </a:solidFill>
              </a:rPr>
              <a:t>Brain wave/Bio-signal/</a:t>
            </a:r>
          </a:p>
          <a:p>
            <a:pPr algn="ctr">
              <a:lnSpc>
                <a:spcPct val="120000"/>
              </a:lnSpc>
            </a:pPr>
            <a:r>
              <a:rPr lang="en-US" altLang="ko-KR" sz="1200" b="1" dirty="0">
                <a:solidFill>
                  <a:schemeClr val="tx1"/>
                </a:solidFill>
              </a:rPr>
              <a:t>HMD</a:t>
            </a:r>
          </a:p>
          <a:p>
            <a:pPr algn="ctr">
              <a:lnSpc>
                <a:spcPct val="120000"/>
              </a:lnSpc>
            </a:pPr>
            <a:r>
              <a:rPr lang="en-US" altLang="ko-KR" sz="1200" b="1" dirty="0">
                <a:solidFill>
                  <a:schemeClr val="tx1"/>
                </a:solidFill>
              </a:rPr>
              <a:t>preparation</a:t>
            </a:r>
          </a:p>
          <a:p>
            <a:pPr algn="ctr">
              <a:lnSpc>
                <a:spcPct val="120000"/>
              </a:lnSpc>
            </a:pPr>
            <a:r>
              <a:rPr lang="en-US" altLang="ko-KR" sz="1200" b="1" dirty="0">
                <a:solidFill>
                  <a:schemeClr val="tx1"/>
                </a:solidFill>
              </a:rPr>
              <a:t/>
            </a:r>
            <a:br>
              <a:rPr lang="en-US" altLang="ko-KR" sz="1200" b="1" dirty="0">
                <a:solidFill>
                  <a:schemeClr val="tx1"/>
                </a:solidFill>
              </a:rPr>
            </a:br>
            <a:r>
              <a:rPr lang="en-US" altLang="ko-KR" sz="1200" dirty="0">
                <a:solidFill>
                  <a:schemeClr val="tx1"/>
                </a:solidFill>
              </a:rPr>
              <a:t>HMD </a:t>
            </a:r>
            <a:r>
              <a:rPr lang="en-US" altLang="ko-KR" sz="1200" dirty="0" smtClean="0">
                <a:solidFill>
                  <a:schemeClr val="tx1"/>
                </a:solidFill>
              </a:rPr>
              <a:t>on</a:t>
            </a:r>
            <a:r>
              <a:rPr lang="ko-KR" altLang="en-US" sz="1200" dirty="0" smtClean="0">
                <a:solidFill>
                  <a:schemeClr val="tx1"/>
                </a:solidFill>
              </a:rPr>
              <a:t> </a:t>
            </a:r>
            <a:r>
              <a:rPr lang="ko-KR" altLang="en-US" sz="1200" dirty="0">
                <a:solidFill>
                  <a:schemeClr val="tx1"/>
                </a:solidFill>
              </a:rPr>
              <a:t>→ </a:t>
            </a:r>
            <a:r>
              <a:rPr lang="en-US" altLang="ko-KR" sz="1200" dirty="0">
                <a:solidFill>
                  <a:srgbClr val="0000FF"/>
                </a:solidFill>
              </a:rPr>
              <a:t>attach bio-signal electrodes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5404677" y="5157421"/>
            <a:ext cx="834965" cy="324000"/>
          </a:xfrm>
          <a:prstGeom prst="rect">
            <a:avLst/>
          </a:prstGeom>
          <a:solidFill>
            <a:srgbClr val="FFDBA7"/>
          </a:soli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lnSpc>
                <a:spcPct val="120000"/>
              </a:lnSpc>
            </a:pPr>
            <a:r>
              <a:rPr lang="en-US" altLang="ko-KR" sz="1100" b="1" dirty="0" smtClean="0">
                <a:solidFill>
                  <a:schemeClr val="tx1"/>
                </a:solidFill>
                <a:latin typeface="+mj-lt"/>
              </a:rPr>
              <a:t>15min</a:t>
            </a:r>
            <a:endParaRPr lang="en-US" altLang="ko-KR" sz="11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6779057" y="1473096"/>
            <a:ext cx="321508" cy="363164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lnSpc>
                <a:spcPct val="120000"/>
              </a:lnSpc>
            </a:pPr>
            <a:r>
              <a:rPr lang="en-US" altLang="ko-KR" sz="1200" b="1" dirty="0">
                <a:solidFill>
                  <a:schemeClr val="tx1"/>
                </a:solidFill>
              </a:rPr>
              <a:t>SSQ</a:t>
            </a:r>
          </a:p>
        </p:txBody>
      </p:sp>
      <p:sp>
        <p:nvSpPr>
          <p:cNvPr id="31" name="직사각형 30"/>
          <p:cNvSpPr/>
          <p:nvPr/>
        </p:nvSpPr>
        <p:spPr>
          <a:xfrm>
            <a:off x="6772655" y="5155917"/>
            <a:ext cx="311734" cy="324000"/>
          </a:xfrm>
          <a:prstGeom prst="rect">
            <a:avLst/>
          </a:prstGeom>
          <a:solidFill>
            <a:srgbClr val="99CCFF"/>
          </a:soli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lnSpc>
                <a:spcPct val="120000"/>
              </a:lnSpc>
            </a:pPr>
            <a:r>
              <a:rPr lang="en-US" altLang="ko-KR" sz="1100" b="1" dirty="0">
                <a:solidFill>
                  <a:schemeClr val="tx1"/>
                </a:solidFill>
                <a:latin typeface="+mj-lt"/>
              </a:rPr>
              <a:t>2</a:t>
            </a:r>
          </a:p>
        </p:txBody>
      </p:sp>
      <p:grpSp>
        <p:nvGrpSpPr>
          <p:cNvPr id="32" name="그룹 31"/>
          <p:cNvGrpSpPr/>
          <p:nvPr/>
        </p:nvGrpSpPr>
        <p:grpSpPr>
          <a:xfrm>
            <a:off x="2554837" y="1466960"/>
            <a:ext cx="393546" cy="3631640"/>
            <a:chOff x="2525295" y="1561620"/>
            <a:chExt cx="393546" cy="1584000"/>
          </a:xfrm>
          <a:solidFill>
            <a:srgbClr val="92D050"/>
          </a:solidFill>
        </p:grpSpPr>
        <p:sp>
          <p:nvSpPr>
            <p:cNvPr id="33" name="직사각형 32"/>
            <p:cNvSpPr/>
            <p:nvPr/>
          </p:nvSpPr>
          <p:spPr>
            <a:xfrm>
              <a:off x="2525295" y="1561620"/>
              <a:ext cx="393546" cy="158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t" anchorCtr="0"/>
            <a:lstStyle/>
            <a:p>
              <a:pPr algn="ctr">
                <a:lnSpc>
                  <a:spcPct val="120000"/>
                </a:lnSpc>
              </a:pPr>
              <a:r>
                <a:rPr lang="en-US" altLang="ko-KR" sz="1200" b="1" dirty="0" smtClean="0">
                  <a:solidFill>
                    <a:schemeClr val="tx1"/>
                  </a:solidFill>
                </a:rPr>
                <a:t>Bio-signals</a:t>
              </a:r>
              <a:endParaRPr lang="en-US" altLang="ko-KR" sz="1200" b="1" dirty="0">
                <a:solidFill>
                  <a:schemeClr val="tx1"/>
                </a:solidFill>
              </a:endParaRPr>
            </a:p>
            <a:p>
              <a:pPr algn="ctr">
                <a:lnSpc>
                  <a:spcPct val="120000"/>
                </a:lnSpc>
              </a:pPr>
              <a:endParaRPr lang="en-US" altLang="ko-KR" sz="1200" b="1" dirty="0">
                <a:solidFill>
                  <a:schemeClr val="tx1"/>
                </a:solidFill>
              </a:endParaRPr>
            </a:p>
            <a:p>
              <a:pPr algn="ctr">
                <a:lnSpc>
                  <a:spcPct val="120000"/>
                </a:lnSpc>
              </a:pPr>
              <a:endParaRPr lang="en-US" altLang="ko-KR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549508" y="2224298"/>
              <a:ext cx="369332" cy="372422"/>
            </a:xfrm>
            <a:prstGeom prst="rect">
              <a:avLst/>
            </a:prstGeom>
            <a:grpFill/>
          </p:spPr>
          <p:txBody>
            <a:bodyPr vert="eaVert" wrap="none" rtlCol="0">
              <a:spAutoFit/>
            </a:bodyPr>
            <a:lstStyle/>
            <a:p>
              <a:r>
                <a:rPr lang="en-US" altLang="ko-KR" sz="1200" b="1" dirty="0"/>
                <a:t>Resting</a:t>
              </a:r>
              <a:endParaRPr lang="ko-KR" altLang="en-US" sz="1200" b="1" dirty="0"/>
            </a:p>
          </p:txBody>
        </p:sp>
      </p:grpSp>
      <p:grpSp>
        <p:nvGrpSpPr>
          <p:cNvPr id="35" name="그룹 34"/>
          <p:cNvGrpSpPr/>
          <p:nvPr/>
        </p:nvGrpSpPr>
        <p:grpSpPr>
          <a:xfrm>
            <a:off x="2990113" y="1466960"/>
            <a:ext cx="495234" cy="3631640"/>
            <a:chOff x="2960571" y="1561620"/>
            <a:chExt cx="495234" cy="1584000"/>
          </a:xfrm>
          <a:solidFill>
            <a:srgbClr val="92D050"/>
          </a:solidFill>
        </p:grpSpPr>
        <p:sp>
          <p:nvSpPr>
            <p:cNvPr id="36" name="직사각형 35"/>
            <p:cNvSpPr/>
            <p:nvPr/>
          </p:nvSpPr>
          <p:spPr>
            <a:xfrm>
              <a:off x="2960571" y="1561620"/>
              <a:ext cx="495234" cy="1584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t" anchorCtr="0"/>
            <a:lstStyle/>
            <a:p>
              <a:pPr algn="ctr">
                <a:lnSpc>
                  <a:spcPct val="120000"/>
                </a:lnSpc>
              </a:pPr>
              <a:endParaRPr lang="en-US" altLang="ko-KR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015827" y="1636596"/>
              <a:ext cx="369332" cy="929135"/>
            </a:xfrm>
            <a:prstGeom prst="rect">
              <a:avLst/>
            </a:prstGeom>
            <a:grpFill/>
            <a:ln>
              <a:noFill/>
            </a:ln>
          </p:spPr>
          <p:txBody>
            <a:bodyPr vert="eaVert" wrap="none" rtlCol="0">
              <a:spAutoFit/>
            </a:bodyPr>
            <a:lstStyle/>
            <a:p>
              <a:r>
                <a:rPr lang="en-US" altLang="ko-KR" sz="1200" b="1" dirty="0"/>
                <a:t>Primitive content(1)</a:t>
              </a:r>
              <a:endParaRPr lang="ko-KR" altLang="en-US" sz="1200" b="1" dirty="0"/>
            </a:p>
          </p:txBody>
        </p:sp>
      </p:grpSp>
      <p:grpSp>
        <p:nvGrpSpPr>
          <p:cNvPr id="38" name="그룹 37"/>
          <p:cNvGrpSpPr/>
          <p:nvPr/>
        </p:nvGrpSpPr>
        <p:grpSpPr>
          <a:xfrm>
            <a:off x="3479254" y="1466959"/>
            <a:ext cx="369332" cy="3631640"/>
            <a:chOff x="3464952" y="1561619"/>
            <a:chExt cx="369332" cy="1584000"/>
          </a:xfrm>
        </p:grpSpPr>
        <p:sp>
          <p:nvSpPr>
            <p:cNvPr id="39" name="직사각형 38"/>
            <p:cNvSpPr/>
            <p:nvPr/>
          </p:nvSpPr>
          <p:spPr>
            <a:xfrm>
              <a:off x="3510189" y="1561619"/>
              <a:ext cx="300334" cy="158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t" anchorCtr="0"/>
            <a:lstStyle/>
            <a:p>
              <a:pPr algn="ctr">
                <a:lnSpc>
                  <a:spcPct val="120000"/>
                </a:lnSpc>
              </a:pPr>
              <a:endParaRPr lang="en-US" altLang="ko-KR" sz="12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464952" y="1636596"/>
              <a:ext cx="369332" cy="37242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ko-KR" sz="1200" b="1" dirty="0" smtClean="0"/>
                <a:t>Resting</a:t>
              </a:r>
              <a:endParaRPr lang="ko-KR" altLang="en-US" sz="1200" b="1" dirty="0"/>
            </a:p>
          </p:txBody>
        </p:sp>
      </p:grpSp>
      <p:grpSp>
        <p:nvGrpSpPr>
          <p:cNvPr id="41" name="그룹 40"/>
          <p:cNvGrpSpPr/>
          <p:nvPr/>
        </p:nvGrpSpPr>
        <p:grpSpPr>
          <a:xfrm>
            <a:off x="3858369" y="1466959"/>
            <a:ext cx="495234" cy="3631640"/>
            <a:chOff x="2960571" y="1561620"/>
            <a:chExt cx="495234" cy="1584000"/>
          </a:xfrm>
          <a:solidFill>
            <a:srgbClr val="92D050"/>
          </a:solidFill>
        </p:grpSpPr>
        <p:sp>
          <p:nvSpPr>
            <p:cNvPr id="42" name="직사각형 41"/>
            <p:cNvSpPr/>
            <p:nvPr/>
          </p:nvSpPr>
          <p:spPr>
            <a:xfrm>
              <a:off x="2960571" y="1561620"/>
              <a:ext cx="495234" cy="1584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t" anchorCtr="0"/>
            <a:lstStyle/>
            <a:p>
              <a:pPr algn="ctr">
                <a:lnSpc>
                  <a:spcPct val="120000"/>
                </a:lnSpc>
              </a:pPr>
              <a:endParaRPr lang="en-US" altLang="ko-KR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015827" y="1636596"/>
              <a:ext cx="369332" cy="929135"/>
            </a:xfrm>
            <a:prstGeom prst="rect">
              <a:avLst/>
            </a:prstGeom>
            <a:grpFill/>
            <a:ln>
              <a:noFill/>
            </a:ln>
          </p:spPr>
          <p:txBody>
            <a:bodyPr vert="eaVert" wrap="none" rtlCol="0">
              <a:spAutoFit/>
            </a:bodyPr>
            <a:lstStyle/>
            <a:p>
              <a:r>
                <a:rPr lang="en-US" altLang="ko-KR" sz="1200" b="1" dirty="0"/>
                <a:t>Primitive content(2)</a:t>
              </a:r>
              <a:endParaRPr lang="ko-KR" altLang="en-US" sz="1200" b="1" dirty="0"/>
            </a:p>
          </p:txBody>
        </p:sp>
      </p:grpSp>
      <p:grpSp>
        <p:nvGrpSpPr>
          <p:cNvPr id="44" name="그룹 43"/>
          <p:cNvGrpSpPr/>
          <p:nvPr/>
        </p:nvGrpSpPr>
        <p:grpSpPr>
          <a:xfrm>
            <a:off x="6299921" y="1473760"/>
            <a:ext cx="432047" cy="3631640"/>
            <a:chOff x="6205324" y="1568420"/>
            <a:chExt cx="432047" cy="1584000"/>
          </a:xfrm>
          <a:solidFill>
            <a:srgbClr val="92D050"/>
          </a:solidFill>
        </p:grpSpPr>
        <p:sp>
          <p:nvSpPr>
            <p:cNvPr id="45" name="직사각형 44"/>
            <p:cNvSpPr/>
            <p:nvPr/>
          </p:nvSpPr>
          <p:spPr>
            <a:xfrm>
              <a:off x="6205324" y="1568420"/>
              <a:ext cx="432047" cy="1584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t" anchorCtr="0"/>
            <a:lstStyle/>
            <a:p>
              <a:pPr algn="ctr">
                <a:lnSpc>
                  <a:spcPct val="120000"/>
                </a:lnSpc>
              </a:pPr>
              <a:endParaRPr lang="en-US" altLang="ko-KR" sz="1200" b="1" i="1" dirty="0">
                <a:solidFill>
                  <a:schemeClr val="tx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241568" y="1636595"/>
              <a:ext cx="369332" cy="911538"/>
            </a:xfrm>
            <a:prstGeom prst="rect">
              <a:avLst/>
            </a:prstGeom>
            <a:grpFill/>
            <a:ln>
              <a:noFill/>
            </a:ln>
          </p:spPr>
          <p:txBody>
            <a:bodyPr vert="eaVert" wrap="none" rtlCol="0">
              <a:spAutoFit/>
            </a:bodyPr>
            <a:lstStyle/>
            <a:p>
              <a:r>
                <a:rPr lang="en-US" altLang="ko-KR" sz="1200" b="1" dirty="0"/>
                <a:t>Scenario content(1)</a:t>
              </a:r>
              <a:endParaRPr lang="ko-KR" altLang="en-US" sz="1200" b="1" dirty="0"/>
            </a:p>
          </p:txBody>
        </p:sp>
      </p:grpSp>
      <p:grpSp>
        <p:nvGrpSpPr>
          <p:cNvPr id="47" name="그룹 46"/>
          <p:cNvGrpSpPr/>
          <p:nvPr/>
        </p:nvGrpSpPr>
        <p:grpSpPr>
          <a:xfrm>
            <a:off x="7137555" y="1473096"/>
            <a:ext cx="372531" cy="3631640"/>
            <a:chOff x="3506782" y="1561619"/>
            <a:chExt cx="303741" cy="1584000"/>
          </a:xfrm>
        </p:grpSpPr>
        <p:sp>
          <p:nvSpPr>
            <p:cNvPr id="48" name="직사각형 47"/>
            <p:cNvSpPr/>
            <p:nvPr/>
          </p:nvSpPr>
          <p:spPr>
            <a:xfrm>
              <a:off x="3510189" y="1561619"/>
              <a:ext cx="300334" cy="158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t" anchorCtr="0"/>
            <a:lstStyle/>
            <a:p>
              <a:pPr algn="ctr">
                <a:lnSpc>
                  <a:spcPct val="120000"/>
                </a:lnSpc>
              </a:pPr>
              <a:endParaRPr lang="en-US" altLang="ko-KR" sz="12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506782" y="1630458"/>
              <a:ext cx="301133" cy="37242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ko-KR" sz="1200" b="1" dirty="0" smtClean="0"/>
                <a:t>Resting</a:t>
              </a:r>
              <a:endParaRPr lang="ko-KR" altLang="en-US" sz="1200" b="1" dirty="0"/>
            </a:p>
          </p:txBody>
        </p:sp>
      </p:grpSp>
      <p:grpSp>
        <p:nvGrpSpPr>
          <p:cNvPr id="50" name="그룹 49"/>
          <p:cNvGrpSpPr/>
          <p:nvPr/>
        </p:nvGrpSpPr>
        <p:grpSpPr>
          <a:xfrm>
            <a:off x="7550346" y="1466438"/>
            <a:ext cx="432047" cy="3631640"/>
            <a:chOff x="6205324" y="1568420"/>
            <a:chExt cx="432047" cy="1584000"/>
          </a:xfrm>
          <a:solidFill>
            <a:srgbClr val="92D050"/>
          </a:solidFill>
        </p:grpSpPr>
        <p:sp>
          <p:nvSpPr>
            <p:cNvPr id="51" name="직사각형 50"/>
            <p:cNvSpPr/>
            <p:nvPr/>
          </p:nvSpPr>
          <p:spPr>
            <a:xfrm>
              <a:off x="6205324" y="1568420"/>
              <a:ext cx="432047" cy="1584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t" anchorCtr="0"/>
            <a:lstStyle/>
            <a:p>
              <a:pPr algn="ctr">
                <a:lnSpc>
                  <a:spcPct val="120000"/>
                </a:lnSpc>
              </a:pPr>
              <a:endParaRPr lang="en-US" altLang="ko-KR" sz="1200" b="1" i="1" dirty="0">
                <a:solidFill>
                  <a:schemeClr val="tx1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241568" y="1636595"/>
              <a:ext cx="369332" cy="911538"/>
            </a:xfrm>
            <a:prstGeom prst="rect">
              <a:avLst/>
            </a:prstGeom>
            <a:grpFill/>
            <a:ln>
              <a:noFill/>
            </a:ln>
          </p:spPr>
          <p:txBody>
            <a:bodyPr vert="eaVert" wrap="none" rtlCol="0">
              <a:spAutoFit/>
            </a:bodyPr>
            <a:lstStyle/>
            <a:p>
              <a:r>
                <a:rPr lang="en-US" altLang="ko-KR" sz="1200" b="1" dirty="0"/>
                <a:t>Scenario content(2)</a:t>
              </a:r>
              <a:endParaRPr lang="ko-KR" altLang="en-US" sz="1200" b="1" dirty="0"/>
            </a:p>
          </p:txBody>
        </p:sp>
      </p:grpSp>
      <p:sp>
        <p:nvSpPr>
          <p:cNvPr id="53" name="직사각형 52"/>
          <p:cNvSpPr/>
          <p:nvPr/>
        </p:nvSpPr>
        <p:spPr>
          <a:xfrm>
            <a:off x="7546917" y="5151996"/>
            <a:ext cx="436170" cy="319873"/>
          </a:xfrm>
          <a:prstGeom prst="rect">
            <a:avLst/>
          </a:prstGeom>
          <a:solidFill>
            <a:srgbClr val="92D050"/>
          </a:soli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lnSpc>
                <a:spcPct val="120000"/>
              </a:lnSpc>
            </a:pPr>
            <a:r>
              <a:rPr lang="en-US" altLang="ko-KR" sz="1100" b="1" dirty="0" smtClean="0">
                <a:solidFill>
                  <a:schemeClr val="tx1"/>
                </a:solidFill>
                <a:latin typeface="+mj-lt"/>
              </a:rPr>
              <a:t>7</a:t>
            </a:r>
            <a:r>
              <a:rPr lang="en-US" altLang="ko-KR" sz="1100" b="1" dirty="0">
                <a:solidFill>
                  <a:schemeClr val="tx1"/>
                </a:solidFill>
                <a:latin typeface="+mj-lt"/>
              </a:rPr>
              <a:t>m</a:t>
            </a:r>
          </a:p>
        </p:txBody>
      </p:sp>
      <p:sp>
        <p:nvSpPr>
          <p:cNvPr id="54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7086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3079-18-0053-00-0002-framework-of-evaluation-and-assessment-for-the-VR-sockness-of-VR-content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4026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AC0A3B7-BC06-42E9-A8DC-C376A22F1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27</a:t>
            </a:fld>
            <a:endParaRPr lang="en-US">
              <a:latin typeface="Myriad Pro" charset="0"/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Protocol for clinical trial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13716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 sz="2400" dirty="0" smtClean="0"/>
              <a:t>Operational environments for clinical trial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62000" y="140270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2289" name="_x225703712" descr="EMB000029402ea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350791"/>
            <a:ext cx="3886200" cy="179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_x225705152" descr="EMB000029402e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4187545"/>
            <a:ext cx="3857625" cy="145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그룹 9"/>
          <p:cNvGrpSpPr/>
          <p:nvPr/>
        </p:nvGrpSpPr>
        <p:grpSpPr>
          <a:xfrm>
            <a:off x="4572000" y="2427171"/>
            <a:ext cx="4546559" cy="3252376"/>
            <a:chOff x="4572000" y="2427171"/>
            <a:chExt cx="4546559" cy="3252376"/>
          </a:xfrm>
        </p:grpSpPr>
        <p:pic>
          <p:nvPicPr>
            <p:cNvPr id="12293" name="_x225703872" descr="EMB000029402edc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427171"/>
              <a:ext cx="4546559" cy="3252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순서도: 처리 8"/>
            <p:cNvSpPr/>
            <p:nvPr/>
          </p:nvSpPr>
          <p:spPr>
            <a:xfrm>
              <a:off x="4781550" y="4799044"/>
              <a:ext cx="1676400" cy="30480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/>
                <a:t>Subject seating</a:t>
              </a:r>
              <a:endParaRPr lang="ko-KR" altLang="en-US" sz="1400" dirty="0"/>
            </a:p>
          </p:txBody>
        </p:sp>
        <p:sp>
          <p:nvSpPr>
            <p:cNvPr id="14" name="순서도: 처리 13"/>
            <p:cNvSpPr/>
            <p:nvPr/>
          </p:nvSpPr>
          <p:spPr>
            <a:xfrm>
              <a:off x="7086600" y="4991100"/>
              <a:ext cx="1047750" cy="534956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/>
                <a:t>Bio-signal measuring </a:t>
              </a:r>
              <a:endParaRPr lang="ko-KR" altLang="en-US" sz="1400" dirty="0"/>
            </a:p>
          </p:txBody>
        </p:sp>
        <p:sp>
          <p:nvSpPr>
            <p:cNvPr id="15" name="순서도: 처리 14"/>
            <p:cNvSpPr/>
            <p:nvPr/>
          </p:nvSpPr>
          <p:spPr>
            <a:xfrm>
              <a:off x="5978504" y="2628689"/>
              <a:ext cx="1412896" cy="597257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/>
                <a:t>Clinical </a:t>
              </a:r>
              <a:r>
                <a:rPr lang="en-US" altLang="ko-KR" sz="1400" dirty="0"/>
                <a:t>p</a:t>
              </a:r>
              <a:r>
                <a:rPr lang="en-US" altLang="ko-KR" sz="1400" dirty="0" smtClean="0"/>
                <a:t>resenter and tools</a:t>
              </a:r>
              <a:endParaRPr lang="ko-KR" altLang="en-US" sz="1400" dirty="0"/>
            </a:p>
          </p:txBody>
        </p:sp>
      </p:grpSp>
      <p:sp>
        <p:nvSpPr>
          <p:cNvPr id="16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7086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3079-18-0053-00-0002-framework-of-evaluation-and-assessment-for-the-VR-sockness-of-VR-content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57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AC0A3B7-BC06-42E9-A8DC-C376A22F1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28</a:t>
            </a:fld>
            <a:endParaRPr lang="en-US">
              <a:latin typeface="Myriad Pro" charset="0"/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609600"/>
          </a:xfrm>
        </p:spPr>
        <p:txBody>
          <a:bodyPr/>
          <a:lstStyle/>
          <a:p>
            <a:r>
              <a:rPr lang="en-US" altLang="ko-KR" dirty="0"/>
              <a:t>Visualization </a:t>
            </a:r>
            <a:r>
              <a:rPr lang="en-US" altLang="ko-KR" dirty="0" smtClean="0"/>
              <a:t>results of clinical trial </a:t>
            </a:r>
            <a:endParaRPr lang="en-US" altLang="ko-KR" dirty="0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4616675" y="960500"/>
            <a:ext cx="3888432" cy="5121808"/>
          </a:xfrm>
          <a:prstGeom prst="roundRect">
            <a:avLst>
              <a:gd name="adj" fmla="val 7352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모서리가 둥근 직사각형 15"/>
          <p:cNvSpPr/>
          <p:nvPr/>
        </p:nvSpPr>
        <p:spPr>
          <a:xfrm>
            <a:off x="392252" y="960500"/>
            <a:ext cx="3888432" cy="5211688"/>
          </a:xfrm>
          <a:prstGeom prst="roundRect">
            <a:avLst>
              <a:gd name="adj" fmla="val 7352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207758"/>
            <a:ext cx="2009864" cy="864096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516" y="2071854"/>
            <a:ext cx="2064059" cy="792087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7840" y="2870802"/>
            <a:ext cx="1985797" cy="857236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9712" y="3734731"/>
            <a:ext cx="2003925" cy="881910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7840" y="4622579"/>
            <a:ext cx="1985797" cy="905658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8538" y="5515774"/>
            <a:ext cx="1945099" cy="496643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60339" y="1216315"/>
            <a:ext cx="1985797" cy="394134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7057" y="1639806"/>
            <a:ext cx="2012059" cy="381355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58256" y="2034800"/>
            <a:ext cx="2012059" cy="423925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57057" y="2468471"/>
            <a:ext cx="2012059" cy="401746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69245" y="2870471"/>
            <a:ext cx="2012059" cy="412128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69245" y="3269203"/>
            <a:ext cx="2012059" cy="398624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78151" y="3690335"/>
            <a:ext cx="2012059" cy="406797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70555" y="4095161"/>
            <a:ext cx="2012059" cy="400283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9831" y="5455609"/>
            <a:ext cx="1900380" cy="496643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78152" y="4526439"/>
            <a:ext cx="2012059" cy="338962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195969" y="4879040"/>
            <a:ext cx="1994242" cy="274993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178151" y="5156457"/>
            <a:ext cx="2012059" cy="308465"/>
          </a:xfrm>
          <a:prstGeom prst="rect">
            <a:avLst/>
          </a:prstGeom>
        </p:spPr>
      </p:pic>
      <p:sp>
        <p:nvSpPr>
          <p:cNvPr id="35" name="모서리가 둥근 직사각형 34"/>
          <p:cNvSpPr/>
          <p:nvPr/>
        </p:nvSpPr>
        <p:spPr>
          <a:xfrm>
            <a:off x="467544" y="1491280"/>
            <a:ext cx="1130034" cy="246712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tx1"/>
                </a:solidFill>
              </a:rPr>
              <a:t>Camera position</a:t>
            </a:r>
            <a:endParaRPr lang="ko-KR" altLang="en-US" sz="900" b="1" dirty="0">
              <a:solidFill>
                <a:schemeClr val="tx1"/>
              </a:solidFill>
            </a:endParaRPr>
          </a:p>
        </p:txBody>
      </p:sp>
      <p:sp>
        <p:nvSpPr>
          <p:cNvPr id="36" name="모서리가 둥근 직사각형 35"/>
          <p:cNvSpPr/>
          <p:nvPr/>
        </p:nvSpPr>
        <p:spPr>
          <a:xfrm>
            <a:off x="467544" y="2334926"/>
            <a:ext cx="1133539" cy="246712"/>
          </a:xfrm>
          <a:prstGeom prst="roundRect">
            <a:avLst/>
          </a:prstGeom>
          <a:solidFill>
            <a:srgbClr val="FFC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tx1"/>
                </a:solidFill>
              </a:rPr>
              <a:t>Camera rotation</a:t>
            </a:r>
            <a:endParaRPr lang="ko-KR" altLang="en-US" sz="900" b="1" dirty="0">
              <a:solidFill>
                <a:schemeClr val="tx1"/>
              </a:solidFill>
            </a:endParaRPr>
          </a:p>
        </p:txBody>
      </p:sp>
      <p:sp>
        <p:nvSpPr>
          <p:cNvPr id="37" name="모서리가 둥근 직사각형 36"/>
          <p:cNvSpPr/>
          <p:nvPr/>
        </p:nvSpPr>
        <p:spPr>
          <a:xfrm>
            <a:off x="467544" y="3151377"/>
            <a:ext cx="1130034" cy="246712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tx1"/>
                </a:solidFill>
              </a:rPr>
              <a:t>Object position</a:t>
            </a:r>
            <a:endParaRPr lang="ko-KR" altLang="en-US" sz="900" b="1" dirty="0">
              <a:solidFill>
                <a:schemeClr val="tx1"/>
              </a:solidFill>
            </a:endParaRPr>
          </a:p>
        </p:txBody>
      </p:sp>
      <p:sp>
        <p:nvSpPr>
          <p:cNvPr id="38" name="모서리가 둥근 직사각형 37"/>
          <p:cNvSpPr/>
          <p:nvPr/>
        </p:nvSpPr>
        <p:spPr>
          <a:xfrm>
            <a:off x="467544" y="4018742"/>
            <a:ext cx="1130034" cy="246712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tx1"/>
                </a:solidFill>
              </a:rPr>
              <a:t>Head position</a:t>
            </a:r>
            <a:endParaRPr lang="ko-KR" altLang="en-US" sz="900" b="1" dirty="0">
              <a:solidFill>
                <a:schemeClr val="tx1"/>
              </a:solidFill>
            </a:endParaRPr>
          </a:p>
        </p:txBody>
      </p:sp>
      <p:sp>
        <p:nvSpPr>
          <p:cNvPr id="39" name="모서리가 둥근 직사각형 38"/>
          <p:cNvSpPr/>
          <p:nvPr/>
        </p:nvSpPr>
        <p:spPr>
          <a:xfrm>
            <a:off x="467544" y="4944285"/>
            <a:ext cx="1136704" cy="246712"/>
          </a:xfrm>
          <a:prstGeom prst="roundRect">
            <a:avLst/>
          </a:prstGeom>
          <a:solidFill>
            <a:srgbClr val="FFC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tx1"/>
                </a:solidFill>
              </a:rPr>
              <a:t>Head rotation</a:t>
            </a:r>
            <a:endParaRPr lang="ko-KR" altLang="en-US" sz="900" b="1" dirty="0">
              <a:solidFill>
                <a:schemeClr val="tx1"/>
              </a:solidFill>
            </a:endParaRPr>
          </a:p>
        </p:txBody>
      </p:sp>
      <p:sp>
        <p:nvSpPr>
          <p:cNvPr id="40" name="모서리가 둥근 직사각형 39"/>
          <p:cNvSpPr/>
          <p:nvPr/>
        </p:nvSpPr>
        <p:spPr>
          <a:xfrm>
            <a:off x="467544" y="5532338"/>
            <a:ext cx="1143266" cy="246712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tx1"/>
                </a:solidFill>
              </a:rPr>
              <a:t>Sickness level</a:t>
            </a:r>
            <a:endParaRPr lang="ko-KR" altLang="en-US" sz="900" b="1" dirty="0">
              <a:solidFill>
                <a:schemeClr val="tx1"/>
              </a:solidFill>
            </a:endParaRPr>
          </a:p>
        </p:txBody>
      </p:sp>
      <p:sp>
        <p:nvSpPr>
          <p:cNvPr id="41" name="왼쪽 중괄호 40"/>
          <p:cNvSpPr/>
          <p:nvPr/>
        </p:nvSpPr>
        <p:spPr>
          <a:xfrm>
            <a:off x="1612754" y="1218432"/>
            <a:ext cx="288032" cy="772211"/>
          </a:xfrm>
          <a:prstGeom prst="leftBrace">
            <a:avLst>
              <a:gd name="adj1" fmla="val 43378"/>
              <a:gd name="adj2" fmla="val 50000"/>
            </a:avLst>
          </a:prstGeom>
          <a:ln w="635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왼쪽 중괄호 41"/>
          <p:cNvSpPr/>
          <p:nvPr/>
        </p:nvSpPr>
        <p:spPr>
          <a:xfrm>
            <a:off x="1613312" y="2078233"/>
            <a:ext cx="288032" cy="772211"/>
          </a:xfrm>
          <a:prstGeom prst="leftBrace">
            <a:avLst>
              <a:gd name="adj1" fmla="val 43378"/>
              <a:gd name="adj2" fmla="val 50000"/>
            </a:avLst>
          </a:prstGeom>
          <a:ln w="635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왼쪽 중괄호 42"/>
          <p:cNvSpPr/>
          <p:nvPr/>
        </p:nvSpPr>
        <p:spPr>
          <a:xfrm>
            <a:off x="1613870" y="2913314"/>
            <a:ext cx="287474" cy="722839"/>
          </a:xfrm>
          <a:prstGeom prst="leftBrace">
            <a:avLst>
              <a:gd name="adj1" fmla="val 43378"/>
              <a:gd name="adj2" fmla="val 50000"/>
            </a:avLst>
          </a:prstGeom>
          <a:ln w="635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왼쪽 중괄호 43"/>
          <p:cNvSpPr/>
          <p:nvPr/>
        </p:nvSpPr>
        <p:spPr>
          <a:xfrm>
            <a:off x="1610810" y="3779797"/>
            <a:ext cx="287474" cy="722839"/>
          </a:xfrm>
          <a:prstGeom prst="leftBrace">
            <a:avLst>
              <a:gd name="adj1" fmla="val 43378"/>
              <a:gd name="adj2" fmla="val 50000"/>
            </a:avLst>
          </a:prstGeom>
          <a:ln w="635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왼쪽 중괄호 44"/>
          <p:cNvSpPr/>
          <p:nvPr/>
        </p:nvSpPr>
        <p:spPr>
          <a:xfrm>
            <a:off x="1613312" y="4706222"/>
            <a:ext cx="287474" cy="722839"/>
          </a:xfrm>
          <a:prstGeom prst="leftBrace">
            <a:avLst>
              <a:gd name="adj1" fmla="val 43378"/>
              <a:gd name="adj2" fmla="val 50000"/>
            </a:avLst>
          </a:prstGeom>
          <a:ln w="635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왼쪽 중괄호 45"/>
          <p:cNvSpPr/>
          <p:nvPr/>
        </p:nvSpPr>
        <p:spPr>
          <a:xfrm>
            <a:off x="1638276" y="5572705"/>
            <a:ext cx="325113" cy="223688"/>
          </a:xfrm>
          <a:prstGeom prst="leftBrace">
            <a:avLst>
              <a:gd name="adj1" fmla="val 43378"/>
              <a:gd name="adj2" fmla="val 50000"/>
            </a:avLst>
          </a:prstGeom>
          <a:ln w="635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모서리가 둥근 직사각형 46"/>
          <p:cNvSpPr/>
          <p:nvPr/>
        </p:nvSpPr>
        <p:spPr>
          <a:xfrm>
            <a:off x="4803289" y="4594378"/>
            <a:ext cx="992846" cy="246712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tx1"/>
                </a:solidFill>
              </a:rPr>
              <a:t>ECG</a:t>
            </a:r>
            <a:endParaRPr lang="ko-KR" altLang="en-US" sz="900" b="1" dirty="0">
              <a:solidFill>
                <a:schemeClr val="tx1"/>
              </a:solidFill>
            </a:endParaRPr>
          </a:p>
        </p:txBody>
      </p:sp>
      <p:sp>
        <p:nvSpPr>
          <p:cNvPr id="48" name="모서리가 둥근 직사각형 47"/>
          <p:cNvSpPr/>
          <p:nvPr/>
        </p:nvSpPr>
        <p:spPr>
          <a:xfrm>
            <a:off x="4803289" y="4922516"/>
            <a:ext cx="992846" cy="246712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tx1"/>
                </a:solidFill>
              </a:rPr>
              <a:t>PPG</a:t>
            </a:r>
            <a:endParaRPr lang="ko-KR" altLang="en-US" sz="900" b="1" dirty="0">
              <a:solidFill>
                <a:schemeClr val="tx1"/>
              </a:solidFill>
            </a:endParaRPr>
          </a:p>
        </p:txBody>
      </p:sp>
      <p:sp>
        <p:nvSpPr>
          <p:cNvPr id="49" name="모서리가 둥근 직사각형 48"/>
          <p:cNvSpPr/>
          <p:nvPr/>
        </p:nvSpPr>
        <p:spPr>
          <a:xfrm>
            <a:off x="4803289" y="5218212"/>
            <a:ext cx="992846" cy="246712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tx1"/>
                </a:solidFill>
              </a:rPr>
              <a:t>GSR</a:t>
            </a:r>
            <a:endParaRPr lang="ko-KR" altLang="en-US" sz="900" b="1" dirty="0">
              <a:solidFill>
                <a:schemeClr val="tx1"/>
              </a:solidFill>
            </a:endParaRPr>
          </a:p>
        </p:txBody>
      </p:sp>
      <p:sp>
        <p:nvSpPr>
          <p:cNvPr id="50" name="왼쪽 중괄호 49"/>
          <p:cNvSpPr/>
          <p:nvPr/>
        </p:nvSpPr>
        <p:spPr>
          <a:xfrm>
            <a:off x="5831944" y="4594378"/>
            <a:ext cx="325113" cy="223688"/>
          </a:xfrm>
          <a:prstGeom prst="leftBrace">
            <a:avLst>
              <a:gd name="adj1" fmla="val 43378"/>
              <a:gd name="adj2" fmla="val 50000"/>
            </a:avLst>
          </a:prstGeom>
          <a:ln w="635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왼쪽 중괄호 50"/>
          <p:cNvSpPr/>
          <p:nvPr/>
        </p:nvSpPr>
        <p:spPr>
          <a:xfrm>
            <a:off x="5837702" y="4922516"/>
            <a:ext cx="325113" cy="223688"/>
          </a:xfrm>
          <a:prstGeom prst="leftBrace">
            <a:avLst>
              <a:gd name="adj1" fmla="val 43378"/>
              <a:gd name="adj2" fmla="val 50000"/>
            </a:avLst>
          </a:prstGeom>
          <a:ln w="635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왼쪽 중괄호 51"/>
          <p:cNvSpPr/>
          <p:nvPr/>
        </p:nvSpPr>
        <p:spPr>
          <a:xfrm>
            <a:off x="5831063" y="5218212"/>
            <a:ext cx="325113" cy="223688"/>
          </a:xfrm>
          <a:prstGeom prst="leftBrace">
            <a:avLst>
              <a:gd name="adj1" fmla="val 43378"/>
              <a:gd name="adj2" fmla="val 50000"/>
            </a:avLst>
          </a:prstGeom>
          <a:ln w="635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모서리가 둥근 직사각형 52"/>
          <p:cNvSpPr/>
          <p:nvPr/>
        </p:nvSpPr>
        <p:spPr>
          <a:xfrm>
            <a:off x="4803289" y="2711264"/>
            <a:ext cx="992846" cy="246712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tx1"/>
                </a:solidFill>
              </a:rPr>
              <a:t>EEG</a:t>
            </a:r>
            <a:endParaRPr lang="ko-KR" altLang="en-US" sz="900" b="1" dirty="0">
              <a:solidFill>
                <a:schemeClr val="tx1"/>
              </a:solidFill>
            </a:endParaRPr>
          </a:p>
        </p:txBody>
      </p:sp>
      <p:sp>
        <p:nvSpPr>
          <p:cNvPr id="54" name="왼쪽 중괄호 53"/>
          <p:cNvSpPr/>
          <p:nvPr/>
        </p:nvSpPr>
        <p:spPr>
          <a:xfrm>
            <a:off x="5796136" y="1243117"/>
            <a:ext cx="287474" cy="3183007"/>
          </a:xfrm>
          <a:prstGeom prst="leftBrace">
            <a:avLst>
              <a:gd name="adj1" fmla="val 43378"/>
              <a:gd name="adj2" fmla="val 50000"/>
            </a:avLst>
          </a:prstGeom>
          <a:ln w="635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모서리가 둥근 직사각형 54"/>
          <p:cNvSpPr/>
          <p:nvPr/>
        </p:nvSpPr>
        <p:spPr>
          <a:xfrm>
            <a:off x="467544" y="5869828"/>
            <a:ext cx="1143266" cy="246712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tx1"/>
                </a:solidFill>
              </a:rPr>
              <a:t>Visual Guide &amp; </a:t>
            </a:r>
          </a:p>
          <a:p>
            <a:pPr algn="ctr"/>
            <a:r>
              <a:rPr lang="en-US" altLang="ko-KR" sz="900" b="1" dirty="0" smtClean="0">
                <a:solidFill>
                  <a:schemeClr val="tx1"/>
                </a:solidFill>
              </a:rPr>
              <a:t>FOV</a:t>
            </a:r>
            <a:r>
              <a:rPr lang="ko-KR" altLang="en-US" sz="900" b="1" dirty="0" smtClean="0">
                <a:solidFill>
                  <a:schemeClr val="tx1"/>
                </a:solidFill>
              </a:rPr>
              <a:t> </a:t>
            </a:r>
            <a:r>
              <a:rPr lang="en-US" altLang="ko-KR" sz="900" b="1" dirty="0" smtClean="0">
                <a:solidFill>
                  <a:schemeClr val="tx1"/>
                </a:solidFill>
              </a:rPr>
              <a:t>adding</a:t>
            </a:r>
            <a:endParaRPr lang="ko-KR" altLang="en-US" sz="900" b="1" dirty="0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488062" y="838200"/>
            <a:ext cx="1523025" cy="289441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kern="0" dirty="0" smtClean="0">
                <a:solidFill>
                  <a:schemeClr val="bg1"/>
                </a:solidFill>
                <a:latin typeface="맑은 고딕"/>
                <a:ea typeface="맑은 고딕"/>
              </a:rPr>
              <a:t>System parameters</a:t>
            </a:r>
            <a:endParaRPr kumimoji="0" lang="ko-KR" altLang="en-US" sz="1100" b="1" kern="0" dirty="0">
              <a:solidFill>
                <a:schemeClr val="bg1"/>
              </a:solidFill>
              <a:latin typeface="맑은 고딕"/>
              <a:ea typeface="맑은 고딕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812882" y="843307"/>
            <a:ext cx="1523025" cy="289441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kern="0" dirty="0" smtClean="0">
                <a:solidFill>
                  <a:schemeClr val="bg1"/>
                </a:solidFill>
                <a:latin typeface="맑은 고딕"/>
                <a:ea typeface="맑은 고딕"/>
              </a:rPr>
              <a:t>Bio-signals</a:t>
            </a:r>
            <a:endParaRPr kumimoji="0" lang="ko-KR" altLang="en-US" sz="1100" b="1" kern="0" dirty="0">
              <a:solidFill>
                <a:schemeClr val="bg1"/>
              </a:solidFill>
              <a:latin typeface="맑은 고딕"/>
              <a:ea typeface="맑은 고딕"/>
            </a:endParaRPr>
          </a:p>
        </p:txBody>
      </p:sp>
      <p:sp>
        <p:nvSpPr>
          <p:cNvPr id="58" name="모서리가 둥근 직사각형 57"/>
          <p:cNvSpPr/>
          <p:nvPr/>
        </p:nvSpPr>
        <p:spPr>
          <a:xfrm>
            <a:off x="4774380" y="5565222"/>
            <a:ext cx="1143266" cy="246712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tx1"/>
                </a:solidFill>
              </a:rPr>
              <a:t>Sickness level</a:t>
            </a:r>
            <a:endParaRPr lang="ko-KR" altLang="en-US" sz="900" b="1" dirty="0">
              <a:solidFill>
                <a:schemeClr val="tx1"/>
              </a:solidFill>
            </a:endParaRPr>
          </a:p>
        </p:txBody>
      </p:sp>
      <p:sp>
        <p:nvSpPr>
          <p:cNvPr id="59" name="왼쪽 중괄호 58"/>
          <p:cNvSpPr/>
          <p:nvPr/>
        </p:nvSpPr>
        <p:spPr>
          <a:xfrm>
            <a:off x="5945112" y="5605589"/>
            <a:ext cx="325113" cy="223688"/>
          </a:xfrm>
          <a:prstGeom prst="leftBrace">
            <a:avLst>
              <a:gd name="adj1" fmla="val 43378"/>
              <a:gd name="adj2" fmla="val 50000"/>
            </a:avLst>
          </a:prstGeom>
          <a:ln w="635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7086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3079-18-0053-00-0002-framework-of-evaluation-and-assessment-for-the-VR-sockness-of-VR-content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170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897999"/>
              </p:ext>
            </p:extLst>
          </p:nvPr>
        </p:nvGraphicFramePr>
        <p:xfrm>
          <a:off x="228600" y="1371600"/>
          <a:ext cx="8686800" cy="4116390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06488">
                <a:tc gridSpan="4"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itchFamily="-84" charset="0"/>
                          <a:cs typeface="Times New Roman" panose="02020603050405020304" pitchFamily="18" charset="0"/>
                        </a:rPr>
                        <a:t>Framework of Evaluation and Assessment for the VR Sickness of VR Content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itchFamily="-8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915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Date: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 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2018-10-10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68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Author(s):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Name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Affiliation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Phone [optional]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Email [optional]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Beom-Ryeol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Lee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ETRI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+82 10 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8880 3347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lbr@etri.re.kr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467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914399"/>
          </a:xfrm>
        </p:spPr>
        <p:txBody>
          <a:bodyPr/>
          <a:lstStyle/>
          <a:p>
            <a:pPr eaLnBrk="0" hangingPunct="0"/>
            <a:r>
              <a:rPr lang="en-GB" altLang="ko-KR" sz="1800" dirty="0"/>
              <a:t>IEEE 3079</a:t>
            </a:r>
            <a:br>
              <a:rPr lang="en-GB" altLang="ko-KR" sz="1800" dirty="0"/>
            </a:br>
            <a:r>
              <a:rPr lang="en-US" altLang="ko-KR" sz="1800" dirty="0"/>
              <a:t>HMD Based VR Sickness Reducing Technology</a:t>
            </a:r>
            <a:br>
              <a:rPr lang="en-US" altLang="ko-KR" sz="1800" dirty="0"/>
            </a:br>
            <a:r>
              <a:rPr lang="en-US" altLang="ko-KR" sz="1800" dirty="0" err="1"/>
              <a:t>Dongil</a:t>
            </a:r>
            <a:r>
              <a:rPr lang="en-US" altLang="ko-KR" sz="1800" dirty="0"/>
              <a:t> Dillon </a:t>
            </a:r>
            <a:r>
              <a:rPr lang="en-US" altLang="ko-KR" sz="1800" dirty="0" err="1"/>
              <a:t>Seo</a:t>
            </a:r>
            <a:r>
              <a:rPr lang="en-US" altLang="ko-KR" sz="1800" dirty="0"/>
              <a:t>, </a:t>
            </a:r>
            <a:r>
              <a:rPr lang="en-US" altLang="ko-KR" sz="1800" dirty="0" err="1"/>
              <a:t>dillon@volercreative</a:t>
            </a:r>
            <a:endParaRPr lang="ko-KR" altLang="en-US" sz="180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2</a:t>
            </a:fld>
            <a:endParaRPr lang="en-US">
              <a:latin typeface="Myriad Pro" charset="0"/>
            </a:endParaRPr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7086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3079-18-0053-00-0002-framework-of-evaluation-and-assessment-for-the-VR-sockness-of-VR-content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8712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AC0A3B7-BC06-42E9-A8DC-C376A22F1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29</a:t>
            </a:fld>
            <a:endParaRPr lang="en-US">
              <a:latin typeface="Myriad Pro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1371600"/>
            <a:ext cx="7848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US" altLang="ko-KR" sz="2400" dirty="0" smtClean="0">
                <a:solidFill>
                  <a:schemeClr val="bg1">
                    <a:lumMod val="85000"/>
                  </a:schemeClr>
                </a:solidFill>
              </a:rPr>
              <a:t>Framework </a:t>
            </a:r>
            <a:r>
              <a:rPr lang="en-US" altLang="ko-KR" sz="2400" dirty="0">
                <a:solidFill>
                  <a:schemeClr val="bg1">
                    <a:lumMod val="85000"/>
                  </a:schemeClr>
                </a:solidFill>
              </a:rPr>
              <a:t>for the analysis and evaluation of VR </a:t>
            </a:r>
            <a:r>
              <a:rPr lang="en-US" altLang="ko-KR" sz="2400" dirty="0" smtClean="0">
                <a:solidFill>
                  <a:schemeClr val="bg1">
                    <a:lumMod val="85000"/>
                  </a:schemeClr>
                </a:solidFill>
              </a:rPr>
              <a:t>sickness</a:t>
            </a:r>
          </a:p>
          <a:p>
            <a:pPr marL="457200" indent="-457200">
              <a:buAutoNum type="arabicParenR"/>
            </a:pPr>
            <a:endParaRPr lang="en-US" altLang="ko-KR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457200" indent="-457200">
              <a:buAutoNum type="arabicParenR"/>
            </a:pPr>
            <a:r>
              <a:rPr lang="en-US" altLang="ko-KR" sz="2400" dirty="0" smtClean="0">
                <a:solidFill>
                  <a:schemeClr val="bg1">
                    <a:lumMod val="85000"/>
                  </a:schemeClr>
                </a:solidFill>
              </a:rPr>
              <a:t>Reference content</a:t>
            </a:r>
          </a:p>
          <a:p>
            <a:pPr marL="457200" indent="-457200">
              <a:buAutoNum type="arabicParenR"/>
            </a:pPr>
            <a:endParaRPr lang="en-US" altLang="ko-KR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457200" indent="-457200">
              <a:buAutoNum type="arabicParenR"/>
            </a:pPr>
            <a:r>
              <a:rPr lang="en-US" altLang="ko-KR" sz="2400" dirty="0" smtClean="0">
                <a:solidFill>
                  <a:schemeClr val="bg1">
                    <a:lumMod val="85000"/>
                  </a:schemeClr>
                </a:solidFill>
              </a:rPr>
              <a:t>Clinical trial</a:t>
            </a:r>
          </a:p>
          <a:p>
            <a:pPr marL="457200" indent="-457200">
              <a:buAutoNum type="arabicParenR"/>
            </a:pPr>
            <a:endParaRPr lang="en-US" altLang="ko-KR" sz="2400" dirty="0" smtClean="0"/>
          </a:p>
          <a:p>
            <a:pPr marL="457200" indent="-457200">
              <a:buAutoNum type="arabicParenR"/>
            </a:pPr>
            <a:r>
              <a:rPr lang="en-US" altLang="ko-KR" sz="2400" b="1" dirty="0" smtClean="0"/>
              <a:t>Survey subjects</a:t>
            </a:r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7086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3079-18-0053-00-0002-framework-of-evaluation-and-assessment-for-the-VR-sockness-of-VR-content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9393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AC0A3B7-BC06-42E9-A8DC-C376A22F1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30</a:t>
            </a:fld>
            <a:endParaRPr lang="en-US">
              <a:latin typeface="Myriad Pro" charset="0"/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Survey subjects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7700" y="1219200"/>
            <a:ext cx="78486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 sz="2400" dirty="0" smtClean="0"/>
              <a:t>SSQ </a:t>
            </a:r>
            <a:r>
              <a:rPr lang="en-US" altLang="ko-KR" dirty="0" smtClean="0"/>
              <a:t>(</a:t>
            </a:r>
            <a:r>
              <a:rPr lang="en-US" altLang="ko-KR" dirty="0"/>
              <a:t>Simulator Sickness Questionnaire</a:t>
            </a:r>
            <a:r>
              <a:rPr lang="en-US" altLang="ko-KR" dirty="0" smtClean="0"/>
              <a:t>)</a:t>
            </a:r>
            <a:endParaRPr lang="en-US" altLang="ko-KR" sz="2400" dirty="0" smtClean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ko-KR" sz="2000" dirty="0"/>
              <a:t>After experiencing </a:t>
            </a:r>
            <a:r>
              <a:rPr lang="en-US" altLang="ko-KR" sz="2000" dirty="0" smtClean="0"/>
              <a:t>VR content</a:t>
            </a:r>
            <a:r>
              <a:rPr lang="en-US" altLang="ko-KR" sz="2000" dirty="0"/>
              <a:t>, the </a:t>
            </a:r>
            <a:r>
              <a:rPr lang="en-US" altLang="ko-KR" sz="2000" dirty="0" smtClean="0"/>
              <a:t>subject </a:t>
            </a:r>
            <a:r>
              <a:rPr lang="en-US" altLang="ko-KR" sz="2000" dirty="0"/>
              <a:t>will conduct a scoring process that reflects scores on </a:t>
            </a:r>
            <a:r>
              <a:rPr lang="en-US" altLang="ko-KR" sz="2000" dirty="0" smtClean="0"/>
              <a:t>VR sickness </a:t>
            </a:r>
            <a:r>
              <a:rPr lang="en-US" altLang="ko-KR" sz="2000" dirty="0"/>
              <a:t>through surveys of users about symptoms of </a:t>
            </a:r>
            <a:r>
              <a:rPr lang="en-US" altLang="ko-KR" sz="2000" dirty="0" smtClean="0"/>
              <a:t>VR sickness.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altLang="ko-KR" sz="2000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 sz="2400" dirty="0" smtClean="0"/>
              <a:t>MSSQ </a:t>
            </a:r>
            <a:r>
              <a:rPr lang="en-US" altLang="ko-KR" dirty="0" smtClean="0"/>
              <a:t>(</a:t>
            </a:r>
            <a:r>
              <a:rPr lang="en-US" altLang="ko-KR" dirty="0"/>
              <a:t>Motion Sickness Susceptibility Questionnaire</a:t>
            </a:r>
            <a:r>
              <a:rPr lang="en-US" altLang="ko-KR" dirty="0" smtClean="0"/>
              <a:t>)</a:t>
            </a:r>
            <a:endParaRPr lang="en-US" altLang="ko-KR" sz="24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ko-KR" sz="2000" dirty="0"/>
              <a:t>Before the clinical trial is screened, </a:t>
            </a:r>
            <a:r>
              <a:rPr lang="en-US" altLang="ko-KR" sz="2000" dirty="0" err="1"/>
              <a:t>personalised</a:t>
            </a:r>
            <a:r>
              <a:rPr lang="en-US" altLang="ko-KR" sz="2000" dirty="0"/>
              <a:t> information such as demographic information game </a:t>
            </a:r>
            <a:r>
              <a:rPr lang="en-US" altLang="ko-KR" sz="2000" dirty="0" smtClean="0"/>
              <a:t>content </a:t>
            </a:r>
            <a:r>
              <a:rPr lang="en-US" altLang="ko-KR" sz="2000" dirty="0"/>
              <a:t>and </a:t>
            </a:r>
            <a:r>
              <a:rPr lang="en-US" altLang="ko-KR" sz="2000" dirty="0" smtClean="0"/>
              <a:t>VR experience </a:t>
            </a:r>
            <a:r>
              <a:rPr lang="en-US" altLang="ko-KR" sz="2000" dirty="0"/>
              <a:t>and motion sickness sensitivity are conducted.</a:t>
            </a:r>
            <a:endParaRPr lang="en-US" altLang="ko-KR" sz="2000" dirty="0" smtClean="0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7086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3079-18-0053-00-0002-framework-of-evaluation-and-assessment-for-the-VR-sockness-of-VR-content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3869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AC0A3B7-BC06-42E9-A8DC-C376A22F1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31</a:t>
            </a:fld>
            <a:endParaRPr lang="en-US">
              <a:latin typeface="Myriad Pro" charset="0"/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Survey subjects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7700" y="1219200"/>
            <a:ext cx="78486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altLang="ko-KR" sz="2400" dirty="0" smtClean="0"/>
              <a:t>IRB </a:t>
            </a:r>
            <a:r>
              <a:rPr lang="en-US" altLang="ko-KR" dirty="0" smtClean="0"/>
              <a:t>(Institutional Review Board)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altLang="ko-KR" sz="2000" dirty="0"/>
              <a:t>The </a:t>
            </a:r>
            <a:r>
              <a:rPr lang="en-US" altLang="ko-KR" sz="2000" dirty="0" smtClean="0"/>
              <a:t>subject must </a:t>
            </a:r>
            <a:r>
              <a:rPr lang="en-US" altLang="ko-KR" sz="2000" dirty="0"/>
              <a:t>obtain approval from the </a:t>
            </a:r>
            <a:r>
              <a:rPr lang="en-US" altLang="ko-KR" sz="2000" dirty="0" smtClean="0"/>
              <a:t>IRB </a:t>
            </a:r>
            <a:r>
              <a:rPr lang="en-US" altLang="ko-KR" sz="2000" dirty="0"/>
              <a:t>before conducting a clinical trial. </a:t>
            </a:r>
            <a:endParaRPr lang="en-US" altLang="ko-KR" sz="2000" dirty="0" smtClean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altLang="ko-KR" sz="2000" dirty="0" smtClean="0"/>
              <a:t>IRB </a:t>
            </a:r>
            <a:r>
              <a:rPr lang="en-US" altLang="ko-KR" sz="2000" dirty="0"/>
              <a:t>accreditation is valid for one year from the date of accreditation and is required to report the results of the clinical trial.</a:t>
            </a:r>
            <a:endParaRPr lang="en-US" altLang="ko-KR" sz="2000" dirty="0" smtClean="0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7086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3079-18-0053-00-0002-framework-of-evaluation-and-assessment-for-the-VR-sockness-of-VR-content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5411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7086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3079-18-0053-00-0002-framework-of-evaluation-and-assessment-for-the-VR-sockness-of-VR-content</a:t>
            </a:r>
            <a:endParaRPr lang="en-US" dirty="0"/>
          </a:p>
        </p:txBody>
      </p:sp>
      <p:sp>
        <p:nvSpPr>
          <p:cNvPr id="7" name="순서도: 처리 6"/>
          <p:cNvSpPr/>
          <p:nvPr/>
        </p:nvSpPr>
        <p:spPr>
          <a:xfrm>
            <a:off x="152400" y="762001"/>
            <a:ext cx="8305800" cy="59055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AC0A3B7-BC06-42E9-A8DC-C376A22F1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32</a:t>
            </a:fld>
            <a:endParaRPr lang="en-US">
              <a:latin typeface="Myriad Pro" charset="0"/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Examples of SSQ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806449"/>
            <a:ext cx="4038600" cy="580115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806449"/>
            <a:ext cx="4064989" cy="580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2550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AC0A3B7-BC06-42E9-A8DC-C376A22F1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33</a:t>
            </a:fld>
            <a:endParaRPr lang="en-US">
              <a:latin typeface="Myriad Pro" charset="0"/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Examples of MSSQ</a:t>
            </a:r>
            <a:endParaRPr lang="ko-KR" altLang="en-US" dirty="0"/>
          </a:p>
        </p:txBody>
      </p:sp>
      <p:sp>
        <p:nvSpPr>
          <p:cNvPr id="5" name="순서도: 처리 4"/>
          <p:cNvSpPr/>
          <p:nvPr/>
        </p:nvSpPr>
        <p:spPr>
          <a:xfrm>
            <a:off x="304800" y="838200"/>
            <a:ext cx="8534400" cy="568642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" y="895350"/>
            <a:ext cx="4187671" cy="558165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885825"/>
            <a:ext cx="4223486" cy="5581650"/>
          </a:xfrm>
          <a:prstGeom prst="rect">
            <a:avLst/>
          </a:prstGeom>
        </p:spPr>
      </p:pic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7086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3079-18-0053-00-0002-framework-of-evaluation-and-assessment-for-the-VR-sockness-of-VR-content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5615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AC0A3B7-BC06-42E9-A8DC-C376A22F1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34</a:t>
            </a:fld>
            <a:endParaRPr lang="en-US">
              <a:latin typeface="Myriad Pro" charset="0"/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Conclusions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7700" y="1219200"/>
            <a:ext cx="7848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 sz="2400" dirty="0" smtClean="0"/>
              <a:t>Propose a framework </a:t>
            </a:r>
            <a:r>
              <a:rPr lang="en-US" altLang="ko-KR" sz="2400" dirty="0"/>
              <a:t>for the analysis and evaluation of VR </a:t>
            </a:r>
            <a:r>
              <a:rPr lang="en-US" altLang="ko-KR" sz="2400" dirty="0" smtClean="0"/>
              <a:t>sickness from the point of view of reference content, clinical trial, and survey subjects.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ko-KR" sz="2400" dirty="0" smtClean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 sz="2400" dirty="0" smtClean="0"/>
              <a:t>Enabling </a:t>
            </a:r>
            <a:r>
              <a:rPr lang="en-US" altLang="ko-KR" sz="2400" dirty="0"/>
              <a:t>a database of </a:t>
            </a:r>
            <a:r>
              <a:rPr lang="en-US" altLang="ko-KR" sz="2400" dirty="0" smtClean="0"/>
              <a:t>VR sickness </a:t>
            </a:r>
            <a:r>
              <a:rPr lang="en-US" altLang="ko-KR" sz="2400" dirty="0"/>
              <a:t>through clinical trials to be used as </a:t>
            </a:r>
            <a:r>
              <a:rPr lang="en-US" altLang="ko-KR" sz="2400" dirty="0" smtClean="0"/>
              <a:t>base </a:t>
            </a:r>
            <a:r>
              <a:rPr lang="en-US" altLang="ko-KR" sz="2400" dirty="0"/>
              <a:t>data for reducing </a:t>
            </a:r>
            <a:r>
              <a:rPr lang="en-US" altLang="ko-KR" sz="2400" dirty="0" smtClean="0"/>
              <a:t>VR </a:t>
            </a:r>
            <a:r>
              <a:rPr lang="en-US" altLang="ko-KR" sz="2400" dirty="0"/>
              <a:t>sickness is a very important issue for </a:t>
            </a:r>
            <a:r>
              <a:rPr lang="en-US" altLang="ko-KR" sz="2400" dirty="0" smtClean="0"/>
              <a:t>VR human </a:t>
            </a:r>
            <a:r>
              <a:rPr lang="en-US" altLang="ko-KR" sz="2400" dirty="0"/>
              <a:t>factors research.</a:t>
            </a:r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7086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3079-18-0053-00-0002-framework-of-evaluation-and-assessment-for-the-VR-sockness-of-VR-content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4011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부제목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30258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AC0A3B7-BC06-42E9-A8DC-C376A22F1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3</a:t>
            </a:fld>
            <a:endParaRPr lang="en-US">
              <a:latin typeface="Myriad Pro" charset="0"/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7467600" cy="625474"/>
          </a:xfrm>
        </p:spPr>
        <p:txBody>
          <a:bodyPr/>
          <a:lstStyle/>
          <a:p>
            <a:r>
              <a:rPr lang="en-US" altLang="ko-KR" sz="3200" dirty="0" smtClean="0"/>
              <a:t>Contents</a:t>
            </a:r>
            <a:r>
              <a:rPr lang="en-US" altLang="ko-KR" dirty="0"/>
              <a:t/>
            </a:r>
            <a:br>
              <a:rPr lang="en-US" altLang="ko-KR" dirty="0"/>
            </a:b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1371600"/>
            <a:ext cx="7848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US" altLang="ko-KR" sz="2400" dirty="0" smtClean="0"/>
              <a:t>Framework </a:t>
            </a:r>
            <a:r>
              <a:rPr lang="en-US" altLang="ko-KR" sz="2400" dirty="0"/>
              <a:t>for the analysis and evaluation of VR </a:t>
            </a:r>
            <a:r>
              <a:rPr lang="en-US" altLang="ko-KR" sz="2400" dirty="0" smtClean="0"/>
              <a:t>sickness</a:t>
            </a:r>
          </a:p>
          <a:p>
            <a:pPr marL="457200" indent="-457200">
              <a:buAutoNum type="arabicParenR"/>
            </a:pPr>
            <a:endParaRPr lang="en-US" altLang="ko-KR" sz="2400" dirty="0" smtClean="0"/>
          </a:p>
          <a:p>
            <a:pPr marL="457200" indent="-457200">
              <a:buAutoNum type="arabicParenR"/>
            </a:pPr>
            <a:r>
              <a:rPr lang="en-US" altLang="ko-KR" sz="2400" dirty="0" smtClean="0"/>
              <a:t>Reference content</a:t>
            </a:r>
          </a:p>
          <a:p>
            <a:pPr marL="457200" indent="-457200">
              <a:buAutoNum type="arabicParenR"/>
            </a:pPr>
            <a:endParaRPr lang="en-US" altLang="ko-KR" sz="2400" dirty="0" smtClean="0"/>
          </a:p>
          <a:p>
            <a:pPr marL="457200" indent="-457200">
              <a:buAutoNum type="arabicParenR"/>
            </a:pPr>
            <a:r>
              <a:rPr lang="en-US" altLang="ko-KR" sz="2400" dirty="0" smtClean="0"/>
              <a:t>Clinical trial</a:t>
            </a:r>
          </a:p>
          <a:p>
            <a:pPr marL="457200" indent="-457200">
              <a:buAutoNum type="arabicParenR"/>
            </a:pPr>
            <a:endParaRPr lang="en-US" altLang="ko-KR" sz="2400" dirty="0" smtClean="0"/>
          </a:p>
          <a:p>
            <a:pPr marL="457200" indent="-457200">
              <a:buAutoNum type="arabicParenR"/>
            </a:pPr>
            <a:r>
              <a:rPr lang="en-US" altLang="ko-KR" sz="2400" dirty="0" smtClean="0"/>
              <a:t>Survey subjects</a:t>
            </a:r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7086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3079-18-0053-00-0002-framework-of-evaluation-and-assessment-for-the-VR-sockness-of-VR-content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886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AC0A3B7-BC06-42E9-A8DC-C376A22F1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4</a:t>
            </a:fld>
            <a:endParaRPr lang="en-US">
              <a:latin typeface="Myriad Pro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1371600"/>
            <a:ext cx="7848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US" altLang="ko-KR" sz="2400" b="1" dirty="0" smtClean="0"/>
              <a:t>Framework </a:t>
            </a:r>
            <a:r>
              <a:rPr lang="en-US" altLang="ko-KR" sz="2400" b="1" dirty="0"/>
              <a:t>for the analysis and evaluation of VR </a:t>
            </a:r>
            <a:r>
              <a:rPr lang="en-US" altLang="ko-KR" sz="2400" b="1" dirty="0" smtClean="0"/>
              <a:t>sickness</a:t>
            </a:r>
          </a:p>
          <a:p>
            <a:pPr marL="457200" indent="-457200">
              <a:buAutoNum type="arabicParenR"/>
            </a:pPr>
            <a:endParaRPr lang="en-US" altLang="ko-KR" sz="2400" dirty="0" smtClean="0"/>
          </a:p>
          <a:p>
            <a:pPr marL="457200" indent="-457200">
              <a:buAutoNum type="arabicParenR"/>
            </a:pPr>
            <a:r>
              <a:rPr lang="en-US" altLang="ko-KR" sz="2400" dirty="0" smtClean="0">
                <a:solidFill>
                  <a:schemeClr val="bg1">
                    <a:lumMod val="85000"/>
                  </a:schemeClr>
                </a:solidFill>
              </a:rPr>
              <a:t>Reference content</a:t>
            </a:r>
          </a:p>
          <a:p>
            <a:pPr marL="457200" indent="-457200">
              <a:buAutoNum type="arabicParenR"/>
            </a:pPr>
            <a:endParaRPr lang="en-US" altLang="ko-KR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457200" indent="-457200">
              <a:buAutoNum type="arabicParenR"/>
            </a:pPr>
            <a:r>
              <a:rPr lang="en-US" altLang="ko-KR" sz="2400" dirty="0" smtClean="0">
                <a:solidFill>
                  <a:schemeClr val="bg1">
                    <a:lumMod val="85000"/>
                  </a:schemeClr>
                </a:solidFill>
              </a:rPr>
              <a:t>Clinical trial</a:t>
            </a:r>
          </a:p>
          <a:p>
            <a:pPr marL="457200" indent="-457200">
              <a:buAutoNum type="arabicParenR"/>
            </a:pPr>
            <a:endParaRPr lang="en-US" altLang="ko-KR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457200" indent="-457200">
              <a:buAutoNum type="arabicParenR"/>
            </a:pPr>
            <a:r>
              <a:rPr lang="en-US" altLang="ko-KR" sz="2400" dirty="0" smtClean="0">
                <a:solidFill>
                  <a:schemeClr val="bg1">
                    <a:lumMod val="85000"/>
                  </a:schemeClr>
                </a:solidFill>
              </a:rPr>
              <a:t>Survey subjects</a:t>
            </a:r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7086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3079-18-0053-00-0002-framework-of-evaluation-and-assessment-for-the-VR-sockness-of-VR-content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943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AC0A3B7-BC06-42E9-A8DC-C376A22F1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5</a:t>
            </a:fld>
            <a:endParaRPr lang="en-US">
              <a:latin typeface="Myriad Pro" charset="0"/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7467600" cy="625474"/>
          </a:xfrm>
        </p:spPr>
        <p:txBody>
          <a:bodyPr/>
          <a:lstStyle/>
          <a:p>
            <a:r>
              <a:rPr lang="en-US" altLang="ko-KR" dirty="0"/>
              <a:t>Framework of Evaluation and Assessment for the VR </a:t>
            </a:r>
            <a:r>
              <a:rPr lang="en-US" altLang="ko-KR" dirty="0" smtClean="0"/>
              <a:t>Sickness of VR Content</a:t>
            </a:r>
            <a:r>
              <a:rPr lang="en-US" altLang="ko-KR" dirty="0"/>
              <a:t/>
            </a:r>
            <a:br>
              <a:rPr lang="en-US" altLang="ko-KR" dirty="0"/>
            </a:b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1371600"/>
            <a:ext cx="78486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 sz="2400" dirty="0" smtClean="0"/>
              <a:t>Purpose of standard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altLang="ko-KR" dirty="0"/>
              <a:t>T</a:t>
            </a:r>
            <a:r>
              <a:rPr lang="en-US" altLang="ko-KR" dirty="0" smtClean="0"/>
              <a:t>o </a:t>
            </a:r>
            <a:r>
              <a:rPr lang="en-US" altLang="ko-KR" dirty="0"/>
              <a:t>provide criteria for the analytical framework using objective and subjective evaluation measures for analyzing and evaluating the </a:t>
            </a:r>
            <a:r>
              <a:rPr lang="en-US" altLang="ko-KR" dirty="0" smtClean="0"/>
              <a:t>VR sickness </a:t>
            </a:r>
            <a:r>
              <a:rPr lang="en-US" altLang="ko-KR" dirty="0"/>
              <a:t>for </a:t>
            </a:r>
            <a:r>
              <a:rPr lang="en-US" altLang="ko-KR" dirty="0" smtClean="0"/>
              <a:t>VR content</a:t>
            </a:r>
          </a:p>
          <a:p>
            <a:endParaRPr lang="en-US" altLang="ko-KR" dirty="0" smtClean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 sz="2400" dirty="0" smtClean="0"/>
              <a:t>Scope of standard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altLang="ko-KR" dirty="0"/>
              <a:t>F</a:t>
            </a:r>
            <a:r>
              <a:rPr lang="en-US" altLang="ko-KR" dirty="0" smtClean="0"/>
              <a:t>ramework </a:t>
            </a:r>
            <a:r>
              <a:rPr lang="en-US" altLang="ko-KR" dirty="0"/>
              <a:t>to quantify the correlation between human factors parameters in </a:t>
            </a:r>
            <a:r>
              <a:rPr lang="en-US" altLang="ko-KR" dirty="0" smtClean="0"/>
              <a:t>VR content </a:t>
            </a:r>
            <a:r>
              <a:rPr lang="en-US" altLang="ko-KR" dirty="0"/>
              <a:t>and symptoms of </a:t>
            </a:r>
            <a:r>
              <a:rPr lang="en-US" altLang="ko-KR" dirty="0" smtClean="0"/>
              <a:t>VR sickness</a:t>
            </a:r>
            <a:r>
              <a:rPr lang="en-US" altLang="ko-KR" dirty="0"/>
              <a:t>.</a:t>
            </a:r>
            <a:endParaRPr lang="en-US" altLang="ko-KR" dirty="0" smtClean="0"/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altLang="ko-KR" dirty="0" smtClean="0"/>
              <a:t>Implementation issues for referential VR content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altLang="ko-KR" dirty="0" smtClean="0"/>
              <a:t>Protocol design for clinical trial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altLang="ko-KR" dirty="0" smtClean="0"/>
              <a:t>Survey design for user’s response with SSQ, MSSQ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endParaRPr lang="ko-KR" altLang="en-US" dirty="0"/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7086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3079-18-0053-00-0002-framework-of-evaluation-and-assessment-for-the-VR-sockness-of-VR-content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338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AC0A3B7-BC06-42E9-A8DC-C376A22F1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6</a:t>
            </a:fld>
            <a:endParaRPr lang="en-US">
              <a:latin typeface="Myriad Pro" charset="0"/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7315200" cy="618224"/>
          </a:xfrm>
        </p:spPr>
        <p:txBody>
          <a:bodyPr/>
          <a:lstStyle/>
          <a:p>
            <a:r>
              <a:rPr lang="en-US" altLang="ko-KR" dirty="0"/>
              <a:t>Relationship between </a:t>
            </a:r>
            <a:r>
              <a:rPr lang="en-US" altLang="ko-KR" dirty="0" smtClean="0"/>
              <a:t>human </a:t>
            </a:r>
            <a:r>
              <a:rPr lang="en-US" altLang="ko-KR" dirty="0"/>
              <a:t>f</a:t>
            </a:r>
            <a:r>
              <a:rPr lang="en-US" altLang="ko-KR" dirty="0" smtClean="0"/>
              <a:t>actor </a:t>
            </a:r>
            <a:r>
              <a:rPr lang="en-US" altLang="ko-KR" dirty="0"/>
              <a:t>parameters and </a:t>
            </a:r>
            <a:r>
              <a:rPr lang="en-US" altLang="ko-KR" dirty="0" smtClean="0"/>
              <a:t>VR sickness </a:t>
            </a:r>
            <a:r>
              <a:rPr lang="en-US" altLang="ko-KR" dirty="0"/>
              <a:t>symptoms for evaluation of </a:t>
            </a:r>
            <a:r>
              <a:rPr lang="en-US" altLang="ko-KR" dirty="0" smtClean="0"/>
              <a:t>VR sickness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600200"/>
            <a:ext cx="8458200" cy="4256774"/>
          </a:xfrm>
          <a:prstGeom prst="rect">
            <a:avLst/>
          </a:prstGeom>
        </p:spPr>
      </p:pic>
      <p:sp>
        <p:nvSpPr>
          <p:cNvPr id="7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7086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3079-18-0053-00-0002-framework-of-evaluation-and-assessment-for-the-VR-sockness-of-VR-content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991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AC0A3B7-BC06-42E9-A8DC-C376A22F1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7</a:t>
            </a:fld>
            <a:endParaRPr lang="en-US">
              <a:latin typeface="Myriad Pro" charset="0"/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7543800" cy="533400"/>
          </a:xfrm>
        </p:spPr>
        <p:txBody>
          <a:bodyPr/>
          <a:lstStyle/>
          <a:p>
            <a:r>
              <a:rPr lang="en-US" altLang="ko-KR" dirty="0"/>
              <a:t>Framework for the </a:t>
            </a:r>
            <a:r>
              <a:rPr lang="en-US" altLang="ko-KR" dirty="0" smtClean="0"/>
              <a:t>analysis </a:t>
            </a:r>
            <a:r>
              <a:rPr lang="en-US" altLang="ko-KR" dirty="0"/>
              <a:t>and </a:t>
            </a:r>
            <a:r>
              <a:rPr lang="en-US" altLang="ko-KR" dirty="0" smtClean="0"/>
              <a:t>evaluation </a:t>
            </a:r>
            <a:r>
              <a:rPr lang="en-US" altLang="ko-KR" dirty="0"/>
              <a:t>of </a:t>
            </a:r>
            <a:r>
              <a:rPr lang="en-US" altLang="ko-KR" dirty="0" smtClean="0"/>
              <a:t>VR sickness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1371600"/>
            <a:ext cx="78486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 sz="2400" dirty="0" smtClean="0"/>
              <a:t>Components of the framework</a:t>
            </a:r>
            <a:endParaRPr lang="en-US" altLang="ko-KR" sz="2000" dirty="0" smtClean="0"/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altLang="ko-KR" dirty="0"/>
              <a:t>R</a:t>
            </a:r>
            <a:r>
              <a:rPr lang="en-US" altLang="ko-KR" dirty="0" smtClean="0"/>
              <a:t>eference VR content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altLang="ko-KR" dirty="0" smtClean="0"/>
              <a:t>Stimulus classification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altLang="ko-KR" dirty="0"/>
              <a:t>System </a:t>
            </a:r>
            <a:r>
              <a:rPr lang="en-US" altLang="ko-KR" dirty="0" smtClean="0"/>
              <a:t>parameters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altLang="ko-KR" dirty="0"/>
              <a:t>Subjective </a:t>
            </a:r>
            <a:r>
              <a:rPr lang="en-US" altLang="ko-KR" dirty="0" smtClean="0"/>
              <a:t>evaluation </a:t>
            </a:r>
            <a:r>
              <a:rPr lang="en-US" altLang="ko-KR" dirty="0"/>
              <a:t>methods and </a:t>
            </a:r>
            <a:r>
              <a:rPr lang="en-US" altLang="ko-KR" dirty="0" smtClean="0"/>
              <a:t>procedures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altLang="ko-KR" dirty="0"/>
              <a:t>Objective </a:t>
            </a:r>
            <a:r>
              <a:rPr lang="en-US" altLang="ko-KR" dirty="0" smtClean="0"/>
              <a:t>evaluation </a:t>
            </a:r>
            <a:r>
              <a:rPr lang="en-US" altLang="ko-KR" dirty="0"/>
              <a:t>methods and </a:t>
            </a:r>
            <a:r>
              <a:rPr lang="en-US" altLang="ko-KR" dirty="0" smtClean="0"/>
              <a:t>procedures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altLang="ko-KR" dirty="0" smtClean="0"/>
              <a:t>Clinical trail database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altLang="ko-KR" dirty="0"/>
              <a:t>Correlation </a:t>
            </a:r>
            <a:r>
              <a:rPr lang="en-US" altLang="ko-KR" dirty="0" smtClean="0"/>
              <a:t>analysis </a:t>
            </a:r>
            <a:r>
              <a:rPr lang="en-US" altLang="ko-KR" dirty="0"/>
              <a:t>m</a:t>
            </a:r>
            <a:r>
              <a:rPr lang="en-US" altLang="ko-KR" dirty="0" smtClean="0"/>
              <a:t>ethods </a:t>
            </a:r>
            <a:r>
              <a:rPr lang="en-US" altLang="ko-KR" dirty="0"/>
              <a:t>and p</a:t>
            </a:r>
            <a:r>
              <a:rPr lang="en-US" altLang="ko-KR" dirty="0" smtClean="0"/>
              <a:t>rocedures </a:t>
            </a:r>
            <a:r>
              <a:rPr lang="en-US" altLang="ko-KR" dirty="0"/>
              <a:t>for </a:t>
            </a:r>
            <a:r>
              <a:rPr lang="en-US" altLang="ko-KR" dirty="0" smtClean="0"/>
              <a:t>VR sickness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altLang="ko-KR" dirty="0" smtClean="0"/>
              <a:t>Methods </a:t>
            </a:r>
            <a:r>
              <a:rPr lang="en-US" altLang="ko-KR" dirty="0"/>
              <a:t>and s</a:t>
            </a:r>
            <a:r>
              <a:rPr lang="en-US" altLang="ko-KR" dirty="0" smtClean="0"/>
              <a:t>tandards </a:t>
            </a:r>
            <a:r>
              <a:rPr lang="en-US" altLang="ko-KR" dirty="0"/>
              <a:t>for </a:t>
            </a:r>
            <a:r>
              <a:rPr lang="en-US" altLang="ko-KR" dirty="0" smtClean="0"/>
              <a:t>leveling VR sickness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altLang="ko-KR" dirty="0"/>
              <a:t>Clinical trial configuration and test methods for evaluating and analyzing </a:t>
            </a:r>
            <a:r>
              <a:rPr lang="en-US" altLang="ko-KR" dirty="0" smtClean="0"/>
              <a:t>VR sickness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altLang="ko-KR" dirty="0" smtClean="0"/>
              <a:t>Configuration </a:t>
            </a:r>
            <a:r>
              <a:rPr lang="en-US" altLang="ko-KR" dirty="0"/>
              <a:t>and </a:t>
            </a:r>
            <a:r>
              <a:rPr lang="en-US" altLang="ko-KR" dirty="0" smtClean="0"/>
              <a:t>measurement of </a:t>
            </a:r>
            <a:r>
              <a:rPr lang="en-US" altLang="ko-KR" dirty="0"/>
              <a:t>a user's </a:t>
            </a:r>
            <a:r>
              <a:rPr lang="en-US" altLang="ko-KR" dirty="0" smtClean="0"/>
              <a:t>VR </a:t>
            </a:r>
            <a:r>
              <a:rPr lang="en-US" altLang="ko-KR" dirty="0"/>
              <a:t>sickness survey</a:t>
            </a:r>
            <a:endParaRPr lang="ko-KR" altLang="en-US" dirty="0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7086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3079-18-0053-00-0002-framework-of-evaluation-and-assessment-for-the-VR-sockness-of-VR-content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441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AC0A3B7-BC06-42E9-A8DC-C376A22F1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8</a:t>
            </a:fld>
            <a:endParaRPr lang="en-US">
              <a:latin typeface="Myriad Pro" charset="0"/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7543800" cy="533400"/>
          </a:xfrm>
        </p:spPr>
        <p:txBody>
          <a:bodyPr/>
          <a:lstStyle/>
          <a:p>
            <a:r>
              <a:rPr lang="en-US" altLang="ko-KR" dirty="0"/>
              <a:t>Framework for the </a:t>
            </a:r>
            <a:r>
              <a:rPr lang="en-US" altLang="ko-KR" dirty="0" smtClean="0"/>
              <a:t>analysis </a:t>
            </a:r>
            <a:r>
              <a:rPr lang="en-US" altLang="ko-KR" dirty="0"/>
              <a:t>and </a:t>
            </a:r>
            <a:r>
              <a:rPr lang="en-US" altLang="ko-KR" dirty="0" smtClean="0"/>
              <a:t>evaluation </a:t>
            </a:r>
            <a:r>
              <a:rPr lang="en-US" altLang="ko-KR" dirty="0"/>
              <a:t>of </a:t>
            </a:r>
            <a:r>
              <a:rPr lang="en-US" altLang="ko-KR" dirty="0" smtClean="0"/>
              <a:t>VR sickness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59" y="1371600"/>
            <a:ext cx="8915400" cy="4743666"/>
          </a:xfrm>
          <a:prstGeom prst="rect">
            <a:avLst/>
          </a:prstGeom>
        </p:spPr>
      </p:pic>
      <p:sp>
        <p:nvSpPr>
          <p:cNvPr id="7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7086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3079-18-0053-00-0002-framework-of-evaluation-and-assessment-for-the-VR-sockness-of-VR-content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902509"/>
      </p:ext>
    </p:extLst>
  </p:cSld>
  <p:clrMapOvr>
    <a:masterClrMapping/>
  </p:clrMapOvr>
</p:sld>
</file>

<file path=ppt/theme/theme1.xml><?xml version="1.0" encoding="utf-8"?>
<a:theme xmlns:a="http://schemas.openxmlformats.org/drawingml/2006/main" name="IEEE-SA Powerpoint 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A6B4AC"/>
      </a:lt2>
      <a:accent1>
        <a:srgbClr val="0066A1"/>
      </a:accent1>
      <a:accent2>
        <a:srgbClr val="009FDA"/>
      </a:accent2>
      <a:accent3>
        <a:srgbClr val="FFFFFF"/>
      </a:accent3>
      <a:accent4>
        <a:srgbClr val="000000"/>
      </a:accent4>
      <a:accent5>
        <a:srgbClr val="AAB8CD"/>
      </a:accent5>
      <a:accent6>
        <a:srgbClr val="0090C5"/>
      </a:accent6>
      <a:hlink>
        <a:srgbClr val="CC1239"/>
      </a:hlink>
      <a:folHlink>
        <a:srgbClr val="FDC82F"/>
      </a:folHlink>
    </a:clrScheme>
    <a:fontScheme name="Blank Presenta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A6B4AC"/>
        </a:lt2>
        <a:accent1>
          <a:srgbClr val="0066A1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A6B4AC"/>
        </a:dk1>
        <a:lt1>
          <a:srgbClr val="FFFFFF"/>
        </a:lt1>
        <a:dk2>
          <a:srgbClr val="000000"/>
        </a:dk2>
        <a:lt2>
          <a:srgbClr val="FFFFFF"/>
        </a:lt2>
        <a:accent1>
          <a:srgbClr val="0066A1"/>
        </a:accent1>
        <a:accent2>
          <a:srgbClr val="009FDA"/>
        </a:accent2>
        <a:accent3>
          <a:srgbClr val="AAAAAA"/>
        </a:accent3>
        <a:accent4>
          <a:srgbClr val="DADADA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IEEE-SA Powerpoint Template</Template>
  <TotalTime>6179</TotalTime>
  <Words>1360</Words>
  <Application>Microsoft Office PowerPoint</Application>
  <PresentationFormat>화면 슬라이드 쇼(4:3)</PresentationFormat>
  <Paragraphs>434</Paragraphs>
  <Slides>36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36</vt:i4>
      </vt:variant>
    </vt:vector>
  </HeadingPairs>
  <TitlesOfParts>
    <vt:vector size="47" baseType="lpstr">
      <vt:lpstr>Geneva</vt:lpstr>
      <vt:lpstr>ＭＳ Ｐゴシック</vt:lpstr>
      <vt:lpstr>Myriad Pro</vt:lpstr>
      <vt:lpstr>游ゴシック</vt:lpstr>
      <vt:lpstr>맑은 고딕</vt:lpstr>
      <vt:lpstr>Arial</vt:lpstr>
      <vt:lpstr>Times New Roman</vt:lpstr>
      <vt:lpstr>Verdana</vt:lpstr>
      <vt:lpstr>Wingdings</vt:lpstr>
      <vt:lpstr>IEEE-SA Powerpoint Template</vt:lpstr>
      <vt:lpstr>Office 테마</vt:lpstr>
      <vt:lpstr>PowerPoint 프레젠테이션</vt:lpstr>
      <vt:lpstr>Compliance with  IEEE Standards Policies and Procedures</vt:lpstr>
      <vt:lpstr>IEEE 3079 HMD Based VR Sickness Reducing Technology Dongil Dillon Seo, dillon@volercreative</vt:lpstr>
      <vt:lpstr>Contents </vt:lpstr>
      <vt:lpstr>PowerPoint 프레젠테이션</vt:lpstr>
      <vt:lpstr>Framework of Evaluation and Assessment for the VR Sickness of VR Content </vt:lpstr>
      <vt:lpstr>Relationship between human factor parameters and VR sickness symptoms for evaluation of VR sickness</vt:lpstr>
      <vt:lpstr>Framework for the analysis and evaluation of VR sickness</vt:lpstr>
      <vt:lpstr>Framework for the analysis and evaluation of VR sickness</vt:lpstr>
      <vt:lpstr>Measuring tools for analysis and evaluation of VR sickness</vt:lpstr>
      <vt:lpstr>PowerPoint 프레젠테이션</vt:lpstr>
      <vt:lpstr>Reference content</vt:lpstr>
      <vt:lpstr>Primitive content</vt:lpstr>
      <vt:lpstr>Primitive content</vt:lpstr>
      <vt:lpstr>Primitive content</vt:lpstr>
      <vt:lpstr>Primitive content</vt:lpstr>
      <vt:lpstr>Primitive content</vt:lpstr>
      <vt:lpstr>Scenario content</vt:lpstr>
      <vt:lpstr>Scenario content</vt:lpstr>
      <vt:lpstr>Scenario content</vt:lpstr>
      <vt:lpstr>Scenario content</vt:lpstr>
      <vt:lpstr>Correlation between primitive content and scenario content</vt:lpstr>
      <vt:lpstr>PowerPoint 프레젠테이션</vt:lpstr>
      <vt:lpstr>Protocol for clinical trial</vt:lpstr>
      <vt:lpstr>Protocol for clinical trial</vt:lpstr>
      <vt:lpstr>Protocol for clinical trial</vt:lpstr>
      <vt:lpstr>Clinical trial with bio-signal measurement</vt:lpstr>
      <vt:lpstr>Protocol for clinical trial</vt:lpstr>
      <vt:lpstr>Visualization results of clinical trial </vt:lpstr>
      <vt:lpstr>PowerPoint 프레젠테이션</vt:lpstr>
      <vt:lpstr>Survey subjects</vt:lpstr>
      <vt:lpstr>Survey subjects</vt:lpstr>
      <vt:lpstr>Examples of SSQ</vt:lpstr>
      <vt:lpstr>Examples of MSSQ</vt:lpstr>
      <vt:lpstr>Conclusions</vt:lpstr>
      <vt:lpstr>PowerPoint 프레젠테이션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Page Using a Light Image</dc:title>
  <dc:creator>jkenny</dc:creator>
  <cp:lastModifiedBy>Registered User</cp:lastModifiedBy>
  <cp:revision>250</cp:revision>
  <cp:lastPrinted>2018-02-28T09:01:45Z</cp:lastPrinted>
  <dcterms:created xsi:type="dcterms:W3CDTF">2014-10-13T13:02:20Z</dcterms:created>
  <dcterms:modified xsi:type="dcterms:W3CDTF">2018-10-08T14:52:06Z</dcterms:modified>
</cp:coreProperties>
</file>