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6"/>
  </p:notesMasterIdLst>
  <p:handoutMasterIdLst>
    <p:handoutMasterId r:id="rId27"/>
  </p:handoutMasterIdLst>
  <p:sldIdLst>
    <p:sldId id="325" r:id="rId4"/>
    <p:sldId id="365" r:id="rId5"/>
    <p:sldId id="366" r:id="rId6"/>
    <p:sldId id="375" r:id="rId7"/>
    <p:sldId id="390" r:id="rId8"/>
    <p:sldId id="358" r:id="rId9"/>
    <p:sldId id="401" r:id="rId10"/>
    <p:sldId id="380" r:id="rId11"/>
    <p:sldId id="373" r:id="rId12"/>
    <p:sldId id="374" r:id="rId13"/>
    <p:sldId id="378" r:id="rId14"/>
    <p:sldId id="381" r:id="rId15"/>
    <p:sldId id="385" r:id="rId16"/>
    <p:sldId id="382" r:id="rId17"/>
    <p:sldId id="384" r:id="rId18"/>
    <p:sldId id="388" r:id="rId19"/>
    <p:sldId id="383" r:id="rId20"/>
    <p:sldId id="386" r:id="rId21"/>
    <p:sldId id="394" r:id="rId22"/>
    <p:sldId id="391" r:id="rId23"/>
    <p:sldId id="402" r:id="rId24"/>
    <p:sldId id="35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27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3079-19-0002-01-0000-Session #8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3079-19-0002-01-0000-Session #8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3079-19-0002-01-0000-Session #8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3079-19-0002-01-0000-Session #8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pic>
        <p:nvPicPr>
          <p:cNvPr id="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3079-19-0002-01-0000-Session #8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3079-19-0002-01-0000-Session #8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3079-19-0002-01-0000-Session #8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3079-19-0002-01-0000-Session #8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3079-19-0002-01-0000-Session #8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3079-19-0002-01-0000-Session #8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3079-19-0002-01-0000-Session #8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3079-19-0002-01-0000-Session #8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3079-19-0002-01-0000-Session #8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3079-19-0002-01-0000-Session #8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3079-19-0002-01-0000-Session #8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3079-19-0002-01-0000-Session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3079-19-0002-01-0000-Session #8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3079-19-0002-01-0000-Session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3079-19-0002-01-0000-Session #8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3079-19-0002-01-0000-Session #8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3079-19-0002-01-0000-Session #8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3079-19-0002-01-0000-Session #8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3079-19-0002-01-0000-Session #8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3079-19-0002-01-0000-Session #8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3079-19-0002-01-0000-Session #8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3079-19-0002-01-0000-Session #8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3079-19-0002-01-0000-Session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3079-19-0002-01-0000-Session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3079-19-0002-01-0000-Session #8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3079-19-0002-01-0000-Session #8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3079-19-0002-01-0000-Session #8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3079-19-0002-01-0000-Session #8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3079-19-0002-01-0000-Session #8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3079-19-0002-01-0000-Session #8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3079-19-0002-01-0000-Session #8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3079-19-0002-01-0000-Session #8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3079-19-0002-01-0000-Session #8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P3079</a:t>
            </a:r>
            <a:r>
              <a:rPr lang="ko-KR" altLang="en-US" dirty="0"/>
              <a:t> </a:t>
            </a:r>
            <a:r>
              <a:rPr lang="en-US" altLang="ko-KR" dirty="0"/>
              <a:t>Session</a:t>
            </a:r>
            <a:r>
              <a:rPr lang="ko-KR" altLang="en-US" dirty="0"/>
              <a:t> </a:t>
            </a:r>
            <a:r>
              <a:rPr lang="en-US" altLang="ko-KR" dirty="0"/>
              <a:t>#8</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[Dillon </a:t>
            </a:r>
            <a:r>
              <a:rPr lang="en-US" dirty="0" err="1"/>
              <a:t>Seo</a:t>
            </a:r>
            <a:r>
              <a:rPr lang="en-US" dirty="0"/>
              <a:t> / </a:t>
            </a:r>
            <a:r>
              <a:rPr lang="en-US" dirty="0" err="1"/>
              <a:t>VoleR</a:t>
            </a:r>
            <a:r>
              <a:rPr lang="en-US" dirty="0"/>
              <a:t> Creative]</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3" name="바닥글 개체 틀 2"/>
          <p:cNvSpPr>
            <a:spLocks noGrp="1"/>
          </p:cNvSpPr>
          <p:nvPr>
            <p:ph type="ftr" sz="quarter" idx="11"/>
          </p:nvPr>
        </p:nvSpPr>
        <p:spPr/>
        <p:txBody>
          <a:bodyPr/>
          <a:lstStyle/>
          <a:p>
            <a:pPr>
              <a:defRPr/>
            </a:pPr>
            <a:r>
              <a:rPr lang="en-US"/>
              <a:t>3079-19-0002-01-0000-Session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Arial" charset="0"/>
                <a:ea typeface="+mn-ea"/>
                <a:cs typeface="+mn-cs"/>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Arial" charset="0"/>
              </a:rPr>
              <a:t>In all IEEE standards meetings, </a:t>
            </a:r>
            <a:r>
              <a:rPr lang="en-US" altLang="ko-KR" sz="2400" b="1" i="1" u="sng" kern="0" dirty="0">
                <a:solidFill>
                  <a:srgbClr val="3333CC"/>
                </a:solidFill>
                <a:latin typeface="Arial" charset="0"/>
              </a:rPr>
              <a:t>membership is by individual</a:t>
            </a:r>
            <a:r>
              <a:rPr lang="en-US" altLang="ko-KR" sz="2400" kern="0" dirty="0">
                <a:solidFill>
                  <a:srgbClr val="000000"/>
                </a:solidFill>
                <a:latin typeface="Arial" charset="0"/>
              </a:rPr>
              <a:t>, hence you do </a:t>
            </a:r>
            <a:r>
              <a:rPr lang="en-US" altLang="ko-KR" sz="2400" b="1" kern="0" dirty="0">
                <a:solidFill>
                  <a:srgbClr val="3333CC"/>
                </a:solidFill>
                <a:latin typeface="Arial" charset="0"/>
              </a:rPr>
              <a:t>not</a:t>
            </a:r>
            <a:r>
              <a:rPr lang="en-US" altLang="ko-KR" sz="2400" kern="0" dirty="0">
                <a:solidFill>
                  <a:srgbClr val="000000"/>
                </a:solidFill>
                <a:latin typeface="Arial" charset="0"/>
              </a:rPr>
              <a:t> represent a </a:t>
            </a:r>
            <a:r>
              <a:rPr lang="en-US" altLang="ko-KR" sz="2400" b="1" kern="0" dirty="0">
                <a:solidFill>
                  <a:srgbClr val="3333CC"/>
                </a:solidFill>
                <a:latin typeface="Arial" charset="0"/>
              </a:rPr>
              <a:t>company or organization</a:t>
            </a:r>
            <a:r>
              <a:rPr lang="en-US" altLang="ko-KR" sz="2400" kern="0" dirty="0">
                <a:solidFill>
                  <a:srgbClr val="000000"/>
                </a:solidFill>
                <a:latin typeface="Arial"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Arial" charset="0"/>
                <a:ea typeface="+mn-ea"/>
                <a:cs typeface="+mn-cs"/>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Arial" charset="0"/>
              </a:rPr>
              <a:t>The Anti-Trust laws forbid the </a:t>
            </a:r>
            <a:r>
              <a:rPr lang="en-US" altLang="ko-KR" sz="2400" b="1" i="1" u="sng" kern="0" dirty="0">
                <a:solidFill>
                  <a:srgbClr val="3333CC"/>
                </a:solidFill>
                <a:latin typeface="Arial" charset="0"/>
              </a:rPr>
              <a:t>discussion of prices</a:t>
            </a:r>
            <a:r>
              <a:rPr lang="en-US" altLang="ko-KR" sz="2400" kern="0" dirty="0">
                <a:solidFill>
                  <a:srgbClr val="000000"/>
                </a:solidFill>
                <a:latin typeface="Arial" charset="0"/>
              </a:rPr>
              <a:t> within our meetings.</a:t>
            </a:r>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p:txBody>
          <a:bodyPr/>
          <a:lstStyle/>
          <a:p>
            <a:pPr>
              <a:defRPr/>
            </a:pPr>
            <a:r>
              <a:rPr lang="en-US"/>
              <a:t>3079-19-0002-01-0000-Session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6096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#8 through #11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Tree>
    <p:extLst>
      <p:ext uri="{BB962C8B-B14F-4D97-AF65-F5344CB8AC3E}">
        <p14:creationId xmlns:p14="http://schemas.microsoft.com/office/powerpoint/2010/main" val="3408857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3" name="바닥글 개체 틀 2">
            <a:extLst>
              <a:ext uri="{FF2B5EF4-FFF2-40B4-BE49-F238E27FC236}">
                <a16:creationId xmlns:a16="http://schemas.microsoft.com/office/drawing/2014/main" id="{86B733D5-EE24-4712-811B-D8E304B0B57D}"/>
              </a:ext>
            </a:extLst>
          </p:cNvPr>
          <p:cNvSpPr>
            <a:spLocks noGrp="1"/>
          </p:cNvSpPr>
          <p:nvPr>
            <p:ph type="ftr" sz="quarter" idx="11"/>
          </p:nvPr>
        </p:nvSpPr>
        <p:spPr/>
        <p:txBody>
          <a:bodyPr/>
          <a:lstStyle/>
          <a:p>
            <a:pPr>
              <a:defRPr/>
            </a:pPr>
            <a:r>
              <a:rPr lang="en-US"/>
              <a:t>3079-19-0002-01-0000-Session #8 WG Opening Plenary</a:t>
            </a:r>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Tree>
    <p:extLst>
      <p:ext uri="{BB962C8B-B14F-4D97-AF65-F5344CB8AC3E}">
        <p14:creationId xmlns:p14="http://schemas.microsoft.com/office/powerpoint/2010/main" val="2489473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3" name="바닥글 개체 틀 2">
            <a:extLst>
              <a:ext uri="{FF2B5EF4-FFF2-40B4-BE49-F238E27FC236}">
                <a16:creationId xmlns:a16="http://schemas.microsoft.com/office/drawing/2014/main" id="{71C0DD78-02E9-4160-94AE-E69E6F8A15E4}"/>
              </a:ext>
            </a:extLst>
          </p:cNvPr>
          <p:cNvSpPr>
            <a:spLocks noGrp="1"/>
          </p:cNvSpPr>
          <p:nvPr>
            <p:ph type="ftr" sz="quarter" idx="11"/>
          </p:nvPr>
        </p:nvSpPr>
        <p:spPr/>
        <p:txBody>
          <a:bodyPr/>
          <a:lstStyle/>
          <a:p>
            <a:pPr>
              <a:defRPr/>
            </a:pPr>
            <a:r>
              <a:rPr lang="en-US"/>
              <a:t>3079-19-0002-01-0000-Session #8 WG Opening Plenary</a:t>
            </a:r>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Tree>
    <p:extLst>
      <p:ext uri="{BB962C8B-B14F-4D97-AF65-F5344CB8AC3E}">
        <p14:creationId xmlns:p14="http://schemas.microsoft.com/office/powerpoint/2010/main" val="348833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3" name="바닥글 개체 틀 2">
            <a:extLst>
              <a:ext uri="{FF2B5EF4-FFF2-40B4-BE49-F238E27FC236}">
                <a16:creationId xmlns:a16="http://schemas.microsoft.com/office/drawing/2014/main" id="{E5A26EFC-3656-4DE8-9A4D-ADD3ECE2519B}"/>
              </a:ext>
            </a:extLst>
          </p:cNvPr>
          <p:cNvSpPr>
            <a:spLocks noGrp="1"/>
          </p:cNvSpPr>
          <p:nvPr>
            <p:ph type="ftr" sz="quarter" idx="11"/>
          </p:nvPr>
        </p:nvSpPr>
        <p:spPr/>
        <p:txBody>
          <a:bodyPr/>
          <a:lstStyle/>
          <a:p>
            <a:pPr>
              <a:defRPr/>
            </a:pPr>
            <a:r>
              <a:rPr lang="en-US"/>
              <a:t>3079-19-0002-01-0000-Session #8 WG Opening Plenary</a:t>
            </a:r>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Tree>
    <p:extLst>
      <p:ext uri="{BB962C8B-B14F-4D97-AF65-F5344CB8AC3E}">
        <p14:creationId xmlns:p14="http://schemas.microsoft.com/office/powerpoint/2010/main" val="3948919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3" name="바닥글 개체 틀 2">
            <a:extLst>
              <a:ext uri="{FF2B5EF4-FFF2-40B4-BE49-F238E27FC236}">
                <a16:creationId xmlns:a16="http://schemas.microsoft.com/office/drawing/2014/main" id="{8D791E93-71EC-4F2A-AF2E-A94A0C347063}"/>
              </a:ext>
            </a:extLst>
          </p:cNvPr>
          <p:cNvSpPr>
            <a:spLocks noGrp="1"/>
          </p:cNvSpPr>
          <p:nvPr>
            <p:ph type="ftr" sz="quarter" idx="11"/>
          </p:nvPr>
        </p:nvSpPr>
        <p:spPr/>
        <p:txBody>
          <a:bodyPr/>
          <a:lstStyle/>
          <a:p>
            <a:pPr>
              <a:defRPr/>
            </a:pPr>
            <a:r>
              <a:rPr lang="en-US"/>
              <a:t>3079-19-0002-01-0000-Session #8 WG Opening Plenary</a:t>
            </a:r>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Tree>
    <p:extLst>
      <p:ext uri="{BB962C8B-B14F-4D97-AF65-F5344CB8AC3E}">
        <p14:creationId xmlns:p14="http://schemas.microsoft.com/office/powerpoint/2010/main" val="3156915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3" name="바닥글 개체 틀 2">
            <a:extLst>
              <a:ext uri="{FF2B5EF4-FFF2-40B4-BE49-F238E27FC236}">
                <a16:creationId xmlns:a16="http://schemas.microsoft.com/office/drawing/2014/main" id="{86C02853-FEF6-4D77-9D79-BE07D2AED37F}"/>
              </a:ext>
            </a:extLst>
          </p:cNvPr>
          <p:cNvSpPr>
            <a:spLocks noGrp="1"/>
          </p:cNvSpPr>
          <p:nvPr>
            <p:ph type="ftr" sz="quarter" idx="11"/>
          </p:nvPr>
        </p:nvSpPr>
        <p:spPr/>
        <p:txBody>
          <a:bodyPr/>
          <a:lstStyle/>
          <a:p>
            <a:pPr>
              <a:defRPr/>
            </a:pPr>
            <a:r>
              <a:rPr lang="en-US"/>
              <a:t>3079-19-0002-01-0000-Session #8 WG Opening Plenary</a:t>
            </a:r>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The IEEE Bylaws require </a:t>
            </a:r>
            <a:r>
              <a:rPr kumimoji="0" lang="en-US" sz="2800" b="1" i="1" u="sng" strike="noStrike" kern="0" cap="none" spc="0" normalizeH="0" baseline="0" noProof="0">
                <a:ln>
                  <a:noFill/>
                </a:ln>
                <a:solidFill>
                  <a:srgbClr val="3333CC"/>
                </a:solidFill>
                <a:effectLst/>
                <a:uLnTx/>
                <a:uFillTx/>
                <a:latin typeface="Arial" charset="0"/>
                <a:ea typeface="+mn-ea"/>
                <a:cs typeface="+mn-cs"/>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a:ln>
                  <a:noFill/>
                </a:ln>
                <a:solidFill>
                  <a:srgbClr val="000000"/>
                </a:solidFill>
                <a:effectLst/>
                <a:uLnTx/>
                <a:uFillTx/>
                <a:latin typeface="Arial"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The IEEE Standards accomplishes </a:t>
            </a:r>
            <a:r>
              <a:rPr kumimoji="0" lang="en-US" sz="2800" b="1" i="0" u="sng" strike="noStrike" kern="0" cap="none" spc="0" normalizeH="0" baseline="0" noProof="0">
                <a:ln>
                  <a:noFill/>
                </a:ln>
                <a:solidFill>
                  <a:srgbClr val="3333CC"/>
                </a:solidFill>
                <a:effectLst/>
                <a:uLnTx/>
                <a:uFillTx/>
                <a:latin typeface="Arial" charset="0"/>
                <a:ea typeface="+mn-ea"/>
                <a:cs typeface="+mn-cs"/>
              </a:rPr>
              <a:t>transfer of copyright ownership through the Project Authorization Request (PAR) process</a:t>
            </a:r>
            <a:endParaRPr kumimoji="0" lang="en-US" sz="2800" b="1" i="0" u="sng" strike="noStrike" kern="0" cap="none" spc="0" normalizeH="0" baseline="0" noProof="0" dirty="0">
              <a:ln>
                <a:noFill/>
              </a:ln>
              <a:solidFill>
                <a:srgbClr val="3333CC"/>
              </a:solidFill>
              <a:effectLst/>
              <a:uLnTx/>
              <a:uFillTx/>
              <a:latin typeface="Arial" charset="0"/>
              <a:ea typeface="+mn-ea"/>
              <a:cs typeface="+mn-cs"/>
            </a:endParaRPr>
          </a:p>
        </p:txBody>
      </p:sp>
    </p:spTree>
    <p:extLst>
      <p:ext uri="{BB962C8B-B14F-4D97-AF65-F5344CB8AC3E}">
        <p14:creationId xmlns:p14="http://schemas.microsoft.com/office/powerpoint/2010/main" val="2578054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3" name="바닥글 개체 틀 2">
            <a:extLst>
              <a:ext uri="{FF2B5EF4-FFF2-40B4-BE49-F238E27FC236}">
                <a16:creationId xmlns:a16="http://schemas.microsoft.com/office/drawing/2014/main" id="{5DB0AD81-7329-4943-A7C3-DDFD1C15BFDA}"/>
              </a:ext>
            </a:extLst>
          </p:cNvPr>
          <p:cNvSpPr>
            <a:spLocks noGrp="1"/>
          </p:cNvSpPr>
          <p:nvPr>
            <p:ph type="ftr" sz="quarter" idx="11"/>
          </p:nvPr>
        </p:nvSpPr>
        <p:spPr/>
        <p:txBody>
          <a:bodyPr/>
          <a:lstStyle/>
          <a:p>
            <a:pPr>
              <a:defRPr/>
            </a:pPr>
            <a:r>
              <a:rPr lang="en-US"/>
              <a:t>3079-19-0002-01-0000-Session #8 WG Opening Plenary</a:t>
            </a:r>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304800" y="914400"/>
            <a:ext cx="85344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Arial" charset="0"/>
            </a:endParaRPr>
          </a:p>
          <a:p>
            <a:pPr>
              <a:lnSpc>
                <a:spcPct val="80000"/>
              </a:lnSpc>
            </a:pPr>
            <a:r>
              <a:rPr lang="en-US" sz="2800" kern="0" dirty="0">
                <a:latin typeface="Arial" charset="0"/>
              </a:rPr>
              <a:t>Working Group Status</a:t>
            </a:r>
          </a:p>
          <a:p>
            <a:pPr lvl="2">
              <a:lnSpc>
                <a:spcPct val="80000"/>
              </a:lnSpc>
              <a:buFontTx/>
              <a:buNone/>
            </a:pPr>
            <a:endParaRPr lang="en-US" sz="1200" kern="0" dirty="0">
              <a:latin typeface="Arial" charset="0"/>
            </a:endParaRPr>
          </a:p>
          <a:p>
            <a:pPr lvl="1">
              <a:lnSpc>
                <a:spcPct val="150000"/>
              </a:lnSpc>
            </a:pPr>
            <a:r>
              <a:rPr lang="en-US" sz="2400" kern="0" dirty="0">
                <a:latin typeface="Arial" charset="0"/>
              </a:rPr>
              <a:t>Drafting</a:t>
            </a:r>
            <a:r>
              <a:rPr lang="ko-KR" altLang="en-US" sz="2400" kern="0" dirty="0">
                <a:latin typeface="Arial" charset="0"/>
              </a:rPr>
              <a:t> </a:t>
            </a:r>
            <a:r>
              <a:rPr lang="en-US" altLang="ko-KR" sz="2400" kern="0" dirty="0">
                <a:latin typeface="Arial" charset="0"/>
              </a:rPr>
              <a:t>th</a:t>
            </a:r>
            <a:r>
              <a:rPr lang="en-US" sz="2400" kern="0" dirty="0">
                <a:latin typeface="Arial" charset="0"/>
              </a:rPr>
              <a:t>e standard document</a:t>
            </a:r>
          </a:p>
          <a:p>
            <a:pPr lvl="1">
              <a:lnSpc>
                <a:spcPct val="150000"/>
              </a:lnSpc>
            </a:pPr>
            <a:r>
              <a:rPr lang="en-US" altLang="ko-KR" sz="2400" kern="0" dirty="0">
                <a:latin typeface="Arial" charset="0"/>
              </a:rPr>
              <a:t>Discuss the development of new PAR</a:t>
            </a:r>
          </a:p>
          <a:p>
            <a:pPr lvl="1">
              <a:lnSpc>
                <a:spcPct val="150000"/>
              </a:lnSpc>
            </a:pPr>
            <a:r>
              <a:rPr lang="en-US" altLang="ko-KR" sz="2400" kern="0" dirty="0">
                <a:latin typeface="Arial" charset="0"/>
              </a:rPr>
              <a:t>Discuss the October meeting location</a:t>
            </a:r>
          </a:p>
        </p:txBody>
      </p:sp>
    </p:spTree>
    <p:extLst>
      <p:ext uri="{BB962C8B-B14F-4D97-AF65-F5344CB8AC3E}">
        <p14:creationId xmlns:p14="http://schemas.microsoft.com/office/powerpoint/2010/main" val="1875051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369993F-2DA2-45BF-8407-C58CC03AFCF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Objectives for the January Meeting</a:t>
            </a:r>
            <a:endParaRPr lang="ko-KR" altLang="en-US" dirty="0"/>
          </a:p>
        </p:txBody>
      </p:sp>
      <p:sp>
        <p:nvSpPr>
          <p:cNvPr id="3" name="바닥글 개체 틀 2">
            <a:extLst>
              <a:ext uri="{FF2B5EF4-FFF2-40B4-BE49-F238E27FC236}">
                <a16:creationId xmlns:a16="http://schemas.microsoft.com/office/drawing/2014/main" id="{3661D3D1-7F8F-41B5-8AA1-867881F03EB7}"/>
              </a:ext>
            </a:extLst>
          </p:cNvPr>
          <p:cNvSpPr>
            <a:spLocks noGrp="1"/>
          </p:cNvSpPr>
          <p:nvPr>
            <p:ph type="ftr" sz="quarter" idx="11"/>
          </p:nvPr>
        </p:nvSpPr>
        <p:spPr/>
        <p:txBody>
          <a:bodyPr/>
          <a:lstStyle/>
          <a:p>
            <a:pPr>
              <a:defRPr/>
            </a:pPr>
            <a:r>
              <a:rPr lang="en-US"/>
              <a:t>3079-19-0002-01-0000-Session #8 WG Opening Plenary</a:t>
            </a:r>
            <a:endParaRPr lang="en-US" dirty="0"/>
          </a:p>
        </p:txBody>
      </p:sp>
      <p:sp>
        <p:nvSpPr>
          <p:cNvPr id="4" name="슬라이드 번호 개체 틀 3">
            <a:extLst>
              <a:ext uri="{FF2B5EF4-FFF2-40B4-BE49-F238E27FC236}">
                <a16:creationId xmlns:a16="http://schemas.microsoft.com/office/drawing/2014/main" id="{634DBBB2-0A13-4583-8899-2B9E8D21A1C1}"/>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24319D0-4B8F-4E37-9608-A24C3CD634AA}"/>
              </a:ext>
            </a:extLst>
          </p:cNvPr>
          <p:cNvSpPr txBox="1">
            <a:spLocks noChangeArrowheads="1"/>
          </p:cNvSpPr>
          <p:nvPr/>
        </p:nvSpPr>
        <p:spPr bwMode="auto">
          <a:xfrm>
            <a:off x="647700" y="990600"/>
            <a:ext cx="7848600" cy="5181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800" kern="0" dirty="0">
                <a:latin typeface="Arial" charset="0"/>
              </a:rPr>
              <a:t>Work/discussion on </a:t>
            </a:r>
          </a:p>
          <a:p>
            <a:pPr lvl="1">
              <a:lnSpc>
                <a:spcPct val="150000"/>
              </a:lnSpc>
            </a:pPr>
            <a:r>
              <a:rPr lang="en-US" sz="2400" kern="0" dirty="0">
                <a:latin typeface="Arial" charset="0"/>
              </a:rPr>
              <a:t>Present &amp; Review the standard draft document</a:t>
            </a:r>
          </a:p>
          <a:p>
            <a:pPr lvl="1">
              <a:lnSpc>
                <a:spcPct val="150000"/>
              </a:lnSpc>
            </a:pPr>
            <a:r>
              <a:rPr lang="en-US" sz="2400" kern="0" dirty="0">
                <a:latin typeface="Arial" charset="0"/>
              </a:rPr>
              <a:t>Discuss the ‘</a:t>
            </a:r>
            <a:r>
              <a:rPr lang="en-US" altLang="ko-KR" sz="2400" kern="0" dirty="0">
                <a:latin typeface="Arial" charset="0"/>
              </a:rPr>
              <a:t>standard draft document</a:t>
            </a:r>
            <a:r>
              <a:rPr lang="en-US" sz="2400" kern="0" dirty="0">
                <a:latin typeface="Arial" charset="0"/>
              </a:rPr>
              <a:t>’</a:t>
            </a:r>
          </a:p>
          <a:p>
            <a:pPr lvl="1">
              <a:lnSpc>
                <a:spcPct val="150000"/>
              </a:lnSpc>
            </a:pPr>
            <a:r>
              <a:rPr lang="en-US" altLang="ko-KR" sz="2400" kern="0" dirty="0">
                <a:latin typeface="Arial" charset="0"/>
              </a:rPr>
              <a:t>Edit the ‘standard draft document’</a:t>
            </a:r>
          </a:p>
          <a:p>
            <a:pPr lvl="1">
              <a:lnSpc>
                <a:spcPct val="150000"/>
              </a:lnSpc>
            </a:pPr>
            <a:r>
              <a:rPr lang="en-US" altLang="ko-KR" sz="2400" kern="0" dirty="0">
                <a:latin typeface="Arial" charset="0"/>
                <a:cs typeface="Arial" charset="0"/>
              </a:rPr>
              <a:t>Discuss the location for the October meeting</a:t>
            </a:r>
          </a:p>
          <a:p>
            <a:pPr lvl="1">
              <a:lnSpc>
                <a:spcPct val="150000"/>
              </a:lnSpc>
            </a:pPr>
            <a:r>
              <a:rPr lang="en-US" altLang="ko-KR" sz="2400" kern="0" dirty="0">
                <a:latin typeface="Arial" charset="0"/>
                <a:cs typeface="Arial" charset="0"/>
              </a:rPr>
              <a:t>Discuss the location for the Next Year meetings</a:t>
            </a:r>
          </a:p>
          <a:p>
            <a:pPr lvl="1">
              <a:lnSpc>
                <a:spcPct val="150000"/>
              </a:lnSpc>
            </a:pPr>
            <a:r>
              <a:rPr lang="en-US" sz="2400" kern="0" dirty="0">
                <a:latin typeface="Arial" charset="0"/>
              </a:rPr>
              <a:t>Announce the election on WG chair </a:t>
            </a:r>
            <a:br>
              <a:rPr lang="en-US" sz="2400" kern="0" dirty="0">
                <a:latin typeface="Arial" charset="0"/>
              </a:rPr>
            </a:br>
            <a:r>
              <a:rPr lang="en-US" sz="2400" kern="0" dirty="0">
                <a:latin typeface="Arial" charset="0"/>
              </a:rPr>
              <a:t>in next April NY meeting</a:t>
            </a:r>
          </a:p>
        </p:txBody>
      </p:sp>
    </p:spTree>
    <p:extLst>
      <p:ext uri="{BB962C8B-B14F-4D97-AF65-F5344CB8AC3E}">
        <p14:creationId xmlns:p14="http://schemas.microsoft.com/office/powerpoint/2010/main" val="2088174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a:t>
            </a:r>
            <a:endParaRPr lang="ko-KR" altLang="en-US" dirty="0"/>
          </a:p>
        </p:txBody>
      </p:sp>
      <p:sp>
        <p:nvSpPr>
          <p:cNvPr id="3" name="바닥글 개체 틀 2">
            <a:extLst>
              <a:ext uri="{FF2B5EF4-FFF2-40B4-BE49-F238E27FC236}">
                <a16:creationId xmlns:a16="http://schemas.microsoft.com/office/drawing/2014/main" id="{B49AB365-8E80-4D86-83A2-2E25083D3554}"/>
              </a:ext>
            </a:extLst>
          </p:cNvPr>
          <p:cNvSpPr>
            <a:spLocks noGrp="1"/>
          </p:cNvSpPr>
          <p:nvPr>
            <p:ph type="ftr" sz="quarter" idx="11"/>
          </p:nvPr>
        </p:nvSpPr>
        <p:spPr/>
        <p:txBody>
          <a:bodyPr/>
          <a:lstStyle/>
          <a:p>
            <a:pPr>
              <a:defRPr/>
            </a:pPr>
            <a:r>
              <a:rPr lang="en-US" altLang="ko-KR"/>
              <a:t>3079-19-0002-01-0000-Session #8 WG Opening Plenary</a:t>
            </a:r>
            <a:endParaRPr lang="en-US" altLang="ko-KR"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12/2016</a:t>
            </a:r>
          </a:p>
          <a:p>
            <a:pPr marL="730250" indent="-285750">
              <a:lnSpc>
                <a:spcPct val="150000"/>
              </a:lnSpc>
              <a:buFont typeface="Wingdings" panose="05000000000000000000" pitchFamily="2" charset="2"/>
              <a:buChar char="l"/>
            </a:pPr>
            <a:r>
              <a:rPr lang="en-US" altLang="ko-KR" sz="1400" dirty="0"/>
              <a:t>Working Group 1st Letter Ballot: 06/2019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09/2019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07/2020</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01/2021</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pic>
        <p:nvPicPr>
          <p:cNvPr id="69" name="그림 68">
            <a:extLst>
              <a:ext uri="{FF2B5EF4-FFF2-40B4-BE49-F238E27FC236}">
                <a16:creationId xmlns:a16="http://schemas.microsoft.com/office/drawing/2014/main" id="{683A37D2-19BF-43B9-BC20-7B2DB6E73352}"/>
              </a:ext>
            </a:extLst>
          </p:cNvPr>
          <p:cNvPicPr>
            <a:picLocks noChangeAspect="1"/>
          </p:cNvPicPr>
          <p:nvPr/>
        </p:nvPicPr>
        <p:blipFill>
          <a:blip r:embed="rId2"/>
          <a:stretch>
            <a:fillRect/>
          </a:stretch>
        </p:blipFill>
        <p:spPr>
          <a:xfrm>
            <a:off x="0" y="3352800"/>
            <a:ext cx="9144000" cy="2588120"/>
          </a:xfrm>
          <a:prstGeom prst="rect">
            <a:avLst/>
          </a:prstGeom>
        </p:spPr>
      </p:pic>
    </p:spTree>
    <p:extLst>
      <p:ext uri="{BB962C8B-B14F-4D97-AF65-F5344CB8AC3E}">
        <p14:creationId xmlns:p14="http://schemas.microsoft.com/office/powerpoint/2010/main" val="260436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3079-19-0002-01-0000-Session #8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BD31F89-9171-4646-B447-5404334B374F}"/>
              </a:ext>
            </a:extLst>
          </p:cNvPr>
          <p:cNvSpPr>
            <a:spLocks noGrp="1"/>
          </p:cNvSpPr>
          <p:nvPr>
            <p:ph type="title"/>
          </p:nvPr>
        </p:nvSpPr>
        <p:spPr/>
        <p:txBody>
          <a:bodyPr/>
          <a:lstStyle/>
          <a:p>
            <a:r>
              <a:rPr lang="en-US" altLang="ko-KR" dirty="0"/>
              <a:t>Future Sessions – 2019</a:t>
            </a:r>
            <a:endParaRPr lang="ko-KR" altLang="en-US" dirty="0"/>
          </a:p>
        </p:txBody>
      </p:sp>
      <p:sp>
        <p:nvSpPr>
          <p:cNvPr id="4" name="슬라이드 번호 개체 틀 3">
            <a:extLst>
              <a:ext uri="{FF2B5EF4-FFF2-40B4-BE49-F238E27FC236}">
                <a16:creationId xmlns:a16="http://schemas.microsoft.com/office/drawing/2014/main" id="{F87C2660-401A-4D25-B89E-044ADA4E5F1F}"/>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7" name="Rectangle 3">
            <a:extLst>
              <a:ext uri="{FF2B5EF4-FFF2-40B4-BE49-F238E27FC236}">
                <a16:creationId xmlns:a16="http://schemas.microsoft.com/office/drawing/2014/main" id="{00EF9049-D236-4B89-957C-296AAF9B7E28}"/>
              </a:ext>
            </a:extLst>
          </p:cNvPr>
          <p:cNvSpPr txBox="1">
            <a:spLocks noChangeArrowheads="1"/>
          </p:cNvSpPr>
          <p:nvPr/>
        </p:nvSpPr>
        <p:spPr bwMode="auto">
          <a:xfrm>
            <a:off x="381000" y="914400"/>
            <a:ext cx="8610600" cy="3886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0">
              <a:lnSpc>
                <a:spcPct val="150000"/>
              </a:lnSpc>
              <a:defRPr/>
            </a:pPr>
            <a:r>
              <a:rPr lang="en-US" altLang="ko-KR" sz="2400" b="1" kern="0" dirty="0">
                <a:solidFill>
                  <a:srgbClr val="FF0000"/>
                </a:solidFill>
                <a:latin typeface="Times New Roman"/>
              </a:rPr>
              <a:t>April 22-26, 2019, 3 Park Avenue, (​IEEE-SA Office), New York City, New York 10016</a:t>
            </a:r>
          </a:p>
          <a:p>
            <a:pPr lvl="0">
              <a:lnSpc>
                <a:spcPct val="150000"/>
              </a:lnSpc>
              <a:defRPr/>
            </a:pPr>
            <a:r>
              <a:rPr lang="en-US" altLang="ko-KR" sz="2400" b="1" kern="0" dirty="0">
                <a:solidFill>
                  <a:srgbClr val="0000FF"/>
                </a:solidFill>
                <a:latin typeface="Times New Roman"/>
              </a:rPr>
              <a:t>July 8-12, 2019, </a:t>
            </a:r>
            <a:r>
              <a:rPr lang="es-ES" altLang="ko-KR" sz="2400" b="1" kern="0" dirty="0">
                <a:solidFill>
                  <a:srgbClr val="0000FF"/>
                </a:solidFill>
                <a:latin typeface="Times New Roman"/>
              </a:rPr>
              <a:t>IEEE Technology Centre GmbH, </a:t>
            </a:r>
            <a:br>
              <a:rPr lang="es-ES" altLang="ko-KR" sz="2400" b="1" kern="0" dirty="0">
                <a:solidFill>
                  <a:srgbClr val="0000FF"/>
                </a:solidFill>
                <a:latin typeface="Times New Roman"/>
              </a:rPr>
            </a:br>
            <a:r>
              <a:rPr lang="es-ES" altLang="ko-KR" sz="2400" b="1" kern="0" dirty="0">
                <a:solidFill>
                  <a:srgbClr val="0000FF"/>
                </a:solidFill>
                <a:latin typeface="Times New Roman"/>
              </a:rPr>
              <a:t>(​</a:t>
            </a:r>
            <a:r>
              <a:rPr lang="en-US" altLang="ko-KR" sz="2400" b="1" kern="0" dirty="0">
                <a:solidFill>
                  <a:srgbClr val="0000FF"/>
                </a:solidFill>
                <a:latin typeface="Times New Roman"/>
              </a:rPr>
              <a:t>IEEE-SA Office), </a:t>
            </a:r>
            <a:r>
              <a:rPr lang="es-ES" altLang="ko-KR" sz="2400" b="1" kern="0" dirty="0">
                <a:solidFill>
                  <a:srgbClr val="0000FF"/>
                </a:solidFill>
                <a:latin typeface="Times New Roman"/>
              </a:rPr>
              <a:t>Heinestrabe 30, 1020 Vienna Austria</a:t>
            </a:r>
            <a:endParaRPr lang="en-US" altLang="ko-KR" sz="2000" b="1" kern="0" dirty="0">
              <a:solidFill>
                <a:srgbClr val="0066A1"/>
              </a:solidFill>
              <a:latin typeface="Times New Roman"/>
            </a:endParaRPr>
          </a:p>
          <a:p>
            <a:pPr lvl="0">
              <a:lnSpc>
                <a:spcPct val="150000"/>
              </a:lnSpc>
            </a:pPr>
            <a:r>
              <a:rPr lang="en-US" altLang="ko-KR" sz="2400" b="1" kern="0" dirty="0">
                <a:solidFill>
                  <a:srgbClr val="FF0000"/>
                </a:solidFill>
                <a:latin typeface="Times New Roman"/>
              </a:rPr>
              <a:t>October 07-11, 2019, TBD, Southeast ASIA</a:t>
            </a:r>
            <a:endParaRPr lang="en-US" altLang="ko-KR" sz="1600" kern="0" dirty="0">
              <a:solidFill>
                <a:srgbClr val="FF0000"/>
              </a:solidFill>
              <a:latin typeface="Times New Roman"/>
            </a:endParaRPr>
          </a:p>
        </p:txBody>
      </p:sp>
      <p:sp>
        <p:nvSpPr>
          <p:cNvPr id="6" name="바닥글 개체 틀 2">
            <a:extLst>
              <a:ext uri="{FF2B5EF4-FFF2-40B4-BE49-F238E27FC236}">
                <a16:creationId xmlns:a16="http://schemas.microsoft.com/office/drawing/2014/main" id="{995AE94E-78B2-4BE6-B26B-8B0D757F55F1}"/>
              </a:ext>
            </a:extLst>
          </p:cNvPr>
          <p:cNvSpPr>
            <a:spLocks noGrp="1"/>
          </p:cNvSpPr>
          <p:nvPr>
            <p:ph type="ftr" sz="quarter" idx="11"/>
          </p:nvPr>
        </p:nvSpPr>
        <p:spPr>
          <a:xfrm>
            <a:off x="457200" y="6610350"/>
            <a:ext cx="4038600" cy="247650"/>
          </a:xfrm>
        </p:spPr>
        <p:txBody>
          <a:bodyPr/>
          <a:lstStyle/>
          <a:p>
            <a:pPr>
              <a:defRPr/>
            </a:pPr>
            <a:r>
              <a:rPr lang="en-US"/>
              <a:t>3079-19-0002-01-0000-Session #8 WG Opening Plenary</a:t>
            </a:r>
            <a:endParaRPr lang="en-US" dirty="0"/>
          </a:p>
        </p:txBody>
      </p:sp>
    </p:spTree>
    <p:extLst>
      <p:ext uri="{BB962C8B-B14F-4D97-AF65-F5344CB8AC3E}">
        <p14:creationId xmlns:p14="http://schemas.microsoft.com/office/powerpoint/2010/main" val="833905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2020</a:t>
            </a:r>
            <a:endParaRPr lang="ko-KR" altLang="en-US" dirty="0"/>
          </a:p>
        </p:txBody>
      </p:sp>
      <p:sp>
        <p:nvSpPr>
          <p:cNvPr id="3" name="바닥글 개체 틀 2">
            <a:extLst>
              <a:ext uri="{FF2B5EF4-FFF2-40B4-BE49-F238E27FC236}">
                <a16:creationId xmlns:a16="http://schemas.microsoft.com/office/drawing/2014/main" id="{7CDD9059-C6BB-4B8B-B870-2222BDF1BBAB}"/>
              </a:ext>
            </a:extLst>
          </p:cNvPr>
          <p:cNvSpPr>
            <a:spLocks noGrp="1"/>
          </p:cNvSpPr>
          <p:nvPr>
            <p:ph type="ftr" sz="quarter" idx="11"/>
          </p:nvPr>
        </p:nvSpPr>
        <p:spPr/>
        <p:txBody>
          <a:bodyPr/>
          <a:lstStyle/>
          <a:p>
            <a:pPr>
              <a:defRPr/>
            </a:pPr>
            <a:r>
              <a:rPr lang="en-US"/>
              <a:t>3079-19-0002-01-0000-Session #8 WG Opening Plenary</a:t>
            </a:r>
            <a:endParaRPr 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7" name="Rectangle 3">
            <a:extLst>
              <a:ext uri="{FF2B5EF4-FFF2-40B4-BE49-F238E27FC236}">
                <a16:creationId xmlns:a16="http://schemas.microsoft.com/office/drawing/2014/main" id="{590D09C0-F9F1-4BDC-98A4-0947967BBA1E}"/>
              </a:ext>
            </a:extLst>
          </p:cNvPr>
          <p:cNvSpPr txBox="1">
            <a:spLocks noChangeArrowheads="1"/>
          </p:cNvSpPr>
          <p:nvPr/>
        </p:nvSpPr>
        <p:spPr bwMode="auto">
          <a:xfrm>
            <a:off x="274656" y="914400"/>
            <a:ext cx="8610600" cy="5410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0">
              <a:lnSpc>
                <a:spcPct val="150000"/>
              </a:lnSpc>
              <a:defRPr/>
            </a:pPr>
            <a:r>
              <a:rPr lang="en-US" altLang="ko-KR" sz="2000" b="1" kern="0" dirty="0">
                <a:solidFill>
                  <a:srgbClr val="3333CC"/>
                </a:solidFill>
                <a:latin typeface="Times New Roman"/>
              </a:rPr>
              <a:t>January 29- February 02, 2020, Yeosu</a:t>
            </a:r>
            <a:r>
              <a:rPr lang="es-ES" altLang="ko-KR" sz="2000" b="1" kern="0" dirty="0">
                <a:solidFill>
                  <a:srgbClr val="3333CC"/>
                </a:solidFill>
                <a:latin typeface="Times New Roman"/>
              </a:rPr>
              <a:t>, Korea</a:t>
            </a:r>
          </a:p>
          <a:p>
            <a:pPr lvl="1">
              <a:lnSpc>
                <a:spcPct val="150000"/>
              </a:lnSpc>
              <a:defRPr/>
            </a:pPr>
            <a:r>
              <a:rPr lang="en-US" altLang="ko-KR" sz="1800" b="1" kern="0" dirty="0">
                <a:solidFill>
                  <a:srgbClr val="3333CC"/>
                </a:solidFill>
                <a:latin typeface="Times New Roman"/>
              </a:rPr>
              <a:t>Other options (Suggested by </a:t>
            </a:r>
            <a:r>
              <a:rPr lang="en-US" altLang="ko-KR" sz="1800" b="1" kern="0" dirty="0" err="1">
                <a:solidFill>
                  <a:srgbClr val="3333CC"/>
                </a:solidFill>
                <a:latin typeface="Times New Roman"/>
              </a:rPr>
              <a:t>Sukju</a:t>
            </a:r>
            <a:r>
              <a:rPr lang="en-US" altLang="ko-KR" sz="1800" b="1" kern="0" dirty="0">
                <a:solidFill>
                  <a:srgbClr val="3333CC"/>
                </a:solidFill>
                <a:latin typeface="Times New Roman"/>
              </a:rPr>
              <a:t> Kang)</a:t>
            </a:r>
          </a:p>
          <a:p>
            <a:pPr lvl="2">
              <a:lnSpc>
                <a:spcPct val="150000"/>
              </a:lnSpc>
              <a:defRPr/>
            </a:pPr>
            <a:r>
              <a:rPr lang="en-US" altLang="ko-KR" sz="1400" b="1" kern="0" dirty="0">
                <a:solidFill>
                  <a:srgbClr val="3333CC"/>
                </a:solidFill>
                <a:latin typeface="Times New Roman"/>
              </a:rPr>
              <a:t>Schedule the meeting in Las Vegas during the CES</a:t>
            </a:r>
          </a:p>
          <a:p>
            <a:pPr lvl="2">
              <a:lnSpc>
                <a:spcPct val="150000"/>
              </a:lnSpc>
              <a:defRPr/>
            </a:pPr>
            <a:r>
              <a:rPr lang="en-US" altLang="ko-KR" sz="1400" b="1" kern="0" dirty="0">
                <a:solidFill>
                  <a:srgbClr val="3333CC"/>
                </a:solidFill>
                <a:latin typeface="Times New Roman"/>
              </a:rPr>
              <a:t>Connect with ICCE event through Yu Yuan</a:t>
            </a:r>
            <a:endParaRPr lang="es-ES" altLang="ko-KR" sz="1800" b="1" kern="0" dirty="0">
              <a:solidFill>
                <a:srgbClr val="3333CC"/>
              </a:solidFill>
              <a:latin typeface="Times New Roman"/>
            </a:endParaRPr>
          </a:p>
          <a:p>
            <a:pPr lvl="0">
              <a:lnSpc>
                <a:spcPct val="150000"/>
              </a:lnSpc>
              <a:defRPr/>
            </a:pPr>
            <a:r>
              <a:rPr lang="en-US" altLang="ko-KR" sz="2000" b="1" kern="0" dirty="0">
                <a:solidFill>
                  <a:srgbClr val="FF0000"/>
                </a:solidFill>
                <a:latin typeface="Times New Roman"/>
              </a:rPr>
              <a:t>April 23-27, 2020, Los</a:t>
            </a:r>
            <a:r>
              <a:rPr lang="ko-KR" altLang="en-US" sz="2000" b="1" kern="0" dirty="0">
                <a:solidFill>
                  <a:srgbClr val="FF0000"/>
                </a:solidFill>
                <a:latin typeface="Times New Roman"/>
              </a:rPr>
              <a:t> </a:t>
            </a:r>
            <a:r>
              <a:rPr lang="en-US" altLang="ko-KR" sz="2000" b="1" kern="0" dirty="0">
                <a:solidFill>
                  <a:srgbClr val="FF0000"/>
                </a:solidFill>
                <a:latin typeface="Times New Roman"/>
              </a:rPr>
              <a:t>Alamitos(​IEEE-SA Office),</a:t>
            </a:r>
            <a:r>
              <a:rPr lang="ko-KR" altLang="en-US" sz="2000" b="1" kern="0" dirty="0">
                <a:solidFill>
                  <a:srgbClr val="FF0000"/>
                </a:solidFill>
                <a:latin typeface="Times New Roman"/>
              </a:rPr>
              <a:t> </a:t>
            </a:r>
            <a:r>
              <a:rPr lang="en-US" altLang="ko-KR" sz="2000" b="1" kern="0" dirty="0">
                <a:solidFill>
                  <a:srgbClr val="FF0000"/>
                </a:solidFill>
                <a:latin typeface="Times New Roman"/>
              </a:rPr>
              <a:t>California, USA</a:t>
            </a:r>
          </a:p>
          <a:p>
            <a:pPr lvl="1">
              <a:lnSpc>
                <a:spcPct val="150000"/>
              </a:lnSpc>
              <a:defRPr/>
            </a:pPr>
            <a:r>
              <a:rPr lang="en-US" altLang="ko-KR" sz="1800" b="1" kern="0" dirty="0">
                <a:solidFill>
                  <a:srgbClr val="FF0000"/>
                </a:solidFill>
                <a:latin typeface="Times New Roman"/>
              </a:rPr>
              <a:t>Other options (Suggested by </a:t>
            </a:r>
            <a:r>
              <a:rPr lang="en-US" altLang="ko-KR" sz="1800" b="1" kern="0" dirty="0" err="1">
                <a:solidFill>
                  <a:srgbClr val="FF0000"/>
                </a:solidFill>
                <a:latin typeface="Times New Roman"/>
              </a:rPr>
              <a:t>Beom</a:t>
            </a:r>
            <a:r>
              <a:rPr lang="en-US" altLang="ko-KR" sz="1800" b="1" kern="0" dirty="0">
                <a:solidFill>
                  <a:srgbClr val="FF0000"/>
                </a:solidFill>
                <a:latin typeface="Times New Roman"/>
              </a:rPr>
              <a:t> </a:t>
            </a:r>
            <a:r>
              <a:rPr lang="en-US" altLang="ko-KR" sz="1800" b="1" kern="0" dirty="0" err="1">
                <a:solidFill>
                  <a:srgbClr val="FF0000"/>
                </a:solidFill>
                <a:latin typeface="Times New Roman"/>
              </a:rPr>
              <a:t>Ryeol</a:t>
            </a:r>
            <a:r>
              <a:rPr lang="en-US" altLang="ko-KR" sz="1800" b="1" kern="0" dirty="0">
                <a:solidFill>
                  <a:srgbClr val="FF0000"/>
                </a:solidFill>
                <a:latin typeface="Times New Roman"/>
              </a:rPr>
              <a:t> Lee) </a:t>
            </a:r>
          </a:p>
          <a:p>
            <a:pPr lvl="2">
              <a:lnSpc>
                <a:spcPct val="150000"/>
              </a:lnSpc>
              <a:defRPr/>
            </a:pPr>
            <a:r>
              <a:rPr lang="en-US" altLang="ko-KR" sz="1400" b="1" kern="0" dirty="0">
                <a:solidFill>
                  <a:srgbClr val="FF0000"/>
                </a:solidFill>
                <a:latin typeface="Times New Roman"/>
              </a:rPr>
              <a:t>Contact Facebook for the meeting location</a:t>
            </a:r>
          </a:p>
          <a:p>
            <a:pPr lvl="0">
              <a:lnSpc>
                <a:spcPct val="150000"/>
              </a:lnSpc>
              <a:defRPr/>
            </a:pPr>
            <a:r>
              <a:rPr lang="en-US" altLang="ko-KR" sz="2000" b="1" kern="0" dirty="0">
                <a:solidFill>
                  <a:srgbClr val="0000FF"/>
                </a:solidFill>
                <a:latin typeface="Times New Roman"/>
              </a:rPr>
              <a:t>July 9-13, 2020, Sydney, Australia</a:t>
            </a:r>
            <a:endParaRPr lang="en-US" altLang="ko-KR" sz="1800" b="1" kern="0" dirty="0">
              <a:solidFill>
                <a:srgbClr val="0066A1"/>
              </a:solidFill>
              <a:latin typeface="Times New Roman"/>
            </a:endParaRPr>
          </a:p>
          <a:p>
            <a:pPr lvl="0">
              <a:lnSpc>
                <a:spcPct val="150000"/>
              </a:lnSpc>
            </a:pPr>
            <a:r>
              <a:rPr lang="en-US" altLang="ko-KR" sz="2000" b="1" kern="0" dirty="0">
                <a:solidFill>
                  <a:srgbClr val="FF0000"/>
                </a:solidFill>
                <a:latin typeface="Times New Roman"/>
              </a:rPr>
              <a:t>October 08-12, 2020, Berlin, Germany</a:t>
            </a:r>
          </a:p>
          <a:p>
            <a:pPr lvl="1">
              <a:lnSpc>
                <a:spcPct val="150000"/>
              </a:lnSpc>
              <a:defRPr/>
            </a:pPr>
            <a:r>
              <a:rPr lang="en-US" altLang="ko-KR" sz="1800" b="1" kern="0" dirty="0">
                <a:solidFill>
                  <a:srgbClr val="FF0000"/>
                </a:solidFill>
                <a:latin typeface="Times New Roman"/>
              </a:rPr>
              <a:t>Other options (Suggested by </a:t>
            </a:r>
            <a:r>
              <a:rPr lang="en-US" altLang="ko-KR" sz="1800" b="1" kern="0" dirty="0" err="1">
                <a:solidFill>
                  <a:srgbClr val="FF0000"/>
                </a:solidFill>
                <a:latin typeface="Times New Roman"/>
              </a:rPr>
              <a:t>Sukju</a:t>
            </a:r>
            <a:r>
              <a:rPr lang="en-US" altLang="ko-KR" sz="1800" b="1" kern="0" dirty="0">
                <a:solidFill>
                  <a:srgbClr val="FF0000"/>
                </a:solidFill>
                <a:latin typeface="Times New Roman"/>
              </a:rPr>
              <a:t> Kang)</a:t>
            </a:r>
          </a:p>
          <a:p>
            <a:pPr lvl="2">
              <a:lnSpc>
                <a:spcPct val="150000"/>
              </a:lnSpc>
              <a:defRPr/>
            </a:pPr>
            <a:r>
              <a:rPr lang="en-US" altLang="ko-KR" sz="1400" b="1" kern="0" dirty="0">
                <a:solidFill>
                  <a:srgbClr val="FF0000"/>
                </a:solidFill>
                <a:latin typeface="Times New Roman"/>
              </a:rPr>
              <a:t>Select the location and schedule the meeting to coincide with IFA</a:t>
            </a:r>
          </a:p>
          <a:p>
            <a:pPr lvl="2">
              <a:lnSpc>
                <a:spcPct val="150000"/>
              </a:lnSpc>
              <a:defRPr/>
            </a:pPr>
            <a:r>
              <a:rPr lang="en-US" altLang="ko-KR" sz="1400" b="1" kern="0" dirty="0">
                <a:solidFill>
                  <a:srgbClr val="FF0000"/>
                </a:solidFill>
                <a:latin typeface="Times New Roman"/>
              </a:rPr>
              <a:t>Connect with ICCE Berlin in September through Yu Yuan</a:t>
            </a:r>
          </a:p>
        </p:txBody>
      </p:sp>
    </p:spTree>
    <p:extLst>
      <p:ext uri="{BB962C8B-B14F-4D97-AF65-F5344CB8AC3E}">
        <p14:creationId xmlns:p14="http://schemas.microsoft.com/office/powerpoint/2010/main" val="3793132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32338374"/>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2019-01-27</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Dongil</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Dillon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VoleR</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Creative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dillon@volercreative.com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HMD Based 3D Content Motion Sickness Reducing Technology</a:t>
            </a:r>
            <a:br>
              <a:rPr lang="en-US" altLang="ko-KR" sz="1800" dirty="0"/>
            </a:br>
            <a:r>
              <a:rPr lang="en-US" altLang="ko-KR" sz="1800" dirty="0" err="1"/>
              <a:t>Dongil</a:t>
            </a:r>
            <a:r>
              <a:rPr lang="en-US" altLang="ko-KR" sz="1800" dirty="0"/>
              <a:t> Dillon </a:t>
            </a:r>
            <a:r>
              <a:rPr lang="en-US" altLang="ko-KR" sz="1800" dirty="0" err="1"/>
              <a:t>Seo</a:t>
            </a:r>
            <a:r>
              <a:rPr lang="en-US" altLang="ko-KR" sz="1800" dirty="0"/>
              <a:t>, </a:t>
            </a:r>
            <a:r>
              <a:rPr lang="en-US" altLang="ko-KR" sz="1800" dirty="0" err="1"/>
              <a:t>dillon@volercreative</a:t>
            </a:r>
            <a:endParaRPr lang="ko-KR" altLang="en-US" sz="1800" dirty="0"/>
          </a:p>
        </p:txBody>
      </p:sp>
      <p:sp>
        <p:nvSpPr>
          <p:cNvPr id="5" name="바닥글 개체 틀 4"/>
          <p:cNvSpPr>
            <a:spLocks noGrp="1"/>
          </p:cNvSpPr>
          <p:nvPr>
            <p:ph type="ftr" sz="quarter" idx="11"/>
          </p:nvPr>
        </p:nvSpPr>
        <p:spPr/>
        <p:txBody>
          <a:bodyPr/>
          <a:lstStyle/>
          <a:p>
            <a:pPr>
              <a:defRPr/>
            </a:pPr>
            <a:r>
              <a:rPr lang="en-US"/>
              <a:t>3079-19-0002-01-0000-Session #8 WG Opening Plenary</a:t>
            </a:r>
            <a:endParaRPr lang="en-US"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3" name="바닥글 개체 틀 2"/>
          <p:cNvSpPr>
            <a:spLocks noGrp="1"/>
          </p:cNvSpPr>
          <p:nvPr>
            <p:ph type="ftr" sz="quarter" idx="11"/>
          </p:nvPr>
        </p:nvSpPr>
        <p:spPr/>
        <p:txBody>
          <a:bodyPr/>
          <a:lstStyle/>
          <a:p>
            <a:pPr>
              <a:defRPr/>
            </a:pPr>
            <a:r>
              <a:rPr lang="en-US"/>
              <a:t>3079-19-0002-01-0000-Session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0292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Default Meeting Room: PT Room, 4F Busan Cultural Content Complex</a:t>
            </a:r>
            <a:endParaRPr lang="en-US" sz="1400" b="1" dirty="0">
              <a:solidFill>
                <a:srgbClr val="000000"/>
              </a:solidFill>
              <a:latin typeface="Times New Roman" pitchFamily="18" charset="0"/>
              <a:ea typeface="+mn-ea"/>
              <a:cs typeface="+mn-cs"/>
            </a:endParaRPr>
          </a:p>
        </p:txBody>
      </p:sp>
      <p:graphicFrame>
        <p:nvGraphicFramePr>
          <p:cNvPr id="7" name="표 6">
            <a:extLst>
              <a:ext uri="{FF2B5EF4-FFF2-40B4-BE49-F238E27FC236}">
                <a16:creationId xmlns:a16="http://schemas.microsoft.com/office/drawing/2014/main" id="{CA667DEC-F98D-45A6-83F1-0F2307F3639A}"/>
              </a:ext>
            </a:extLst>
          </p:cNvPr>
          <p:cNvGraphicFramePr>
            <a:graphicFrameLocks noGrp="1"/>
          </p:cNvGraphicFramePr>
          <p:nvPr>
            <p:extLst>
              <p:ext uri="{D42A27DB-BD31-4B8C-83A1-F6EECF244321}">
                <p14:modId xmlns:p14="http://schemas.microsoft.com/office/powerpoint/2010/main" val="3267833016"/>
              </p:ext>
            </p:extLst>
          </p:nvPr>
        </p:nvGraphicFramePr>
        <p:xfrm>
          <a:off x="380539" y="974426"/>
          <a:ext cx="8382000" cy="3842348"/>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531567">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January</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28, 2019)</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January 29,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January 30,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January 31,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1,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72249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8:00-10:00a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165436">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10:30-12:30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58773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3:30p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3511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4:00 – 6:00p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4" name="바닥글 개체 틀 3"/>
          <p:cNvSpPr>
            <a:spLocks noGrp="1"/>
          </p:cNvSpPr>
          <p:nvPr>
            <p:ph type="ftr" sz="quarter" idx="11"/>
          </p:nvPr>
        </p:nvSpPr>
        <p:spPr/>
        <p:txBody>
          <a:bodyPr/>
          <a:lstStyle/>
          <a:p>
            <a:pPr>
              <a:defRPr/>
            </a:pPr>
            <a:r>
              <a:rPr lang="en-US"/>
              <a:t>3079-19-0002-01-0000-Session #8 WG Opening Plenary</a:t>
            </a:r>
            <a:endParaRPr lang="en-US" dirty="0"/>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8229600" cy="2419124"/>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https://imat.ieee.org/3079/</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4" name="바닥글 개체 틀 3"/>
          <p:cNvSpPr>
            <a:spLocks noGrp="1"/>
          </p:cNvSpPr>
          <p:nvPr>
            <p:ph type="ftr" sz="quarter" idx="11"/>
          </p:nvPr>
        </p:nvSpPr>
        <p:spPr/>
        <p:txBody>
          <a:bodyPr/>
          <a:lstStyle/>
          <a:p>
            <a:pPr>
              <a:defRPr/>
            </a:pPr>
            <a:r>
              <a:rPr lang="en-US"/>
              <a:t>3079-19-0002-01-0000-Session #8 WG Opening Plenary</a:t>
            </a:r>
            <a:endParaRPr lang="en-US" dirty="0"/>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2193934"/>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Total number of IEEE 3079 WG sessions: 17</a:t>
            </a:r>
          </a:p>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08 sessions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Arial" charset="0"/>
              </a:rPr>
              <a:t>Please check the attendance records for any errors</a:t>
            </a:r>
          </a:p>
        </p:txBody>
      </p:sp>
      <p:pic>
        <p:nvPicPr>
          <p:cNvPr id="8" name="그림 7">
            <a:extLst>
              <a:ext uri="{FF2B5EF4-FFF2-40B4-BE49-F238E27FC236}">
                <a16:creationId xmlns:a16="http://schemas.microsoft.com/office/drawing/2014/main" id="{B8112DC7-D3B2-4E8C-AC1F-2872CF56E2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5006" y="3141994"/>
            <a:ext cx="5233988" cy="2973705"/>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077200" cy="4495800"/>
          </a:xfrm>
        </p:spPr>
        <p:txBody>
          <a:bodyPr wrap="square"/>
          <a:lstStyle/>
          <a:p>
            <a:pPr algn="just">
              <a:lnSpc>
                <a:spcPct val="90000"/>
              </a:lnSpc>
            </a:pPr>
            <a:r>
              <a:rPr lang="en-US" sz="2800" dirty="0">
                <a:latin typeface="Arial" charset="0"/>
              </a:rPr>
              <a:t>3079 Voting Membership described in</a:t>
            </a:r>
          </a:p>
          <a:p>
            <a:pPr lvl="1" algn="just">
              <a:lnSpc>
                <a:spcPct val="90000"/>
              </a:lnSpc>
            </a:pPr>
            <a:r>
              <a:rPr lang="en-US" sz="2400" dirty="0">
                <a:latin typeface="Arial" charset="0"/>
              </a:rPr>
              <a:t>DCN#: 3-17-0046-00-0000</a:t>
            </a:r>
          </a:p>
          <a:p>
            <a:pPr algn="just">
              <a:lnSpc>
                <a:spcPct val="90000"/>
              </a:lnSpc>
            </a:pPr>
            <a:r>
              <a:rPr lang="en-US" sz="2800" dirty="0">
                <a:latin typeface="Arial" charset="0"/>
              </a:rPr>
              <a:t>Maintenance of Voting Membership</a:t>
            </a:r>
          </a:p>
          <a:p>
            <a:pPr lvl="1" algn="just">
              <a:lnSpc>
                <a:spcPct val="90000"/>
              </a:lnSpc>
            </a:pPr>
            <a:r>
              <a:rPr lang="en-US" sz="2400" dirty="0">
                <a:latin typeface="Arial" charset="0"/>
              </a:rPr>
              <a:t>Two Plenary sessions out of four consecutive Plenary sessions on a moving window basis</a:t>
            </a:r>
          </a:p>
          <a:p>
            <a:pPr algn="just">
              <a:lnSpc>
                <a:spcPct val="90000"/>
              </a:lnSpc>
            </a:pPr>
            <a:r>
              <a:rPr lang="en-US" sz="2800" dirty="0">
                <a:latin typeface="Arial" charset="0"/>
              </a:rPr>
              <a:t>WG Letter Ballots</a:t>
            </a:r>
          </a:p>
          <a:p>
            <a:pPr lvl="1" algn="just">
              <a:lnSpc>
                <a:spcPct val="90000"/>
              </a:lnSpc>
            </a:pPr>
            <a:r>
              <a:rPr lang="en-US" sz="2400" dirty="0">
                <a:latin typeface="Arial" charset="0"/>
              </a:rPr>
              <a:t>WG members are expected to vote on WG LBs</a:t>
            </a:r>
          </a:p>
          <a:p>
            <a:pPr lvl="1" algn="just">
              <a:lnSpc>
                <a:spcPct val="90000"/>
              </a:lnSpc>
            </a:pPr>
            <a:r>
              <a:rPr lang="en-US" sz="2400" dirty="0">
                <a:latin typeface="Arial" charset="0"/>
              </a:rPr>
              <a:t>Failure to vote on 2 out of last 3 WG LBs could result </a:t>
            </a:r>
            <a:br>
              <a:rPr lang="en-US" sz="2400" dirty="0">
                <a:latin typeface="Arial" charset="0"/>
              </a:rPr>
            </a:br>
            <a:r>
              <a:rPr lang="en-US" sz="2400" dirty="0">
                <a:latin typeface="Arial" charset="0"/>
              </a:rPr>
              <a:t>in loss of voting rights</a:t>
            </a:r>
            <a:endParaRPr lang="en-US" sz="2400" b="1" dirty="0">
              <a:latin typeface="Arial" charset="0"/>
            </a:endParaRPr>
          </a:p>
        </p:txBody>
      </p:sp>
      <p:sp>
        <p:nvSpPr>
          <p:cNvPr id="2" name="바닥글 개체 틀 1">
            <a:extLst>
              <a:ext uri="{FF2B5EF4-FFF2-40B4-BE49-F238E27FC236}">
                <a16:creationId xmlns:a16="http://schemas.microsoft.com/office/drawing/2014/main" id="{B98DCF2E-3D67-4AE5-9294-FC9C58782157}"/>
              </a:ext>
            </a:extLst>
          </p:cNvPr>
          <p:cNvSpPr>
            <a:spLocks noGrp="1"/>
          </p:cNvSpPr>
          <p:nvPr>
            <p:ph type="ftr" sz="quarter" idx="11"/>
          </p:nvPr>
        </p:nvSpPr>
        <p:spPr/>
        <p:txBody>
          <a:bodyPr/>
          <a:lstStyle/>
          <a:p>
            <a:pPr>
              <a:defRPr/>
            </a:pPr>
            <a:r>
              <a:rPr lang="en-US"/>
              <a:t>3079-19-0002-01-0000-Session #8 WG Opening Plenary</a:t>
            </a:r>
            <a:endParaRPr lang="en-US" dirty="0"/>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3" name="바닥글 개체 틀 2">
            <a:extLst>
              <a:ext uri="{FF2B5EF4-FFF2-40B4-BE49-F238E27FC236}">
                <a16:creationId xmlns:a16="http://schemas.microsoft.com/office/drawing/2014/main" id="{DF50E9E7-EA9E-42FA-98F6-7103FBC12AA2}"/>
              </a:ext>
            </a:extLst>
          </p:cNvPr>
          <p:cNvSpPr>
            <a:spLocks noGrp="1"/>
          </p:cNvSpPr>
          <p:nvPr>
            <p:ph type="ftr" sz="quarter" idx="11"/>
          </p:nvPr>
        </p:nvSpPr>
        <p:spPr/>
        <p:txBody>
          <a:bodyPr/>
          <a:lstStyle/>
          <a:p>
            <a:pPr>
              <a:defRPr/>
            </a:pPr>
            <a:r>
              <a:rPr lang="en-US"/>
              <a:t>3079-19-0002-01-0000-Session #8 WG Opening Plenary</a:t>
            </a:r>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138544" y="800100"/>
            <a:ext cx="8548256"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Arial" charset="0"/>
              </a:rPr>
              <a:t>WG Documents: </a:t>
            </a:r>
            <a:r>
              <a:rPr lang="en-US" sz="2000" kern="0" dirty="0">
                <a:latin typeface="Arial" charset="0"/>
                <a:hlinkClick r:id="rId2"/>
              </a:rPr>
              <a:t>https://mentor.ieee.org/3079/documents</a:t>
            </a:r>
            <a:endParaRPr lang="en-US" sz="2000" kern="0" dirty="0">
              <a:latin typeface="Arial" charset="0"/>
            </a:endParaRPr>
          </a:p>
          <a:p>
            <a:pPr>
              <a:lnSpc>
                <a:spcPct val="150000"/>
              </a:lnSpc>
            </a:pPr>
            <a:r>
              <a:rPr lang="en-US" altLang="ko-KR" sz="2000" kern="0" dirty="0">
                <a:latin typeface="Arial" charset="0"/>
              </a:rPr>
              <a:t>Standard Draft Documents: </a:t>
            </a:r>
            <a:r>
              <a:rPr lang="en-US" altLang="ko-KR" sz="2000" kern="0" dirty="0">
                <a:latin typeface="Arial" charset="0"/>
                <a:hlinkClick r:id="rId3"/>
              </a:rPr>
              <a:t>https://ieee-sa.imeetcentral.com/3079/</a:t>
            </a:r>
            <a:endParaRPr lang="en-US" altLang="ko-KR" sz="2000" kern="0" dirty="0">
              <a:latin typeface="Arial" charset="0"/>
            </a:endParaRPr>
          </a:p>
          <a:p>
            <a:pPr>
              <a:lnSpc>
                <a:spcPct val="150000"/>
              </a:lnSpc>
            </a:pPr>
            <a:r>
              <a:rPr lang="en-US" altLang="ko-KR" sz="2000" kern="0" dirty="0">
                <a:latin typeface="Arial" charset="0"/>
              </a:rPr>
              <a:t>Food and Beverages:</a:t>
            </a:r>
          </a:p>
          <a:p>
            <a:pPr lvl="1">
              <a:lnSpc>
                <a:spcPct val="150000"/>
              </a:lnSpc>
            </a:pPr>
            <a:r>
              <a:rPr lang="en-US" altLang="ko-KR" sz="1800" kern="0" dirty="0">
                <a:latin typeface="Arial" charset="0"/>
              </a:rPr>
              <a:t>Lunch Time: 12:30PM –1:30PM</a:t>
            </a:r>
          </a:p>
          <a:p>
            <a:pPr lvl="1">
              <a:lnSpc>
                <a:spcPct val="150000"/>
              </a:lnSpc>
            </a:pPr>
            <a:r>
              <a:rPr lang="en-US" altLang="ko-KR" sz="1800" kern="0" dirty="0">
                <a:latin typeface="Arial" charset="0"/>
              </a:rPr>
              <a:t>Morning Coffee break: 10:00AM-10:30AM</a:t>
            </a:r>
          </a:p>
          <a:p>
            <a:pPr lvl="1">
              <a:lnSpc>
                <a:spcPct val="150000"/>
              </a:lnSpc>
            </a:pPr>
            <a:r>
              <a:rPr lang="en-US" altLang="ko-KR" sz="1800" kern="0" dirty="0">
                <a:latin typeface="Arial" charset="0"/>
              </a:rPr>
              <a:t>Afternoon Coffee break: 3:30PM-4:00PM</a:t>
            </a:r>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3" name="바닥글 개체 틀 2"/>
          <p:cNvSpPr>
            <a:spLocks noGrp="1"/>
          </p:cNvSpPr>
          <p:nvPr>
            <p:ph type="ftr" sz="quarter" idx="11"/>
          </p:nvPr>
        </p:nvSpPr>
        <p:spPr/>
        <p:txBody>
          <a:bodyPr/>
          <a:lstStyle/>
          <a:p>
            <a:pPr>
              <a:defRPr/>
            </a:pPr>
            <a:r>
              <a:rPr lang="en-US"/>
              <a:t>3079-19-0002-01-0000-Session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5139869"/>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Arial" charset="0"/>
                <a:ea typeface="+mn-ea"/>
                <a:cs typeface="+mn-cs"/>
              </a:rPr>
              <a:t>Conference fee</a:t>
            </a:r>
            <a:r>
              <a:rPr lang="en-US" altLang="ko-KR" sz="2400" kern="0" dirty="0">
                <a:solidFill>
                  <a:srgbClr val="000000"/>
                </a:solidFill>
                <a:latin typeface="Arial" charset="0"/>
                <a:ea typeface="+mn-ea"/>
                <a:cs typeface="+mn-cs"/>
              </a:rPr>
              <a:t> has to be </a:t>
            </a:r>
            <a:r>
              <a:rPr lang="en-US" altLang="ko-KR" sz="2400" kern="0" dirty="0">
                <a:solidFill>
                  <a:srgbClr val="3333CC"/>
                </a:solidFill>
                <a:latin typeface="Arial" charset="0"/>
                <a:ea typeface="+mn-ea"/>
                <a:cs typeface="+mn-cs"/>
              </a:rPr>
              <a:t>paid through</a:t>
            </a:r>
            <a:r>
              <a:rPr lang="en-US" altLang="ko-KR" sz="2400" kern="0" dirty="0">
                <a:solidFill>
                  <a:srgbClr val="000000"/>
                </a:solidFill>
                <a:latin typeface="Arial" charset="0"/>
                <a:ea typeface="+mn-ea"/>
                <a:cs typeface="+mn-cs"/>
              </a:rPr>
              <a:t> the </a:t>
            </a:r>
            <a:r>
              <a:rPr lang="en-US" altLang="ko-KR" sz="2400" kern="0" dirty="0">
                <a:solidFill>
                  <a:srgbClr val="3333CC"/>
                </a:solidFill>
                <a:latin typeface="Arial" charset="0"/>
                <a:ea typeface="+mn-ea"/>
                <a:cs typeface="+mn-cs"/>
              </a:rPr>
              <a:t>registration desk </a:t>
            </a:r>
          </a:p>
          <a:p>
            <a:pPr marL="342900" lvl="0" indent="-342900" eaLnBrk="0" hangingPunct="0">
              <a:spcBef>
                <a:spcPct val="20000"/>
              </a:spcBef>
              <a:buFontTx/>
              <a:buChar char="•"/>
            </a:pPr>
            <a:r>
              <a:rPr lang="en-US" altLang="ko-KR" sz="2400" kern="0" dirty="0">
                <a:solidFill>
                  <a:srgbClr val="3333CC"/>
                </a:solidFill>
                <a:latin typeface="Arial" charset="0"/>
                <a:ea typeface="+mn-ea"/>
                <a:cs typeface="+mn-cs"/>
              </a:rPr>
              <a:t>Failure to pay conference fee</a:t>
            </a:r>
            <a:r>
              <a:rPr lang="en-US" altLang="ko-KR" sz="2400" kern="0" dirty="0">
                <a:solidFill>
                  <a:srgbClr val="000000"/>
                </a:solidFill>
                <a:latin typeface="Arial" charset="0"/>
                <a:ea typeface="+mn-ea"/>
                <a:cs typeface="+mn-cs"/>
              </a:rPr>
              <a:t> results in </a:t>
            </a:r>
            <a:r>
              <a:rPr lang="en-US" altLang="ko-KR" sz="2400" kern="0" dirty="0">
                <a:solidFill>
                  <a:srgbClr val="3333CC"/>
                </a:solidFill>
                <a:latin typeface="Arial" charset="0"/>
                <a:ea typeface="+mn-ea"/>
                <a:cs typeface="+mn-cs"/>
              </a:rPr>
              <a:t>loss </a:t>
            </a:r>
            <a:r>
              <a:rPr lang="en-US" altLang="ko-KR" sz="2400" kern="0" dirty="0">
                <a:solidFill>
                  <a:srgbClr val="000000"/>
                </a:solidFill>
                <a:latin typeface="Arial" charset="0"/>
                <a:ea typeface="+mn-ea"/>
                <a:cs typeface="+mn-cs"/>
              </a:rPr>
              <a:t>of credit for </a:t>
            </a:r>
            <a:r>
              <a:rPr lang="en-US" altLang="ko-KR" sz="2400" kern="0" dirty="0">
                <a:solidFill>
                  <a:srgbClr val="3333CC"/>
                </a:solidFill>
                <a:latin typeface="Arial" charset="0"/>
                <a:ea typeface="+mn-ea"/>
                <a:cs typeface="+mn-cs"/>
              </a:rPr>
              <a:t>voting rights</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Media – Press and Analyst briefings</a:t>
            </a:r>
          </a:p>
          <a:p>
            <a:pPr marL="742950" lvl="1" indent="-285750" eaLnBrk="0" hangingPunct="0">
              <a:spcBef>
                <a:spcPct val="20000"/>
              </a:spcBef>
              <a:buFontTx/>
              <a:buChar char="–"/>
            </a:pPr>
            <a:r>
              <a:rPr lang="en-US" altLang="ko-KR" sz="2000" kern="0" dirty="0">
                <a:solidFill>
                  <a:srgbClr val="000000"/>
                </a:solidFill>
                <a:latin typeface="Arial" charset="0"/>
              </a:rPr>
              <a:t>Only the 3079 WG Chair is allowed to give verbal statements/interviews to the media on behalf of the IEEE 3079 working group</a:t>
            </a:r>
            <a:endParaRPr lang="en-US" altLang="ko-KR" sz="2000" kern="0" dirty="0">
              <a:solidFill>
                <a:srgbClr val="3333CC"/>
              </a:solidFill>
              <a:latin typeface="Arial" charset="0"/>
            </a:endParaRPr>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5135</TotalTime>
  <Words>1435</Words>
  <Application>Microsoft Office PowerPoint</Application>
  <PresentationFormat>화면 슬라이드 쇼(4:3)</PresentationFormat>
  <Paragraphs>247</Paragraphs>
  <Slides>22</Slides>
  <Notes>2</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22</vt:i4>
      </vt:variant>
    </vt:vector>
  </HeadingPairs>
  <TitlesOfParts>
    <vt:vector size="32" baseType="lpstr">
      <vt:lpstr>Myriad Pro</vt:lpstr>
      <vt:lpstr>맑은 고딕</vt:lpstr>
      <vt:lpstr>Arial</vt:lpstr>
      <vt:lpstr>Calibri</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3079 HMD Based 3D Content Motion Sickness Reducing Technology Dongil Dillon Seo, dillon@volercreative</vt:lpstr>
      <vt:lpstr>Session Time and Location</vt:lpstr>
      <vt:lpstr>Attendance</vt:lpstr>
      <vt:lpstr>Attendance</vt:lpstr>
      <vt:lpstr>Voting Membership</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3079 Meetings</vt:lpstr>
      <vt:lpstr>Other Guidelines for IEEE WG Meetings</vt:lpstr>
      <vt:lpstr>Copyright</vt:lpstr>
      <vt:lpstr>Work Status</vt:lpstr>
      <vt:lpstr>Objectives for the January Meeting</vt:lpstr>
      <vt:lpstr>Development Timeline</vt:lpstr>
      <vt:lpstr>Future Sessions – 2019</vt:lpstr>
      <vt:lpstr>Future Sessions – 2020</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Sangkwon Jeong</cp:lastModifiedBy>
  <cp:revision>194</cp:revision>
  <dcterms:created xsi:type="dcterms:W3CDTF">2014-10-13T13:02:20Z</dcterms:created>
  <dcterms:modified xsi:type="dcterms:W3CDTF">2019-01-28T02:54:26Z</dcterms:modified>
</cp:coreProperties>
</file>