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26"/>
  </p:notesMasterIdLst>
  <p:handoutMasterIdLst>
    <p:handoutMasterId r:id="rId27"/>
  </p:handoutMasterIdLst>
  <p:sldIdLst>
    <p:sldId id="325" r:id="rId4"/>
    <p:sldId id="365" r:id="rId5"/>
    <p:sldId id="366" r:id="rId6"/>
    <p:sldId id="375" r:id="rId7"/>
    <p:sldId id="390" r:id="rId8"/>
    <p:sldId id="358" r:id="rId9"/>
    <p:sldId id="401" r:id="rId10"/>
    <p:sldId id="380" r:id="rId11"/>
    <p:sldId id="373" r:id="rId12"/>
    <p:sldId id="374" r:id="rId13"/>
    <p:sldId id="378" r:id="rId14"/>
    <p:sldId id="381" r:id="rId15"/>
    <p:sldId id="385" r:id="rId16"/>
    <p:sldId id="382" r:id="rId17"/>
    <p:sldId id="384" r:id="rId18"/>
    <p:sldId id="388" r:id="rId19"/>
    <p:sldId id="383" r:id="rId20"/>
    <p:sldId id="386" r:id="rId21"/>
    <p:sldId id="394" r:id="rId22"/>
    <p:sldId id="391" r:id="rId23"/>
    <p:sldId id="402" r:id="rId24"/>
    <p:sldId id="35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802.21-02/xxxr0</a:t>
            </a:r>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a:t>Month 20xx</a:t>
            </a:r>
          </a:p>
        </p:txBody>
      </p:sp>
      <p:sp>
        <p:nvSpPr>
          <p:cNvPr id="6" name="Footer Placeholder 5"/>
          <p:cNvSpPr>
            <a:spLocks noGrp="1"/>
          </p:cNvSpPr>
          <p:nvPr>
            <p:ph type="ftr" sz="quarter" idx="12"/>
          </p:nvPr>
        </p:nvSpPr>
        <p:spPr/>
        <p:txBody>
          <a:bodyPr/>
          <a:lstStyle/>
          <a:p>
            <a:pPr lvl="4">
              <a:defRPr/>
            </a:pPr>
            <a:r>
              <a:rPr lang="en-US" dirty="0"/>
              <a:t>XXXX, His Company</a:t>
            </a:r>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r>
              <a:rPr lang="en-US" altLang="ko-KR"/>
              <a:t>Insert Date here</a:t>
            </a: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3079-19-0002-00-0000-Session #8 WG Opening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3079-19-0002-00-0000-Session #8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3079-19-0002-00-0000-Session #8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3079-19-0002-00-0000-Session #8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pic>
        <p:nvPicPr>
          <p:cNvPr id="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3079-19-0002-00-0000-Session #8 WG Opening Plenary</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3079-19-0002-00-0000-Session #8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3079-19-0002-00-0000-Session #8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3079-19-0002-00-0000-Session #8 WG Opening Plenary</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7"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3079-19-0002-00-0000-Session #8 WG Opening Plenary</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9"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3079-19-0002-00-0000-Session #8 WG Opening Plenary</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3079-19-0002-00-0000-Session #8 WG Opening Plenary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3079-19-0002-00-0000-Session #8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3079-19-0002-00-0000-Session #8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3079-19-0002-00-0000-Session #8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3079-19-0002-00-0000-Session #8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3079-19-0002-00-0000-Session #8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3079-19-0002-00-0000-Session #8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DE1CE7A8-BA9E-4DCB-BE1F-6785074D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3079-19-0002-00-0000-Session #8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3079-19-0002-00-0000-Session #8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3079-19-0002-00-0000-Session #8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r>
              <a:rPr lang="en-US" altLang="ko-KR"/>
              <a:t>Insert Date here</a:t>
            </a:r>
            <a:endParaRPr lang="ko-KR" altLang="en-US"/>
          </a:p>
        </p:txBody>
      </p:sp>
      <p:sp>
        <p:nvSpPr>
          <p:cNvPr id="8" name="Footer Placeholder 7"/>
          <p:cNvSpPr>
            <a:spLocks noGrp="1"/>
          </p:cNvSpPr>
          <p:nvPr>
            <p:ph type="ftr" sz="quarter" idx="11"/>
          </p:nvPr>
        </p:nvSpPr>
        <p:spPr/>
        <p:txBody>
          <a:bodyPr/>
          <a:lstStyle/>
          <a:p>
            <a:r>
              <a:rPr lang="en-US" altLang="ko-KR"/>
              <a:t>3079-19-0002-00-0000-Session #8 WG Opening Plenary</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3079-19-0002-00-0000-Session #8 WG Opening Plenary</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2F1DA4E6-C195-4C7B-B23E-D01A6A5A25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3079-19-0002-00-0000-Session #8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ECA362BF-C9A2-4FB6-8BDC-F051490F3D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3079-19-0002-00-0000-Session #8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714E5D77-DD01-4493-BAD3-ADD6993D13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3079-19-0002-00-0000-Session #8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3079-19-0002-00-0000-Session #8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3079-19-0002-00-0000-Session #8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3079-19-0002-00-0000-Session #8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3079-19-0002-00-0000-Session #8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3079-19-0002-00-0000-Session #8 WG Opening Plenary</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3079-19-0002-00-0000-Session #8 WG Opening Plenary</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3079-19-0002-00-0000-Session #8 WG Opening Plenary</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3079-19-0002-00-0000-Session #8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3079-19-0002-00-0000-Session #8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ltLang="ko-KR"/>
              <a:t>Insert Date here</a:t>
            </a: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3079-19-0002-00-0000-Session #8 WG Opening Plenary</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8"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3079-19-0002-00-0000-Session #8 WG Opening Plenary</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BA82BADF-1C41-46E8-83B0-638BA0B7F648}"/>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6"/>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4"/>
          <a:srcRect/>
          <a:stretch>
            <a:fillRect/>
          </a:stretch>
        </p:blipFill>
        <p:spPr bwMode="auto">
          <a:xfrm>
            <a:off x="7977981" y="6230983"/>
            <a:ext cx="901700" cy="265113"/>
          </a:xfrm>
          <a:prstGeom prst="rect">
            <a:avLst/>
          </a:prstGeom>
          <a:noFill/>
          <a:ln w="9525">
            <a:noFill/>
            <a:miter lim="800000"/>
            <a:headEnd/>
            <a:tailEnd/>
          </a:ln>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r>
              <a:rPr lang="en-US" altLang="ko-KR"/>
              <a:t>Insert Date here</a:t>
            </a:r>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3079-19-0002-00-0000-Session #8 WG Opening Plenary</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s://ieee-sa.imeetcentral.com/3079/" TargetMode="External"/><Relationship Id="rId2" Type="http://schemas.openxmlformats.org/officeDocument/2006/relationships/hyperlink" Target="https://mentor.ieee.org/3079/documents"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[IEEE</a:t>
            </a:r>
            <a:r>
              <a:rPr lang="ko-KR" altLang="en-US" dirty="0"/>
              <a:t> </a:t>
            </a:r>
            <a:r>
              <a:rPr lang="en-US" altLang="ko-KR" dirty="0"/>
              <a:t>P3079</a:t>
            </a:r>
            <a:r>
              <a:rPr lang="ko-KR" altLang="en-US" dirty="0"/>
              <a:t> </a:t>
            </a:r>
            <a:r>
              <a:rPr lang="en-US" altLang="ko-KR" dirty="0"/>
              <a:t>Session</a:t>
            </a:r>
            <a:r>
              <a:rPr lang="ko-KR" altLang="en-US" dirty="0"/>
              <a:t> </a:t>
            </a:r>
            <a:r>
              <a:rPr lang="en-US" altLang="ko-KR" dirty="0"/>
              <a:t>#8</a:t>
            </a:r>
            <a:r>
              <a:rPr lang="ko-KR" altLang="en-US" dirty="0"/>
              <a:t> </a:t>
            </a:r>
            <a:r>
              <a:rPr lang="en-US" altLang="ko-KR" dirty="0"/>
              <a:t>WG</a:t>
            </a:r>
            <a:r>
              <a:rPr lang="ko-KR" altLang="en-US" dirty="0"/>
              <a:t> </a:t>
            </a:r>
            <a:r>
              <a:rPr lang="en-US" altLang="ko-KR" dirty="0"/>
              <a:t>Opening</a:t>
            </a:r>
            <a:r>
              <a:rPr lang="ko-KR" altLang="en-US" dirty="0"/>
              <a:t> </a:t>
            </a:r>
            <a:r>
              <a:rPr lang="en-US" altLang="ko-KR" dirty="0"/>
              <a:t>Plenary</a:t>
            </a:r>
            <a:r>
              <a:rPr lang="en-US" dirty="0"/>
              <a:t>]</a:t>
            </a:r>
          </a:p>
        </p:txBody>
      </p:sp>
      <p:sp>
        <p:nvSpPr>
          <p:cNvPr id="7" name="Text Placeholder 6"/>
          <p:cNvSpPr>
            <a:spLocks noGrp="1"/>
          </p:cNvSpPr>
          <p:nvPr>
            <p:ph type="body" sz="quarter" idx="10"/>
          </p:nvPr>
        </p:nvSpPr>
        <p:spPr>
          <a:xfrm>
            <a:off x="685800" y="3014663"/>
            <a:ext cx="4343400" cy="828675"/>
          </a:xfrm>
        </p:spPr>
        <p:txBody>
          <a:bodyPr/>
          <a:lstStyle/>
          <a:p>
            <a:r>
              <a:rPr lang="en-US" dirty="0"/>
              <a:t>[Dillon </a:t>
            </a:r>
            <a:r>
              <a:rPr lang="en-US" dirty="0" err="1"/>
              <a:t>Seo</a:t>
            </a:r>
            <a:r>
              <a:rPr lang="en-US" dirty="0"/>
              <a:t> / </a:t>
            </a:r>
            <a:r>
              <a:rPr lang="en-US" dirty="0" err="1"/>
              <a:t>VoleR</a:t>
            </a:r>
            <a:r>
              <a:rPr lang="en-US" dirty="0"/>
              <a:t> Creative]</a:t>
            </a:r>
          </a:p>
        </p:txBody>
      </p:sp>
    </p:spTree>
    <p:extLst>
      <p:ext uri="{BB962C8B-B14F-4D97-AF65-F5344CB8AC3E}">
        <p14:creationId xmlns:p14="http://schemas.microsoft.com/office/powerpoint/2010/main" val="4271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charset="0"/>
              </a:rPr>
              <a:t>Membership &amp; Anti-Trust</a:t>
            </a:r>
            <a:endParaRPr lang="ko-KR" altLang="en-US" dirty="0"/>
          </a:p>
        </p:txBody>
      </p:sp>
      <p:sp>
        <p:nvSpPr>
          <p:cNvPr id="3" name="바닥글 개체 틀 2"/>
          <p:cNvSpPr>
            <a:spLocks noGrp="1"/>
          </p:cNvSpPr>
          <p:nvPr>
            <p:ph type="ftr" sz="quarter" idx="11"/>
          </p:nvPr>
        </p:nvSpPr>
        <p:spPr/>
        <p:txBody>
          <a:bodyPr/>
          <a:lstStyle/>
          <a:p>
            <a:pPr>
              <a:defRPr/>
            </a:pPr>
            <a:r>
              <a:rPr lang="en-US" dirty="0"/>
              <a:t>3079-19-0002-02-0000-Session #8 WG Opening Plenary</a:t>
            </a:r>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9</a:t>
            </a:fld>
            <a:endParaRPr lang="en-US">
              <a:latin typeface="Myriad Pro" charset="0"/>
            </a:endParaRPr>
          </a:p>
        </p:txBody>
      </p:sp>
      <p:sp>
        <p:nvSpPr>
          <p:cNvPr id="5" name="직사각형 4"/>
          <p:cNvSpPr/>
          <p:nvPr/>
        </p:nvSpPr>
        <p:spPr>
          <a:xfrm>
            <a:off x="457200" y="990600"/>
            <a:ext cx="8229600" cy="4388894"/>
          </a:xfrm>
          <a:prstGeom prst="rect">
            <a:avLst/>
          </a:prstGeom>
        </p:spPr>
        <p:txBody>
          <a:bodyPr wrap="square">
            <a:spAutoFit/>
          </a:bodyPr>
          <a:lstStyle/>
          <a:p>
            <a:pPr marL="342900" lvl="0" indent="-342900" eaLnBrk="0" hangingPunct="0">
              <a:lnSpc>
                <a:spcPct val="150000"/>
              </a:lnSpc>
              <a:spcBef>
                <a:spcPct val="20000"/>
              </a:spcBef>
              <a:buFontTx/>
              <a:buChar char="•"/>
            </a:pPr>
            <a:r>
              <a:rPr lang="en-US" altLang="ko-KR" sz="2800" kern="0" dirty="0">
                <a:solidFill>
                  <a:srgbClr val="000000"/>
                </a:solidFill>
                <a:latin typeface="Arial" charset="0"/>
                <a:ea typeface="+mn-ea"/>
                <a:cs typeface="+mn-cs"/>
              </a:rPr>
              <a:t>Individual membership</a:t>
            </a:r>
          </a:p>
          <a:p>
            <a:pPr marL="742950" lvl="1" indent="-285750" eaLnBrk="0" hangingPunct="0">
              <a:lnSpc>
                <a:spcPct val="150000"/>
              </a:lnSpc>
              <a:spcBef>
                <a:spcPct val="20000"/>
              </a:spcBef>
              <a:buFontTx/>
              <a:buChar char="–"/>
            </a:pPr>
            <a:r>
              <a:rPr lang="en-US" altLang="ko-KR" sz="2400" kern="0" dirty="0">
                <a:solidFill>
                  <a:srgbClr val="000000"/>
                </a:solidFill>
                <a:latin typeface="Arial" charset="0"/>
              </a:rPr>
              <a:t>In all IEEE standards meetings, </a:t>
            </a:r>
            <a:r>
              <a:rPr lang="en-US" altLang="ko-KR" sz="2400" b="1" i="1" u="sng" kern="0" dirty="0">
                <a:solidFill>
                  <a:srgbClr val="3333CC"/>
                </a:solidFill>
                <a:latin typeface="Arial" charset="0"/>
              </a:rPr>
              <a:t>membership is by individual</a:t>
            </a:r>
            <a:r>
              <a:rPr lang="en-US" altLang="ko-KR" sz="2400" kern="0" dirty="0">
                <a:solidFill>
                  <a:srgbClr val="000000"/>
                </a:solidFill>
                <a:latin typeface="Arial" charset="0"/>
              </a:rPr>
              <a:t>, hence you do </a:t>
            </a:r>
            <a:r>
              <a:rPr lang="en-US" altLang="ko-KR" sz="2400" b="1" kern="0" dirty="0">
                <a:solidFill>
                  <a:srgbClr val="3333CC"/>
                </a:solidFill>
                <a:latin typeface="Arial" charset="0"/>
              </a:rPr>
              <a:t>not</a:t>
            </a:r>
            <a:r>
              <a:rPr lang="en-US" altLang="ko-KR" sz="2400" kern="0" dirty="0">
                <a:solidFill>
                  <a:srgbClr val="000000"/>
                </a:solidFill>
                <a:latin typeface="Arial" charset="0"/>
              </a:rPr>
              <a:t> represent a </a:t>
            </a:r>
            <a:r>
              <a:rPr lang="en-US" altLang="ko-KR" sz="2400" b="1" kern="0" dirty="0">
                <a:solidFill>
                  <a:srgbClr val="3333CC"/>
                </a:solidFill>
                <a:latin typeface="Arial" charset="0"/>
              </a:rPr>
              <a:t>company or organization</a:t>
            </a:r>
            <a:r>
              <a:rPr lang="en-US" altLang="ko-KR" sz="2400" kern="0" dirty="0">
                <a:solidFill>
                  <a:srgbClr val="000000"/>
                </a:solidFill>
                <a:latin typeface="Arial" charset="0"/>
              </a:rPr>
              <a:t>.</a:t>
            </a:r>
          </a:p>
          <a:p>
            <a:pPr marL="342900" lvl="0" indent="-342900" eaLnBrk="0" hangingPunct="0">
              <a:lnSpc>
                <a:spcPct val="150000"/>
              </a:lnSpc>
              <a:spcBef>
                <a:spcPct val="20000"/>
              </a:spcBef>
              <a:buFontTx/>
              <a:buChar char="•"/>
            </a:pPr>
            <a:r>
              <a:rPr lang="en-US" altLang="ko-KR" sz="2800" kern="0" dirty="0">
                <a:solidFill>
                  <a:srgbClr val="000000"/>
                </a:solidFill>
                <a:latin typeface="Arial" charset="0"/>
                <a:ea typeface="+mn-ea"/>
                <a:cs typeface="+mn-cs"/>
              </a:rPr>
              <a:t>Anti-Trust laws</a:t>
            </a:r>
          </a:p>
          <a:p>
            <a:pPr marL="742950" lvl="1" indent="-285750" eaLnBrk="0" hangingPunct="0">
              <a:lnSpc>
                <a:spcPct val="150000"/>
              </a:lnSpc>
              <a:spcBef>
                <a:spcPct val="20000"/>
              </a:spcBef>
              <a:buFontTx/>
              <a:buChar char="–"/>
            </a:pPr>
            <a:r>
              <a:rPr lang="en-US" altLang="ko-KR" sz="2400" kern="0" dirty="0">
                <a:solidFill>
                  <a:srgbClr val="000000"/>
                </a:solidFill>
                <a:latin typeface="Arial" charset="0"/>
              </a:rPr>
              <a:t>The Anti-Trust laws forbid the </a:t>
            </a:r>
            <a:r>
              <a:rPr lang="en-US" altLang="ko-KR" sz="2400" b="1" i="1" u="sng" kern="0" dirty="0">
                <a:solidFill>
                  <a:srgbClr val="3333CC"/>
                </a:solidFill>
                <a:latin typeface="Arial" charset="0"/>
              </a:rPr>
              <a:t>discussion of prices</a:t>
            </a:r>
            <a:r>
              <a:rPr lang="en-US" altLang="ko-KR" sz="2400" kern="0" dirty="0">
                <a:solidFill>
                  <a:srgbClr val="000000"/>
                </a:solidFill>
                <a:latin typeface="Arial" charset="0"/>
              </a:rPr>
              <a:t> within our meetings.</a:t>
            </a:r>
          </a:p>
        </p:txBody>
      </p:sp>
    </p:spTree>
    <p:extLst>
      <p:ext uri="{BB962C8B-B14F-4D97-AF65-F5344CB8AC3E}">
        <p14:creationId xmlns:p14="http://schemas.microsoft.com/office/powerpoint/2010/main" val="261024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바닥글 개체 틀 2"/>
          <p:cNvSpPr>
            <a:spLocks noGrp="1"/>
          </p:cNvSpPr>
          <p:nvPr>
            <p:ph type="ftr" sz="quarter" idx="11"/>
          </p:nvPr>
        </p:nvSpPr>
        <p:spPr/>
        <p:txBody>
          <a:bodyPr/>
          <a:lstStyle/>
          <a:p>
            <a:pPr>
              <a:defRPr/>
            </a:pPr>
            <a:r>
              <a:rPr lang="en-US" dirty="0"/>
              <a:t>3079-19-0002-02-0000-Session #8 WG Opening Plenary</a:t>
            </a:r>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10</a:t>
            </a:fld>
            <a:endParaRPr lang="en-US">
              <a:latin typeface="Myriad Pro" charset="0"/>
            </a:endParaRPr>
          </a:p>
        </p:txBody>
      </p:sp>
      <p:sp>
        <p:nvSpPr>
          <p:cNvPr id="12" name="Rectangle 2">
            <a:extLst>
              <a:ext uri="{FF2B5EF4-FFF2-40B4-BE49-F238E27FC236}">
                <a16:creationId xmlns:a16="http://schemas.microsoft.com/office/drawing/2014/main" id="{05C17A3E-C151-465F-96CC-8149924E2661}"/>
              </a:ext>
            </a:extLst>
          </p:cNvPr>
          <p:cNvSpPr txBox="1">
            <a:spLocks noChangeArrowheads="1"/>
          </p:cNvSpPr>
          <p:nvPr/>
        </p:nvSpPr>
        <p:spPr bwMode="auto">
          <a:xfrm>
            <a:off x="228600" y="609600"/>
            <a:ext cx="8686800" cy="5638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Times New Roman"/>
                <a:ea typeface="+mn-ea"/>
                <a:cs typeface="+mn-cs"/>
              </a:rPr>
              <a:t>	The IEEE-SA strongly recommends that at each WG meeting the chair or</a:t>
            </a:r>
            <a:br>
              <a:rPr kumimoji="0" lang="en-US" sz="1800" b="1" i="0" u="none" strike="noStrike" kern="0" cap="none" spc="0" normalizeH="0" baseline="0" noProof="0" dirty="0">
                <a:ln>
                  <a:noFill/>
                </a:ln>
                <a:solidFill>
                  <a:srgbClr val="000000"/>
                </a:solidFill>
                <a:effectLst/>
                <a:uLnTx/>
                <a:uFillTx/>
                <a:latin typeface="Times New Roman"/>
                <a:ea typeface="+mn-ea"/>
                <a:cs typeface="+mn-cs"/>
              </a:rPr>
            </a:br>
            <a:r>
              <a:rPr kumimoji="0" lang="en-US" sz="1800" b="1" i="0" u="none" strike="noStrike" kern="0" cap="none" spc="0" normalizeH="0" baseline="0" noProof="0" dirty="0">
                <a:ln>
                  <a:noFill/>
                </a:ln>
                <a:solidFill>
                  <a:srgbClr val="000000"/>
                </a:solidFill>
                <a:effectLst/>
                <a:uLnTx/>
                <a:uFillTx/>
                <a:latin typeface="Times New Roman"/>
                <a:ea typeface="+mn-ea"/>
                <a:cs typeface="+mn-cs"/>
              </a:rPr>
              <a:t>a designee:</a:t>
            </a: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Show slides #8 through #11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Advise the WG attendees that:</a:t>
            </a:r>
            <a:r>
              <a:rPr kumimoji="0" lang="en-US" sz="14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IEEE’s patent policy is consistent with the ANSI patent policy and is described in Clause 6 of the </a:t>
            </a:r>
            <a:r>
              <a:rPr kumimoji="0" lang="en-US" sz="1400" b="0" i="1" u="none" strike="noStrike" kern="0" cap="none" spc="0" normalizeH="0" baseline="0" noProof="0" dirty="0">
                <a:ln>
                  <a:noFill/>
                </a:ln>
                <a:solidFill>
                  <a:srgbClr val="000000"/>
                </a:solidFill>
                <a:effectLst/>
                <a:uLnTx/>
                <a:uFillTx/>
                <a:latin typeface="Times New Roman"/>
              </a:rPr>
              <a:t>IEEE-SA Standards Board Bylaws</a:t>
            </a:r>
            <a:r>
              <a:rPr kumimoji="0" lang="en-US" sz="1400" b="0" i="0" u="none" strike="noStrike" kern="0" cap="none" spc="0" normalizeH="0" baseline="0" noProof="0" dirty="0">
                <a:ln>
                  <a:noFill/>
                </a:ln>
                <a:solidFill>
                  <a:srgbClr val="000000"/>
                </a:solidFill>
                <a:effectLst/>
                <a:uLnTx/>
                <a:uFillTx/>
                <a:latin typeface="Times New Roman"/>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dirty="0">
                <a:ln>
                  <a:noFill/>
                </a:ln>
                <a:solidFill>
                  <a:srgbClr val="000000"/>
                </a:solidFill>
                <a:effectLst/>
                <a:uLnTx/>
                <a:uFillTx/>
                <a:latin typeface="Times New Roman"/>
              </a:rPr>
            </a:br>
            <a:endParaRPr kumimoji="0" lang="en-US" sz="14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Instruct the WG Secretary to record in the minutes of the relevant WG meeting:</a:t>
            </a:r>
            <a:r>
              <a:rPr kumimoji="0" lang="en-US" sz="9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8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It is recommended that the WG chair review the guidance in </a:t>
            </a:r>
            <a:r>
              <a:rPr kumimoji="0" lang="en-US" sz="1400" b="0" i="1" u="none" strike="noStrike" kern="0" cap="none" spc="0" normalizeH="0" baseline="0" noProof="0" dirty="0">
                <a:ln>
                  <a:noFill/>
                </a:ln>
                <a:solidFill>
                  <a:srgbClr val="000000"/>
                </a:solidFill>
                <a:effectLst/>
                <a:uLnTx/>
                <a:uFillTx/>
                <a:latin typeface="Times New Roman"/>
              </a:rPr>
              <a:t>IEEE-SA Standards Board Operations Manual</a:t>
            </a:r>
            <a:r>
              <a:rPr kumimoji="0" lang="en-US" sz="1400" b="0" i="0" u="none" strike="noStrike" kern="0" cap="none" spc="0" normalizeH="0" baseline="0" noProof="0" dirty="0">
                <a:ln>
                  <a:noFill/>
                </a:ln>
                <a:solidFill>
                  <a:srgbClr val="000000"/>
                </a:solidFill>
                <a:effectLst/>
                <a:uLnTx/>
                <a:uFillTx/>
                <a:latin typeface="Times New Roman"/>
              </a:rPr>
              <a:t> 6.3.5 and in FAQs 12 and 12a on inclusion of potential Essential Patent Claims by incorporation or by reference.</a:t>
            </a:r>
            <a:r>
              <a:rPr kumimoji="0" lang="en-US" sz="1400" b="0" i="0" u="none" strike="noStrike" kern="0" cap="none" spc="0" normalizeH="0" baseline="0" noProof="0" dirty="0">
                <a:ln>
                  <a:noFill/>
                </a:ln>
                <a:solidFill>
                  <a:srgbClr val="FF3300"/>
                </a:solidFill>
                <a:effectLst/>
                <a:uLnTx/>
                <a:uFillTx/>
                <a:latin typeface="Times New Roman"/>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a:rPr>
              <a:t>	Note: </a:t>
            </a:r>
            <a:r>
              <a:rPr kumimoji="0" lang="en-US" sz="1200" b="1" i="0" u="none" strike="noStrike" kern="0" cap="none" spc="0" normalizeH="0" baseline="0" noProof="0" dirty="0">
                <a:ln>
                  <a:noFill/>
                </a:ln>
                <a:solidFill>
                  <a:srgbClr val="000000"/>
                </a:solidFill>
                <a:effectLst/>
                <a:uLnTx/>
                <a:uFillTx/>
                <a:latin typeface="Times New Roman"/>
              </a:rPr>
              <a:t>WG</a:t>
            </a:r>
            <a:r>
              <a:rPr kumimoji="0" lang="en-US" sz="1200" b="0" i="0" u="none" strike="noStrike" kern="0" cap="none" spc="0" normalizeH="0" baseline="0" noProof="0" dirty="0">
                <a:ln>
                  <a:noFill/>
                </a:ln>
                <a:solidFill>
                  <a:srgbClr val="000000"/>
                </a:solidFill>
                <a:effectLst/>
                <a:uLnTx/>
                <a:uFillTx/>
                <a:latin typeface="Times New Roman"/>
              </a:rPr>
              <a:t> includes Working Groups, Task Groups, and other standards-developing committees with a PAR approved by the IEEE-SA Standards Board.</a:t>
            </a:r>
          </a:p>
        </p:txBody>
      </p:sp>
    </p:spTree>
    <p:extLst>
      <p:ext uri="{BB962C8B-B14F-4D97-AF65-F5344CB8AC3E}">
        <p14:creationId xmlns:p14="http://schemas.microsoft.com/office/powerpoint/2010/main" val="3408857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0AEEAF2-1414-4987-AB11-E7859BBC75D2}"/>
              </a:ext>
            </a:extLst>
          </p:cNvPr>
          <p:cNvSpPr>
            <a:spLocks noGrp="1"/>
          </p:cNvSpPr>
          <p:nvPr>
            <p:ph type="title"/>
          </p:nvPr>
        </p:nvSpPr>
        <p:spPr/>
        <p:txBody>
          <a:bodyPr/>
          <a:lstStyle/>
          <a:p>
            <a:r>
              <a:rPr lang="en-US" altLang="ko-KR" dirty="0"/>
              <a:t>Participants, Patents, and Duty to Inform</a:t>
            </a:r>
            <a:endParaRPr lang="ko-KR" altLang="en-US" dirty="0"/>
          </a:p>
        </p:txBody>
      </p:sp>
      <p:sp>
        <p:nvSpPr>
          <p:cNvPr id="3" name="바닥글 개체 틀 2">
            <a:extLst>
              <a:ext uri="{FF2B5EF4-FFF2-40B4-BE49-F238E27FC236}">
                <a16:creationId xmlns:a16="http://schemas.microsoft.com/office/drawing/2014/main" id="{86B733D5-EE24-4712-811B-D8E304B0B57D}"/>
              </a:ext>
            </a:extLst>
          </p:cNvPr>
          <p:cNvSpPr>
            <a:spLocks noGrp="1"/>
          </p:cNvSpPr>
          <p:nvPr>
            <p:ph type="ftr" sz="quarter" idx="11"/>
          </p:nvPr>
        </p:nvSpPr>
        <p:spPr/>
        <p:txBody>
          <a:bodyPr/>
          <a:lstStyle/>
          <a:p>
            <a:pPr>
              <a:defRPr/>
            </a:pPr>
            <a:r>
              <a:rPr lang="en-US" dirty="0"/>
              <a:t>3079-19-0002-02-0000-Session #8 WG Opening Plenary</a:t>
            </a:r>
          </a:p>
        </p:txBody>
      </p:sp>
      <p:sp>
        <p:nvSpPr>
          <p:cNvPr id="4" name="슬라이드 번호 개체 틀 3">
            <a:extLst>
              <a:ext uri="{FF2B5EF4-FFF2-40B4-BE49-F238E27FC236}">
                <a16:creationId xmlns:a16="http://schemas.microsoft.com/office/drawing/2014/main" id="{33FD7F16-542D-46DD-8C4A-19F49F0A99AA}"/>
              </a:ext>
            </a:extLst>
          </p:cNvPr>
          <p:cNvSpPr>
            <a:spLocks noGrp="1"/>
          </p:cNvSpPr>
          <p:nvPr>
            <p:ph type="sldNum" sz="quarter" idx="12"/>
          </p:nvPr>
        </p:nvSpPr>
        <p:spPr/>
        <p:txBody>
          <a:bodyPr/>
          <a:lstStyle/>
          <a:p>
            <a:pPr>
              <a:defRPr/>
            </a:pPr>
            <a:fld id="{2E8BD8E8-FEBE-4B48-A872-D5E72F1EB77B}" type="slidenum">
              <a:rPr lang="en-US" smtClean="0"/>
              <a:pPr>
                <a:defRPr/>
              </a:pPr>
              <a:t>11</a:t>
            </a:fld>
            <a:endParaRPr lang="en-US">
              <a:latin typeface="Myriad Pro" charset="0"/>
            </a:endParaRPr>
          </a:p>
        </p:txBody>
      </p:sp>
      <p:sp>
        <p:nvSpPr>
          <p:cNvPr id="6" name="Rectangle 4">
            <a:extLst>
              <a:ext uri="{FF2B5EF4-FFF2-40B4-BE49-F238E27FC236}">
                <a16:creationId xmlns:a16="http://schemas.microsoft.com/office/drawing/2014/main" id="{F0323769-6AC0-489F-AABB-3CD4DF8BBCF6}"/>
              </a:ext>
            </a:extLst>
          </p:cNvPr>
          <p:cNvSpPr>
            <a:spLocks noChangeArrowheads="1"/>
          </p:cNvSpPr>
          <p:nvPr/>
        </p:nvSpPr>
        <p:spPr bwMode="auto">
          <a:xfrm>
            <a:off x="457200" y="914400"/>
            <a:ext cx="8229600" cy="5181600"/>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500" u="sng" dirty="0">
              <a:solidFill>
                <a:srgbClr val="FF0000"/>
              </a:solidFill>
              <a:latin typeface="Times New Roman" pitchFamily="18" charset="0"/>
              <a:ea typeface="+mn-ea"/>
              <a:cs typeface="+mn-cs"/>
            </a:endParaRPr>
          </a:p>
          <a:p>
            <a:pPr marL="230188" indent="-230188" eaLnBrk="0" hangingPunct="0">
              <a:spcBef>
                <a:spcPct val="20000"/>
              </a:spcBef>
            </a:pPr>
            <a:r>
              <a:rPr lang="en-US" sz="1600" b="1" dirty="0">
                <a:solidFill>
                  <a:srgbClr val="000000"/>
                </a:solidFill>
                <a:latin typeface="Times New Roman" pitchFamily="18" charset="0"/>
                <a:ea typeface="+mn-ea"/>
                <a:cs typeface="+mn-cs"/>
              </a:rPr>
              <a:t>	All participants in this meeting have certain obligations under the IEEE-SA Patent Policy.  Participants: </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0" hangingPunct="0">
              <a:spcBef>
                <a:spcPct val="20000"/>
              </a:spcBef>
              <a:buFontTx/>
              <a:buChar char="•"/>
            </a:pPr>
            <a:r>
              <a:rPr lang="en-US" sz="1400" b="1" dirty="0">
                <a:solidFill>
                  <a:srgbClr val="000000"/>
                </a:solidFill>
                <a:latin typeface="Times New Roman" pitchFamily="18" charset="0"/>
                <a:ea typeface="+mn-ea"/>
                <a:cs typeface="+mn-cs"/>
              </a:rPr>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latin typeface="Times New Roman" pitchFamily="18" charset="0"/>
                <a:ea typeface="+mn-ea"/>
                <a:cs typeface="+mn-cs"/>
              </a:rPr>
              <a:t> </a:t>
            </a:r>
            <a:r>
              <a:rPr lang="en-US" sz="1400" b="1" dirty="0">
                <a:solidFill>
                  <a:srgbClr val="000000"/>
                </a:solidFill>
                <a:latin typeface="Times New Roman" pitchFamily="18" charset="0"/>
                <a:ea typeface="+mn-ea"/>
                <a:cs typeface="+mn-cs"/>
              </a:rPr>
              <a:t>patent claims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The above does not apply if the patent</a:t>
            </a:r>
            <a:r>
              <a:rPr lang="en-US" sz="1600" b="1" dirty="0">
                <a:solidFill>
                  <a:srgbClr val="FF3300"/>
                </a:solidFill>
                <a:latin typeface="Times New Roman" pitchFamily="18" charset="0"/>
                <a:ea typeface="+mn-ea"/>
                <a:cs typeface="+mn-cs"/>
              </a:rPr>
              <a:t> </a:t>
            </a:r>
            <a:r>
              <a:rPr lang="en-US" sz="1600" b="1" dirty="0">
                <a:solidFill>
                  <a:srgbClr val="000000"/>
                </a:solidFill>
                <a:latin typeface="Times New Roman" pitchFamily="18" charset="0"/>
                <a:ea typeface="+mn-ea"/>
                <a:cs typeface="+mn-cs"/>
              </a:rPr>
              <a:t>claim is already the subject of an Accepted Letter of Assurance that applies to the proposed standard(s) under consideration by this group</a:t>
            </a:r>
          </a:p>
          <a:p>
            <a:pPr marL="230188" indent="-230188" eaLnBrk="0" hangingPunct="0">
              <a:spcBef>
                <a:spcPct val="20000"/>
              </a:spcBef>
            </a:pPr>
            <a:r>
              <a:rPr lang="en-GB" sz="1600" dirty="0">
                <a:solidFill>
                  <a:srgbClr val="000000"/>
                </a:solidFill>
                <a:latin typeface="Times New Roman" pitchFamily="18" charset="0"/>
                <a:ea typeface="+mn-ea"/>
                <a:cs typeface="+mn-cs"/>
              </a:rPr>
              <a:t>		Quoted text excerpted from IEEE-SA Standards Board Bylaws subclause 6.2</a:t>
            </a:r>
            <a:endParaRPr lang="en-US" sz="1600" dirty="0">
              <a:solidFill>
                <a:srgbClr val="000000"/>
              </a:solidFill>
              <a:latin typeface="Times New Roman" pitchFamily="18" charset="0"/>
              <a:ea typeface="+mn-ea"/>
              <a:cs typeface="+mn-cs"/>
            </a:endParaRP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Early identification of holders of potential Essential Patent Claims is strongly encouraged</a:t>
            </a: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No duty to perform a patent search</a:t>
            </a:r>
            <a:endParaRPr lang="en-GB" sz="1600" b="1" dirty="0">
              <a:solidFill>
                <a:srgbClr val="000000"/>
              </a:solidFill>
              <a:latin typeface="Times New Roman" pitchFamily="18" charset="0"/>
              <a:ea typeface="+mn-ea"/>
              <a:cs typeface="+mn-cs"/>
            </a:endParaRPr>
          </a:p>
        </p:txBody>
      </p:sp>
    </p:spTree>
    <p:extLst>
      <p:ext uri="{BB962C8B-B14F-4D97-AF65-F5344CB8AC3E}">
        <p14:creationId xmlns:p14="http://schemas.microsoft.com/office/powerpoint/2010/main" val="2489473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E46D7D0-BFD0-418F-8AFF-C16CA8DE76FA}"/>
              </a:ext>
            </a:extLst>
          </p:cNvPr>
          <p:cNvSpPr>
            <a:spLocks noGrp="1"/>
          </p:cNvSpPr>
          <p:nvPr>
            <p:ph type="title"/>
          </p:nvPr>
        </p:nvSpPr>
        <p:spPr/>
        <p:txBody>
          <a:bodyPr/>
          <a:lstStyle/>
          <a:p>
            <a:r>
              <a:rPr lang="en-US" altLang="ko-KR" dirty="0"/>
              <a:t>Call for Potentially Essential Patents</a:t>
            </a:r>
            <a:endParaRPr lang="ko-KR" altLang="en-US" dirty="0"/>
          </a:p>
        </p:txBody>
      </p:sp>
      <p:sp>
        <p:nvSpPr>
          <p:cNvPr id="3" name="바닥글 개체 틀 2">
            <a:extLst>
              <a:ext uri="{FF2B5EF4-FFF2-40B4-BE49-F238E27FC236}">
                <a16:creationId xmlns:a16="http://schemas.microsoft.com/office/drawing/2014/main" id="{71C0DD78-02E9-4160-94AE-E69E6F8A15E4}"/>
              </a:ext>
            </a:extLst>
          </p:cNvPr>
          <p:cNvSpPr>
            <a:spLocks noGrp="1"/>
          </p:cNvSpPr>
          <p:nvPr>
            <p:ph type="ftr" sz="quarter" idx="11"/>
          </p:nvPr>
        </p:nvSpPr>
        <p:spPr/>
        <p:txBody>
          <a:bodyPr/>
          <a:lstStyle/>
          <a:p>
            <a:pPr>
              <a:defRPr/>
            </a:pPr>
            <a:r>
              <a:rPr lang="en-US" dirty="0"/>
              <a:t>3079-19-0002-02-0000-Session #8 WG Opening Plenary</a:t>
            </a:r>
          </a:p>
        </p:txBody>
      </p:sp>
      <p:sp>
        <p:nvSpPr>
          <p:cNvPr id="4" name="슬라이드 번호 개체 틀 3">
            <a:extLst>
              <a:ext uri="{FF2B5EF4-FFF2-40B4-BE49-F238E27FC236}">
                <a16:creationId xmlns:a16="http://schemas.microsoft.com/office/drawing/2014/main" id="{4AF915D5-45D7-48FC-ABE2-AABE111FB15E}"/>
              </a:ext>
            </a:extLst>
          </p:cNvPr>
          <p:cNvSpPr>
            <a:spLocks noGrp="1"/>
          </p:cNvSpPr>
          <p:nvPr>
            <p:ph type="sldNum" sz="quarter" idx="12"/>
          </p:nvPr>
        </p:nvSpPr>
        <p:spPr/>
        <p:txBody>
          <a:bodyPr/>
          <a:lstStyle/>
          <a:p>
            <a:pPr>
              <a:defRPr/>
            </a:pPr>
            <a:fld id="{2E8BD8E8-FEBE-4B48-A872-D5E72F1EB77B}" type="slidenum">
              <a:rPr lang="en-US" smtClean="0"/>
              <a:pPr>
                <a:defRPr/>
              </a:pPr>
              <a:t>12</a:t>
            </a:fld>
            <a:endParaRPr lang="en-US">
              <a:latin typeface="Myriad Pro" charset="0"/>
            </a:endParaRPr>
          </a:p>
        </p:txBody>
      </p:sp>
      <p:sp>
        <p:nvSpPr>
          <p:cNvPr id="6" name="Rectangle 3">
            <a:extLst>
              <a:ext uri="{FF2B5EF4-FFF2-40B4-BE49-F238E27FC236}">
                <a16:creationId xmlns:a16="http://schemas.microsoft.com/office/drawing/2014/main" id="{42BF1A73-4B9E-4A74-B5BE-AAF624419380}"/>
              </a:ext>
            </a:extLst>
          </p:cNvPr>
          <p:cNvSpPr txBox="1">
            <a:spLocks noChangeArrowheads="1"/>
          </p:cNvSpPr>
          <p:nvPr/>
        </p:nvSpPr>
        <p:spPr bwMode="auto">
          <a:xfrm>
            <a:off x="685800" y="838200"/>
            <a:ext cx="7772400" cy="5257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3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Times New Roman"/>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Either speak up now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Provide the chair of this group with the identity of the holder(s) of any and all such claims as soon as possible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Cause an LOA to be submitted</a:t>
            </a:r>
            <a:endParaRPr kumimoji="0" lang="en-US" sz="2000" b="0" i="0" u="none" strike="noStrike" kern="0" cap="none" spc="0" normalizeH="0" baseline="0" noProof="0" dirty="0">
              <a:ln>
                <a:noFill/>
              </a:ln>
              <a:solidFill>
                <a:srgbClr val="000000"/>
              </a:solidFill>
              <a:effectLst/>
              <a:uLnTx/>
              <a:uFillTx/>
              <a:latin typeface="Times New Roman"/>
            </a:endParaRPr>
          </a:p>
        </p:txBody>
      </p:sp>
    </p:spTree>
    <p:extLst>
      <p:ext uri="{BB962C8B-B14F-4D97-AF65-F5344CB8AC3E}">
        <p14:creationId xmlns:p14="http://schemas.microsoft.com/office/powerpoint/2010/main" val="348833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65A6A1F-1546-45F4-97B3-1FA6121C88F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t>Participation in IEEE 3079 Meetings</a:t>
            </a:r>
            <a:endParaRPr lang="ko-KR" altLang="en-US" dirty="0"/>
          </a:p>
        </p:txBody>
      </p:sp>
      <p:sp>
        <p:nvSpPr>
          <p:cNvPr id="3" name="바닥글 개체 틀 2">
            <a:extLst>
              <a:ext uri="{FF2B5EF4-FFF2-40B4-BE49-F238E27FC236}">
                <a16:creationId xmlns:a16="http://schemas.microsoft.com/office/drawing/2014/main" id="{E5A26EFC-3656-4DE8-9A4D-ADD3ECE2519B}"/>
              </a:ext>
            </a:extLst>
          </p:cNvPr>
          <p:cNvSpPr>
            <a:spLocks noGrp="1"/>
          </p:cNvSpPr>
          <p:nvPr>
            <p:ph type="ftr" sz="quarter" idx="11"/>
          </p:nvPr>
        </p:nvSpPr>
        <p:spPr/>
        <p:txBody>
          <a:bodyPr/>
          <a:lstStyle/>
          <a:p>
            <a:pPr>
              <a:defRPr/>
            </a:pPr>
            <a:r>
              <a:rPr lang="en-US" dirty="0"/>
              <a:t>3079-19-0002-02-0000-Session #8 WG Opening Plenary</a:t>
            </a:r>
          </a:p>
        </p:txBody>
      </p:sp>
      <p:sp>
        <p:nvSpPr>
          <p:cNvPr id="4" name="슬라이드 번호 개체 틀 3">
            <a:extLst>
              <a:ext uri="{FF2B5EF4-FFF2-40B4-BE49-F238E27FC236}">
                <a16:creationId xmlns:a16="http://schemas.microsoft.com/office/drawing/2014/main" id="{F9586293-79CB-4215-90A9-D8B39E324729}"/>
              </a:ext>
            </a:extLst>
          </p:cNvPr>
          <p:cNvSpPr>
            <a:spLocks noGrp="1"/>
          </p:cNvSpPr>
          <p:nvPr>
            <p:ph type="sldNum" sz="quarter" idx="12"/>
          </p:nvPr>
        </p:nvSpPr>
        <p:spPr/>
        <p:txBody>
          <a:bodyPr/>
          <a:lstStyle/>
          <a:p>
            <a:pPr>
              <a:defRPr/>
            </a:pPr>
            <a:fld id="{2E8BD8E8-FEBE-4B48-A872-D5E72F1EB77B}" type="slidenum">
              <a:rPr lang="en-US" smtClean="0"/>
              <a:pPr>
                <a:defRPr/>
              </a:pPr>
              <a:t>13</a:t>
            </a:fld>
            <a:endParaRPr lang="en-US">
              <a:latin typeface="Myriad Pro" charset="0"/>
            </a:endParaRPr>
          </a:p>
        </p:txBody>
      </p:sp>
      <p:sp>
        <p:nvSpPr>
          <p:cNvPr id="6" name="Text Box 5">
            <a:extLst>
              <a:ext uri="{FF2B5EF4-FFF2-40B4-BE49-F238E27FC236}">
                <a16:creationId xmlns:a16="http://schemas.microsoft.com/office/drawing/2014/main" id="{B16E6184-3162-47F1-B044-3AAE4FF495EE}"/>
              </a:ext>
            </a:extLst>
          </p:cNvPr>
          <p:cNvSpPr txBox="1">
            <a:spLocks noChangeArrowheads="1"/>
          </p:cNvSpPr>
          <p:nvPr/>
        </p:nvSpPr>
        <p:spPr bwMode="auto">
          <a:xfrm>
            <a:off x="647700" y="914400"/>
            <a:ext cx="7848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eaLnBrk="0" hangingPunct="0">
              <a:lnSpc>
                <a:spcPct val="110000"/>
              </a:lnSpc>
              <a:spcBef>
                <a:spcPts val="600"/>
              </a:spcBef>
            </a:pPr>
            <a:r>
              <a:rPr lang="en-GB" altLang="en-US" sz="1600" b="1" dirty="0">
                <a:ea typeface="MS Gothic" panose="020B0609070205080204" pitchFamily="49" charset="-128"/>
                <a:cs typeface="+mn-cs"/>
              </a:rPr>
              <a:t>All participation in IEEE 3079 Working Group meetings is on an individual basis</a:t>
            </a:r>
          </a:p>
          <a:p>
            <a:pPr eaLnBrk="0" hangingPunct="0">
              <a:lnSpc>
                <a:spcPct val="110000"/>
              </a:lnSpc>
              <a:spcBef>
                <a:spcPts val="600"/>
              </a:spcBef>
            </a:pPr>
            <a:r>
              <a:rPr lang="en-GB" altLang="en-US" sz="1400" b="1" i="1" dirty="0">
                <a:ea typeface="MS Gothic" panose="020B0609070205080204" pitchFamily="49" charset="-128"/>
                <a:cs typeface="+mn-cs"/>
              </a:rPr>
              <a:t>•     </a:t>
            </a:r>
            <a:r>
              <a:rPr lang="en-GB" altLang="en-US" sz="1400" b="1" dirty="0">
                <a:ea typeface="MS Gothic" panose="020B0609070205080204" pitchFamily="49" charset="-128"/>
                <a:cs typeface="+mn-cs"/>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cs typeface="+mn-cs"/>
                <a:hlinkClick r:id="rId2"/>
              </a:rPr>
              <a:t>https://standards.ieee.org/develop/policies/bylaws/sb_bylaws.pdf</a:t>
            </a:r>
            <a:r>
              <a:rPr lang="en-GB" altLang="en-US" sz="1400" b="1" dirty="0">
                <a:ea typeface="MS Gothic" panose="020B0609070205080204" pitchFamily="49" charset="-128"/>
                <a:cs typeface="+mn-cs"/>
              </a:rPr>
              <a:t>section 5.2.1)</a:t>
            </a:r>
          </a:p>
          <a:p>
            <a:pPr eaLnBrk="0" hangingPunct="0">
              <a:lnSpc>
                <a:spcPct val="110000"/>
              </a:lnSpc>
              <a:spcBef>
                <a:spcPts val="600"/>
              </a:spcBef>
            </a:pPr>
            <a:r>
              <a:rPr lang="en-GB" altLang="en-US" sz="1400" b="1" dirty="0">
                <a:ea typeface="MS Gothic" panose="020B0609070205080204" pitchFamily="49" charset="-128"/>
                <a:cs typeface="+mn-cs"/>
              </a:rPr>
              <a:t>•    IEEE 3079 Working Group membership is by individual; “Working Group members shall participate in the consensus process in a manner consistent with their professional expert opinion as individuals, and not as organizational representatives”. (subclause 4.2.1 “Establishment”, of the IEEE 3079 Working Group Policies and Procedures)</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shall not direct the actions or votes of any other member of an IEEE 3079 Working Group or retaliate against any other member for their actions or votes within IEEE 3079 Working Group meetings, see </a:t>
            </a:r>
            <a:r>
              <a:rPr lang="en-GB" altLang="en-US" sz="1400" b="1" u="sng" dirty="0">
                <a:solidFill>
                  <a:srgbClr val="CCCCFF"/>
                </a:solidFill>
                <a:ea typeface="MS Gothic" panose="020B0609070205080204" pitchFamily="49" charset="-128"/>
                <a:cs typeface="+mn-cs"/>
                <a:hlinkClick r:id="rId3"/>
              </a:rPr>
              <a:t>https://standards.ieee.org/develop/policies/bylaws/sb_bylaws.pdf </a:t>
            </a:r>
            <a:r>
              <a:rPr lang="en-GB" altLang="en-US" sz="1400" b="1" dirty="0">
                <a:ea typeface="MS Gothic" panose="020B0609070205080204" pitchFamily="49" charset="-128"/>
                <a:cs typeface="+mn-cs"/>
              </a:rPr>
              <a:t> section 5.2.1.3 and the IEEE 3079 Working Group Policies and Procedures, subclause 3.4.1 “Chair”, list item x.</a:t>
            </a:r>
          </a:p>
          <a:p>
            <a:pPr eaLnBrk="0" hangingPunct="0">
              <a:lnSpc>
                <a:spcPct val="110000"/>
              </a:lnSpc>
              <a:spcBef>
                <a:spcPts val="600"/>
              </a:spcBef>
            </a:pPr>
            <a:r>
              <a:rPr lang="en-GB" altLang="en-US" sz="1600" b="1" dirty="0">
                <a:ea typeface="MS Gothic" panose="020B0609070205080204" pitchFamily="49" charset="-128"/>
                <a:cs typeface="+mn-cs"/>
              </a:rPr>
              <a:t>By participating in IEEE 3079 meetings, you accept these requirements.  If you do not agree to these policies then you shall not participate.</a:t>
            </a:r>
          </a:p>
        </p:txBody>
      </p:sp>
    </p:spTree>
    <p:extLst>
      <p:ext uri="{BB962C8B-B14F-4D97-AF65-F5344CB8AC3E}">
        <p14:creationId xmlns:p14="http://schemas.microsoft.com/office/powerpoint/2010/main" val="3948919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9BD5D39-8E77-4D4E-AD14-6A6E8BEE8549}"/>
              </a:ext>
            </a:extLst>
          </p:cNvPr>
          <p:cNvSpPr>
            <a:spLocks noGrp="1"/>
          </p:cNvSpPr>
          <p:nvPr>
            <p:ph type="title"/>
          </p:nvPr>
        </p:nvSpPr>
        <p:spPr/>
        <p:txBody>
          <a:bodyPr/>
          <a:lstStyle/>
          <a:p>
            <a:r>
              <a:rPr lang="en-US" altLang="ko-KR" dirty="0"/>
              <a:t>Other Guidelines for IEEE WG Meetings</a:t>
            </a:r>
            <a:endParaRPr lang="ko-KR" altLang="en-US" dirty="0"/>
          </a:p>
        </p:txBody>
      </p:sp>
      <p:sp>
        <p:nvSpPr>
          <p:cNvPr id="3" name="바닥글 개체 틀 2">
            <a:extLst>
              <a:ext uri="{FF2B5EF4-FFF2-40B4-BE49-F238E27FC236}">
                <a16:creationId xmlns:a16="http://schemas.microsoft.com/office/drawing/2014/main" id="{8D791E93-71EC-4F2A-AF2E-A94A0C347063}"/>
              </a:ext>
            </a:extLst>
          </p:cNvPr>
          <p:cNvSpPr>
            <a:spLocks noGrp="1"/>
          </p:cNvSpPr>
          <p:nvPr>
            <p:ph type="ftr" sz="quarter" idx="11"/>
          </p:nvPr>
        </p:nvSpPr>
        <p:spPr/>
        <p:txBody>
          <a:bodyPr/>
          <a:lstStyle/>
          <a:p>
            <a:pPr>
              <a:defRPr/>
            </a:pPr>
            <a:r>
              <a:rPr lang="en-US" dirty="0"/>
              <a:t>3079-19-0002-02-0000-Session #8 WG Opening Plenary</a:t>
            </a:r>
          </a:p>
        </p:txBody>
      </p:sp>
      <p:sp>
        <p:nvSpPr>
          <p:cNvPr id="4" name="슬라이드 번호 개체 틀 3">
            <a:extLst>
              <a:ext uri="{FF2B5EF4-FFF2-40B4-BE49-F238E27FC236}">
                <a16:creationId xmlns:a16="http://schemas.microsoft.com/office/drawing/2014/main" id="{867332A0-8433-4919-9389-03BEA230A01D}"/>
              </a:ext>
            </a:extLst>
          </p:cNvPr>
          <p:cNvSpPr>
            <a:spLocks noGrp="1"/>
          </p:cNvSpPr>
          <p:nvPr>
            <p:ph type="sldNum" sz="quarter" idx="12"/>
          </p:nvPr>
        </p:nvSpPr>
        <p:spPr/>
        <p:txBody>
          <a:bodyPr/>
          <a:lstStyle/>
          <a:p>
            <a:pPr>
              <a:defRPr/>
            </a:pPr>
            <a:fld id="{2E8BD8E8-FEBE-4B48-A872-D5E72F1EB77B}" type="slidenum">
              <a:rPr lang="en-US" smtClean="0"/>
              <a:pPr>
                <a:defRPr/>
              </a:pPr>
              <a:t>14</a:t>
            </a:fld>
            <a:endParaRPr lang="en-US">
              <a:latin typeface="Myriad Pro" charset="0"/>
            </a:endParaRPr>
          </a:p>
        </p:txBody>
      </p:sp>
      <p:sp>
        <p:nvSpPr>
          <p:cNvPr id="6" name="Rectangle 4">
            <a:extLst>
              <a:ext uri="{FF2B5EF4-FFF2-40B4-BE49-F238E27FC236}">
                <a16:creationId xmlns:a16="http://schemas.microsoft.com/office/drawing/2014/main" id="{8CFDB2D6-0584-4C09-98DF-9F026F833CA4}"/>
              </a:ext>
            </a:extLst>
          </p:cNvPr>
          <p:cNvSpPr>
            <a:spLocks noChangeArrowheads="1"/>
          </p:cNvSpPr>
          <p:nvPr/>
        </p:nvSpPr>
        <p:spPr bwMode="auto">
          <a:xfrm>
            <a:off x="457200" y="762000"/>
            <a:ext cx="8229600" cy="5334000"/>
          </a:xfrm>
          <a:prstGeom prst="rect">
            <a:avLst/>
          </a:prstGeom>
          <a:noFill/>
          <a:ln w="9525">
            <a:noFill/>
            <a:miter lim="800000"/>
            <a:headEnd/>
            <a:tailEnd/>
          </a:ln>
        </p:spPr>
        <p:txBody>
          <a:bodyPr/>
          <a:lstStyle/>
          <a:p>
            <a:pPr marL="230188" indent="-230188" eaLnBrk="0" hangingPunct="0">
              <a:lnSpc>
                <a:spcPct val="120000"/>
              </a:lnSpc>
              <a:spcBef>
                <a:spcPct val="20000"/>
              </a:spcBef>
              <a:buFontTx/>
              <a:buChar char="•"/>
            </a:pPr>
            <a:endParaRPr lang="en-US" sz="700" u="sng" dirty="0">
              <a:solidFill>
                <a:srgbClr val="FF0000"/>
              </a:solidFill>
              <a:latin typeface="Times New Roman" pitchFamily="18" charset="0"/>
              <a:ea typeface="+mn-ea"/>
              <a:cs typeface="+mn-cs"/>
            </a:endParaRPr>
          </a:p>
          <a:p>
            <a:pPr marL="230188" indent="-230188" eaLnBrk="0" hangingPunct="0">
              <a:lnSpc>
                <a:spcPct val="120000"/>
              </a:lnSpc>
              <a:spcBef>
                <a:spcPct val="20000"/>
              </a:spcBef>
              <a:spcAft>
                <a:spcPct val="40000"/>
              </a:spcAft>
              <a:buFontTx/>
              <a:buChar char="•"/>
            </a:pPr>
            <a:r>
              <a:rPr lang="en-US" b="1" dirty="0">
                <a:solidFill>
                  <a:srgbClr val="000000"/>
                </a:solidFill>
                <a:latin typeface="Times New Roman" pitchFamily="18" charset="0"/>
                <a:ea typeface="+mn-ea"/>
                <a:cs typeface="+mn-cs"/>
              </a:rPr>
              <a:t>All IEEE-SA standards meetings shall be conducted in compliance with all applicable laws, including antitrust and competition laws.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interpretation, validity, or essentiality of patents/patent claims.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specific license rates, terms, or conditions.</a:t>
            </a:r>
          </a:p>
          <a:p>
            <a:pPr marL="1143000" lvl="2" indent="-228600" eaLnBrk="0" hangingPunct="0">
              <a:lnSpc>
                <a:spcPct val="120000"/>
              </a:lnSpc>
              <a:spcBef>
                <a:spcPct val="20000"/>
              </a:spcBef>
              <a:spcAft>
                <a:spcPct val="40000"/>
              </a:spcAft>
              <a:buFontTx/>
              <a:buChar char="•"/>
            </a:pPr>
            <a:r>
              <a:rPr lang="en-US" sz="1400" dirty="0">
                <a:solidFill>
                  <a:srgbClr val="000000"/>
                </a:solidFill>
                <a:latin typeface="Times New Roman" pitchFamily="18" charset="0"/>
                <a:ea typeface="+mn-ea"/>
                <a:cs typeface="+mn-cs"/>
              </a:rPr>
              <a:t>Relative costs, including licensing costs of essential patent claims, of different technical approaches may be discussed in standards development meetings. </a:t>
            </a:r>
          </a:p>
          <a:p>
            <a:pPr marL="1600200" lvl="3" indent="-228600" eaLnBrk="0" hangingPunct="0">
              <a:lnSpc>
                <a:spcPct val="120000"/>
              </a:lnSpc>
              <a:spcBef>
                <a:spcPct val="20000"/>
              </a:spcBef>
              <a:spcAft>
                <a:spcPct val="40000"/>
              </a:spcAft>
              <a:buFontTx/>
              <a:buChar char="–"/>
            </a:pPr>
            <a:r>
              <a:rPr lang="en-GB" sz="1400" dirty="0">
                <a:solidFill>
                  <a:srgbClr val="000000"/>
                </a:solidFill>
                <a:latin typeface="Times New Roman" pitchFamily="18" charset="0"/>
                <a:ea typeface="+mn-ea"/>
                <a:cs typeface="+mn-cs"/>
              </a:rPr>
              <a:t>Technical considerations remain primary focus</a:t>
            </a:r>
            <a:endParaRPr lang="en-US" sz="1400" dirty="0">
              <a:solidFill>
                <a:srgbClr val="000000"/>
              </a:solidFill>
              <a:latin typeface="Times New Roman" pitchFamily="18" charset="0"/>
              <a:ea typeface="+mn-ea"/>
              <a:cs typeface="+mn-cs"/>
            </a:endParaRP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or engage in the fixing of product prices, allocation of customers, or division of sales markets.</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status or substance of ongoing or threatened litigation.</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be silent if inappropriate topics are discussed </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 do formally object.</a:t>
            </a:r>
          </a:p>
          <a:p>
            <a:pPr marL="230188" indent="-230188" algn="ctr" eaLnBrk="0" hangingPunct="0">
              <a:lnSpc>
                <a:spcPct val="120000"/>
              </a:lnSpc>
              <a:spcBef>
                <a:spcPct val="20000"/>
              </a:spcBef>
            </a:pPr>
            <a:r>
              <a:rPr lang="en-US" sz="1000" b="1" dirty="0">
                <a:solidFill>
                  <a:srgbClr val="000000"/>
                </a:solidFill>
                <a:latin typeface="Times New Roman" pitchFamily="18" charset="0"/>
                <a:ea typeface="+mn-ea"/>
                <a:cs typeface="+mn-cs"/>
              </a:rPr>
              <a:t>---------------------------------------------------------------   </a:t>
            </a:r>
            <a:endParaRPr lang="en-US" sz="1200" b="1" dirty="0">
              <a:solidFill>
                <a:srgbClr val="000000"/>
              </a:solidFill>
              <a:latin typeface="Times New Roman" pitchFamily="18" charset="0"/>
              <a:ea typeface="+mn-ea"/>
              <a:cs typeface="+mn-cs"/>
            </a:endParaRPr>
          </a:p>
          <a:p>
            <a:pPr marL="230188" indent="-230188" algn="ctr" eaLnBrk="0" hangingPunct="0">
              <a:lnSpc>
                <a:spcPct val="120000"/>
              </a:lnSpc>
              <a:spcBef>
                <a:spcPct val="20000"/>
              </a:spcBef>
            </a:pPr>
            <a:r>
              <a:rPr lang="en-US" sz="1200" b="1" dirty="0">
                <a:solidFill>
                  <a:srgbClr val="000000"/>
                </a:solidFill>
                <a:latin typeface="Times New Roman" pitchFamily="18" charset="0"/>
                <a:ea typeface="+mn-ea"/>
                <a:cs typeface="+mn-cs"/>
              </a:rPr>
              <a:t>See </a:t>
            </a:r>
            <a:r>
              <a:rPr lang="en-US" sz="1200" b="1" i="1" dirty="0">
                <a:solidFill>
                  <a:srgbClr val="000000"/>
                </a:solidFill>
                <a:latin typeface="Times New Roman" pitchFamily="18" charset="0"/>
                <a:ea typeface="+mn-ea"/>
                <a:cs typeface="+mn-cs"/>
              </a:rPr>
              <a:t>IEEE-SA Standards Board Operations Manual</a:t>
            </a:r>
            <a:r>
              <a:rPr lang="en-US" sz="1200" b="1" dirty="0">
                <a:solidFill>
                  <a:srgbClr val="000000"/>
                </a:solidFill>
                <a:latin typeface="Times New Roman" pitchFamily="18" charset="0"/>
                <a:ea typeface="+mn-ea"/>
                <a:cs typeface="+mn-cs"/>
              </a:rPr>
              <a:t>, clause 5.3.10 and </a:t>
            </a:r>
            <a:r>
              <a:rPr lang="en-GB" sz="1200" b="1" dirty="0">
                <a:solidFill>
                  <a:srgbClr val="000000"/>
                </a:solidFill>
                <a:latin typeface="Times New Roman" pitchFamily="18" charset="0"/>
                <a:ea typeface="+mn-ea"/>
                <a:cs typeface="+mn-cs"/>
              </a:rPr>
              <a:t>“Promoting Competition and Innovation: What You Need to Know about the IEEE Standards Association's Antitrust and Competition Policy”</a:t>
            </a:r>
            <a:r>
              <a:rPr lang="en-US" sz="1200" b="1" dirty="0">
                <a:solidFill>
                  <a:srgbClr val="000000"/>
                </a:solidFill>
                <a:latin typeface="Times New Roman" pitchFamily="18" charset="0"/>
                <a:ea typeface="+mn-ea"/>
                <a:cs typeface="+mn-cs"/>
              </a:rPr>
              <a:t> for more details.</a:t>
            </a:r>
          </a:p>
        </p:txBody>
      </p:sp>
    </p:spTree>
    <p:extLst>
      <p:ext uri="{BB962C8B-B14F-4D97-AF65-F5344CB8AC3E}">
        <p14:creationId xmlns:p14="http://schemas.microsoft.com/office/powerpoint/2010/main" val="3156915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C5EBA5D-C602-4267-AED1-15C5C03A7011}"/>
              </a:ext>
            </a:extLst>
          </p:cNvPr>
          <p:cNvSpPr>
            <a:spLocks noGrp="1"/>
          </p:cNvSpPr>
          <p:nvPr>
            <p:ph type="title"/>
          </p:nvPr>
        </p:nvSpPr>
        <p:spPr/>
        <p:txBody>
          <a:bodyPr/>
          <a:lstStyle/>
          <a:p>
            <a:r>
              <a:rPr lang="en-US" altLang="ko-KR" dirty="0"/>
              <a:t>Copyright</a:t>
            </a:r>
            <a:endParaRPr lang="ko-KR" altLang="en-US" dirty="0"/>
          </a:p>
        </p:txBody>
      </p:sp>
      <p:sp>
        <p:nvSpPr>
          <p:cNvPr id="3" name="바닥글 개체 틀 2">
            <a:extLst>
              <a:ext uri="{FF2B5EF4-FFF2-40B4-BE49-F238E27FC236}">
                <a16:creationId xmlns:a16="http://schemas.microsoft.com/office/drawing/2014/main" id="{86C02853-FEF6-4D77-9D79-BE07D2AED37F}"/>
              </a:ext>
            </a:extLst>
          </p:cNvPr>
          <p:cNvSpPr>
            <a:spLocks noGrp="1"/>
          </p:cNvSpPr>
          <p:nvPr>
            <p:ph type="ftr" sz="quarter" idx="11"/>
          </p:nvPr>
        </p:nvSpPr>
        <p:spPr/>
        <p:txBody>
          <a:bodyPr/>
          <a:lstStyle/>
          <a:p>
            <a:pPr>
              <a:defRPr/>
            </a:pPr>
            <a:r>
              <a:rPr lang="en-US" dirty="0"/>
              <a:t>3079-19-0002-02-0000-Session #8 WG Opening Plenary</a:t>
            </a:r>
          </a:p>
        </p:txBody>
      </p:sp>
      <p:sp>
        <p:nvSpPr>
          <p:cNvPr id="4" name="슬라이드 번호 개체 틀 3">
            <a:extLst>
              <a:ext uri="{FF2B5EF4-FFF2-40B4-BE49-F238E27FC236}">
                <a16:creationId xmlns:a16="http://schemas.microsoft.com/office/drawing/2014/main" id="{D9020001-1CD6-4995-ABDB-C248366A4E7C}"/>
              </a:ext>
            </a:extLst>
          </p:cNvPr>
          <p:cNvSpPr>
            <a:spLocks noGrp="1"/>
          </p:cNvSpPr>
          <p:nvPr>
            <p:ph type="sldNum" sz="quarter" idx="12"/>
          </p:nvPr>
        </p:nvSpPr>
        <p:spPr/>
        <p:txBody>
          <a:bodyPr/>
          <a:lstStyle/>
          <a:p>
            <a:pPr>
              <a:defRPr/>
            </a:pPr>
            <a:fld id="{2E8BD8E8-FEBE-4B48-A872-D5E72F1EB77B}" type="slidenum">
              <a:rPr lang="en-US" smtClean="0"/>
              <a:pPr>
                <a:defRPr/>
              </a:pPr>
              <a:t>15</a:t>
            </a:fld>
            <a:endParaRPr lang="en-US">
              <a:latin typeface="Myriad Pro" charset="0"/>
            </a:endParaRPr>
          </a:p>
        </p:txBody>
      </p:sp>
      <p:sp>
        <p:nvSpPr>
          <p:cNvPr id="6" name="Rectangle 3">
            <a:extLst>
              <a:ext uri="{FF2B5EF4-FFF2-40B4-BE49-F238E27FC236}">
                <a16:creationId xmlns:a16="http://schemas.microsoft.com/office/drawing/2014/main" id="{99E26B09-7C45-4A49-94B9-3C55F3E4E6B1}"/>
              </a:ext>
            </a:extLst>
          </p:cNvPr>
          <p:cNvSpPr txBox="1">
            <a:spLocks noChangeArrowheads="1"/>
          </p:cNvSpPr>
          <p:nvPr/>
        </p:nvSpPr>
        <p:spPr bwMode="auto">
          <a:xfrm>
            <a:off x="647700" y="1066800"/>
            <a:ext cx="7848600" cy="464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Arial" charset="0"/>
                <a:ea typeface="+mn-ea"/>
                <a:cs typeface="+mn-cs"/>
              </a:rPr>
              <a:t>Under the current US copyright law — the author of information is deemed to own the copyright from the moment of creation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Arial" charset="0"/>
                <a:ea typeface="+mn-ea"/>
                <a:cs typeface="+mn-cs"/>
              </a:rPr>
              <a:t>The IEEE Bylaws require </a:t>
            </a:r>
            <a:r>
              <a:rPr kumimoji="0" lang="en-US" sz="2800" b="1" i="1" u="sng" strike="noStrike" kern="0" cap="none" spc="0" normalizeH="0" baseline="0" noProof="0">
                <a:ln>
                  <a:noFill/>
                </a:ln>
                <a:solidFill>
                  <a:srgbClr val="3333CC"/>
                </a:solidFill>
                <a:effectLst/>
                <a:uLnTx/>
                <a:uFillTx/>
                <a:latin typeface="Arial" charset="0"/>
                <a:ea typeface="+mn-ea"/>
                <a:cs typeface="+mn-cs"/>
              </a:rPr>
              <a:t>copyright of all material to be held by the IEEE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a:ln>
                  <a:noFill/>
                </a:ln>
                <a:solidFill>
                  <a:srgbClr val="000000"/>
                </a:solidFill>
                <a:effectLst/>
                <a:uLnTx/>
                <a:uFillTx/>
                <a:latin typeface="Arial" charset="0"/>
              </a:rPr>
              <a:t>Must consult with IEEE for re-use of copyright material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Arial" charset="0"/>
                <a:ea typeface="+mn-ea"/>
                <a:cs typeface="+mn-cs"/>
              </a:rPr>
              <a:t>The IEEE Standards accomplishes </a:t>
            </a:r>
            <a:r>
              <a:rPr kumimoji="0" lang="en-US" sz="2800" b="1" i="0" u="sng" strike="noStrike" kern="0" cap="none" spc="0" normalizeH="0" baseline="0" noProof="0">
                <a:ln>
                  <a:noFill/>
                </a:ln>
                <a:solidFill>
                  <a:srgbClr val="3333CC"/>
                </a:solidFill>
                <a:effectLst/>
                <a:uLnTx/>
                <a:uFillTx/>
                <a:latin typeface="Arial" charset="0"/>
                <a:ea typeface="+mn-ea"/>
                <a:cs typeface="+mn-cs"/>
              </a:rPr>
              <a:t>transfer of copyright ownership through the Project Authorization Request (PAR) process</a:t>
            </a:r>
            <a:endParaRPr kumimoji="0" lang="en-US" sz="2800" b="1" i="0" u="sng" strike="noStrike" kern="0" cap="none" spc="0" normalizeH="0" baseline="0" noProof="0" dirty="0">
              <a:ln>
                <a:noFill/>
              </a:ln>
              <a:solidFill>
                <a:srgbClr val="3333CC"/>
              </a:solidFill>
              <a:effectLst/>
              <a:uLnTx/>
              <a:uFillTx/>
              <a:latin typeface="Arial" charset="0"/>
              <a:ea typeface="+mn-ea"/>
              <a:cs typeface="+mn-cs"/>
            </a:endParaRPr>
          </a:p>
        </p:txBody>
      </p:sp>
    </p:spTree>
    <p:extLst>
      <p:ext uri="{BB962C8B-B14F-4D97-AF65-F5344CB8AC3E}">
        <p14:creationId xmlns:p14="http://schemas.microsoft.com/office/powerpoint/2010/main" val="2578054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30DF074-FF5D-4E5A-AC8B-042AD25AD737}"/>
              </a:ext>
            </a:extLst>
          </p:cNvPr>
          <p:cNvSpPr>
            <a:spLocks noGrp="1"/>
          </p:cNvSpPr>
          <p:nvPr>
            <p:ph type="title"/>
          </p:nvPr>
        </p:nvSpPr>
        <p:spPr/>
        <p:txBody>
          <a:bodyPr/>
          <a:lstStyle/>
          <a:p>
            <a:r>
              <a:rPr lang="en-US" altLang="ko-KR" dirty="0"/>
              <a:t>Work Status</a:t>
            </a:r>
            <a:endParaRPr lang="ko-KR" altLang="en-US" dirty="0"/>
          </a:p>
        </p:txBody>
      </p:sp>
      <p:sp>
        <p:nvSpPr>
          <p:cNvPr id="3" name="바닥글 개체 틀 2">
            <a:extLst>
              <a:ext uri="{FF2B5EF4-FFF2-40B4-BE49-F238E27FC236}">
                <a16:creationId xmlns:a16="http://schemas.microsoft.com/office/drawing/2014/main" id="{5DB0AD81-7329-4943-A7C3-DDFD1C15BFDA}"/>
              </a:ext>
            </a:extLst>
          </p:cNvPr>
          <p:cNvSpPr>
            <a:spLocks noGrp="1"/>
          </p:cNvSpPr>
          <p:nvPr>
            <p:ph type="ftr" sz="quarter" idx="11"/>
          </p:nvPr>
        </p:nvSpPr>
        <p:spPr/>
        <p:txBody>
          <a:bodyPr/>
          <a:lstStyle/>
          <a:p>
            <a:pPr>
              <a:defRPr/>
            </a:pPr>
            <a:r>
              <a:rPr lang="en-US" dirty="0"/>
              <a:t>3079-19-0002-02-0000-Session #8 WG Opening Plenary</a:t>
            </a:r>
          </a:p>
        </p:txBody>
      </p:sp>
      <p:sp>
        <p:nvSpPr>
          <p:cNvPr id="4" name="슬라이드 번호 개체 틀 3">
            <a:extLst>
              <a:ext uri="{FF2B5EF4-FFF2-40B4-BE49-F238E27FC236}">
                <a16:creationId xmlns:a16="http://schemas.microsoft.com/office/drawing/2014/main" id="{CCE324C8-F855-4283-B62B-98CDAC62D957}"/>
              </a:ext>
            </a:extLst>
          </p:cNvPr>
          <p:cNvSpPr>
            <a:spLocks noGrp="1"/>
          </p:cNvSpPr>
          <p:nvPr>
            <p:ph type="sldNum" sz="quarter" idx="12"/>
          </p:nvPr>
        </p:nvSpPr>
        <p:spPr/>
        <p:txBody>
          <a:bodyPr/>
          <a:lstStyle/>
          <a:p>
            <a:pPr>
              <a:defRPr/>
            </a:pPr>
            <a:fld id="{2E8BD8E8-FEBE-4B48-A872-D5E72F1EB77B}" type="slidenum">
              <a:rPr lang="en-US" smtClean="0"/>
              <a:pPr>
                <a:defRPr/>
              </a:pPr>
              <a:t>16</a:t>
            </a:fld>
            <a:endParaRPr lang="en-US">
              <a:latin typeface="Myriad Pro" charset="0"/>
            </a:endParaRPr>
          </a:p>
        </p:txBody>
      </p:sp>
      <p:sp>
        <p:nvSpPr>
          <p:cNvPr id="6" name="Rectangle 3">
            <a:extLst>
              <a:ext uri="{FF2B5EF4-FFF2-40B4-BE49-F238E27FC236}">
                <a16:creationId xmlns:a16="http://schemas.microsoft.com/office/drawing/2014/main" id="{EE76205C-0F98-4111-8053-34447FB24757}"/>
              </a:ext>
            </a:extLst>
          </p:cNvPr>
          <p:cNvSpPr txBox="1">
            <a:spLocks noChangeArrowheads="1"/>
          </p:cNvSpPr>
          <p:nvPr/>
        </p:nvSpPr>
        <p:spPr bwMode="auto">
          <a:xfrm>
            <a:off x="304800" y="914400"/>
            <a:ext cx="8534400" cy="51482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80000"/>
              </a:lnSpc>
              <a:buFontTx/>
              <a:buNone/>
            </a:pPr>
            <a:endParaRPr lang="en-US" sz="2000" kern="0" dirty="0">
              <a:latin typeface="Arial" charset="0"/>
            </a:endParaRPr>
          </a:p>
          <a:p>
            <a:pPr>
              <a:lnSpc>
                <a:spcPct val="80000"/>
              </a:lnSpc>
            </a:pPr>
            <a:r>
              <a:rPr lang="en-US" sz="2800" kern="0" dirty="0">
                <a:latin typeface="Arial" charset="0"/>
              </a:rPr>
              <a:t>Working Group Status</a:t>
            </a:r>
          </a:p>
          <a:p>
            <a:pPr lvl="2">
              <a:lnSpc>
                <a:spcPct val="80000"/>
              </a:lnSpc>
              <a:buFontTx/>
              <a:buNone/>
            </a:pPr>
            <a:endParaRPr lang="en-US" sz="1200" kern="0" dirty="0">
              <a:latin typeface="Arial" charset="0"/>
            </a:endParaRPr>
          </a:p>
          <a:p>
            <a:pPr lvl="1">
              <a:lnSpc>
                <a:spcPct val="150000"/>
              </a:lnSpc>
            </a:pPr>
            <a:r>
              <a:rPr lang="en-US" sz="2400" kern="0" dirty="0">
                <a:latin typeface="Arial" charset="0"/>
              </a:rPr>
              <a:t>Drafting</a:t>
            </a:r>
            <a:r>
              <a:rPr lang="ko-KR" altLang="en-US" sz="2400" kern="0" dirty="0">
                <a:latin typeface="Arial" charset="0"/>
              </a:rPr>
              <a:t> </a:t>
            </a:r>
            <a:r>
              <a:rPr lang="en-US" altLang="ko-KR" sz="2400" kern="0" dirty="0">
                <a:latin typeface="Arial" charset="0"/>
              </a:rPr>
              <a:t>th</a:t>
            </a:r>
            <a:r>
              <a:rPr lang="en-US" sz="2400" kern="0" dirty="0">
                <a:latin typeface="Arial" charset="0"/>
              </a:rPr>
              <a:t>e standard document</a:t>
            </a:r>
          </a:p>
          <a:p>
            <a:pPr lvl="1">
              <a:lnSpc>
                <a:spcPct val="150000"/>
              </a:lnSpc>
            </a:pPr>
            <a:r>
              <a:rPr lang="en-US" altLang="ko-KR" sz="2400" kern="0" dirty="0">
                <a:latin typeface="Arial" charset="0"/>
              </a:rPr>
              <a:t>Discuss the development of new PAR</a:t>
            </a:r>
          </a:p>
          <a:p>
            <a:pPr lvl="1">
              <a:lnSpc>
                <a:spcPct val="150000"/>
              </a:lnSpc>
            </a:pPr>
            <a:r>
              <a:rPr lang="en-US" altLang="ko-KR" sz="2400" kern="0" dirty="0">
                <a:latin typeface="Arial" charset="0"/>
              </a:rPr>
              <a:t>Discuss the October meeting location</a:t>
            </a:r>
          </a:p>
        </p:txBody>
      </p:sp>
    </p:spTree>
    <p:extLst>
      <p:ext uri="{BB962C8B-B14F-4D97-AF65-F5344CB8AC3E}">
        <p14:creationId xmlns:p14="http://schemas.microsoft.com/office/powerpoint/2010/main" val="1875051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369993F-2DA2-45BF-8407-C58CC03AFCF0}"/>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Objectives for the January Meeting</a:t>
            </a:r>
            <a:endParaRPr lang="ko-KR" altLang="en-US" dirty="0"/>
          </a:p>
        </p:txBody>
      </p:sp>
      <p:sp>
        <p:nvSpPr>
          <p:cNvPr id="3" name="바닥글 개체 틀 2">
            <a:extLst>
              <a:ext uri="{FF2B5EF4-FFF2-40B4-BE49-F238E27FC236}">
                <a16:creationId xmlns:a16="http://schemas.microsoft.com/office/drawing/2014/main" id="{3661D3D1-7F8F-41B5-8AA1-867881F03EB7}"/>
              </a:ext>
            </a:extLst>
          </p:cNvPr>
          <p:cNvSpPr>
            <a:spLocks noGrp="1"/>
          </p:cNvSpPr>
          <p:nvPr>
            <p:ph type="ftr" sz="quarter" idx="11"/>
          </p:nvPr>
        </p:nvSpPr>
        <p:spPr/>
        <p:txBody>
          <a:bodyPr/>
          <a:lstStyle/>
          <a:p>
            <a:pPr>
              <a:defRPr/>
            </a:pPr>
            <a:r>
              <a:rPr lang="en-US" dirty="0"/>
              <a:t>3079-19-0002-02-0000-Session #8 WG Opening Plenary</a:t>
            </a:r>
          </a:p>
        </p:txBody>
      </p:sp>
      <p:sp>
        <p:nvSpPr>
          <p:cNvPr id="4" name="슬라이드 번호 개체 틀 3">
            <a:extLst>
              <a:ext uri="{FF2B5EF4-FFF2-40B4-BE49-F238E27FC236}">
                <a16:creationId xmlns:a16="http://schemas.microsoft.com/office/drawing/2014/main" id="{634DBBB2-0A13-4583-8899-2B9E8D21A1C1}"/>
              </a:ext>
            </a:extLst>
          </p:cNvPr>
          <p:cNvSpPr>
            <a:spLocks noGrp="1"/>
          </p:cNvSpPr>
          <p:nvPr>
            <p:ph type="sldNum" sz="quarter" idx="12"/>
          </p:nvPr>
        </p:nvSpPr>
        <p:spPr/>
        <p:txBody>
          <a:bodyPr/>
          <a:lstStyle/>
          <a:p>
            <a:pPr>
              <a:defRPr/>
            </a:pPr>
            <a:fld id="{2E8BD8E8-FEBE-4B48-A872-D5E72F1EB77B}" type="slidenum">
              <a:rPr lang="en-US" smtClean="0"/>
              <a:pPr>
                <a:defRPr/>
              </a:pPr>
              <a:t>17</a:t>
            </a:fld>
            <a:endParaRPr lang="en-US">
              <a:latin typeface="Myriad Pro" charset="0"/>
            </a:endParaRPr>
          </a:p>
        </p:txBody>
      </p:sp>
      <p:sp>
        <p:nvSpPr>
          <p:cNvPr id="6" name="Rectangle 3">
            <a:extLst>
              <a:ext uri="{FF2B5EF4-FFF2-40B4-BE49-F238E27FC236}">
                <a16:creationId xmlns:a16="http://schemas.microsoft.com/office/drawing/2014/main" id="{924319D0-4B8F-4E37-9608-A24C3CD634AA}"/>
              </a:ext>
            </a:extLst>
          </p:cNvPr>
          <p:cNvSpPr txBox="1">
            <a:spLocks noChangeArrowheads="1"/>
          </p:cNvSpPr>
          <p:nvPr/>
        </p:nvSpPr>
        <p:spPr bwMode="auto">
          <a:xfrm>
            <a:off x="342900" y="990600"/>
            <a:ext cx="8458200" cy="5181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800" kern="0" dirty="0">
                <a:latin typeface="Arial" charset="0"/>
              </a:rPr>
              <a:t>Work/discussion on </a:t>
            </a:r>
          </a:p>
          <a:p>
            <a:pPr lvl="1">
              <a:lnSpc>
                <a:spcPct val="150000"/>
              </a:lnSpc>
            </a:pPr>
            <a:r>
              <a:rPr lang="en-US" sz="2400" kern="0" dirty="0">
                <a:latin typeface="Arial" charset="0"/>
              </a:rPr>
              <a:t>Present &amp; Review the standard draft document</a:t>
            </a:r>
          </a:p>
          <a:p>
            <a:pPr lvl="1">
              <a:lnSpc>
                <a:spcPct val="150000"/>
              </a:lnSpc>
            </a:pPr>
            <a:r>
              <a:rPr lang="en-US" sz="2400" kern="0" dirty="0">
                <a:latin typeface="Arial" charset="0"/>
              </a:rPr>
              <a:t>Discuss the ‘</a:t>
            </a:r>
            <a:r>
              <a:rPr lang="en-US" altLang="ko-KR" sz="2400" kern="0" dirty="0">
                <a:latin typeface="Arial" charset="0"/>
              </a:rPr>
              <a:t>standard draft document</a:t>
            </a:r>
            <a:r>
              <a:rPr lang="en-US" sz="2400" kern="0" dirty="0">
                <a:latin typeface="Arial" charset="0"/>
              </a:rPr>
              <a:t>’</a:t>
            </a:r>
          </a:p>
          <a:p>
            <a:pPr lvl="1">
              <a:lnSpc>
                <a:spcPct val="150000"/>
              </a:lnSpc>
            </a:pPr>
            <a:r>
              <a:rPr lang="en-US" altLang="ko-KR" sz="2400" kern="0" dirty="0">
                <a:latin typeface="Arial" charset="0"/>
              </a:rPr>
              <a:t>Edit the ‘standard draft document’</a:t>
            </a:r>
          </a:p>
          <a:p>
            <a:pPr lvl="1">
              <a:lnSpc>
                <a:spcPct val="150000"/>
              </a:lnSpc>
            </a:pPr>
            <a:r>
              <a:rPr lang="en-US" altLang="ko-KR" sz="2400" kern="0" dirty="0">
                <a:latin typeface="Arial" charset="0"/>
                <a:cs typeface="Arial" charset="0"/>
              </a:rPr>
              <a:t>Discuss the location for the October meeting</a:t>
            </a:r>
          </a:p>
          <a:p>
            <a:pPr lvl="1">
              <a:lnSpc>
                <a:spcPct val="150000"/>
              </a:lnSpc>
            </a:pPr>
            <a:r>
              <a:rPr lang="en-US" altLang="ko-KR" sz="2400" kern="0" dirty="0">
                <a:latin typeface="Arial" charset="0"/>
                <a:cs typeface="Arial" charset="0"/>
              </a:rPr>
              <a:t>Discuss the location for the Next Year meetings</a:t>
            </a:r>
          </a:p>
          <a:p>
            <a:pPr lvl="1">
              <a:lnSpc>
                <a:spcPct val="150000"/>
              </a:lnSpc>
            </a:pPr>
            <a:r>
              <a:rPr lang="en-US" sz="2400" kern="0" dirty="0">
                <a:latin typeface="Arial" charset="0"/>
              </a:rPr>
              <a:t>Announce the election on WG chair in next April NY meeting</a:t>
            </a:r>
          </a:p>
        </p:txBody>
      </p:sp>
    </p:spTree>
    <p:extLst>
      <p:ext uri="{BB962C8B-B14F-4D97-AF65-F5344CB8AC3E}">
        <p14:creationId xmlns:p14="http://schemas.microsoft.com/office/powerpoint/2010/main" val="2088174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D00976C-832B-4306-BA75-AF12551B77A4}"/>
              </a:ext>
            </a:extLst>
          </p:cNvPr>
          <p:cNvSpPr>
            <a:spLocks noGrp="1"/>
          </p:cNvSpPr>
          <p:nvPr>
            <p:ph type="title"/>
          </p:nvPr>
        </p:nvSpPr>
        <p:spPr/>
        <p:txBody>
          <a:bodyPr/>
          <a:lstStyle/>
          <a:p>
            <a:r>
              <a:rPr lang="en-US" altLang="ko-KR" dirty="0"/>
              <a:t>Development Timeline</a:t>
            </a:r>
            <a:endParaRPr lang="ko-KR" altLang="en-US" dirty="0"/>
          </a:p>
        </p:txBody>
      </p:sp>
      <p:sp>
        <p:nvSpPr>
          <p:cNvPr id="3" name="바닥글 개체 틀 2">
            <a:extLst>
              <a:ext uri="{FF2B5EF4-FFF2-40B4-BE49-F238E27FC236}">
                <a16:creationId xmlns:a16="http://schemas.microsoft.com/office/drawing/2014/main" id="{B49AB365-8E80-4D86-83A2-2E25083D3554}"/>
              </a:ext>
            </a:extLst>
          </p:cNvPr>
          <p:cNvSpPr>
            <a:spLocks noGrp="1"/>
          </p:cNvSpPr>
          <p:nvPr>
            <p:ph type="ftr" sz="quarter" idx="11"/>
          </p:nvPr>
        </p:nvSpPr>
        <p:spPr/>
        <p:txBody>
          <a:bodyPr/>
          <a:lstStyle/>
          <a:p>
            <a:pPr>
              <a:defRPr/>
            </a:pPr>
            <a:r>
              <a:rPr lang="en-US" altLang="ko-KR" dirty="0"/>
              <a:t>3079-19-0002-02-0000-Session #8 WG Opening Plenary</a:t>
            </a:r>
          </a:p>
        </p:txBody>
      </p:sp>
      <p:sp>
        <p:nvSpPr>
          <p:cNvPr id="4" name="슬라이드 번호 개체 틀 3">
            <a:extLst>
              <a:ext uri="{FF2B5EF4-FFF2-40B4-BE49-F238E27FC236}">
                <a16:creationId xmlns:a16="http://schemas.microsoft.com/office/drawing/2014/main" id="{03ADA7E6-3CE7-426B-921E-66FE1A8E8D73}"/>
              </a:ext>
            </a:extLst>
          </p:cNvPr>
          <p:cNvSpPr>
            <a:spLocks noGrp="1"/>
          </p:cNvSpPr>
          <p:nvPr>
            <p:ph type="sldNum" sz="quarter" idx="12"/>
          </p:nvPr>
        </p:nvSpPr>
        <p:spPr/>
        <p:txBody>
          <a:bodyPr/>
          <a:lstStyle/>
          <a:p>
            <a:pPr>
              <a:defRPr/>
            </a:pPr>
            <a:fld id="{2E8BD8E8-FEBE-4B48-A872-D5E72F1EB77B}" type="slidenum">
              <a:rPr lang="en-US" smtClean="0"/>
              <a:pPr>
                <a:defRPr/>
              </a:pPr>
              <a:t>18</a:t>
            </a:fld>
            <a:endParaRPr lang="en-US">
              <a:latin typeface="Myriad Pro" charset="0"/>
            </a:endParaRPr>
          </a:p>
        </p:txBody>
      </p:sp>
      <p:sp>
        <p:nvSpPr>
          <p:cNvPr id="66" name="내용 개체 틀 2">
            <a:extLst>
              <a:ext uri="{FF2B5EF4-FFF2-40B4-BE49-F238E27FC236}">
                <a16:creationId xmlns:a16="http://schemas.microsoft.com/office/drawing/2014/main" id="{71AC66EE-8E68-4097-8B9A-1C10F8BD14E9}"/>
              </a:ext>
            </a:extLst>
          </p:cNvPr>
          <p:cNvSpPr txBox="1">
            <a:spLocks/>
          </p:cNvSpPr>
          <p:nvPr/>
        </p:nvSpPr>
        <p:spPr>
          <a:xfrm>
            <a:off x="76200" y="1140691"/>
            <a:ext cx="5562600" cy="2031325"/>
          </a:xfrm>
          <a:prstGeom prst="rect">
            <a:avLst/>
          </a:prstGeom>
        </p:spPr>
        <p:txBody>
          <a:bodyPr wrap="square">
            <a:spAutoFit/>
          </a:bodyPr>
          <a:lstStyle>
            <a:defPPr>
              <a:defRPr lang="en-US"/>
            </a:defPPr>
            <a:lvl1pPr marL="444500">
              <a:lnSpc>
                <a:spcPct val="100000"/>
              </a:lnSpc>
              <a:defRPr sz="1600">
                <a:latin typeface="Times New Roman" panose="02020603050405020304" pitchFamily="18" charset="0"/>
                <a:cs typeface="Times New Roman" panose="02020603050405020304" pitchFamily="18" charset="0"/>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730250" indent="-285750">
              <a:lnSpc>
                <a:spcPct val="150000"/>
              </a:lnSpc>
              <a:buFont typeface="Wingdings" panose="05000000000000000000" pitchFamily="2" charset="2"/>
              <a:buChar char="l"/>
            </a:pPr>
            <a:r>
              <a:rPr lang="en-US" altLang="ko-KR" sz="1400" dirty="0"/>
              <a:t>PAR approved: 12/2016</a:t>
            </a:r>
          </a:p>
          <a:p>
            <a:pPr marL="730250" indent="-285750">
              <a:lnSpc>
                <a:spcPct val="150000"/>
              </a:lnSpc>
              <a:buFont typeface="Wingdings" panose="05000000000000000000" pitchFamily="2" charset="2"/>
              <a:buChar char="l"/>
            </a:pPr>
            <a:r>
              <a:rPr lang="en-US" altLang="ko-KR" sz="1400" dirty="0"/>
              <a:t>Working Group 1st Letter Ballot: 06/2019 (20 days)</a:t>
            </a:r>
            <a:br>
              <a:rPr lang="en-US" altLang="ko-KR" sz="1400" dirty="0"/>
            </a:br>
            <a:r>
              <a:rPr lang="en-US" altLang="ko-KR" sz="1400" dirty="0"/>
              <a:t>- Before July meeting</a:t>
            </a:r>
          </a:p>
          <a:p>
            <a:pPr marL="730250" indent="-285750">
              <a:lnSpc>
                <a:spcPct val="150000"/>
              </a:lnSpc>
              <a:buFont typeface="Wingdings" panose="05000000000000000000" pitchFamily="2" charset="2"/>
              <a:buChar char="l"/>
            </a:pPr>
            <a:r>
              <a:rPr lang="en-US" altLang="ko-KR" sz="1400" dirty="0"/>
              <a:t>Working Group 2nd Letter Ballot: 09/2019 (20 days)</a:t>
            </a:r>
            <a:br>
              <a:rPr lang="en-US" altLang="ko-KR" sz="1400" dirty="0"/>
            </a:br>
            <a:r>
              <a:rPr lang="en-US" altLang="ko-KR" sz="1400" dirty="0"/>
              <a:t>- Before October meeting</a:t>
            </a:r>
          </a:p>
          <a:p>
            <a:pPr marL="730250" indent="-285750">
              <a:lnSpc>
                <a:spcPct val="150000"/>
              </a:lnSpc>
              <a:buFont typeface="Wingdings" panose="05000000000000000000" pitchFamily="2" charset="2"/>
              <a:buChar char="l"/>
            </a:pPr>
            <a:endParaRPr lang="ko-KR" altLang="en-US" sz="1400" dirty="0"/>
          </a:p>
        </p:txBody>
      </p:sp>
      <p:sp>
        <p:nvSpPr>
          <p:cNvPr id="67" name="직사각형 66">
            <a:extLst>
              <a:ext uri="{FF2B5EF4-FFF2-40B4-BE49-F238E27FC236}">
                <a16:creationId xmlns:a16="http://schemas.microsoft.com/office/drawing/2014/main" id="{7364D5F4-CAA2-4D88-8E7F-ED0C5F3DEC6E}"/>
              </a:ext>
            </a:extLst>
          </p:cNvPr>
          <p:cNvSpPr/>
          <p:nvPr/>
        </p:nvSpPr>
        <p:spPr>
          <a:xfrm>
            <a:off x="4551775" y="1111237"/>
            <a:ext cx="4862997" cy="2031325"/>
          </a:xfrm>
          <a:prstGeom prst="rect">
            <a:avLst/>
          </a:prstGeom>
        </p:spPr>
        <p:txBody>
          <a:bodyPr wrap="square">
            <a:spAutoFit/>
          </a:bodyPr>
          <a:lstStyle/>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Open Sponsor Ballot Invitation: 10/2019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Sponsor Ballot: 11/2019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1</a:t>
            </a:r>
            <a:r>
              <a:rPr lang="en-US" altLang="ko-KR" sz="1400" baseline="30000" dirty="0">
                <a:latin typeface="Times New Roman" panose="02020603050405020304" pitchFamily="18" charset="0"/>
                <a:cs typeface="Times New Roman" panose="02020603050405020304" pitchFamily="18" charset="0"/>
              </a:rPr>
              <a:t>st</a:t>
            </a:r>
            <a:r>
              <a:rPr lang="en-US" altLang="ko-KR" sz="1400" dirty="0">
                <a:latin typeface="Times New Roman" panose="02020603050405020304" pitchFamily="18" charset="0"/>
                <a:cs typeface="Times New Roman" panose="02020603050405020304" pitchFamily="18" charset="0"/>
              </a:rPr>
              <a:t> Ballot: 02/2020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2</a:t>
            </a:r>
            <a:r>
              <a:rPr lang="en-US" altLang="ko-KR" sz="1400" baseline="30000" dirty="0">
                <a:latin typeface="Times New Roman" panose="02020603050405020304" pitchFamily="18" charset="0"/>
                <a:cs typeface="Times New Roman" panose="02020603050405020304" pitchFamily="18" charset="0"/>
              </a:rPr>
              <a:t>nd</a:t>
            </a:r>
            <a:r>
              <a:rPr lang="en-US" altLang="ko-KR" sz="1400" dirty="0">
                <a:latin typeface="Times New Roman" panose="02020603050405020304" pitchFamily="18" charset="0"/>
                <a:cs typeface="Times New Roman" panose="02020603050405020304" pitchFamily="18" charset="0"/>
              </a:rPr>
              <a:t> Ballot: 05/2020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Submit to </a:t>
            </a:r>
            <a:r>
              <a:rPr lang="en-US" altLang="ko-KR" sz="1400" dirty="0" err="1">
                <a:latin typeface="Times New Roman" panose="02020603050405020304" pitchFamily="18" charset="0"/>
                <a:cs typeface="Times New Roman" panose="02020603050405020304" pitchFamily="18" charset="0"/>
              </a:rPr>
              <a:t>RevCom</a:t>
            </a:r>
            <a:r>
              <a:rPr lang="en-US" altLang="ko-KR" sz="1400" dirty="0">
                <a:latin typeface="Times New Roman" panose="02020603050405020304" pitchFamily="18" charset="0"/>
                <a:cs typeface="Times New Roman" panose="02020603050405020304" pitchFamily="18" charset="0"/>
              </a:rPr>
              <a:t>: 07/2020</a:t>
            </a:r>
          </a:p>
          <a:p>
            <a:pPr marL="730250" indent="-285750">
              <a:lnSpc>
                <a:spcPct val="150000"/>
              </a:lnSpc>
              <a:buFont typeface="Wingdings" panose="05000000000000000000" pitchFamily="2" charset="2"/>
              <a:buChar char="l"/>
            </a:pPr>
            <a:r>
              <a:rPr lang="en-US" altLang="ko-KR" sz="1400" dirty="0">
                <a:solidFill>
                  <a:srgbClr val="FF0000"/>
                </a:solidFill>
                <a:latin typeface="Times New Roman" panose="02020603050405020304" pitchFamily="18" charset="0"/>
                <a:cs typeface="Times New Roman" panose="02020603050405020304" pitchFamily="18" charset="0"/>
              </a:rPr>
              <a:t>Publishing: 01/2021</a:t>
            </a:r>
            <a:endParaRPr lang="ko-KR" altLang="en-US" sz="1400" dirty="0">
              <a:solidFill>
                <a:srgbClr val="FF0000"/>
              </a:solidFill>
              <a:latin typeface="Times New Roman" panose="02020603050405020304" pitchFamily="18" charset="0"/>
              <a:cs typeface="Times New Roman" panose="02020603050405020304" pitchFamily="18" charset="0"/>
            </a:endParaRPr>
          </a:p>
        </p:txBody>
      </p:sp>
      <p:pic>
        <p:nvPicPr>
          <p:cNvPr id="69" name="그림 68">
            <a:extLst>
              <a:ext uri="{FF2B5EF4-FFF2-40B4-BE49-F238E27FC236}">
                <a16:creationId xmlns:a16="http://schemas.microsoft.com/office/drawing/2014/main" id="{683A37D2-19BF-43B9-BC20-7B2DB6E73352}"/>
              </a:ext>
            </a:extLst>
          </p:cNvPr>
          <p:cNvPicPr>
            <a:picLocks noChangeAspect="1"/>
          </p:cNvPicPr>
          <p:nvPr/>
        </p:nvPicPr>
        <p:blipFill>
          <a:blip r:embed="rId2"/>
          <a:stretch>
            <a:fillRect/>
          </a:stretch>
        </p:blipFill>
        <p:spPr>
          <a:xfrm>
            <a:off x="0" y="3352800"/>
            <a:ext cx="9144000" cy="2588120"/>
          </a:xfrm>
          <a:prstGeom prst="rect">
            <a:avLst/>
          </a:prstGeom>
        </p:spPr>
      </p:pic>
    </p:spTree>
    <p:extLst>
      <p:ext uri="{BB962C8B-B14F-4D97-AF65-F5344CB8AC3E}">
        <p14:creationId xmlns:p14="http://schemas.microsoft.com/office/powerpoint/2010/main" val="2604363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2" name="바닥글 개체 틀 1"/>
          <p:cNvSpPr>
            <a:spLocks noGrp="1"/>
          </p:cNvSpPr>
          <p:nvPr>
            <p:ph type="ftr" sz="quarter" idx="11"/>
          </p:nvPr>
        </p:nvSpPr>
        <p:spPr/>
        <p:txBody>
          <a:bodyPr/>
          <a:lstStyle/>
          <a:p>
            <a:pPr>
              <a:defRPr/>
            </a:pPr>
            <a:r>
              <a:rPr lang="en-US" dirty="0"/>
              <a:t>3079-19-0002-02-0000-Session #8 WG Opening Plenary</a:t>
            </a:r>
          </a:p>
        </p:txBody>
      </p:sp>
    </p:spTree>
    <p:extLst>
      <p:ext uri="{BB962C8B-B14F-4D97-AF65-F5344CB8AC3E}">
        <p14:creationId xmlns:p14="http://schemas.microsoft.com/office/powerpoint/2010/main" val="1273612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BD31F89-9171-4646-B447-5404334B374F}"/>
              </a:ext>
            </a:extLst>
          </p:cNvPr>
          <p:cNvSpPr>
            <a:spLocks noGrp="1"/>
          </p:cNvSpPr>
          <p:nvPr>
            <p:ph type="title"/>
          </p:nvPr>
        </p:nvSpPr>
        <p:spPr/>
        <p:txBody>
          <a:bodyPr/>
          <a:lstStyle/>
          <a:p>
            <a:r>
              <a:rPr lang="en-US" altLang="ko-KR" dirty="0"/>
              <a:t>Future Sessions – 2019</a:t>
            </a:r>
            <a:endParaRPr lang="ko-KR" altLang="en-US" dirty="0"/>
          </a:p>
        </p:txBody>
      </p:sp>
      <p:sp>
        <p:nvSpPr>
          <p:cNvPr id="4" name="슬라이드 번호 개체 틀 3">
            <a:extLst>
              <a:ext uri="{FF2B5EF4-FFF2-40B4-BE49-F238E27FC236}">
                <a16:creationId xmlns:a16="http://schemas.microsoft.com/office/drawing/2014/main" id="{F87C2660-401A-4D25-B89E-044ADA4E5F1F}"/>
              </a:ext>
            </a:extLst>
          </p:cNvPr>
          <p:cNvSpPr>
            <a:spLocks noGrp="1"/>
          </p:cNvSpPr>
          <p:nvPr>
            <p:ph type="sldNum" sz="quarter" idx="12"/>
          </p:nvPr>
        </p:nvSpPr>
        <p:spPr/>
        <p:txBody>
          <a:bodyPr/>
          <a:lstStyle/>
          <a:p>
            <a:pPr>
              <a:defRPr/>
            </a:pPr>
            <a:fld id="{2E8BD8E8-FEBE-4B48-A872-D5E72F1EB77B}" type="slidenum">
              <a:rPr lang="en-US" smtClean="0"/>
              <a:pPr>
                <a:defRPr/>
              </a:pPr>
              <a:t>19</a:t>
            </a:fld>
            <a:endParaRPr lang="en-US">
              <a:latin typeface="Myriad Pro" charset="0"/>
            </a:endParaRPr>
          </a:p>
        </p:txBody>
      </p:sp>
      <p:sp>
        <p:nvSpPr>
          <p:cNvPr id="7" name="Rectangle 3">
            <a:extLst>
              <a:ext uri="{FF2B5EF4-FFF2-40B4-BE49-F238E27FC236}">
                <a16:creationId xmlns:a16="http://schemas.microsoft.com/office/drawing/2014/main" id="{00EF9049-D236-4B89-957C-296AAF9B7E28}"/>
              </a:ext>
            </a:extLst>
          </p:cNvPr>
          <p:cNvSpPr txBox="1">
            <a:spLocks noChangeArrowheads="1"/>
          </p:cNvSpPr>
          <p:nvPr/>
        </p:nvSpPr>
        <p:spPr bwMode="auto">
          <a:xfrm>
            <a:off x="381000" y="914400"/>
            <a:ext cx="8610600" cy="3886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0">
              <a:lnSpc>
                <a:spcPct val="150000"/>
              </a:lnSpc>
              <a:defRPr/>
            </a:pPr>
            <a:r>
              <a:rPr lang="en-US" altLang="ko-KR" sz="2400" b="1" kern="0" dirty="0">
                <a:solidFill>
                  <a:srgbClr val="FF0000"/>
                </a:solidFill>
                <a:latin typeface="Times New Roman"/>
              </a:rPr>
              <a:t>April 22-26, 2019, 3 Park Avenue, (​IEEE-SA Office), New York City, New York 10016</a:t>
            </a:r>
          </a:p>
          <a:p>
            <a:pPr lvl="0">
              <a:lnSpc>
                <a:spcPct val="150000"/>
              </a:lnSpc>
              <a:defRPr/>
            </a:pPr>
            <a:r>
              <a:rPr lang="en-US" altLang="ko-KR" sz="2400" b="1" kern="0" dirty="0">
                <a:solidFill>
                  <a:srgbClr val="0000FF"/>
                </a:solidFill>
                <a:latin typeface="Times New Roman"/>
              </a:rPr>
              <a:t>July 8-12, 2019, </a:t>
            </a:r>
            <a:r>
              <a:rPr lang="es-ES" altLang="ko-KR" sz="2400" b="1" kern="0" dirty="0">
                <a:solidFill>
                  <a:srgbClr val="0000FF"/>
                </a:solidFill>
                <a:latin typeface="Times New Roman"/>
              </a:rPr>
              <a:t>IEEE Technology Centre GmbH, (​</a:t>
            </a:r>
            <a:r>
              <a:rPr lang="en-US" altLang="ko-KR" sz="2400" b="1" kern="0" dirty="0">
                <a:solidFill>
                  <a:srgbClr val="0000FF"/>
                </a:solidFill>
                <a:latin typeface="Times New Roman"/>
              </a:rPr>
              <a:t>IEEE-SA Office), </a:t>
            </a:r>
            <a:r>
              <a:rPr lang="es-ES" altLang="ko-KR" sz="2400" b="1" kern="0" dirty="0">
                <a:solidFill>
                  <a:srgbClr val="0000FF"/>
                </a:solidFill>
                <a:latin typeface="Times New Roman"/>
              </a:rPr>
              <a:t>Heinestrabe 30, 1020 Vienna Austria</a:t>
            </a:r>
            <a:endParaRPr lang="en-US" altLang="ko-KR" sz="2000" b="1" kern="0" dirty="0">
              <a:solidFill>
                <a:srgbClr val="0066A1"/>
              </a:solidFill>
              <a:latin typeface="Times New Roman"/>
            </a:endParaRPr>
          </a:p>
          <a:p>
            <a:pPr lvl="0">
              <a:lnSpc>
                <a:spcPct val="150000"/>
              </a:lnSpc>
            </a:pPr>
            <a:r>
              <a:rPr lang="en-US" altLang="ko-KR" sz="2400" b="1" kern="0" dirty="0">
                <a:solidFill>
                  <a:srgbClr val="FF0000"/>
                </a:solidFill>
                <a:latin typeface="Times New Roman"/>
              </a:rPr>
              <a:t>October 07-11</a:t>
            </a:r>
            <a:r>
              <a:rPr lang="en-US" altLang="ko-KR" sz="2400" b="1" kern="0">
                <a:solidFill>
                  <a:srgbClr val="FF0000"/>
                </a:solidFill>
                <a:latin typeface="Times New Roman"/>
              </a:rPr>
              <a:t>, 2019, </a:t>
            </a:r>
            <a:r>
              <a:rPr lang="en-US" altLang="ko-KR" sz="2400" b="1" kern="0" dirty="0">
                <a:solidFill>
                  <a:srgbClr val="FF0000"/>
                </a:solidFill>
                <a:latin typeface="Times New Roman"/>
              </a:rPr>
              <a:t>TBD, Southeast ASIA</a:t>
            </a:r>
            <a:endParaRPr lang="en-US" altLang="ko-KR" sz="1600" kern="0" dirty="0">
              <a:solidFill>
                <a:srgbClr val="FF0000"/>
              </a:solidFill>
              <a:latin typeface="Times New Roman"/>
            </a:endParaRPr>
          </a:p>
        </p:txBody>
      </p:sp>
      <p:sp>
        <p:nvSpPr>
          <p:cNvPr id="6" name="바닥글 개체 틀 2">
            <a:extLst>
              <a:ext uri="{FF2B5EF4-FFF2-40B4-BE49-F238E27FC236}">
                <a16:creationId xmlns:a16="http://schemas.microsoft.com/office/drawing/2014/main" id="{995AE94E-78B2-4BE6-B26B-8B0D757F55F1}"/>
              </a:ext>
            </a:extLst>
          </p:cNvPr>
          <p:cNvSpPr>
            <a:spLocks noGrp="1"/>
          </p:cNvSpPr>
          <p:nvPr>
            <p:ph type="ftr" sz="quarter" idx="11"/>
          </p:nvPr>
        </p:nvSpPr>
        <p:spPr>
          <a:xfrm>
            <a:off x="457200" y="6610350"/>
            <a:ext cx="4038600" cy="247650"/>
          </a:xfrm>
        </p:spPr>
        <p:txBody>
          <a:bodyPr/>
          <a:lstStyle/>
          <a:p>
            <a:pPr>
              <a:defRPr/>
            </a:pPr>
            <a:r>
              <a:rPr lang="en-US" dirty="0"/>
              <a:t>3079-19-0002-02-0000-Session #8 WG Opening Plenary</a:t>
            </a:r>
          </a:p>
        </p:txBody>
      </p:sp>
    </p:spTree>
    <p:extLst>
      <p:ext uri="{BB962C8B-B14F-4D97-AF65-F5344CB8AC3E}">
        <p14:creationId xmlns:p14="http://schemas.microsoft.com/office/powerpoint/2010/main" val="833905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055C87B-0313-4D04-AA96-D1B43396629E}"/>
              </a:ext>
            </a:extLst>
          </p:cNvPr>
          <p:cNvSpPr>
            <a:spLocks noGrp="1"/>
          </p:cNvSpPr>
          <p:nvPr>
            <p:ph type="title"/>
          </p:nvPr>
        </p:nvSpPr>
        <p:spPr/>
        <p:txBody>
          <a:bodyPr/>
          <a:lstStyle/>
          <a:p>
            <a:r>
              <a:rPr lang="en-US" altLang="ko-KR" dirty="0"/>
              <a:t>Future Sessions – 2020</a:t>
            </a:r>
            <a:endParaRPr lang="ko-KR" altLang="en-US" dirty="0"/>
          </a:p>
        </p:txBody>
      </p:sp>
      <p:sp>
        <p:nvSpPr>
          <p:cNvPr id="3" name="바닥글 개체 틀 2">
            <a:extLst>
              <a:ext uri="{FF2B5EF4-FFF2-40B4-BE49-F238E27FC236}">
                <a16:creationId xmlns:a16="http://schemas.microsoft.com/office/drawing/2014/main" id="{7CDD9059-C6BB-4B8B-B870-2222BDF1BBAB}"/>
              </a:ext>
            </a:extLst>
          </p:cNvPr>
          <p:cNvSpPr>
            <a:spLocks noGrp="1"/>
          </p:cNvSpPr>
          <p:nvPr>
            <p:ph type="ftr" sz="quarter" idx="11"/>
          </p:nvPr>
        </p:nvSpPr>
        <p:spPr/>
        <p:txBody>
          <a:bodyPr/>
          <a:lstStyle/>
          <a:p>
            <a:pPr>
              <a:defRPr/>
            </a:pPr>
            <a:r>
              <a:rPr lang="en-US" dirty="0"/>
              <a:t>3079-19-0002-02-0000-Session #8 WG Opening Plenary</a:t>
            </a:r>
          </a:p>
        </p:txBody>
      </p:sp>
      <p:sp>
        <p:nvSpPr>
          <p:cNvPr id="4" name="슬라이드 번호 개체 틀 3">
            <a:extLst>
              <a:ext uri="{FF2B5EF4-FFF2-40B4-BE49-F238E27FC236}">
                <a16:creationId xmlns:a16="http://schemas.microsoft.com/office/drawing/2014/main" id="{02E67014-8825-4332-89F2-7EE82C632581}"/>
              </a:ext>
            </a:extLst>
          </p:cNvPr>
          <p:cNvSpPr>
            <a:spLocks noGrp="1"/>
          </p:cNvSpPr>
          <p:nvPr>
            <p:ph type="sldNum" sz="quarter" idx="12"/>
          </p:nvPr>
        </p:nvSpPr>
        <p:spPr/>
        <p:txBody>
          <a:bodyPr/>
          <a:lstStyle/>
          <a:p>
            <a:pPr>
              <a:defRPr/>
            </a:pPr>
            <a:fld id="{2E8BD8E8-FEBE-4B48-A872-D5E72F1EB77B}" type="slidenum">
              <a:rPr lang="en-US" smtClean="0"/>
              <a:pPr>
                <a:defRPr/>
              </a:pPr>
              <a:t>20</a:t>
            </a:fld>
            <a:endParaRPr lang="en-US">
              <a:latin typeface="Myriad Pro" charset="0"/>
            </a:endParaRPr>
          </a:p>
        </p:txBody>
      </p:sp>
      <p:sp>
        <p:nvSpPr>
          <p:cNvPr id="7" name="Rectangle 3">
            <a:extLst>
              <a:ext uri="{FF2B5EF4-FFF2-40B4-BE49-F238E27FC236}">
                <a16:creationId xmlns:a16="http://schemas.microsoft.com/office/drawing/2014/main" id="{590D09C0-F9F1-4BDC-98A4-0947967BBA1E}"/>
              </a:ext>
            </a:extLst>
          </p:cNvPr>
          <p:cNvSpPr txBox="1">
            <a:spLocks noChangeArrowheads="1"/>
          </p:cNvSpPr>
          <p:nvPr/>
        </p:nvSpPr>
        <p:spPr bwMode="auto">
          <a:xfrm>
            <a:off x="381000" y="914400"/>
            <a:ext cx="8610600" cy="4953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0">
              <a:lnSpc>
                <a:spcPct val="150000"/>
              </a:lnSpc>
              <a:defRPr/>
            </a:pPr>
            <a:r>
              <a:rPr lang="en-US" altLang="ko-KR" sz="2000" b="1" kern="0" dirty="0">
                <a:solidFill>
                  <a:srgbClr val="3333CC"/>
                </a:solidFill>
                <a:latin typeface="Times New Roman"/>
              </a:rPr>
              <a:t>January 29- February 02, 2020, Yeosu</a:t>
            </a:r>
            <a:r>
              <a:rPr lang="es-ES" altLang="ko-KR" sz="2000" b="1" kern="0" dirty="0">
                <a:solidFill>
                  <a:srgbClr val="3333CC"/>
                </a:solidFill>
                <a:latin typeface="Times New Roman"/>
              </a:rPr>
              <a:t>, Korea</a:t>
            </a:r>
          </a:p>
          <a:p>
            <a:pPr lvl="1">
              <a:lnSpc>
                <a:spcPct val="150000"/>
              </a:lnSpc>
              <a:defRPr/>
            </a:pPr>
            <a:r>
              <a:rPr lang="en-US" altLang="ko-KR" sz="1800" b="1" kern="0" dirty="0">
                <a:solidFill>
                  <a:srgbClr val="3333CC"/>
                </a:solidFill>
                <a:latin typeface="Times New Roman"/>
              </a:rPr>
              <a:t>Other options (Suggested by </a:t>
            </a:r>
            <a:r>
              <a:rPr lang="en-US" altLang="ko-KR" sz="1800" b="1" kern="0" dirty="0" err="1">
                <a:solidFill>
                  <a:srgbClr val="3333CC"/>
                </a:solidFill>
                <a:latin typeface="Times New Roman"/>
              </a:rPr>
              <a:t>Sukju</a:t>
            </a:r>
            <a:r>
              <a:rPr lang="en-US" altLang="ko-KR" sz="1800" b="1" kern="0" dirty="0">
                <a:solidFill>
                  <a:srgbClr val="3333CC"/>
                </a:solidFill>
                <a:latin typeface="Times New Roman"/>
              </a:rPr>
              <a:t> Kang)</a:t>
            </a:r>
          </a:p>
          <a:p>
            <a:pPr lvl="2">
              <a:lnSpc>
                <a:spcPct val="150000"/>
              </a:lnSpc>
              <a:defRPr/>
            </a:pPr>
            <a:r>
              <a:rPr lang="en-US" altLang="ko-KR" sz="1400" b="1" kern="0" dirty="0">
                <a:solidFill>
                  <a:srgbClr val="3333CC"/>
                </a:solidFill>
                <a:latin typeface="Times New Roman"/>
              </a:rPr>
              <a:t>Schedule the meeting in Las Vegas during the CES</a:t>
            </a:r>
          </a:p>
          <a:p>
            <a:pPr lvl="2">
              <a:lnSpc>
                <a:spcPct val="150000"/>
              </a:lnSpc>
              <a:defRPr/>
            </a:pPr>
            <a:r>
              <a:rPr lang="en-US" altLang="ko-KR" sz="1400" b="1" kern="0" dirty="0">
                <a:solidFill>
                  <a:srgbClr val="3333CC"/>
                </a:solidFill>
                <a:latin typeface="Times New Roman"/>
              </a:rPr>
              <a:t>Connect with ICCE event through Yu Yuan</a:t>
            </a:r>
            <a:endParaRPr lang="es-ES" altLang="ko-KR" sz="1800" b="1" kern="0" dirty="0">
              <a:solidFill>
                <a:srgbClr val="3333CC"/>
              </a:solidFill>
              <a:latin typeface="Times New Roman"/>
            </a:endParaRPr>
          </a:p>
          <a:p>
            <a:pPr lvl="0">
              <a:lnSpc>
                <a:spcPct val="150000"/>
              </a:lnSpc>
              <a:defRPr/>
            </a:pPr>
            <a:r>
              <a:rPr lang="en-US" altLang="ko-KR" sz="2000" b="1" kern="0" dirty="0">
                <a:solidFill>
                  <a:srgbClr val="FF0000"/>
                </a:solidFill>
                <a:latin typeface="Times New Roman"/>
              </a:rPr>
              <a:t>April 23-27, 2020, Los</a:t>
            </a:r>
            <a:r>
              <a:rPr lang="ko-KR" altLang="en-US" sz="2000" b="1" kern="0" dirty="0">
                <a:solidFill>
                  <a:srgbClr val="FF0000"/>
                </a:solidFill>
                <a:latin typeface="Times New Roman"/>
              </a:rPr>
              <a:t> </a:t>
            </a:r>
            <a:r>
              <a:rPr lang="en-US" altLang="ko-KR" sz="2000" b="1" kern="0" dirty="0">
                <a:solidFill>
                  <a:srgbClr val="FF0000"/>
                </a:solidFill>
                <a:latin typeface="Times New Roman"/>
              </a:rPr>
              <a:t>Alamitos,</a:t>
            </a:r>
            <a:r>
              <a:rPr lang="ko-KR" altLang="en-US" sz="2000" b="1" kern="0" dirty="0">
                <a:solidFill>
                  <a:srgbClr val="FF0000"/>
                </a:solidFill>
                <a:latin typeface="Times New Roman"/>
              </a:rPr>
              <a:t> </a:t>
            </a:r>
            <a:r>
              <a:rPr lang="en-US" altLang="ko-KR" sz="2000" b="1" kern="0" dirty="0">
                <a:solidFill>
                  <a:srgbClr val="FF0000"/>
                </a:solidFill>
                <a:latin typeface="Times New Roman"/>
              </a:rPr>
              <a:t>California, USA</a:t>
            </a:r>
          </a:p>
          <a:p>
            <a:pPr lvl="1">
              <a:lnSpc>
                <a:spcPct val="150000"/>
              </a:lnSpc>
              <a:defRPr/>
            </a:pPr>
            <a:r>
              <a:rPr lang="en-US" altLang="ko-KR" sz="1800" b="1" kern="0" dirty="0">
                <a:solidFill>
                  <a:srgbClr val="FF0000"/>
                </a:solidFill>
                <a:latin typeface="Times New Roman"/>
              </a:rPr>
              <a:t>Other options (Suggested by </a:t>
            </a:r>
            <a:r>
              <a:rPr lang="en-US" altLang="ko-KR" sz="1800" b="1" kern="0" dirty="0" err="1">
                <a:solidFill>
                  <a:srgbClr val="FF0000"/>
                </a:solidFill>
                <a:latin typeface="Times New Roman"/>
              </a:rPr>
              <a:t>Beom</a:t>
            </a:r>
            <a:r>
              <a:rPr lang="en-US" altLang="ko-KR" sz="1800" b="1" kern="0" dirty="0">
                <a:solidFill>
                  <a:srgbClr val="FF0000"/>
                </a:solidFill>
                <a:latin typeface="Times New Roman"/>
              </a:rPr>
              <a:t> </a:t>
            </a:r>
            <a:r>
              <a:rPr lang="en-US" altLang="ko-KR" sz="1800" b="1" kern="0" dirty="0" err="1">
                <a:solidFill>
                  <a:srgbClr val="FF0000"/>
                </a:solidFill>
                <a:latin typeface="Times New Roman"/>
              </a:rPr>
              <a:t>Ryeol</a:t>
            </a:r>
            <a:r>
              <a:rPr lang="en-US" altLang="ko-KR" sz="1800" b="1" kern="0" dirty="0">
                <a:solidFill>
                  <a:srgbClr val="FF0000"/>
                </a:solidFill>
                <a:latin typeface="Times New Roman"/>
              </a:rPr>
              <a:t> Lee) </a:t>
            </a:r>
          </a:p>
          <a:p>
            <a:pPr lvl="2">
              <a:lnSpc>
                <a:spcPct val="150000"/>
              </a:lnSpc>
              <a:defRPr/>
            </a:pPr>
            <a:r>
              <a:rPr lang="en-US" altLang="ko-KR" sz="1400" b="1" kern="0" dirty="0">
                <a:solidFill>
                  <a:srgbClr val="FF0000"/>
                </a:solidFill>
                <a:latin typeface="Times New Roman"/>
              </a:rPr>
              <a:t>Contact Facebook for the meeting location</a:t>
            </a:r>
          </a:p>
          <a:p>
            <a:pPr lvl="0">
              <a:lnSpc>
                <a:spcPct val="150000"/>
              </a:lnSpc>
              <a:defRPr/>
            </a:pPr>
            <a:r>
              <a:rPr lang="en-US" altLang="ko-KR" sz="2000" b="1" kern="0" dirty="0">
                <a:solidFill>
                  <a:srgbClr val="0000FF"/>
                </a:solidFill>
                <a:latin typeface="Times New Roman"/>
              </a:rPr>
              <a:t>July 9-13, 2020, Sydney, Australia</a:t>
            </a:r>
            <a:endParaRPr lang="en-US" altLang="ko-KR" sz="1800" b="1" kern="0" dirty="0">
              <a:solidFill>
                <a:srgbClr val="0066A1"/>
              </a:solidFill>
              <a:latin typeface="Times New Roman"/>
            </a:endParaRPr>
          </a:p>
          <a:p>
            <a:pPr lvl="0">
              <a:lnSpc>
                <a:spcPct val="150000"/>
              </a:lnSpc>
            </a:pPr>
            <a:r>
              <a:rPr lang="en-US" altLang="ko-KR" sz="2000" b="1" kern="0" dirty="0">
                <a:solidFill>
                  <a:srgbClr val="FF0000"/>
                </a:solidFill>
                <a:latin typeface="Times New Roman"/>
              </a:rPr>
              <a:t>October 08-12, 2020, Berlin, Germany</a:t>
            </a:r>
          </a:p>
          <a:p>
            <a:pPr lvl="1">
              <a:lnSpc>
                <a:spcPct val="150000"/>
              </a:lnSpc>
              <a:defRPr/>
            </a:pPr>
            <a:r>
              <a:rPr lang="en-US" altLang="ko-KR" sz="1800" b="1" kern="0" dirty="0">
                <a:solidFill>
                  <a:srgbClr val="FF0000"/>
                </a:solidFill>
                <a:latin typeface="Times New Roman"/>
              </a:rPr>
              <a:t>Other options (Suggested by </a:t>
            </a:r>
            <a:r>
              <a:rPr lang="en-US" altLang="ko-KR" sz="1800" b="1" kern="0" dirty="0" err="1">
                <a:solidFill>
                  <a:srgbClr val="FF0000"/>
                </a:solidFill>
                <a:latin typeface="Times New Roman"/>
              </a:rPr>
              <a:t>Sukju</a:t>
            </a:r>
            <a:r>
              <a:rPr lang="en-US" altLang="ko-KR" sz="1800" b="1" kern="0" dirty="0">
                <a:solidFill>
                  <a:srgbClr val="FF0000"/>
                </a:solidFill>
                <a:latin typeface="Times New Roman"/>
              </a:rPr>
              <a:t> Kang)</a:t>
            </a:r>
          </a:p>
          <a:p>
            <a:pPr lvl="2">
              <a:lnSpc>
                <a:spcPct val="150000"/>
              </a:lnSpc>
              <a:defRPr/>
            </a:pPr>
            <a:r>
              <a:rPr lang="en-US" altLang="ko-KR" sz="1400" b="1" kern="0" dirty="0">
                <a:solidFill>
                  <a:srgbClr val="FF0000"/>
                </a:solidFill>
                <a:latin typeface="Times New Roman"/>
              </a:rPr>
              <a:t>Select the location and schedule the meeting to coincide with IFA</a:t>
            </a:r>
          </a:p>
          <a:p>
            <a:pPr lvl="2">
              <a:lnSpc>
                <a:spcPct val="150000"/>
              </a:lnSpc>
              <a:defRPr/>
            </a:pPr>
            <a:r>
              <a:rPr lang="en-US" altLang="ko-KR" sz="1400" b="1" kern="0" dirty="0">
                <a:solidFill>
                  <a:srgbClr val="FF0000"/>
                </a:solidFill>
                <a:latin typeface="Times New Roman"/>
              </a:rPr>
              <a:t>Connect with ICCE Berlin in September through Yu Yuan</a:t>
            </a:r>
          </a:p>
        </p:txBody>
      </p:sp>
    </p:spTree>
    <p:extLst>
      <p:ext uri="{BB962C8B-B14F-4D97-AF65-F5344CB8AC3E}">
        <p14:creationId xmlns:p14="http://schemas.microsoft.com/office/powerpoint/2010/main" val="3793132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32338374"/>
              </p:ext>
            </p:extLst>
          </p:nvPr>
        </p:nvGraphicFramePr>
        <p:xfrm>
          <a:off x="228600" y="1371600"/>
          <a:ext cx="8686800" cy="4116390"/>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Opening</a:t>
                      </a:r>
                      <a:r>
                        <a:rPr kumimoji="0" lang="ko-KR"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Plenary</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2019-01-27</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 [optional]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 [optional]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Seo</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Dongil</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Dillon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VoleR</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Creative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+82 10 3135 3194</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dillon@volercreative.com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p:spPr>
        <p:txBody>
          <a:bodyPr/>
          <a:lstStyle/>
          <a:p>
            <a:pPr eaLnBrk="0" hangingPunct="0"/>
            <a:r>
              <a:rPr lang="en-GB" altLang="ko-KR" sz="1800" dirty="0"/>
              <a:t>IEEE 3079</a:t>
            </a:r>
            <a:br>
              <a:rPr lang="en-GB" altLang="ko-KR" sz="1800" dirty="0"/>
            </a:br>
            <a:r>
              <a:rPr lang="en-US" altLang="ko-KR" sz="1800" dirty="0"/>
              <a:t>HMD Based 3D Content Motion Sickness Reducing Technology</a:t>
            </a:r>
            <a:br>
              <a:rPr lang="en-US" altLang="ko-KR" sz="1800" dirty="0"/>
            </a:br>
            <a:r>
              <a:rPr lang="en-US" altLang="ko-KR" sz="1800" dirty="0" err="1"/>
              <a:t>Dongil</a:t>
            </a:r>
            <a:r>
              <a:rPr lang="en-US" altLang="ko-KR" sz="1800" dirty="0"/>
              <a:t> Dillon </a:t>
            </a:r>
            <a:r>
              <a:rPr lang="en-US" altLang="ko-KR" sz="1800" dirty="0" err="1"/>
              <a:t>Seo</a:t>
            </a:r>
            <a:r>
              <a:rPr lang="en-US" altLang="ko-KR" sz="1800" dirty="0"/>
              <a:t>, </a:t>
            </a:r>
            <a:r>
              <a:rPr lang="en-US" altLang="ko-KR" sz="1800" dirty="0" err="1"/>
              <a:t>dillon@volercreative</a:t>
            </a:r>
            <a:endParaRPr lang="ko-KR" altLang="en-US" sz="1800" dirty="0"/>
          </a:p>
        </p:txBody>
      </p:sp>
      <p:sp>
        <p:nvSpPr>
          <p:cNvPr id="5" name="바닥글 개체 틀 4"/>
          <p:cNvSpPr>
            <a:spLocks noGrp="1"/>
          </p:cNvSpPr>
          <p:nvPr>
            <p:ph type="ftr" sz="quarter" idx="11"/>
          </p:nvPr>
        </p:nvSpPr>
        <p:spPr/>
        <p:txBody>
          <a:bodyPr/>
          <a:lstStyle/>
          <a:p>
            <a:pPr>
              <a:defRPr/>
            </a:pPr>
            <a:r>
              <a:rPr lang="en-US" dirty="0"/>
              <a:t>3079-19-0002-02-0000-Session #8 WG Opening Plenary</a:t>
            </a:r>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Session Time and Location</a:t>
            </a:r>
            <a:endParaRPr lang="ko-KR" altLang="en-US" dirty="0"/>
          </a:p>
        </p:txBody>
      </p:sp>
      <p:sp>
        <p:nvSpPr>
          <p:cNvPr id="3" name="바닥글 개체 틀 2"/>
          <p:cNvSpPr>
            <a:spLocks noGrp="1"/>
          </p:cNvSpPr>
          <p:nvPr>
            <p:ph type="ftr" sz="quarter" idx="11"/>
          </p:nvPr>
        </p:nvSpPr>
        <p:spPr/>
        <p:txBody>
          <a:bodyPr/>
          <a:lstStyle/>
          <a:p>
            <a:pPr>
              <a:defRPr/>
            </a:pPr>
            <a:r>
              <a:rPr lang="en-US" dirty="0"/>
              <a:t>3079-19-0002-02-0000-Session #8 WG Opening Plenary</a:t>
            </a:r>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9" name="Text Box 47">
            <a:extLst>
              <a:ext uri="{FF2B5EF4-FFF2-40B4-BE49-F238E27FC236}">
                <a16:creationId xmlns:a16="http://schemas.microsoft.com/office/drawing/2014/main" id="{E74C5C7C-D2D4-48A0-B3FE-9A44A1183A57}"/>
              </a:ext>
            </a:extLst>
          </p:cNvPr>
          <p:cNvSpPr txBox="1">
            <a:spLocks noChangeArrowheads="1"/>
          </p:cNvSpPr>
          <p:nvPr/>
        </p:nvSpPr>
        <p:spPr bwMode="auto">
          <a:xfrm>
            <a:off x="380539" y="5029200"/>
            <a:ext cx="8382000" cy="523220"/>
          </a:xfrm>
          <a:prstGeom prst="rect">
            <a:avLst/>
          </a:prstGeom>
          <a:noFill/>
          <a:ln w="9525">
            <a:noFill/>
            <a:miter lim="800000"/>
            <a:headEnd/>
            <a:tailEnd/>
          </a:ln>
        </p:spPr>
        <p:txBody>
          <a:bodyPr wrap="square">
            <a:spAutoFit/>
          </a:bodyPr>
          <a:lstStyle/>
          <a:p>
            <a:r>
              <a:rPr lang="en-US" sz="1400" b="1" dirty="0">
                <a:solidFill>
                  <a:srgbClr val="000000"/>
                </a:solidFill>
                <a:latin typeface="Times New Roman" pitchFamily="18" charset="0"/>
                <a:ea typeface="+mn-ea"/>
                <a:cs typeface="+mn-cs"/>
              </a:rPr>
              <a:t>※ Location</a:t>
            </a:r>
          </a:p>
          <a:p>
            <a:pPr marL="452438" indent="-180975">
              <a:buFont typeface="Arial" panose="020B0604020202020204" pitchFamily="34" charset="0"/>
              <a:buChar char="•"/>
            </a:pPr>
            <a:r>
              <a:rPr lang="en-US" altLang="ko-KR" sz="1400" b="1" dirty="0">
                <a:solidFill>
                  <a:srgbClr val="000000"/>
                </a:solidFill>
                <a:latin typeface="Times New Roman" pitchFamily="18" charset="0"/>
                <a:ea typeface="+mn-ea"/>
                <a:cs typeface="+mn-cs"/>
              </a:rPr>
              <a:t>Default Meeting Room: PT Room, 4F Busan Cultural Content Complex</a:t>
            </a:r>
            <a:endParaRPr lang="en-US" sz="1400" b="1" dirty="0">
              <a:solidFill>
                <a:srgbClr val="000000"/>
              </a:solidFill>
              <a:latin typeface="Times New Roman" pitchFamily="18" charset="0"/>
              <a:ea typeface="+mn-ea"/>
              <a:cs typeface="+mn-cs"/>
            </a:endParaRPr>
          </a:p>
        </p:txBody>
      </p:sp>
      <p:graphicFrame>
        <p:nvGraphicFramePr>
          <p:cNvPr id="7" name="표 6">
            <a:extLst>
              <a:ext uri="{FF2B5EF4-FFF2-40B4-BE49-F238E27FC236}">
                <a16:creationId xmlns:a16="http://schemas.microsoft.com/office/drawing/2014/main" id="{CA667DEC-F98D-45A6-83F1-0F2307F3639A}"/>
              </a:ext>
            </a:extLst>
          </p:cNvPr>
          <p:cNvGraphicFramePr>
            <a:graphicFrameLocks noGrp="1"/>
          </p:cNvGraphicFramePr>
          <p:nvPr>
            <p:extLst>
              <p:ext uri="{D42A27DB-BD31-4B8C-83A1-F6EECF244321}">
                <p14:modId xmlns:p14="http://schemas.microsoft.com/office/powerpoint/2010/main" val="969768169"/>
              </p:ext>
            </p:extLst>
          </p:nvPr>
        </p:nvGraphicFramePr>
        <p:xfrm>
          <a:off x="380539" y="974426"/>
          <a:ext cx="8382000" cy="3842348"/>
        </p:xfrm>
        <a:graphic>
          <a:graphicData uri="http://schemas.openxmlformats.org/drawingml/2006/table">
            <a:tbl>
              <a:tblPr firstRow="1" firstCol="1" bandRow="1"/>
              <a:tblGrid>
                <a:gridCol w="1060230">
                  <a:extLst>
                    <a:ext uri="{9D8B030D-6E8A-4147-A177-3AD203B41FA5}">
                      <a16:colId xmlns:a16="http://schemas.microsoft.com/office/drawing/2014/main" val="385184775"/>
                    </a:ext>
                  </a:extLst>
                </a:gridCol>
                <a:gridCol w="1682970">
                  <a:extLst>
                    <a:ext uri="{9D8B030D-6E8A-4147-A177-3AD203B41FA5}">
                      <a16:colId xmlns:a16="http://schemas.microsoft.com/office/drawing/2014/main" val="1987718144"/>
                    </a:ext>
                  </a:extLst>
                </a:gridCol>
                <a:gridCol w="1409700">
                  <a:extLst>
                    <a:ext uri="{9D8B030D-6E8A-4147-A177-3AD203B41FA5}">
                      <a16:colId xmlns:a16="http://schemas.microsoft.com/office/drawing/2014/main" val="1701110979"/>
                    </a:ext>
                  </a:extLst>
                </a:gridCol>
                <a:gridCol w="1409700">
                  <a:extLst>
                    <a:ext uri="{9D8B030D-6E8A-4147-A177-3AD203B41FA5}">
                      <a16:colId xmlns:a16="http://schemas.microsoft.com/office/drawing/2014/main" val="2964742883"/>
                    </a:ext>
                  </a:extLst>
                </a:gridCol>
                <a:gridCol w="1409700">
                  <a:extLst>
                    <a:ext uri="{9D8B030D-6E8A-4147-A177-3AD203B41FA5}">
                      <a16:colId xmlns:a16="http://schemas.microsoft.com/office/drawing/2014/main" val="679344801"/>
                    </a:ext>
                  </a:extLst>
                </a:gridCol>
                <a:gridCol w="1409700">
                  <a:extLst>
                    <a:ext uri="{9D8B030D-6E8A-4147-A177-3AD203B41FA5}">
                      <a16:colId xmlns:a16="http://schemas.microsoft.com/office/drawing/2014/main" val="1253518222"/>
                    </a:ext>
                  </a:extLst>
                </a:gridCol>
              </a:tblGrid>
              <a:tr h="531567">
                <a:tc>
                  <a:txBody>
                    <a:bodyPr/>
                    <a:lstStyle/>
                    <a:p>
                      <a:endParaRPr lang="ko-KR" sz="1000" dirty="0">
                        <a:effectLst/>
                        <a:latin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Monday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January</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 28, 2019)</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Tuesday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January 29,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Wednesday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January 30,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Thursday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January 31,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Friday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February 1,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750754"/>
                  </a:ext>
                </a:extLst>
              </a:tr>
              <a:tr h="722497">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8:00-10:00a</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448669"/>
                  </a:ext>
                </a:extLst>
              </a:tr>
              <a:tr h="1165436">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10:30-12:30</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Open Plenary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Roll Call</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Reviewing last meeting </a:t>
                      </a:r>
                      <a:b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b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minutes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(Introducing participants)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Closing Plenary</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176381"/>
                  </a:ext>
                </a:extLst>
              </a:tr>
              <a:tr h="58773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1:30 – 3:30p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WG Meeting</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80794"/>
                  </a:ext>
                </a:extLst>
              </a:tr>
              <a:tr h="835115">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4:00 – 6:00p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32933"/>
                  </a:ext>
                </a:extLst>
              </a:tr>
            </a:tbl>
          </a:graphicData>
        </a:graphic>
      </p:graphicFrame>
    </p:spTree>
    <p:extLst>
      <p:ext uri="{BB962C8B-B14F-4D97-AF65-F5344CB8AC3E}">
        <p14:creationId xmlns:p14="http://schemas.microsoft.com/office/powerpoint/2010/main" val="348956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Attendance</a:t>
            </a:r>
          </a:p>
        </p:txBody>
      </p:sp>
      <p:sp>
        <p:nvSpPr>
          <p:cNvPr id="4" name="바닥글 개체 틀 3"/>
          <p:cNvSpPr>
            <a:spLocks noGrp="1"/>
          </p:cNvSpPr>
          <p:nvPr>
            <p:ph type="ftr" sz="quarter" idx="11"/>
          </p:nvPr>
        </p:nvSpPr>
        <p:spPr/>
        <p:txBody>
          <a:bodyPr/>
          <a:lstStyle/>
          <a:p>
            <a:pPr>
              <a:defRPr/>
            </a:pPr>
            <a:r>
              <a:rPr lang="en-US" dirty="0"/>
              <a:t>3079-19-0002-02-0000-Session #8 WG Opening Plenary</a:t>
            </a:r>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
        <p:nvSpPr>
          <p:cNvPr id="6" name="직사각형 5"/>
          <p:cNvSpPr/>
          <p:nvPr/>
        </p:nvSpPr>
        <p:spPr>
          <a:xfrm>
            <a:off x="457200" y="990600"/>
            <a:ext cx="8229600" cy="2419124"/>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 ONLY</a:t>
            </a:r>
          </a:p>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a:t>
            </a:r>
          </a:p>
          <a:p>
            <a:pPr marL="742950" lvl="1" indent="-285750" eaLnBrk="0" hangingPunct="0">
              <a:lnSpc>
                <a:spcPct val="130000"/>
              </a:lnSpc>
              <a:spcBef>
                <a:spcPct val="20000"/>
              </a:spcBef>
              <a:buFontTx/>
              <a:buChar char="–"/>
              <a:defRPr/>
            </a:pPr>
            <a:r>
              <a:rPr lang="en-US" altLang="ja-JP" sz="2000" kern="0" dirty="0">
                <a:solidFill>
                  <a:srgbClr val="000000"/>
                </a:solidFill>
                <a:latin typeface="Times New Roman"/>
                <a:ea typeface="ＭＳ Ｐゴシック" charset="-128"/>
              </a:rPr>
              <a:t>IMAT System </a:t>
            </a:r>
            <a:r>
              <a:rPr lang="en-US" altLang="ja-JP" sz="1600" kern="0" dirty="0">
                <a:solidFill>
                  <a:srgbClr val="000000"/>
                </a:solidFill>
                <a:latin typeface="Times New Roman"/>
                <a:ea typeface="ＭＳ Ｐゴシック" charset="-128"/>
              </a:rPr>
              <a:t>  </a:t>
            </a:r>
          </a:p>
          <a:p>
            <a:pPr marL="1085850" lvl="2" indent="-228600" eaLnBrk="0" hangingPunct="0">
              <a:lnSpc>
                <a:spcPct val="130000"/>
              </a:lnSpc>
              <a:spcBef>
                <a:spcPct val="20000"/>
              </a:spcBef>
              <a:buFontTx/>
              <a:buChar char="•"/>
              <a:defRPr/>
            </a:pPr>
            <a:r>
              <a:rPr lang="en-US" altLang="ja-JP" sz="1600" b="1" kern="0" dirty="0">
                <a:solidFill>
                  <a:srgbClr val="000000"/>
                </a:solidFill>
                <a:latin typeface="Times New Roman"/>
                <a:ea typeface="ＭＳ Ｐゴシック" charset="-128"/>
              </a:rPr>
              <a:t>https://imat.ieee.org/3079/</a:t>
            </a:r>
          </a:p>
          <a:p>
            <a:pPr marL="742950" lvl="1" indent="-285750" eaLnBrk="0" hangingPunct="0">
              <a:lnSpc>
                <a:spcPct val="130000"/>
              </a:lnSpc>
              <a:spcBef>
                <a:spcPct val="20000"/>
              </a:spcBef>
              <a:buFontTx/>
              <a:buChar char="–"/>
              <a:defRPr/>
            </a:pPr>
            <a:r>
              <a:rPr lang="en-US" altLang="ko-KR" sz="2000" kern="0" dirty="0">
                <a:solidFill>
                  <a:srgbClr val="000000"/>
                </a:solidFill>
                <a:latin typeface="Arial" charset="0"/>
              </a:rPr>
              <a:t>Mark attendance during every session </a:t>
            </a:r>
          </a:p>
        </p:txBody>
      </p:sp>
    </p:spTree>
    <p:extLst>
      <p:ext uri="{BB962C8B-B14F-4D97-AF65-F5344CB8AC3E}">
        <p14:creationId xmlns:p14="http://schemas.microsoft.com/office/powerpoint/2010/main" val="1926234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Attendance</a:t>
            </a:r>
          </a:p>
        </p:txBody>
      </p:sp>
      <p:sp>
        <p:nvSpPr>
          <p:cNvPr id="4" name="바닥글 개체 틀 3"/>
          <p:cNvSpPr>
            <a:spLocks noGrp="1"/>
          </p:cNvSpPr>
          <p:nvPr>
            <p:ph type="ftr" sz="quarter" idx="11"/>
          </p:nvPr>
        </p:nvSpPr>
        <p:spPr/>
        <p:txBody>
          <a:bodyPr/>
          <a:lstStyle/>
          <a:p>
            <a:pPr>
              <a:defRPr/>
            </a:pPr>
            <a:r>
              <a:rPr lang="en-US" dirty="0"/>
              <a:t>3079-19-0002-02-0000-Session #8 WG Opening Plenary</a:t>
            </a:r>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6" name="직사각형 5"/>
          <p:cNvSpPr/>
          <p:nvPr/>
        </p:nvSpPr>
        <p:spPr>
          <a:xfrm>
            <a:off x="228600" y="914400"/>
            <a:ext cx="8610600" cy="2193934"/>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000" kern="0" dirty="0">
                <a:solidFill>
                  <a:srgbClr val="000000"/>
                </a:solidFill>
                <a:latin typeface="Arial" charset="0"/>
                <a:ea typeface="+mn-ea"/>
                <a:cs typeface="+mn-cs"/>
              </a:rPr>
              <a:t>Total number of IEEE 3079 WG sessions: 17</a:t>
            </a:r>
          </a:p>
          <a:p>
            <a:pPr marL="342900" lvl="0" indent="-342900" eaLnBrk="0" hangingPunct="0">
              <a:lnSpc>
                <a:spcPct val="130000"/>
              </a:lnSpc>
              <a:spcBef>
                <a:spcPct val="20000"/>
              </a:spcBef>
              <a:buFontTx/>
              <a:buChar char="•"/>
              <a:defRPr/>
            </a:pPr>
            <a:r>
              <a:rPr lang="en-US" altLang="ko-KR" sz="2000" kern="0" dirty="0">
                <a:solidFill>
                  <a:srgbClr val="000000"/>
                </a:solidFill>
                <a:latin typeface="Arial" charset="0"/>
                <a:ea typeface="+mn-ea"/>
                <a:cs typeface="+mn-cs"/>
              </a:rPr>
              <a:t>08 sessions for 50% attendance to be counted towards WG voting membership</a:t>
            </a:r>
          </a:p>
          <a:p>
            <a:pPr marL="342900" lvl="0" indent="-342900" eaLnBrk="0" hangingPunct="0">
              <a:lnSpc>
                <a:spcPct val="130000"/>
              </a:lnSpc>
              <a:spcBef>
                <a:spcPct val="20000"/>
              </a:spcBef>
              <a:buFontTx/>
              <a:buChar char="•"/>
              <a:defRPr/>
            </a:pPr>
            <a:r>
              <a:rPr lang="en-US" altLang="ko-KR" sz="2000" kern="0" dirty="0">
                <a:solidFill>
                  <a:srgbClr val="000000"/>
                </a:solidFill>
                <a:latin typeface="Arial" charset="0"/>
                <a:ea typeface="+mn-ea"/>
                <a:cs typeface="+mn-cs"/>
              </a:rPr>
              <a:t>All attendance records are reported on the meeting minutes </a:t>
            </a:r>
          </a:p>
          <a:p>
            <a:pPr marL="742950" lvl="1" indent="-285750" eaLnBrk="0" hangingPunct="0">
              <a:lnSpc>
                <a:spcPct val="130000"/>
              </a:lnSpc>
              <a:spcBef>
                <a:spcPct val="20000"/>
              </a:spcBef>
              <a:buFontTx/>
              <a:buChar char="–"/>
              <a:defRPr/>
            </a:pPr>
            <a:r>
              <a:rPr lang="en-US" altLang="ko-KR" kern="0" dirty="0">
                <a:solidFill>
                  <a:srgbClr val="000000"/>
                </a:solidFill>
                <a:latin typeface="Arial" charset="0"/>
              </a:rPr>
              <a:t>Please check the attendance records for any errors</a:t>
            </a:r>
          </a:p>
        </p:txBody>
      </p:sp>
      <p:pic>
        <p:nvPicPr>
          <p:cNvPr id="8" name="그림 7">
            <a:extLst>
              <a:ext uri="{FF2B5EF4-FFF2-40B4-BE49-F238E27FC236}">
                <a16:creationId xmlns:a16="http://schemas.microsoft.com/office/drawing/2014/main" id="{B8112DC7-D3B2-4E8C-AC1F-2872CF56E2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5006" y="3141994"/>
            <a:ext cx="5233988" cy="2973705"/>
          </a:xfrm>
          <a:prstGeom prst="rect">
            <a:avLst/>
          </a:prstGeom>
          <a:ln>
            <a:solidFill>
              <a:schemeClr val="tx1"/>
            </a:solidFill>
          </a:ln>
        </p:spPr>
      </p:pic>
    </p:spTree>
    <p:extLst>
      <p:ext uri="{BB962C8B-B14F-4D97-AF65-F5344CB8AC3E}">
        <p14:creationId xmlns:p14="http://schemas.microsoft.com/office/powerpoint/2010/main" val="350248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a:latin typeface="Arial" charset="0"/>
              </a:rPr>
              <a:t>Voting Membership</a:t>
            </a:r>
          </a:p>
        </p:txBody>
      </p:sp>
      <p:sp>
        <p:nvSpPr>
          <p:cNvPr id="21510" name="Rectangle 3"/>
          <p:cNvSpPr>
            <a:spLocks noGrp="1" noChangeArrowheads="1"/>
          </p:cNvSpPr>
          <p:nvPr>
            <p:ph type="body" idx="1"/>
          </p:nvPr>
        </p:nvSpPr>
        <p:spPr>
          <a:xfrm>
            <a:off x="685800" y="1524000"/>
            <a:ext cx="8077200" cy="4495800"/>
          </a:xfrm>
        </p:spPr>
        <p:txBody>
          <a:bodyPr wrap="square"/>
          <a:lstStyle/>
          <a:p>
            <a:pPr algn="just">
              <a:lnSpc>
                <a:spcPct val="90000"/>
              </a:lnSpc>
            </a:pPr>
            <a:r>
              <a:rPr lang="en-US" sz="2800" dirty="0">
                <a:latin typeface="Arial" charset="0"/>
              </a:rPr>
              <a:t>3079 Voting Membership described in</a:t>
            </a:r>
          </a:p>
          <a:p>
            <a:pPr lvl="1" algn="just">
              <a:lnSpc>
                <a:spcPct val="90000"/>
              </a:lnSpc>
            </a:pPr>
            <a:r>
              <a:rPr lang="en-US" sz="2400" dirty="0">
                <a:latin typeface="Arial" charset="0"/>
              </a:rPr>
              <a:t>DCN#: 3-17-0046-00-0000</a:t>
            </a:r>
          </a:p>
          <a:p>
            <a:pPr algn="just">
              <a:lnSpc>
                <a:spcPct val="90000"/>
              </a:lnSpc>
            </a:pPr>
            <a:r>
              <a:rPr lang="en-US" sz="2800" dirty="0">
                <a:latin typeface="Arial" charset="0"/>
              </a:rPr>
              <a:t>Maintenance of Voting Membership</a:t>
            </a:r>
          </a:p>
          <a:p>
            <a:pPr lvl="1" algn="just">
              <a:lnSpc>
                <a:spcPct val="90000"/>
              </a:lnSpc>
            </a:pPr>
            <a:r>
              <a:rPr lang="en-US" sz="2400" dirty="0">
                <a:latin typeface="Arial" charset="0"/>
              </a:rPr>
              <a:t>Two Plenary sessions out of four consecutive Plenary sessions on a moving window basis</a:t>
            </a:r>
          </a:p>
          <a:p>
            <a:pPr algn="just">
              <a:lnSpc>
                <a:spcPct val="90000"/>
              </a:lnSpc>
            </a:pPr>
            <a:r>
              <a:rPr lang="en-US" sz="2800" dirty="0">
                <a:latin typeface="Arial" charset="0"/>
              </a:rPr>
              <a:t>WG Letter Ballots</a:t>
            </a:r>
          </a:p>
          <a:p>
            <a:pPr lvl="1" algn="just">
              <a:lnSpc>
                <a:spcPct val="90000"/>
              </a:lnSpc>
            </a:pPr>
            <a:r>
              <a:rPr lang="en-US" sz="2400" dirty="0">
                <a:latin typeface="Arial" charset="0"/>
              </a:rPr>
              <a:t>WG members are expected to vote on WG LBs</a:t>
            </a:r>
          </a:p>
          <a:p>
            <a:pPr lvl="1" algn="just">
              <a:lnSpc>
                <a:spcPct val="90000"/>
              </a:lnSpc>
            </a:pPr>
            <a:r>
              <a:rPr lang="en-US" sz="2400" dirty="0">
                <a:latin typeface="Arial" charset="0"/>
              </a:rPr>
              <a:t>Failure to vote on 2 out of last 3 WG LBs could result </a:t>
            </a:r>
            <a:br>
              <a:rPr lang="en-US" sz="2400" dirty="0">
                <a:latin typeface="Arial" charset="0"/>
              </a:rPr>
            </a:br>
            <a:r>
              <a:rPr lang="en-US" sz="2400" dirty="0">
                <a:latin typeface="Arial" charset="0"/>
              </a:rPr>
              <a:t>in loss of voting rights</a:t>
            </a:r>
            <a:endParaRPr lang="en-US" sz="2400" b="1" dirty="0">
              <a:latin typeface="Arial" charset="0"/>
            </a:endParaRPr>
          </a:p>
        </p:txBody>
      </p:sp>
      <p:sp>
        <p:nvSpPr>
          <p:cNvPr id="2" name="바닥글 개체 틀 1">
            <a:extLst>
              <a:ext uri="{FF2B5EF4-FFF2-40B4-BE49-F238E27FC236}">
                <a16:creationId xmlns:a16="http://schemas.microsoft.com/office/drawing/2014/main" id="{B98DCF2E-3D67-4AE5-9294-FC9C58782157}"/>
              </a:ext>
            </a:extLst>
          </p:cNvPr>
          <p:cNvSpPr>
            <a:spLocks noGrp="1"/>
          </p:cNvSpPr>
          <p:nvPr>
            <p:ph type="ftr" sz="quarter" idx="11"/>
          </p:nvPr>
        </p:nvSpPr>
        <p:spPr/>
        <p:txBody>
          <a:bodyPr/>
          <a:lstStyle/>
          <a:p>
            <a:pPr>
              <a:defRPr/>
            </a:pPr>
            <a:r>
              <a:rPr lang="en-US" dirty="0"/>
              <a:t>3079-19-0002-02-0000-Session #8 WG Opening Plenary</a:t>
            </a:r>
          </a:p>
        </p:txBody>
      </p:sp>
      <p:sp>
        <p:nvSpPr>
          <p:cNvPr id="3" name="슬라이드 번호 개체 틀 2">
            <a:extLst>
              <a:ext uri="{FF2B5EF4-FFF2-40B4-BE49-F238E27FC236}">
                <a16:creationId xmlns:a16="http://schemas.microsoft.com/office/drawing/2014/main" id="{D102F57F-54BD-43D5-8003-64AE37DA80E0}"/>
              </a:ext>
            </a:extLst>
          </p:cNvPr>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F0A4D9B-9F30-41AB-A658-FFC3E6003656}"/>
              </a:ext>
            </a:extLst>
          </p:cNvPr>
          <p:cNvSpPr>
            <a:spLocks noGrp="1"/>
          </p:cNvSpPr>
          <p:nvPr>
            <p:ph type="title"/>
          </p:nvPr>
        </p:nvSpPr>
        <p:spPr/>
        <p:txBody>
          <a:bodyPr/>
          <a:lstStyle/>
          <a:p>
            <a:r>
              <a:rPr lang="en-US" altLang="ko-KR" dirty="0">
                <a:latin typeface="Arial" charset="0"/>
              </a:rPr>
              <a:t>Miscellaneous Meeting Logistics</a:t>
            </a:r>
            <a:endParaRPr lang="ko-KR" altLang="en-US" dirty="0"/>
          </a:p>
        </p:txBody>
      </p:sp>
      <p:sp>
        <p:nvSpPr>
          <p:cNvPr id="3" name="바닥글 개체 틀 2">
            <a:extLst>
              <a:ext uri="{FF2B5EF4-FFF2-40B4-BE49-F238E27FC236}">
                <a16:creationId xmlns:a16="http://schemas.microsoft.com/office/drawing/2014/main" id="{DF50E9E7-EA9E-42FA-98F6-7103FBC12AA2}"/>
              </a:ext>
            </a:extLst>
          </p:cNvPr>
          <p:cNvSpPr>
            <a:spLocks noGrp="1"/>
          </p:cNvSpPr>
          <p:nvPr>
            <p:ph type="ftr" sz="quarter" idx="11"/>
          </p:nvPr>
        </p:nvSpPr>
        <p:spPr/>
        <p:txBody>
          <a:bodyPr/>
          <a:lstStyle/>
          <a:p>
            <a:pPr>
              <a:defRPr/>
            </a:pPr>
            <a:r>
              <a:rPr lang="en-US" dirty="0"/>
              <a:t>3079-19-0002-02-0000-Session #8 WG Opening Plenary</a:t>
            </a:r>
          </a:p>
        </p:txBody>
      </p:sp>
      <p:sp>
        <p:nvSpPr>
          <p:cNvPr id="4" name="슬라이드 번호 개체 틀 3">
            <a:extLst>
              <a:ext uri="{FF2B5EF4-FFF2-40B4-BE49-F238E27FC236}">
                <a16:creationId xmlns:a16="http://schemas.microsoft.com/office/drawing/2014/main" id="{35CB0940-D8CA-4C79-83DD-A230FC0205EF}"/>
              </a:ext>
            </a:extLst>
          </p:cNvPr>
          <p:cNvSpPr>
            <a:spLocks noGrp="1"/>
          </p:cNvSpPr>
          <p:nvPr>
            <p:ph type="sldNum" sz="quarter" idx="12"/>
          </p:nvPr>
        </p:nvSpPr>
        <p:spPr/>
        <p:txBody>
          <a:bodyPr/>
          <a:lstStyle/>
          <a:p>
            <a:pPr>
              <a:defRPr/>
            </a:pPr>
            <a:fld id="{2E8BD8E8-FEBE-4B48-A872-D5E72F1EB77B}" type="slidenum">
              <a:rPr lang="en-US" smtClean="0"/>
              <a:pPr>
                <a:defRPr/>
              </a:pPr>
              <a:t>7</a:t>
            </a:fld>
            <a:endParaRPr lang="en-US">
              <a:latin typeface="Myriad Pro" charset="0"/>
            </a:endParaRPr>
          </a:p>
        </p:txBody>
      </p:sp>
      <p:sp>
        <p:nvSpPr>
          <p:cNvPr id="6" name="Rectangle 3">
            <a:extLst>
              <a:ext uri="{FF2B5EF4-FFF2-40B4-BE49-F238E27FC236}">
                <a16:creationId xmlns:a16="http://schemas.microsoft.com/office/drawing/2014/main" id="{4E5C7193-5AA4-4E6B-85CD-0EDFF4BEAD45}"/>
              </a:ext>
            </a:extLst>
          </p:cNvPr>
          <p:cNvSpPr txBox="1">
            <a:spLocks noChangeArrowheads="1"/>
          </p:cNvSpPr>
          <p:nvPr/>
        </p:nvSpPr>
        <p:spPr bwMode="auto">
          <a:xfrm>
            <a:off x="138544" y="800100"/>
            <a:ext cx="8548256" cy="4076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000" kern="0" dirty="0">
                <a:latin typeface="Arial" charset="0"/>
              </a:rPr>
              <a:t>WG Documents: </a:t>
            </a:r>
            <a:r>
              <a:rPr lang="en-US" sz="2000" kern="0" dirty="0">
                <a:latin typeface="Arial" charset="0"/>
                <a:hlinkClick r:id="rId2"/>
              </a:rPr>
              <a:t>https://mentor.ieee.org/3079/documents</a:t>
            </a:r>
            <a:endParaRPr lang="en-US" sz="2000" kern="0" dirty="0">
              <a:latin typeface="Arial" charset="0"/>
            </a:endParaRPr>
          </a:p>
          <a:p>
            <a:pPr>
              <a:lnSpc>
                <a:spcPct val="150000"/>
              </a:lnSpc>
            </a:pPr>
            <a:r>
              <a:rPr lang="en-US" altLang="ko-KR" sz="2000" kern="0" dirty="0">
                <a:latin typeface="Arial" charset="0"/>
              </a:rPr>
              <a:t>Standard Draft Documents: </a:t>
            </a:r>
            <a:r>
              <a:rPr lang="en-US" altLang="ko-KR" sz="2000" kern="0" dirty="0">
                <a:latin typeface="Arial" charset="0"/>
                <a:hlinkClick r:id="rId3"/>
              </a:rPr>
              <a:t>https://ieee-sa.imeetcentral.com/3079/</a:t>
            </a:r>
            <a:endParaRPr lang="en-US" altLang="ko-KR" sz="2000" kern="0" dirty="0">
              <a:latin typeface="Arial" charset="0"/>
            </a:endParaRPr>
          </a:p>
          <a:p>
            <a:pPr>
              <a:lnSpc>
                <a:spcPct val="150000"/>
              </a:lnSpc>
            </a:pPr>
            <a:r>
              <a:rPr lang="en-US" altLang="ko-KR" sz="2000" kern="0" dirty="0">
                <a:latin typeface="Arial" charset="0"/>
              </a:rPr>
              <a:t>Food and Beverages:</a:t>
            </a:r>
          </a:p>
          <a:p>
            <a:pPr lvl="1">
              <a:lnSpc>
                <a:spcPct val="150000"/>
              </a:lnSpc>
            </a:pPr>
            <a:r>
              <a:rPr lang="en-US" altLang="ko-KR" sz="1800" kern="0" dirty="0">
                <a:latin typeface="Arial" charset="0"/>
              </a:rPr>
              <a:t>Lunch Time: 12:30PM –1:30PM</a:t>
            </a:r>
          </a:p>
          <a:p>
            <a:pPr lvl="1">
              <a:lnSpc>
                <a:spcPct val="150000"/>
              </a:lnSpc>
            </a:pPr>
            <a:r>
              <a:rPr lang="en-US" altLang="ko-KR" sz="1800" kern="0" dirty="0">
                <a:latin typeface="Arial" charset="0"/>
              </a:rPr>
              <a:t>Afternoon Coffee break: 3:30PM-4:00PM</a:t>
            </a:r>
          </a:p>
        </p:txBody>
      </p:sp>
    </p:spTree>
    <p:extLst>
      <p:ext uri="{BB962C8B-B14F-4D97-AF65-F5344CB8AC3E}">
        <p14:creationId xmlns:p14="http://schemas.microsoft.com/office/powerpoint/2010/main" val="2911839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Registration and Media Recording</a:t>
            </a:r>
            <a:endParaRPr lang="ko-KR" altLang="en-US" dirty="0"/>
          </a:p>
        </p:txBody>
      </p:sp>
      <p:sp>
        <p:nvSpPr>
          <p:cNvPr id="3" name="바닥글 개체 틀 2"/>
          <p:cNvSpPr>
            <a:spLocks noGrp="1"/>
          </p:cNvSpPr>
          <p:nvPr>
            <p:ph type="ftr" sz="quarter" idx="11"/>
          </p:nvPr>
        </p:nvSpPr>
        <p:spPr/>
        <p:txBody>
          <a:bodyPr/>
          <a:lstStyle/>
          <a:p>
            <a:pPr>
              <a:defRPr/>
            </a:pPr>
            <a:r>
              <a:rPr lang="en-US" dirty="0"/>
              <a:t>3079-19-0002-02-0000-Session #8 WG Opening Plenary</a:t>
            </a:r>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8</a:t>
            </a:fld>
            <a:endParaRPr lang="en-US">
              <a:latin typeface="Myriad Pro" charset="0"/>
            </a:endParaRPr>
          </a:p>
        </p:txBody>
      </p:sp>
      <p:sp>
        <p:nvSpPr>
          <p:cNvPr id="5" name="직사각형 4"/>
          <p:cNvSpPr/>
          <p:nvPr/>
        </p:nvSpPr>
        <p:spPr>
          <a:xfrm>
            <a:off x="457200" y="889844"/>
            <a:ext cx="8229600" cy="5139869"/>
          </a:xfrm>
          <a:prstGeom prst="rect">
            <a:avLst/>
          </a:prstGeom>
        </p:spPr>
        <p:txBody>
          <a:bodyPr wrap="square">
            <a:spAutoFit/>
          </a:bodyPr>
          <a:lstStyle/>
          <a:p>
            <a:pPr marL="342900" lvl="0" indent="-342900" eaLnBrk="0" hangingPunct="0">
              <a:spcBef>
                <a:spcPct val="20000"/>
              </a:spcBef>
              <a:buFontTx/>
              <a:buChar char="•"/>
            </a:pPr>
            <a:r>
              <a:rPr lang="en-US" altLang="ko-KR" sz="2400" kern="0" dirty="0">
                <a:solidFill>
                  <a:srgbClr val="000000"/>
                </a:solidFill>
                <a:latin typeface="Arial" charset="0"/>
                <a:ea typeface="+mn-ea"/>
                <a:cs typeface="+mn-cs"/>
              </a:rPr>
              <a:t>Each Attendee must provide contact information and pay conference fee</a:t>
            </a:r>
          </a:p>
          <a:p>
            <a:pPr marL="342900" lvl="0" indent="-342900" eaLnBrk="0" hangingPunct="0">
              <a:spcBef>
                <a:spcPct val="20000"/>
              </a:spcBef>
              <a:buFontTx/>
              <a:buChar char="•"/>
            </a:pPr>
            <a:r>
              <a:rPr lang="en-US" altLang="ko-KR" sz="2400" kern="0" dirty="0">
                <a:solidFill>
                  <a:srgbClr val="3333CC"/>
                </a:solidFill>
                <a:latin typeface="Arial" charset="0"/>
                <a:ea typeface="+mn-ea"/>
                <a:cs typeface="+mn-cs"/>
              </a:rPr>
              <a:t>Conference fee</a:t>
            </a:r>
            <a:r>
              <a:rPr lang="en-US" altLang="ko-KR" sz="2400" kern="0" dirty="0">
                <a:solidFill>
                  <a:srgbClr val="000000"/>
                </a:solidFill>
                <a:latin typeface="Arial" charset="0"/>
                <a:ea typeface="+mn-ea"/>
                <a:cs typeface="+mn-cs"/>
              </a:rPr>
              <a:t> has to be </a:t>
            </a:r>
            <a:r>
              <a:rPr lang="en-US" altLang="ko-KR" sz="2400" kern="0" dirty="0">
                <a:solidFill>
                  <a:srgbClr val="3333CC"/>
                </a:solidFill>
                <a:latin typeface="Arial" charset="0"/>
                <a:ea typeface="+mn-ea"/>
                <a:cs typeface="+mn-cs"/>
              </a:rPr>
              <a:t>paid through</a:t>
            </a:r>
            <a:r>
              <a:rPr lang="en-US" altLang="ko-KR" sz="2400" kern="0" dirty="0">
                <a:solidFill>
                  <a:srgbClr val="000000"/>
                </a:solidFill>
                <a:latin typeface="Arial" charset="0"/>
                <a:ea typeface="+mn-ea"/>
                <a:cs typeface="+mn-cs"/>
              </a:rPr>
              <a:t> the </a:t>
            </a:r>
            <a:r>
              <a:rPr lang="en-US" altLang="ko-KR" sz="2400" kern="0" dirty="0">
                <a:solidFill>
                  <a:srgbClr val="3333CC"/>
                </a:solidFill>
                <a:latin typeface="Arial" charset="0"/>
                <a:ea typeface="+mn-ea"/>
                <a:cs typeface="+mn-cs"/>
              </a:rPr>
              <a:t>registration desk </a:t>
            </a:r>
          </a:p>
          <a:p>
            <a:pPr marL="342900" lvl="0" indent="-342900" eaLnBrk="0" hangingPunct="0">
              <a:spcBef>
                <a:spcPct val="20000"/>
              </a:spcBef>
              <a:buFontTx/>
              <a:buChar char="•"/>
            </a:pPr>
            <a:r>
              <a:rPr lang="en-US" altLang="ko-KR" sz="2400" kern="0" dirty="0">
                <a:solidFill>
                  <a:srgbClr val="3333CC"/>
                </a:solidFill>
                <a:latin typeface="Arial" charset="0"/>
                <a:ea typeface="+mn-ea"/>
                <a:cs typeface="+mn-cs"/>
              </a:rPr>
              <a:t>Failure to pay conference fee</a:t>
            </a:r>
            <a:r>
              <a:rPr lang="en-US" altLang="ko-KR" sz="2400" kern="0" dirty="0">
                <a:solidFill>
                  <a:srgbClr val="000000"/>
                </a:solidFill>
                <a:latin typeface="Arial" charset="0"/>
                <a:ea typeface="+mn-ea"/>
                <a:cs typeface="+mn-cs"/>
              </a:rPr>
              <a:t> results in </a:t>
            </a:r>
            <a:r>
              <a:rPr lang="en-US" altLang="ko-KR" sz="2400" kern="0" dirty="0">
                <a:solidFill>
                  <a:srgbClr val="3333CC"/>
                </a:solidFill>
                <a:latin typeface="Arial" charset="0"/>
                <a:ea typeface="+mn-ea"/>
                <a:cs typeface="+mn-cs"/>
              </a:rPr>
              <a:t>loss </a:t>
            </a:r>
            <a:r>
              <a:rPr lang="en-US" altLang="ko-KR" sz="2400" kern="0" dirty="0">
                <a:solidFill>
                  <a:srgbClr val="000000"/>
                </a:solidFill>
                <a:latin typeface="Arial" charset="0"/>
                <a:ea typeface="+mn-ea"/>
                <a:cs typeface="+mn-cs"/>
              </a:rPr>
              <a:t>of credit for </a:t>
            </a:r>
            <a:r>
              <a:rPr lang="en-US" altLang="ko-KR" sz="2400" kern="0" dirty="0">
                <a:solidFill>
                  <a:srgbClr val="3333CC"/>
                </a:solidFill>
                <a:latin typeface="Arial" charset="0"/>
                <a:ea typeface="+mn-ea"/>
                <a:cs typeface="+mn-cs"/>
              </a:rPr>
              <a:t>voting rights</a:t>
            </a:r>
          </a:p>
          <a:p>
            <a:pPr marL="342900" lvl="0" indent="-342900" eaLnBrk="0" hangingPunct="0">
              <a:spcBef>
                <a:spcPct val="20000"/>
              </a:spcBef>
              <a:buFontTx/>
              <a:buChar char="•"/>
            </a:pPr>
            <a:r>
              <a:rPr lang="en-US" altLang="ko-KR" sz="2400" kern="0" dirty="0">
                <a:solidFill>
                  <a:srgbClr val="000000"/>
                </a:solidFill>
                <a:latin typeface="Arial" charset="0"/>
                <a:ea typeface="+mn-ea"/>
                <a:cs typeface="+mn-cs"/>
              </a:rPr>
              <a:t>Photography not permitted unless approved by WG Chair</a:t>
            </a:r>
          </a:p>
          <a:p>
            <a:pPr marL="342900" lvl="0" indent="-342900" eaLnBrk="0" hangingPunct="0">
              <a:spcBef>
                <a:spcPct val="20000"/>
              </a:spcBef>
              <a:buFontTx/>
              <a:buChar char="•"/>
            </a:pPr>
            <a:r>
              <a:rPr lang="en-US" altLang="ko-KR" sz="2400" kern="0" dirty="0">
                <a:solidFill>
                  <a:srgbClr val="000000"/>
                </a:solidFill>
                <a:latin typeface="Arial" charset="0"/>
                <a:ea typeface="+mn-ea"/>
                <a:cs typeface="+mn-cs"/>
              </a:rPr>
              <a:t>Audio taping of IEEE 3079 meetings is NOT allowed</a:t>
            </a:r>
          </a:p>
          <a:p>
            <a:pPr marL="342900" lvl="0" indent="-342900" eaLnBrk="0" hangingPunct="0">
              <a:spcBef>
                <a:spcPct val="20000"/>
              </a:spcBef>
              <a:buFontTx/>
              <a:buChar char="•"/>
            </a:pPr>
            <a:r>
              <a:rPr lang="en-US" altLang="ko-KR" sz="2400" kern="0" dirty="0">
                <a:solidFill>
                  <a:srgbClr val="000000"/>
                </a:solidFill>
                <a:latin typeface="Arial" charset="0"/>
                <a:ea typeface="+mn-ea"/>
                <a:cs typeface="+mn-cs"/>
              </a:rPr>
              <a:t>Media – Press and Analyst briefings</a:t>
            </a:r>
          </a:p>
          <a:p>
            <a:pPr marL="742950" lvl="1" indent="-285750" eaLnBrk="0" hangingPunct="0">
              <a:spcBef>
                <a:spcPct val="20000"/>
              </a:spcBef>
              <a:buFontTx/>
              <a:buChar char="–"/>
            </a:pPr>
            <a:r>
              <a:rPr lang="en-US" altLang="ko-KR" sz="2000" kern="0" dirty="0">
                <a:solidFill>
                  <a:srgbClr val="000000"/>
                </a:solidFill>
                <a:latin typeface="Arial" charset="0"/>
              </a:rPr>
              <a:t>Only the 3079 WG Chair is allowed to give verbal statements/interviews to the media on behalf of the IEEE 3079 working group</a:t>
            </a:r>
            <a:endParaRPr lang="en-US" altLang="ko-KR" sz="2000" kern="0" dirty="0">
              <a:solidFill>
                <a:srgbClr val="3333CC"/>
              </a:solidFill>
              <a:latin typeface="Arial" charset="0"/>
            </a:endParaRPr>
          </a:p>
        </p:txBody>
      </p:sp>
    </p:spTree>
    <p:extLst>
      <p:ext uri="{BB962C8B-B14F-4D97-AF65-F5344CB8AC3E}">
        <p14:creationId xmlns:p14="http://schemas.microsoft.com/office/powerpoint/2010/main" val="1884021827"/>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5078</TotalTime>
  <Words>1451</Words>
  <Application>Microsoft Office PowerPoint</Application>
  <PresentationFormat>화면 슬라이드 쇼(4:3)</PresentationFormat>
  <Paragraphs>246</Paragraphs>
  <Slides>22</Slides>
  <Notes>2</Notes>
  <HiddenSlides>0</HiddenSlides>
  <MMClips>0</MMClips>
  <ScaleCrop>false</ScaleCrop>
  <HeadingPairs>
    <vt:vector size="6" baseType="variant">
      <vt:variant>
        <vt:lpstr>사용한 글꼴</vt:lpstr>
      </vt:variant>
      <vt:variant>
        <vt:i4>7</vt:i4>
      </vt:variant>
      <vt:variant>
        <vt:lpstr>테마</vt:lpstr>
      </vt:variant>
      <vt:variant>
        <vt:i4>3</vt:i4>
      </vt:variant>
      <vt:variant>
        <vt:lpstr>슬라이드 제목</vt:lpstr>
      </vt:variant>
      <vt:variant>
        <vt:i4>22</vt:i4>
      </vt:variant>
    </vt:vector>
  </HeadingPairs>
  <TitlesOfParts>
    <vt:vector size="32" baseType="lpstr">
      <vt:lpstr>Myriad Pro</vt:lpstr>
      <vt:lpstr>맑은 고딕</vt:lpstr>
      <vt:lpstr>Arial</vt:lpstr>
      <vt:lpstr>Calibri</vt:lpstr>
      <vt:lpstr>Times New Roman</vt:lpstr>
      <vt:lpstr>Verdana</vt:lpstr>
      <vt:lpstr>Wingdings</vt:lpstr>
      <vt:lpstr>IEEE-SA Powerpoint Template</vt:lpstr>
      <vt:lpstr>Office 테마</vt:lpstr>
      <vt:lpstr>1_Office 테마</vt:lpstr>
      <vt:lpstr>PowerPoint 프레젠테이션</vt:lpstr>
      <vt:lpstr>Compliance with  IEEE Standards Policies and Procedures</vt:lpstr>
      <vt:lpstr>IEEE 3079 HMD Based 3D Content Motion Sickness Reducing Technology Dongil Dillon Seo, dillon@volercreative</vt:lpstr>
      <vt:lpstr>Session Time and Location</vt:lpstr>
      <vt:lpstr>Attendance</vt:lpstr>
      <vt:lpstr>Attendance</vt:lpstr>
      <vt:lpstr>Voting Membership</vt:lpstr>
      <vt:lpstr>Miscellaneous Meeting Logistics</vt:lpstr>
      <vt:lpstr>Registration and Media Recording</vt:lpstr>
      <vt:lpstr>Membership &amp; Anti-Trust</vt:lpstr>
      <vt:lpstr>PowerPoint 프레젠테이션</vt:lpstr>
      <vt:lpstr>Participants, Patents, and Duty to Inform</vt:lpstr>
      <vt:lpstr>Call for Potentially Essential Patents</vt:lpstr>
      <vt:lpstr>Participation in IEEE 3079 Meetings</vt:lpstr>
      <vt:lpstr>Other Guidelines for IEEE WG Meetings</vt:lpstr>
      <vt:lpstr>Copyright</vt:lpstr>
      <vt:lpstr>Work Status</vt:lpstr>
      <vt:lpstr>Objectives for the January Meeting</vt:lpstr>
      <vt:lpstr>Development Timeline</vt:lpstr>
      <vt:lpstr>Future Sessions – 2019</vt:lpstr>
      <vt:lpstr>Future Sessions – 2020</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동일 서</cp:lastModifiedBy>
  <cp:revision>195</cp:revision>
  <dcterms:created xsi:type="dcterms:W3CDTF">2014-10-13T13:02:20Z</dcterms:created>
  <dcterms:modified xsi:type="dcterms:W3CDTF">2019-01-28T04:47:08Z</dcterms:modified>
</cp:coreProperties>
</file>