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26"/>
  </p:notesMasterIdLst>
  <p:handoutMasterIdLst>
    <p:handoutMasterId r:id="rId27"/>
  </p:handoutMasterIdLst>
  <p:sldIdLst>
    <p:sldId id="325" r:id="rId4"/>
    <p:sldId id="365" r:id="rId5"/>
    <p:sldId id="366" r:id="rId6"/>
    <p:sldId id="375" r:id="rId7"/>
    <p:sldId id="395" r:id="rId8"/>
    <p:sldId id="414" r:id="rId9"/>
    <p:sldId id="433" r:id="rId10"/>
    <p:sldId id="440" r:id="rId11"/>
    <p:sldId id="452" r:id="rId12"/>
    <p:sldId id="441" r:id="rId13"/>
    <p:sldId id="453" r:id="rId14"/>
    <p:sldId id="442" r:id="rId15"/>
    <p:sldId id="454" r:id="rId16"/>
    <p:sldId id="459" r:id="rId17"/>
    <p:sldId id="455" r:id="rId18"/>
    <p:sldId id="451" r:id="rId19"/>
    <p:sldId id="458" r:id="rId20"/>
    <p:sldId id="460" r:id="rId21"/>
    <p:sldId id="422" r:id="rId22"/>
    <p:sldId id="409" r:id="rId23"/>
    <p:sldId id="457" r:id="rId24"/>
    <p:sldId id="356" r:id="rId25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95" d="100"/>
          <a:sy n="95" d="100"/>
        </p:scale>
        <p:origin x="4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3079-19-0005-00-0000-Session-8-WG-Closing-Plenary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3079-19-0005-00-0000-Session-8-WG-Closing-Plenary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3079-19-0005-00-0000-Session-8-WG-Closing-Plenary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3079-19-0005-00-0000-Session-8-WG-Closing-Plenary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3079-19-0005-00-0000-Session-8-WG-Closing-Plenary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3079-19-0005-00-0000-Session-8-WG-Closing-Plenary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3079-19-0005-00-0000-Session-8-WG-Closing-Plenary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3079-19-0005-00-0000-Session-8-WG-Closing-Plenary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3079-19-0005-00-0000-Session-8-WG-Closing-Plenary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imeetcentral.com/3079/folder/WzIwLDg0OTY3NjZd" TargetMode="Externa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#8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[Dong-Il Dillon </a:t>
            </a:r>
            <a:r>
              <a:rPr lang="en-US" dirty="0" err="1"/>
              <a:t>Seo</a:t>
            </a:r>
            <a:r>
              <a:rPr lang="en-US" dirty="0"/>
              <a:t> / </a:t>
            </a:r>
            <a:r>
              <a:rPr lang="en-US" dirty="0" err="1"/>
              <a:t>VoleR</a:t>
            </a:r>
            <a:r>
              <a:rPr lang="en-US" dirty="0"/>
              <a:t> Creative]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IEEESTD-WORDTEMPLATE_v1_2019_display_SJ_Kang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Kang, Suk-Ju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Kim, Nam Gi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786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IEEESTD-WORDTEMPLATE_v1_2019_Content_BR_Lee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Kim, Nam Gi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996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IEEESTD-WORDTEMPLATE_v1_2019_Network_MS_Oh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Kim, Nam-Gi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304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IEEESTD_WORDTEMPLETE_v1_2019_Humanfactor_BR_Lee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595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User Requirement for VR Sickness Edting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’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Wook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-Ho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2674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F7917E-9B00-4552-8B07-122E4DF2C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Edit Document for Std Document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CDA7804-86A8-4CAD-A5A4-BECE2D4B8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A76021A-3766-4733-968F-2CB0FF905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0E1411C-E4B3-470A-A386-2BAB3397D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09600"/>
            <a:ext cx="8686800" cy="543482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marL="342900" indent="-342900" eaLnBrk="0" hangingPunct="0">
              <a:lnSpc>
                <a:spcPct val="200000"/>
              </a:lnSpc>
              <a:buAutoNum type="arabicPeriod"/>
              <a:tabLst>
                <a:tab pos="1271588" algn="l"/>
              </a:tabLst>
              <a:defRPr/>
            </a:pP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All contributors of Standard Draft should submit the revised document as discussed in Busan meeting to the Standard Document repository 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hlinkClick r:id="rId2"/>
              </a:rPr>
              <a:t>https://ieee-sa.imeetcentral.com/3079/folder/WzIwLDg0OTY3NjZd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using the following document naming convention :</a:t>
            </a:r>
            <a:r>
              <a:rPr lang="ko-KR" altLang="en-US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 </a:t>
            </a:r>
            <a:r>
              <a:rPr lang="en-US" altLang="ko-KR" sz="1600" dirty="0"/>
              <a:t>IEEE-P3079-D00-PID-R00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 PID is a three letter code given to all contributors during Busan meeting.</a:t>
            </a:r>
            <a:endParaRPr lang="en-US" altLang="ko-KR" sz="16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marL="342900" indent="-342900" eaLnBrk="0" hangingPunct="0">
              <a:lnSpc>
                <a:spcPct val="200000"/>
              </a:lnSpc>
              <a:buAutoNum type="arabicPeriod"/>
              <a:tabLst>
                <a:tab pos="1271588" algn="l"/>
              </a:tabLst>
              <a:defRPr/>
            </a:pP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The revised standard document submission due date is February 13, 2019.</a:t>
            </a:r>
          </a:p>
          <a:p>
            <a:pPr marL="342900" indent="-342900" eaLnBrk="0" hangingPunct="0">
              <a:lnSpc>
                <a:spcPct val="200000"/>
              </a:lnSpc>
              <a:buFontTx/>
              <a:buAutoNum type="arabicPeriod"/>
              <a:tabLst>
                <a:tab pos="1271588" algn="l"/>
              </a:tabLst>
              <a:defRPr/>
            </a:pPr>
            <a:r>
              <a:rPr lang="en-US" altLang="zh-HK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Editor should combine the documents submitted by the contributors and submit the clean version to the Standard Document repository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  <a:hlinkClick r:id="rId2"/>
              </a:rPr>
              <a:t>https://ieee-sa.imeetcentral.com/3079/folder/WzIwLDg0OTY3NjZd</a:t>
            </a:r>
            <a:r>
              <a:rPr lang="en-US" altLang="ko-KR" sz="1600" dirty="0">
                <a:solidFill>
                  <a:srgbClr val="000000"/>
                </a:solidFill>
                <a:latin typeface="Times New Roman" pitchFamily="18" charset="0"/>
              </a:rPr>
              <a:t>) using the following document naming convention:</a:t>
            </a:r>
            <a:r>
              <a:rPr lang="ko-KR" altLang="en-US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600" dirty="0"/>
              <a:t>IEEE-P3079-D01-STD-R00</a:t>
            </a:r>
            <a:endParaRPr lang="en-US" altLang="ko-KR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eaLnBrk="0" hangingPunct="0">
              <a:lnSpc>
                <a:spcPct val="200000"/>
              </a:lnSpc>
              <a:buFontTx/>
              <a:buAutoNum type="arabicPeriod"/>
              <a:tabLst>
                <a:tab pos="1271588" algn="l"/>
              </a:tabLst>
              <a:defRPr/>
            </a:pPr>
            <a:r>
              <a:rPr lang="en-US" altLang="zh-HK" sz="16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The next interim meeting will be in Seoul and it will be scheduled between March 4 and 8.</a:t>
            </a:r>
          </a:p>
        </p:txBody>
      </p:sp>
    </p:spTree>
    <p:extLst>
      <p:ext uri="{BB962C8B-B14F-4D97-AF65-F5344CB8AC3E}">
        <p14:creationId xmlns:p14="http://schemas.microsoft.com/office/powerpoint/2010/main" val="1483074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A7E593-FB30-435D-B604-126E78BE7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Financial Report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B9026B9-330B-4333-B7A2-6D8B06C0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498EAA6-0BC1-4277-864F-91B305556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7A972E-D64B-4661-994D-5D0D2567E45C}"/>
              </a:ext>
            </a:extLst>
          </p:cNvPr>
          <p:cNvSpPr txBox="1"/>
          <p:nvPr/>
        </p:nvSpPr>
        <p:spPr>
          <a:xfrm>
            <a:off x="609600" y="1502719"/>
            <a:ext cx="2288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dirty="0"/>
              <a:t>Expense Report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9364EB-CB71-45EE-8F79-B306AD26C407}"/>
              </a:ext>
            </a:extLst>
          </p:cNvPr>
          <p:cNvSpPr txBox="1"/>
          <p:nvPr/>
        </p:nvSpPr>
        <p:spPr>
          <a:xfrm>
            <a:off x="7521956" y="1653916"/>
            <a:ext cx="1268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(unit: KRW)</a:t>
            </a:r>
            <a:endParaRPr lang="ko-KR" altLang="en-US" sz="1400" dirty="0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B23E390A-0FD6-4941-AAFC-ACFF2CDB6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25617"/>
              </p:ext>
            </p:extLst>
          </p:nvPr>
        </p:nvGraphicFramePr>
        <p:xfrm>
          <a:off x="380998" y="1981200"/>
          <a:ext cx="8382008" cy="3657600"/>
        </p:xfrm>
        <a:graphic>
          <a:graphicData uri="http://schemas.openxmlformats.org/drawingml/2006/table">
            <a:tbl>
              <a:tblPr/>
              <a:tblGrid>
                <a:gridCol w="990602">
                  <a:extLst>
                    <a:ext uri="{9D8B030D-6E8A-4147-A177-3AD203B41FA5}">
                      <a16:colId xmlns:a16="http://schemas.microsoft.com/office/drawing/2014/main" val="14814959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53098759"/>
                    </a:ext>
                  </a:extLst>
                </a:gridCol>
                <a:gridCol w="1079501">
                  <a:extLst>
                    <a:ext uri="{9D8B030D-6E8A-4147-A177-3AD203B41FA5}">
                      <a16:colId xmlns:a16="http://schemas.microsoft.com/office/drawing/2014/main" val="2494303408"/>
                    </a:ext>
                  </a:extLst>
                </a:gridCol>
                <a:gridCol w="1079501">
                  <a:extLst>
                    <a:ext uri="{9D8B030D-6E8A-4147-A177-3AD203B41FA5}">
                      <a16:colId xmlns:a16="http://schemas.microsoft.com/office/drawing/2014/main" val="1193294703"/>
                    </a:ext>
                  </a:extLst>
                </a:gridCol>
                <a:gridCol w="1079501">
                  <a:extLst>
                    <a:ext uri="{9D8B030D-6E8A-4147-A177-3AD203B41FA5}">
                      <a16:colId xmlns:a16="http://schemas.microsoft.com/office/drawing/2014/main" val="1874183684"/>
                    </a:ext>
                  </a:extLst>
                </a:gridCol>
                <a:gridCol w="1079501">
                  <a:extLst>
                    <a:ext uri="{9D8B030D-6E8A-4147-A177-3AD203B41FA5}">
                      <a16:colId xmlns:a16="http://schemas.microsoft.com/office/drawing/2014/main" val="1724553782"/>
                    </a:ext>
                  </a:extLst>
                </a:gridCol>
                <a:gridCol w="1079501">
                  <a:extLst>
                    <a:ext uri="{9D8B030D-6E8A-4147-A177-3AD203B41FA5}">
                      <a16:colId xmlns:a16="http://schemas.microsoft.com/office/drawing/2014/main" val="1880882150"/>
                    </a:ext>
                  </a:extLst>
                </a:gridCol>
                <a:gridCol w="1079501">
                  <a:extLst>
                    <a:ext uri="{9D8B030D-6E8A-4147-A177-3AD203B41FA5}">
                      <a16:colId xmlns:a16="http://schemas.microsoft.com/office/drawing/2014/main" val="1577891270"/>
                    </a:ext>
                  </a:extLst>
                </a:gridCol>
              </a:tblGrid>
              <a:tr h="406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040394"/>
                  </a:ext>
                </a:extLst>
              </a:tr>
              <a:tr h="4064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2019-01-28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2019-01-29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2019-01-30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2019-01-31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2019-02-01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519265"/>
                  </a:ext>
                </a:extLst>
              </a:tr>
              <a:tr h="406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Morning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Drink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25,800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115,800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984988"/>
                  </a:ext>
                </a:extLst>
              </a:tr>
              <a:tr h="406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Snack</a:t>
                      </a:r>
                      <a:endParaRPr lang="ko-KR" altLang="en-US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76,920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70,130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210,070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390138"/>
                  </a:ext>
                </a:extLst>
              </a:tr>
              <a:tr h="4064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Lunch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88,000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143,000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38110"/>
                  </a:ext>
                </a:extLst>
              </a:tr>
              <a:tr h="406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Afternoon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Drink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244536"/>
                  </a:ext>
                </a:extLst>
              </a:tr>
              <a:tr h="406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Snack</a:t>
                      </a:r>
                      <a:endParaRPr lang="ko-KR" altLang="en-US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641714"/>
                  </a:ext>
                </a:extLst>
              </a:tr>
              <a:tr h="4064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Dinner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159,000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409,000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949555"/>
                  </a:ext>
                </a:extLst>
              </a:tr>
              <a:tr h="4064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102,720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198,130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222,020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325,000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847,870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3072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BC4378-6521-4CCD-9FA7-14A6C1248B6A}"/>
              </a:ext>
            </a:extLst>
          </p:cNvPr>
          <p:cNvSpPr txBox="1"/>
          <p:nvPr/>
        </p:nvSpPr>
        <p:spPr>
          <a:xfrm>
            <a:off x="609600" y="773154"/>
            <a:ext cx="2155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dirty="0"/>
              <a:t>Participants: 7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B87830-6031-45D1-AC6E-20C69978EA0C}"/>
              </a:ext>
            </a:extLst>
          </p:cNvPr>
          <p:cNvSpPr txBox="1"/>
          <p:nvPr/>
        </p:nvSpPr>
        <p:spPr>
          <a:xfrm>
            <a:off x="609600" y="1148676"/>
            <a:ext cx="277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ko-KR" dirty="0"/>
              <a:t>7 × $550 = $3,850</a:t>
            </a:r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E81308-31E1-481A-BFAF-1C4BF8EBD436}"/>
              </a:ext>
            </a:extLst>
          </p:cNvPr>
          <p:cNvSpPr txBox="1"/>
          <p:nvPr/>
        </p:nvSpPr>
        <p:spPr>
          <a:xfrm>
            <a:off x="4572000" y="5747949"/>
            <a:ext cx="4240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※ </a:t>
            </a:r>
            <a:r>
              <a:rPr lang="ko-KR" altLang="en-US" sz="1400" dirty="0"/>
              <a:t>환율에 의한 다소의 금액 차이는 발생할 수 있음</a:t>
            </a:r>
          </a:p>
        </p:txBody>
      </p:sp>
    </p:spTree>
    <p:extLst>
      <p:ext uri="{BB962C8B-B14F-4D97-AF65-F5344CB8AC3E}">
        <p14:creationId xmlns:p14="http://schemas.microsoft.com/office/powerpoint/2010/main" val="2914693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6F025-B953-444E-8336-0CA2CC76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</a:t>
            </a:r>
            <a:r>
              <a:rPr lang="ko-KR" altLang="en-US" dirty="0"/>
              <a:t> </a:t>
            </a:r>
            <a:r>
              <a:rPr lang="en-US" altLang="ko-KR" dirty="0"/>
              <a:t>Seoul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3EEE0C6-9144-45C8-9093-C70F2479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695C99C-F883-4DCC-804A-AC623D1DA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36D7D1E-0E2B-4328-9C2D-1CEE21E17BB4}"/>
              </a:ext>
            </a:extLst>
          </p:cNvPr>
          <p:cNvSpPr/>
          <p:nvPr/>
        </p:nvSpPr>
        <p:spPr>
          <a:xfrm>
            <a:off x="609600" y="1676400"/>
            <a:ext cx="7924800" cy="111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</a:rPr>
              <a:t>The next interim meeting will be in Seoul and it will be scheduled between March 4 and 8.</a:t>
            </a:r>
          </a:p>
        </p:txBody>
      </p:sp>
    </p:spTree>
    <p:extLst>
      <p:ext uri="{BB962C8B-B14F-4D97-AF65-F5344CB8AC3E}">
        <p14:creationId xmlns:p14="http://schemas.microsoft.com/office/powerpoint/2010/main" val="1212570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New York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100902" y="1219200"/>
            <a:ext cx="8915400" cy="2535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When: April 22-26, 2019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Where: IEEE-SA Office, 17th Floor, 3rd Park Ave. New York City, New York 10016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Issues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Discuss: Std Draft 00 Version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b="1" kern="0" dirty="0">
                <a:latin typeface="Times New Roman"/>
              </a:rPr>
              <a:t>Confirm: Std Draft 01 Version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endParaRPr lang="en-US" altLang="ko-KR" b="1" kern="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95344"/>
              </p:ext>
            </p:extLst>
          </p:nvPr>
        </p:nvGraphicFramePr>
        <p:xfrm>
          <a:off x="876300" y="1905000"/>
          <a:ext cx="7239000" cy="2827020"/>
        </p:xfrm>
        <a:graphic>
          <a:graphicData uri="http://schemas.openxmlformats.org/drawingml/2006/table">
            <a:tbl>
              <a:tblPr firstRow="1" firstCol="1" bandRow="1"/>
              <a:tblGrid>
                <a:gridCol w="36576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Dong-Il Dillon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VoleRCreative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444390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Sangkwon Peter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Inc.,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Kang. Suk-Ju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Sogang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Kim, Nam-Gi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Kyunggi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Oh, Seok-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Hee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Gachon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9283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Wook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-Ho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18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2019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5E6E10-AD74-4B00-8EB0-39ED9BEA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EF9049-D236-4B89-957C-296AAF9B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22-26, 2019, IEEE-SA Office, 17th Floor, 3rd Park Ave. New York City, New York 10016</a:t>
            </a:r>
          </a:p>
          <a:p>
            <a:pPr lvl="0">
              <a:lnSpc>
                <a:spcPct val="150000"/>
              </a:lnSpc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8-12, 2019, </a:t>
            </a:r>
            <a:r>
              <a:rPr lang="es-ES" altLang="ko-KR" sz="2400" b="1" kern="0" dirty="0">
                <a:solidFill>
                  <a:srgbClr val="0000FF"/>
                </a:solidFill>
                <a:latin typeface="Times New Roman"/>
              </a:rPr>
              <a:t>IEEE Technology Centre GmbH, (​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IEEE-SA Office), </a:t>
            </a:r>
            <a:r>
              <a:rPr lang="es-ES" altLang="ko-KR" sz="2400" b="1" kern="0" dirty="0">
                <a:solidFill>
                  <a:srgbClr val="0000FF"/>
                </a:solidFill>
                <a:latin typeface="Times New Roman"/>
              </a:rPr>
              <a:t>Heinestrabe 30, 1020 Vienna Austria</a:t>
            </a:r>
            <a:endParaRPr lang="en-US" altLang="ko-KR" sz="2000" b="1" kern="0" dirty="0">
              <a:solidFill>
                <a:srgbClr val="0066A1"/>
              </a:solidFill>
              <a:latin typeface="Times New Roman"/>
            </a:endParaRPr>
          </a:p>
          <a:p>
            <a:pPr lvl="0">
              <a:lnSpc>
                <a:spcPct val="150000"/>
              </a:lnSpc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07-11, 2019, 25</a:t>
            </a:r>
            <a:r>
              <a:rPr lang="en-US" altLang="ko-KR" sz="2400" b="1" kern="0" baseline="30000" dirty="0">
                <a:solidFill>
                  <a:srgbClr val="FF0000"/>
                </a:solidFill>
                <a:latin typeface="Times New Roman"/>
              </a:rPr>
              <a:t>th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Floor, Landmark 72,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Mễ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Nam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Liêm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Vietnam</a:t>
            </a:r>
            <a:endParaRPr lang="en-US" altLang="ko-KR" sz="1600" kern="0" dirty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3905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2020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3079-19-0005-00-0000-Session-8-WG-Closing-Plenary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January 27- 31, 2020, MVL Hotel, 111,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Odongdo-ro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Yeosu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, Jeollanam-do,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20-24, 2020, IEEE-SA Office, 10662 Los Vaqueros Cir, Los Alamitos, California, USA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6-10, 2020,</a:t>
            </a:r>
            <a:r>
              <a:rPr lang="en-US" altLang="ko-KR" sz="2400" b="1" kern="0" dirty="0">
                <a:solidFill>
                  <a:srgbClr val="0066FF"/>
                </a:solidFill>
                <a:latin typeface="Times New Roman"/>
              </a:rPr>
              <a:t>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​IEEE-SA Office, 3 Park Avenue,, New York City, New York 10016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19-23, 2020,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Estrel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Hotel, </a:t>
            </a:r>
            <a:r>
              <a:rPr lang="en-US" altLang="ko-KR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Sonnenallee</a:t>
            </a: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225</a:t>
            </a:r>
            <a:b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12057, 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Berlin, Germany</a:t>
            </a:r>
          </a:p>
        </p:txBody>
      </p:sp>
    </p:spTree>
    <p:extLst>
      <p:ext uri="{BB962C8B-B14F-4D97-AF65-F5344CB8AC3E}">
        <p14:creationId xmlns:p14="http://schemas.microsoft.com/office/powerpoint/2010/main" val="1779842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36964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#8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2019-02-01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Dong-Il Dillon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VoleR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Creative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dillon@volercreative.com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C9315D29-DA7C-45CD-AFFE-FD1E03FF4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0292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 Meeting Room: PT Room, 4F Busan Cultural Content Complex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A54C4CB9-4ADF-4295-A5A9-73746208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338979"/>
              </p:ext>
            </p:extLst>
          </p:nvPr>
        </p:nvGraphicFramePr>
        <p:xfrm>
          <a:off x="380539" y="974426"/>
          <a:ext cx="8382000" cy="384234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531567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January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28, 2019)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January 29,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January 30,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January 31,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1, 2019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224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8:00-10:00a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65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10:30-12:30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5877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351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PM-2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96998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‘3079-19-0003-01-0000-Session-08-Agenda’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Meeting minutes ‘3079-18-0052-00-0000-Session-07-WG-Meetingminutes’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Dong-Il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51889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3079-19-0004-00-0000-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Draft Document Naming Convention’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Kang, Suk-Ju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696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3079-19-0005-00-0000-Session-8-WG-Closing-Plenary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A939DC3-0853-4240-9E99-BAAACCEA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nl-NL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IEEESTD-WORDTEMPLATE_v1_2019_Total_V0.3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220380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5360</TotalTime>
  <Words>1221</Words>
  <Application>Microsoft Office PowerPoint</Application>
  <PresentationFormat>화면 슬라이드 쇼(4:3)</PresentationFormat>
  <Paragraphs>293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22</vt:i4>
      </vt:variant>
    </vt:vector>
  </HeadingPairs>
  <TitlesOfParts>
    <vt:vector size="32" baseType="lpstr"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dillon@volercreative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Edit Document for Std Document</vt:lpstr>
      <vt:lpstr>Financial Report</vt:lpstr>
      <vt:lpstr>Next Seoul meeting</vt:lpstr>
      <vt:lpstr>Next New York Meeting</vt:lpstr>
      <vt:lpstr>Attendees</vt:lpstr>
      <vt:lpstr>Future Sessions – 2019</vt:lpstr>
      <vt:lpstr>Future Sessions – 2020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228</cp:revision>
  <cp:lastPrinted>2018-02-28T09:01:45Z</cp:lastPrinted>
  <dcterms:created xsi:type="dcterms:W3CDTF">2014-10-13T13:02:20Z</dcterms:created>
  <dcterms:modified xsi:type="dcterms:W3CDTF">2019-02-01T01:37:43Z</dcterms:modified>
</cp:coreProperties>
</file>