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</p:sldMasterIdLst>
  <p:notesMasterIdLst>
    <p:notesMasterId r:id="rId15"/>
  </p:notesMasterIdLst>
  <p:handoutMasterIdLst>
    <p:handoutMasterId r:id="rId16"/>
  </p:handoutMasterIdLst>
  <p:sldIdLst>
    <p:sldId id="325" r:id="rId3"/>
    <p:sldId id="365" r:id="rId4"/>
    <p:sldId id="366" r:id="rId5"/>
    <p:sldId id="421" r:id="rId6"/>
    <p:sldId id="444" r:id="rId7"/>
    <p:sldId id="447" r:id="rId8"/>
    <p:sldId id="445" r:id="rId9"/>
    <p:sldId id="440" r:id="rId10"/>
    <p:sldId id="446" r:id="rId11"/>
    <p:sldId id="448" r:id="rId12"/>
    <p:sldId id="436" r:id="rId13"/>
    <p:sldId id="356" r:id="rId14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157" d="100"/>
          <a:sy n="157" d="100"/>
        </p:scale>
        <p:origin x="78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280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101C8-7FE7-4838-876B-AB309F94ECF4}" type="slidenum">
              <a:rPr lang="ko-KR" altLang="en-US" smtClean="0"/>
              <a:pPr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8944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7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sp>
        <p:nvSpPr>
          <p:cNvPr id="1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3079-18-0053-00-0002-framework-of-evaluation-and-assessment-for-the-VR-sockness-of-VR-content</a:t>
            </a: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3079-18-0053-00-0002-framework-of-evaluation-and-assessment-for-the-VR-sockness-of-VR-content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3079-18-0053-00-0002-framework-of-evaluation-and-assessment-for-the-VR-sockness-of-VR-content</a:t>
            </a: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3079-18-0053-00-0002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915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  <p:sp>
        <p:nvSpPr>
          <p:cNvPr id="12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3079-18-0053-00-0002-framework-of-evaluation-and-assessment-for-the-VR-sockness-of-VR-content</a:t>
            </a:r>
          </a:p>
        </p:txBody>
      </p:sp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5" r:id="rId2"/>
    <p:sldLayoutId id="2147483906" r:id="rId3"/>
    <p:sldLayoutId id="2147483911" r:id="rId4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30.png"/><Relationship Id="rId5" Type="http://schemas.openxmlformats.org/officeDocument/2006/relationships/image" Target="../media/image9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[API requirement for VR sickness editing]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990600" y="2181449"/>
            <a:ext cx="74676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Beom-Ryeol</a:t>
            </a:r>
            <a:r>
              <a:rPr lang="en-US" dirty="0"/>
              <a:t> Lee, </a:t>
            </a:r>
            <a:r>
              <a:rPr lang="en-US" dirty="0" err="1"/>
              <a:t>Heeseok</a:t>
            </a:r>
            <a:r>
              <a:rPr lang="en-US" dirty="0"/>
              <a:t> Oh, </a:t>
            </a:r>
            <a:r>
              <a:rPr lang="en-US" dirty="0" err="1"/>
              <a:t>Wookho</a:t>
            </a:r>
            <a:r>
              <a:rPr lang="en-US" dirty="0"/>
              <a:t> Son/ETRI]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/>
          <a:lstStyle/>
          <a:p>
            <a:r>
              <a:rPr lang="en-US" altLang="ko-KR" dirty="0"/>
              <a:t>VRSET API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B9D539-ACBD-437C-9023-0F69E7940DEA}"/>
              </a:ext>
            </a:extLst>
          </p:cNvPr>
          <p:cNvSpPr txBox="1"/>
          <p:nvPr/>
        </p:nvSpPr>
        <p:spPr>
          <a:xfrm>
            <a:off x="588175" y="5837744"/>
            <a:ext cx="5327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*</a:t>
            </a:r>
            <a:r>
              <a:rPr lang="en-US" altLang="ko-KR" sz="1000" dirty="0" err="1"/>
              <a:t>Eg</a:t>
            </a:r>
            <a:r>
              <a:rPr lang="en-US" altLang="ko-KR" sz="1000" dirty="0"/>
              <a:t>: Engine, SL: VR sickness level, </a:t>
            </a:r>
            <a:r>
              <a:rPr lang="en-US" altLang="ko-KR" sz="1000" dirty="0" err="1"/>
              <a:t>Dp</a:t>
            </a:r>
            <a:r>
              <a:rPr lang="en-US" altLang="ko-KR" sz="1000" dirty="0"/>
              <a:t>: Display, F: Feature, Org: Organization </a:t>
            </a:r>
            <a:endParaRPr lang="ko-KR" alt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E5717A-DD29-4DD1-9D2A-202FA1D634E4}"/>
              </a:ext>
            </a:extLst>
          </p:cNvPr>
          <p:cNvSpPr txBox="1"/>
          <p:nvPr/>
        </p:nvSpPr>
        <p:spPr>
          <a:xfrm>
            <a:off x="603415" y="982176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ko-KR" dirty="0"/>
              <a:t>Evaluate VSL from VR content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VRS_Start</a:t>
            </a:r>
            <a:r>
              <a:rPr lang="en-US" altLang="ko-KR" dirty="0"/>
              <a:t>(), </a:t>
            </a:r>
            <a:r>
              <a:rPr lang="en-US" altLang="ko-KR" dirty="0" err="1"/>
              <a:t>VRS_Stop</a:t>
            </a:r>
            <a:r>
              <a:rPr lang="en-US" altLang="ko-KR" dirty="0"/>
              <a:t>()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VRS_SetEgData</a:t>
            </a:r>
            <a:r>
              <a:rPr lang="en-US" altLang="ko-KR" dirty="0"/>
              <a:t>(), </a:t>
            </a:r>
            <a:r>
              <a:rPr lang="en-US" altLang="ko-KR" dirty="0" err="1"/>
              <a:t>VRS_GetEgData</a:t>
            </a:r>
            <a:r>
              <a:rPr lang="en-US" altLang="ko-KR" dirty="0"/>
              <a:t>()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VRS_SetEgSL</a:t>
            </a:r>
            <a:r>
              <a:rPr lang="en-US" altLang="ko-KR" dirty="0"/>
              <a:t>(), </a:t>
            </a:r>
            <a:r>
              <a:rPr lang="en-US" altLang="ko-KR" dirty="0" err="1"/>
              <a:t>VRS_GetEgSL</a:t>
            </a:r>
            <a:r>
              <a:rPr lang="en-US" altLang="ko-KR" dirty="0"/>
              <a:t>()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ko-KR" dirty="0"/>
              <a:t>Plug-in wrapper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/>
              <a:t>VRS_Eg2Raw(), VRS_SL2Eg()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VRS_SetRawData</a:t>
            </a:r>
            <a:r>
              <a:rPr lang="en-US" altLang="ko-KR" dirty="0"/>
              <a:t>(), </a:t>
            </a:r>
            <a:r>
              <a:rPr lang="en-US" altLang="ko-KR" dirty="0" err="1"/>
              <a:t>VRS_GetRawData</a:t>
            </a:r>
            <a:r>
              <a:rPr lang="en-US" altLang="ko-KR" dirty="0"/>
              <a:t>()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ko-KR" dirty="0"/>
              <a:t>Extract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VRS_SetSLResult</a:t>
            </a:r>
            <a:r>
              <a:rPr lang="en-US" altLang="ko-KR" dirty="0"/>
              <a:t>(), </a:t>
            </a:r>
            <a:r>
              <a:rPr lang="en-US" altLang="ko-KR" dirty="0" err="1"/>
              <a:t>VRS_GetSLResult</a:t>
            </a:r>
            <a:r>
              <a:rPr lang="en-US" altLang="ko-KR" dirty="0"/>
              <a:t>()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VRS_DpSL</a:t>
            </a:r>
            <a:r>
              <a:rPr lang="en-US" altLang="ko-KR" dirty="0"/>
              <a:t>()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VRS_DpFGraph</a:t>
            </a:r>
            <a:r>
              <a:rPr lang="en-US" altLang="ko-KR" dirty="0"/>
              <a:t>()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VRS_OrgFeatures</a:t>
            </a:r>
            <a:r>
              <a:rPr lang="en-US" altLang="ko-KR" dirty="0"/>
              <a:t>()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VRS_SetFeatuers</a:t>
            </a:r>
            <a:r>
              <a:rPr lang="en-US" altLang="ko-KR" dirty="0"/>
              <a:t>(), </a:t>
            </a:r>
            <a:r>
              <a:rPr lang="en-US" altLang="ko-KR" dirty="0" err="1"/>
              <a:t>VRS_GetFeatures</a:t>
            </a:r>
            <a:r>
              <a:rPr lang="en-US" altLang="ko-KR" dirty="0"/>
              <a:t>() 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ko-KR" dirty="0"/>
              <a:t>Measure VSL by Correlation map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VRS_ActivateSL</a:t>
            </a:r>
            <a:r>
              <a:rPr lang="en-US" altLang="ko-KR" dirty="0"/>
              <a:t>()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 err="1"/>
              <a:t>VRS_SetSL</a:t>
            </a:r>
            <a:r>
              <a:rPr lang="en-US" altLang="ko-KR" dirty="0"/>
              <a:t>(), </a:t>
            </a:r>
            <a:r>
              <a:rPr lang="en-US" altLang="ko-KR" dirty="0" err="1"/>
              <a:t>VRS_GetSL</a:t>
            </a:r>
            <a:r>
              <a:rPr lang="en-US" altLang="ko-KR" dirty="0"/>
              <a:t>()</a:t>
            </a:r>
          </a:p>
        </p:txBody>
      </p:sp>
      <p:sp>
        <p:nvSpPr>
          <p:cNvPr id="7" name="바닥글 개체 틀 4">
            <a:extLst>
              <a:ext uri="{FF2B5EF4-FFF2-40B4-BE49-F238E27FC236}">
                <a16:creationId xmlns:a16="http://schemas.microsoft.com/office/drawing/2014/main" id="{34246DBF-C53C-4A5E-B797-0FE5014E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3079-19-0008-00-0002-API-requirement-for-VR-sickness-editing</a:t>
            </a:r>
          </a:p>
        </p:txBody>
      </p:sp>
    </p:spTree>
    <p:extLst>
      <p:ext uri="{BB962C8B-B14F-4D97-AF65-F5344CB8AC3E}">
        <p14:creationId xmlns:p14="http://schemas.microsoft.com/office/powerpoint/2010/main" val="3991490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" y="1219200"/>
            <a:ext cx="7848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ko-KR" sz="2400" dirty="0"/>
              <a:t>Requirement for VRSET</a:t>
            </a:r>
          </a:p>
          <a:p>
            <a:endParaRPr lang="en-US" altLang="ko-KR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 dirty="0"/>
              <a:t>Apply correlation model for VR sickness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ko-KR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 dirty="0"/>
              <a:t>Visualization features of VR sickness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ko-KR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 dirty="0"/>
              <a:t>Evaluating and editing mode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ko-KR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 dirty="0"/>
              <a:t>API for functional requirements 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ko-KR" sz="24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ko-KR" sz="2400" dirty="0"/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75A6C7D6-E57F-4904-AFB1-F25DBDE9F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3079-19-0008-00-0002-API-requirement-for-VR-sickness-editing</a:t>
            </a:r>
          </a:p>
        </p:txBody>
      </p:sp>
    </p:spTree>
    <p:extLst>
      <p:ext uri="{BB962C8B-B14F-4D97-AF65-F5344CB8AC3E}">
        <p14:creationId xmlns:p14="http://schemas.microsoft.com/office/powerpoint/2010/main" val="2166401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1066800"/>
            <a:ext cx="8763000" cy="4191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altLang="ja-JP" sz="16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600" b="1" dirty="0" err="1"/>
              <a:t>Subclause</a:t>
            </a:r>
            <a:r>
              <a:rPr lang="en-US" sz="1600" b="1" dirty="0"/>
              <a:t> 5.2.1 of the </a:t>
            </a:r>
            <a:r>
              <a:rPr lang="en-US" sz="1600" b="1" i="1" dirty="0"/>
              <a:t>IEEE-SA Standards Board Bylaws </a:t>
            </a:r>
            <a:r>
              <a:rPr lang="en-US" sz="16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6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6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6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6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600" dirty="0">
                <a:cs typeface="ＭＳ Ｐゴシック" pitchFamily="-84" charset="-128"/>
              </a:rPr>
              <a:t>, section 7, </a:t>
            </a:r>
            <a:r>
              <a:rPr lang="en-US" altLang="ja-JP" sz="16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600" dirty="0">
                <a:cs typeface="ＭＳ Ｐゴシック" pitchFamily="-84" charset="-128"/>
              </a:rPr>
              <a:t>, and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6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6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600" dirty="0">
                <a:cs typeface="ＭＳ Ｐゴシック" pitchFamily="-84" charset="-128"/>
              </a:rPr>
              <a:t>, section 6, </a:t>
            </a:r>
            <a:r>
              <a:rPr lang="en-US" altLang="ja-JP" sz="16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600" dirty="0">
                <a:cs typeface="ＭＳ Ｐゴシック" pitchFamily="-84" charset="-128"/>
              </a:rPr>
              <a:t>, and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6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600" dirty="0">
              <a:cs typeface="ＭＳ Ｐゴシック" pitchFamily="-84" charset="-128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3079-19-0008-00-0002-API-requirement-for-VR-sickness-editing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548321"/>
              </p:ext>
            </p:extLst>
          </p:nvPr>
        </p:nvGraphicFramePr>
        <p:xfrm>
          <a:off x="228600" y="1371600"/>
          <a:ext cx="8686800" cy="3812542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API requirement for VR sickness editing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2019-4-22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Beom-Ryeol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+82 10 8880 3347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lbr@etri.re.kr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Heeseok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Oh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+82 10 5264 1928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ohhs@etri.re.kr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Wookho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Son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+82 10 8759 3602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whson@etri.re.kr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569CF84F-01FB-4E00-8D50-3A0287B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3079-19-0008-00-0002-API-requirement-for-VR-sickness-editing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625474"/>
          </a:xfrm>
        </p:spPr>
        <p:txBody>
          <a:bodyPr/>
          <a:lstStyle/>
          <a:p>
            <a:r>
              <a:rPr lang="en-US" altLang="ko-KR" sz="3200" dirty="0"/>
              <a:t>Contents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371600"/>
            <a:ext cx="784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US" altLang="ko-KR" sz="2400" dirty="0"/>
              <a:t>General</a:t>
            </a:r>
          </a:p>
          <a:p>
            <a:pPr marL="457200" indent="-457200">
              <a:buAutoNum type="arabicParenR"/>
            </a:pPr>
            <a:endParaRPr lang="en-US" altLang="ko-KR" sz="2400" dirty="0"/>
          </a:p>
          <a:p>
            <a:pPr marL="457200" indent="-457200">
              <a:buAutoNum type="arabicParenR"/>
            </a:pPr>
            <a:r>
              <a:rPr lang="en-US" altLang="ko-KR" sz="2400" dirty="0"/>
              <a:t>Scope</a:t>
            </a:r>
          </a:p>
          <a:p>
            <a:pPr marL="457200" indent="-457200">
              <a:buAutoNum type="arabicParenR"/>
            </a:pPr>
            <a:endParaRPr lang="en-US" altLang="ko-KR" sz="2400" dirty="0"/>
          </a:p>
          <a:p>
            <a:pPr marL="457200" indent="-457200">
              <a:buAutoNum type="arabicParenR"/>
            </a:pPr>
            <a:r>
              <a:rPr lang="en-US" altLang="ko-KR" sz="2400" dirty="0"/>
              <a:t>Requirement</a:t>
            </a:r>
          </a:p>
          <a:p>
            <a:pPr marL="457200" indent="-457200">
              <a:buAutoNum type="arabicParenR"/>
            </a:pPr>
            <a:endParaRPr lang="en-US" altLang="ko-KR" sz="2400" dirty="0"/>
          </a:p>
          <a:p>
            <a:pPr marL="457200" indent="-457200">
              <a:buAutoNum type="arabicParenR"/>
            </a:pPr>
            <a:r>
              <a:rPr lang="en-US" altLang="ko-KR" sz="2400" dirty="0"/>
              <a:t>Architecture</a:t>
            </a:r>
          </a:p>
          <a:p>
            <a:pPr marL="457200" indent="-457200">
              <a:buAutoNum type="arabicParenR"/>
            </a:pPr>
            <a:endParaRPr lang="en-US" altLang="ko-KR" sz="2400" dirty="0"/>
          </a:p>
          <a:p>
            <a:pPr marL="457200" indent="-457200">
              <a:buAutoNum type="arabicParenR"/>
            </a:pPr>
            <a:r>
              <a:rPr lang="en-US" altLang="ko-KR" sz="2400" dirty="0"/>
              <a:t>API sets</a:t>
            </a:r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A3743632-6104-46F2-ABDA-3C643666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3079-19-0008-00-0002-API-requirement-for-VR-sickness-editing</a:t>
            </a:r>
          </a:p>
        </p:txBody>
      </p:sp>
    </p:spTree>
    <p:extLst>
      <p:ext uri="{BB962C8B-B14F-4D97-AF65-F5344CB8AC3E}">
        <p14:creationId xmlns:p14="http://schemas.microsoft.com/office/powerpoint/2010/main" val="347388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General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752600"/>
            <a:ext cx="651159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dirty="0"/>
              <a:t>Evaluating the VR sickness level(VSL) of VR content</a:t>
            </a:r>
          </a:p>
          <a:p>
            <a:pPr marL="285750" indent="-285750">
              <a:buFontTx/>
              <a:buChar char="-"/>
            </a:pPr>
            <a:endParaRPr lang="en-US" altLang="ko-KR" dirty="0"/>
          </a:p>
          <a:p>
            <a:pPr marL="285750" indent="-285750">
              <a:buFontTx/>
              <a:buChar char="-"/>
            </a:pPr>
            <a:r>
              <a:rPr lang="en-US" altLang="ko-KR" dirty="0"/>
              <a:t>Visualizing the VSL info</a:t>
            </a:r>
          </a:p>
          <a:p>
            <a:pPr marL="285750" indent="-285750">
              <a:buFontTx/>
              <a:buChar char="-"/>
            </a:pPr>
            <a:endParaRPr lang="en-US" altLang="ko-KR" dirty="0"/>
          </a:p>
          <a:p>
            <a:pPr marL="285750" indent="-285750">
              <a:buFontTx/>
              <a:buChar char="-"/>
            </a:pPr>
            <a:r>
              <a:rPr lang="en-US" altLang="ko-KR" dirty="0"/>
              <a:t>Editing the VSL and re-evaluating VSL</a:t>
            </a: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8D7E5E0A-5412-4AEA-8AE3-33F899ED7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3079-19-0008-00-0002-API-requirement-for-VR-sickness-editing</a:t>
            </a:r>
          </a:p>
        </p:txBody>
      </p:sp>
    </p:spTree>
    <p:extLst>
      <p:ext uri="{BB962C8B-B14F-4D97-AF65-F5344CB8AC3E}">
        <p14:creationId xmlns:p14="http://schemas.microsoft.com/office/powerpoint/2010/main" val="75944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Scope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752600"/>
            <a:ext cx="764260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dirty="0"/>
              <a:t>Import content for evaluate VR sickness</a:t>
            </a:r>
          </a:p>
          <a:p>
            <a:pPr marL="285750" indent="-285750">
              <a:buFontTx/>
              <a:buChar char="-"/>
            </a:pPr>
            <a:r>
              <a:rPr lang="en-US" altLang="ko-KR" dirty="0"/>
              <a:t>Apply correlation map b/w the system parameters and </a:t>
            </a:r>
          </a:p>
          <a:p>
            <a:r>
              <a:rPr lang="en-US" altLang="ko-KR" dirty="0"/>
              <a:t>    symptom of VR sickness</a:t>
            </a:r>
          </a:p>
          <a:p>
            <a:pPr marL="285750" indent="-285750">
              <a:buFontTx/>
              <a:buChar char="-"/>
            </a:pPr>
            <a:r>
              <a:rPr lang="en-US" altLang="ko-KR" dirty="0"/>
              <a:t>Plug-</a:t>
            </a:r>
            <a:r>
              <a:rPr lang="en-US" altLang="ko-KR" dirty="0" err="1"/>
              <a:t>ining</a:t>
            </a:r>
            <a:r>
              <a:rPr lang="en-US" altLang="ko-KR" dirty="0"/>
              <a:t> on general content engine, like Unity, Unreal, </a:t>
            </a:r>
            <a:r>
              <a:rPr lang="en-US" altLang="ko-KR" dirty="0" err="1"/>
              <a:t>etc</a:t>
            </a:r>
            <a:endParaRPr lang="en-US" altLang="ko-KR" dirty="0"/>
          </a:p>
          <a:p>
            <a:pPr marL="285750" indent="-285750">
              <a:buFontTx/>
              <a:buChar char="-"/>
            </a:pPr>
            <a:r>
              <a:rPr lang="en-US" altLang="ko-KR" dirty="0"/>
              <a:t>UI design for VR sickness editing tool</a:t>
            </a:r>
          </a:p>
          <a:p>
            <a:pPr marL="285750" indent="-285750">
              <a:buFontTx/>
              <a:buChar char="-"/>
            </a:pPr>
            <a:r>
              <a:rPr lang="en-US" altLang="ko-KR" dirty="0"/>
              <a:t>Visualization system parameters and VR sickness level</a:t>
            </a:r>
          </a:p>
          <a:p>
            <a:pPr marL="285750" indent="-285750">
              <a:buFontTx/>
              <a:buChar char="-"/>
            </a:pPr>
            <a:r>
              <a:rPr lang="en-US" altLang="ko-KR" dirty="0"/>
              <a:t>Supporting mode change: operational and editing mode</a:t>
            </a:r>
          </a:p>
          <a:p>
            <a:pPr marL="285750" indent="-285750">
              <a:buFontTx/>
              <a:buChar char="-"/>
            </a:pPr>
            <a:r>
              <a:rPr lang="en-US" altLang="ko-KR" dirty="0"/>
              <a:t>Report generation for VR sickness information</a:t>
            </a:r>
          </a:p>
        </p:txBody>
      </p:sp>
      <p:sp>
        <p:nvSpPr>
          <p:cNvPr id="6" name="바닥글 개체 틀 4">
            <a:extLst>
              <a:ext uri="{FF2B5EF4-FFF2-40B4-BE49-F238E27FC236}">
                <a16:creationId xmlns:a16="http://schemas.microsoft.com/office/drawing/2014/main" id="{761234C1-2A68-48A1-A1A7-5A5C2BA1B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3079-19-0008-00-0002-API-requirement-for-VR-sickness-editing</a:t>
            </a:r>
          </a:p>
        </p:txBody>
      </p:sp>
    </p:spTree>
    <p:extLst>
      <p:ext uri="{BB962C8B-B14F-4D97-AF65-F5344CB8AC3E}">
        <p14:creationId xmlns:p14="http://schemas.microsoft.com/office/powerpoint/2010/main" val="38549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5750" indent="-285750"/>
            <a:r>
              <a:rPr lang="en-US" altLang="ko-KR" dirty="0"/>
              <a:t>Modelling Correlation map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526950A-16B2-41DC-B6AE-0A2C57052D1B}"/>
              </a:ext>
            </a:extLst>
          </p:cNvPr>
          <p:cNvSpPr/>
          <p:nvPr/>
        </p:nvSpPr>
        <p:spPr>
          <a:xfrm>
            <a:off x="321568" y="1676400"/>
            <a:ext cx="8510336" cy="1648231"/>
          </a:xfrm>
          <a:prstGeom prst="rect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사각형: 둥근 모서리 94">
            <a:extLst>
              <a:ext uri="{FF2B5EF4-FFF2-40B4-BE49-F238E27FC236}">
                <a16:creationId xmlns:a16="http://schemas.microsoft.com/office/drawing/2014/main" id="{93EF3556-A11D-455A-81AE-2844C69A0380}"/>
              </a:ext>
            </a:extLst>
          </p:cNvPr>
          <p:cNvSpPr/>
          <p:nvPr/>
        </p:nvSpPr>
        <p:spPr>
          <a:xfrm>
            <a:off x="6777942" y="2314793"/>
            <a:ext cx="1161827" cy="788383"/>
          </a:xfrm>
          <a:prstGeom prst="roundRect">
            <a:avLst/>
          </a:prstGeom>
          <a:solidFill>
            <a:schemeClr val="bg1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순서도: 자기 디스크 7">
            <a:extLst>
              <a:ext uri="{FF2B5EF4-FFF2-40B4-BE49-F238E27FC236}">
                <a16:creationId xmlns:a16="http://schemas.microsoft.com/office/drawing/2014/main" id="{C6D926E3-05C1-4A05-89F6-9FCA2243F4C0}"/>
              </a:ext>
            </a:extLst>
          </p:cNvPr>
          <p:cNvSpPr/>
          <p:nvPr/>
        </p:nvSpPr>
        <p:spPr>
          <a:xfrm>
            <a:off x="7168983" y="1788049"/>
            <a:ext cx="364327" cy="244099"/>
          </a:xfrm>
          <a:prstGeom prst="flowChartMagneticDisk">
            <a:avLst/>
          </a:prstGeom>
          <a:solidFill>
            <a:sysClr val="window" lastClr="FFFFFF">
              <a:lumMod val="95000"/>
            </a:sysClr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A0DF09-15F9-4052-BA85-5F4E4516B523}"/>
              </a:ext>
            </a:extLst>
          </p:cNvPr>
          <p:cNvSpPr txBox="1"/>
          <p:nvPr/>
        </p:nvSpPr>
        <p:spPr>
          <a:xfrm>
            <a:off x="7575325" y="1768766"/>
            <a:ext cx="1192954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Subjective VR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sickness value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화살표: 오른쪽 38">
            <a:extLst>
              <a:ext uri="{FF2B5EF4-FFF2-40B4-BE49-F238E27FC236}">
                <a16:creationId xmlns:a16="http://schemas.microsoft.com/office/drawing/2014/main" id="{E702363F-56B2-465D-9D0E-BB898B6A9F41}"/>
              </a:ext>
            </a:extLst>
          </p:cNvPr>
          <p:cNvSpPr/>
          <p:nvPr/>
        </p:nvSpPr>
        <p:spPr>
          <a:xfrm rot="5400000">
            <a:off x="7232068" y="1977653"/>
            <a:ext cx="238156" cy="386306"/>
          </a:xfrm>
          <a:prstGeom prst="rightArrow">
            <a:avLst/>
          </a:prstGeom>
          <a:gradFill flip="none" rotWithShape="1">
            <a:gsLst>
              <a:gs pos="76000">
                <a:srgbClr val="BFBFBF"/>
              </a:gs>
              <a:gs pos="47000">
                <a:srgbClr val="D3D3D3"/>
              </a:gs>
              <a:gs pos="0">
                <a:srgbClr val="9BBB59">
                  <a:lumMod val="0"/>
                  <a:lumOff val="100000"/>
                </a:srgbClr>
              </a:gs>
              <a:gs pos="100000">
                <a:srgbClr val="9BBB59">
                  <a:lumMod val="100000"/>
                </a:srgbClr>
              </a:gs>
            </a:gsLst>
            <a:lin ang="0" scaled="1"/>
            <a:tileRect/>
          </a:gra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ED5C25B-2D08-4CD2-8EB0-984F95D1EBEA}"/>
              </a:ext>
            </a:extLst>
          </p:cNvPr>
          <p:cNvSpPr/>
          <p:nvPr/>
        </p:nvSpPr>
        <p:spPr>
          <a:xfrm>
            <a:off x="321568" y="3379809"/>
            <a:ext cx="7695929" cy="1519450"/>
          </a:xfrm>
          <a:prstGeom prst="rect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176041-C28E-4237-8A94-074C9A9AA193}"/>
              </a:ext>
            </a:extLst>
          </p:cNvPr>
          <p:cNvSpPr txBox="1"/>
          <p:nvPr/>
        </p:nvSpPr>
        <p:spPr>
          <a:xfrm>
            <a:off x="2091361" y="2124685"/>
            <a:ext cx="1444626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Feature extraction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noProof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spatial info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사각형: 둥근 모서리 63">
            <a:extLst>
              <a:ext uri="{FF2B5EF4-FFF2-40B4-BE49-F238E27FC236}">
                <a16:creationId xmlns:a16="http://schemas.microsoft.com/office/drawing/2014/main" id="{A3CD33FA-ED42-4C85-A27B-E04E67F560B4}"/>
              </a:ext>
            </a:extLst>
          </p:cNvPr>
          <p:cNvSpPr/>
          <p:nvPr/>
        </p:nvSpPr>
        <p:spPr>
          <a:xfrm>
            <a:off x="6777942" y="3966743"/>
            <a:ext cx="1161827" cy="788383"/>
          </a:xfrm>
          <a:prstGeom prst="roundRect">
            <a:avLst/>
          </a:prstGeom>
          <a:solidFill>
            <a:srgbClr val="F2DCDB"/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326F49-4763-43EA-BC02-2E1BA06644A6}"/>
              </a:ext>
            </a:extLst>
          </p:cNvPr>
          <p:cNvSpPr txBox="1"/>
          <p:nvPr/>
        </p:nvSpPr>
        <p:spPr>
          <a:xfrm>
            <a:off x="6915468" y="4125387"/>
            <a:ext cx="886781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Prediction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Model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화살표: 오른쪽 65">
            <a:extLst>
              <a:ext uri="{FF2B5EF4-FFF2-40B4-BE49-F238E27FC236}">
                <a16:creationId xmlns:a16="http://schemas.microsoft.com/office/drawing/2014/main" id="{3D1F56CE-947B-4412-B1E0-0D5B2E7107B9}"/>
              </a:ext>
            </a:extLst>
          </p:cNvPr>
          <p:cNvSpPr/>
          <p:nvPr/>
        </p:nvSpPr>
        <p:spPr>
          <a:xfrm rot="5400000">
            <a:off x="6913758" y="3371392"/>
            <a:ext cx="874777" cy="386306"/>
          </a:xfrm>
          <a:prstGeom prst="rightArrow">
            <a:avLst/>
          </a:prstGeom>
          <a:gradFill flip="none" rotWithShape="1">
            <a:gsLst>
              <a:gs pos="76000">
                <a:srgbClr val="BFBFBF"/>
              </a:gs>
              <a:gs pos="47000">
                <a:srgbClr val="D3D3D3"/>
              </a:gs>
              <a:gs pos="0">
                <a:srgbClr val="9BBB59">
                  <a:lumMod val="0"/>
                  <a:lumOff val="100000"/>
                </a:srgbClr>
              </a:gs>
              <a:gs pos="100000">
                <a:sysClr val="window" lastClr="FFFFFF">
                  <a:lumMod val="50000"/>
                </a:sysClr>
              </a:gs>
            </a:gsLst>
            <a:lin ang="0" scaled="1"/>
            <a:tileRect/>
          </a:gradFill>
          <a:ln w="31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화살표: 오른쪽 66">
            <a:extLst>
              <a:ext uri="{FF2B5EF4-FFF2-40B4-BE49-F238E27FC236}">
                <a16:creationId xmlns:a16="http://schemas.microsoft.com/office/drawing/2014/main" id="{B39295C9-FB68-4ACE-B148-172B3DDDE649}"/>
              </a:ext>
            </a:extLst>
          </p:cNvPr>
          <p:cNvSpPr/>
          <p:nvPr/>
        </p:nvSpPr>
        <p:spPr>
          <a:xfrm>
            <a:off x="7961236" y="4192314"/>
            <a:ext cx="348231" cy="386306"/>
          </a:xfrm>
          <a:prstGeom prst="rightArrow">
            <a:avLst/>
          </a:prstGeom>
          <a:gradFill flip="none" rotWithShape="1">
            <a:gsLst>
              <a:gs pos="76000">
                <a:srgbClr val="BFBFBF"/>
              </a:gs>
              <a:gs pos="47000">
                <a:srgbClr val="D3D3D3"/>
              </a:gs>
              <a:gs pos="0">
                <a:srgbClr val="9BBB59">
                  <a:lumMod val="0"/>
                  <a:lumOff val="100000"/>
                </a:srgbClr>
              </a:gs>
              <a:gs pos="100000">
                <a:sysClr val="window" lastClr="FFFFFF">
                  <a:lumMod val="50000"/>
                </a:sysClr>
              </a:gs>
            </a:gsLst>
            <a:lin ang="0" scaled="1"/>
            <a:tileRect/>
          </a:gradFill>
          <a:ln w="31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C45DD755-39BA-4024-ADCF-B8AEFAD8AB3F}"/>
              </a:ext>
            </a:extLst>
          </p:cNvPr>
          <p:cNvSpPr/>
          <p:nvPr/>
        </p:nvSpPr>
        <p:spPr>
          <a:xfrm>
            <a:off x="8363673" y="4245429"/>
            <a:ext cx="287313" cy="287313"/>
          </a:xfrm>
          <a:prstGeom prst="ellipse">
            <a:avLst/>
          </a:prstGeom>
          <a:solidFill>
            <a:sysClr val="window" lastClr="FFFFFF">
              <a:lumMod val="95000"/>
            </a:sysClr>
          </a:soli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AEA88E-EDDF-4754-AC5D-613B6C7802A7}"/>
              </a:ext>
            </a:extLst>
          </p:cNvPr>
          <p:cNvSpPr txBox="1"/>
          <p:nvPr/>
        </p:nvSpPr>
        <p:spPr>
          <a:xfrm>
            <a:off x="7844534" y="3634147"/>
            <a:ext cx="1367682" cy="64633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Prediction value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of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VR sickness</a:t>
            </a:r>
            <a:endParaRPr kumimoji="1" lang="ko-KR" alt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58A9E6F0-C5D6-4E1F-BF01-9022F1B683E7}"/>
              </a:ext>
            </a:extLst>
          </p:cNvPr>
          <p:cNvCxnSpPr>
            <a:stCxn id="25" idx="3"/>
            <a:endCxn id="7" idx="1"/>
          </p:cNvCxnSpPr>
          <p:nvPr/>
        </p:nvCxnSpPr>
        <p:spPr>
          <a:xfrm>
            <a:off x="5720512" y="2706519"/>
            <a:ext cx="1057430" cy="2466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F03991A8-1850-4EFA-9753-4A869495A402}"/>
              </a:ext>
            </a:extLst>
          </p:cNvPr>
          <p:cNvCxnSpPr>
            <a:cxnSpLocks/>
          </p:cNvCxnSpPr>
          <p:nvPr/>
        </p:nvCxnSpPr>
        <p:spPr>
          <a:xfrm flipV="1">
            <a:off x="1855827" y="2995840"/>
            <a:ext cx="227226" cy="194072"/>
          </a:xfrm>
          <a:prstGeom prst="straightConnector1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543CB90-EA39-4675-B1DE-A837D0190EBA}"/>
                  </a:ext>
                </a:extLst>
              </p:cNvPr>
              <p:cNvSpPr txBox="1"/>
              <p:nvPr/>
            </p:nvSpPr>
            <p:spPr>
              <a:xfrm>
                <a:off x="1994159" y="3074357"/>
                <a:ext cx="124650" cy="153888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ko-KR" sz="10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kumimoji="1" lang="ko-KR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543CB90-EA39-4675-B1DE-A837D0190E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159" y="3074357"/>
                <a:ext cx="124650" cy="153888"/>
              </a:xfrm>
              <a:prstGeom prst="rect">
                <a:avLst/>
              </a:prstGeom>
              <a:blipFill rotWithShape="0">
                <a:blip r:embed="rId2"/>
                <a:stretch>
                  <a:fillRect l="-14286" r="-19048" b="-7692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그룹 23">
            <a:extLst>
              <a:ext uri="{FF2B5EF4-FFF2-40B4-BE49-F238E27FC236}">
                <a16:creationId xmlns:a16="http://schemas.microsoft.com/office/drawing/2014/main" id="{E70B6C36-A557-437F-AC91-1C8766B42A40}"/>
              </a:ext>
            </a:extLst>
          </p:cNvPr>
          <p:cNvGrpSpPr/>
          <p:nvPr/>
        </p:nvGrpSpPr>
        <p:grpSpPr>
          <a:xfrm>
            <a:off x="5459084" y="2320213"/>
            <a:ext cx="261428" cy="772611"/>
            <a:chOff x="5261510" y="1854178"/>
            <a:chExt cx="261428" cy="772611"/>
          </a:xfrm>
        </p:grpSpPr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AB18C788-AA6B-45D3-AC8B-9A5D7E031914}"/>
                </a:ext>
              </a:extLst>
            </p:cNvPr>
            <p:cNvSpPr/>
            <p:nvPr/>
          </p:nvSpPr>
          <p:spPr>
            <a:xfrm>
              <a:off x="5261510" y="1854178"/>
              <a:ext cx="261428" cy="772611"/>
            </a:xfrm>
            <a:prstGeom prst="rect">
              <a:avLst/>
            </a:prstGeom>
            <a:solidFill>
              <a:srgbClr val="F79646">
                <a:lumMod val="20000"/>
                <a:lumOff val="80000"/>
              </a:srgb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934C0A28-F933-4B76-8CB1-66A748013951}"/>
                </a:ext>
              </a:extLst>
            </p:cNvPr>
            <p:cNvSpPr/>
            <p:nvPr/>
          </p:nvSpPr>
          <p:spPr>
            <a:xfrm>
              <a:off x="5329716" y="1881661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95000"/>
                <a:lumOff val="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0FCB0D19-A8E3-4020-A3F1-AB13AEE1A13C}"/>
                </a:ext>
              </a:extLst>
            </p:cNvPr>
            <p:cNvSpPr/>
            <p:nvPr/>
          </p:nvSpPr>
          <p:spPr>
            <a:xfrm>
              <a:off x="5329716" y="2041252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95000"/>
                <a:lumOff val="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A4BD9DE0-E2DF-4D23-A822-E06713ED3002}"/>
                </a:ext>
              </a:extLst>
            </p:cNvPr>
            <p:cNvSpPr/>
            <p:nvPr/>
          </p:nvSpPr>
          <p:spPr>
            <a:xfrm>
              <a:off x="5329716" y="2199019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95000"/>
                <a:lumOff val="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9344ED2A-5648-4BE7-9C22-3BABD51BB3FA}"/>
                </a:ext>
              </a:extLst>
            </p:cNvPr>
            <p:cNvSpPr/>
            <p:nvPr/>
          </p:nvSpPr>
          <p:spPr>
            <a:xfrm>
              <a:off x="5329716" y="2465326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95000"/>
                <a:lumOff val="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3902C6CE-A32B-4A8B-ADB7-DD7C2C369778}"/>
                </a:ext>
              </a:extLst>
            </p:cNvPr>
            <p:cNvCxnSpPr/>
            <p:nvPr/>
          </p:nvCxnSpPr>
          <p:spPr>
            <a:xfrm>
              <a:off x="5399294" y="2355786"/>
              <a:ext cx="0" cy="100839"/>
            </a:xfrm>
            <a:prstGeom prst="line">
              <a:avLst/>
            </a:prstGeom>
            <a:noFill/>
            <a:ln w="3175" cap="flat" cmpd="sng" algn="ctr">
              <a:solidFill>
                <a:sysClr val="windowText" lastClr="000000"/>
              </a:solidFill>
              <a:prstDash val="lgDash"/>
            </a:ln>
            <a:effectLst/>
          </p:spPr>
        </p:cxnSp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A4E0172C-B572-4172-912A-956541DA6BB6}"/>
              </a:ext>
            </a:extLst>
          </p:cNvPr>
          <p:cNvGrpSpPr/>
          <p:nvPr/>
        </p:nvGrpSpPr>
        <p:grpSpPr>
          <a:xfrm>
            <a:off x="572411" y="2208926"/>
            <a:ext cx="3425087" cy="772611"/>
            <a:chOff x="374837" y="1646674"/>
            <a:chExt cx="3425087" cy="772611"/>
          </a:xfrm>
        </p:grpSpPr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157399DC-D305-4E41-A734-D2476529851C}"/>
                </a:ext>
              </a:extLst>
            </p:cNvPr>
            <p:cNvSpPr/>
            <p:nvPr/>
          </p:nvSpPr>
          <p:spPr>
            <a:xfrm>
              <a:off x="374837" y="1646674"/>
              <a:ext cx="1475618" cy="77261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811E92BF-AADB-402F-97D0-F2B4772C9835}"/>
                </a:ext>
              </a:extLst>
            </p:cNvPr>
            <p:cNvSpPr/>
            <p:nvPr/>
          </p:nvSpPr>
          <p:spPr>
            <a:xfrm>
              <a:off x="3538495" y="1646674"/>
              <a:ext cx="261429" cy="772611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34" name="직선 화살표 연결선 33">
              <a:extLst>
                <a:ext uri="{FF2B5EF4-FFF2-40B4-BE49-F238E27FC236}">
                  <a16:creationId xmlns:a16="http://schemas.microsoft.com/office/drawing/2014/main" id="{F71C031C-C099-4112-AF51-76FEFB01B4E4}"/>
                </a:ext>
              </a:extLst>
            </p:cNvPr>
            <p:cNvCxnSpPr>
              <a:stCxn id="32" idx="3"/>
              <a:endCxn id="33" idx="1"/>
            </p:cNvCxnSpPr>
            <p:nvPr/>
          </p:nvCxnSpPr>
          <p:spPr>
            <a:xfrm>
              <a:off x="1850455" y="2032980"/>
              <a:ext cx="1688040" cy="0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512B43A0-55A1-44D2-B8A8-1308DBB8FE1D}"/>
              </a:ext>
            </a:extLst>
          </p:cNvPr>
          <p:cNvGrpSpPr/>
          <p:nvPr/>
        </p:nvGrpSpPr>
        <p:grpSpPr>
          <a:xfrm>
            <a:off x="494649" y="2263287"/>
            <a:ext cx="3425087" cy="772611"/>
            <a:chOff x="374837" y="1646674"/>
            <a:chExt cx="3425087" cy="772611"/>
          </a:xfrm>
        </p:grpSpPr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E23D036C-5D2C-4E2E-8DB8-CCBDDA663D17}"/>
                </a:ext>
              </a:extLst>
            </p:cNvPr>
            <p:cNvSpPr/>
            <p:nvPr/>
          </p:nvSpPr>
          <p:spPr>
            <a:xfrm>
              <a:off x="374837" y="1646674"/>
              <a:ext cx="1475618" cy="77261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300097FB-B49C-4E6F-A7E6-EDD9FD598FB1}"/>
                </a:ext>
              </a:extLst>
            </p:cNvPr>
            <p:cNvSpPr/>
            <p:nvPr/>
          </p:nvSpPr>
          <p:spPr>
            <a:xfrm>
              <a:off x="3538495" y="1646674"/>
              <a:ext cx="261429" cy="772611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38" name="직선 화살표 연결선 37">
              <a:extLst>
                <a:ext uri="{FF2B5EF4-FFF2-40B4-BE49-F238E27FC236}">
                  <a16:creationId xmlns:a16="http://schemas.microsoft.com/office/drawing/2014/main" id="{D3DEE214-49D8-4F54-A011-F5FBCD5D3B34}"/>
                </a:ext>
              </a:extLst>
            </p:cNvPr>
            <p:cNvCxnSpPr>
              <a:stCxn id="36" idx="3"/>
              <a:endCxn id="37" idx="1"/>
            </p:cNvCxnSpPr>
            <p:nvPr/>
          </p:nvCxnSpPr>
          <p:spPr>
            <a:xfrm>
              <a:off x="1850455" y="2032980"/>
              <a:ext cx="1688040" cy="0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513B73FE-FB02-4E27-8A9F-D2FF31466A26}"/>
              </a:ext>
            </a:extLst>
          </p:cNvPr>
          <p:cNvGrpSpPr/>
          <p:nvPr/>
        </p:nvGrpSpPr>
        <p:grpSpPr>
          <a:xfrm>
            <a:off x="417649" y="2330482"/>
            <a:ext cx="3425087" cy="772611"/>
            <a:chOff x="374837" y="1646674"/>
            <a:chExt cx="3425087" cy="772611"/>
          </a:xfrm>
        </p:grpSpPr>
        <p:sp>
          <p:nvSpPr>
            <p:cNvPr id="40" name="직사각형 39">
              <a:extLst>
                <a:ext uri="{FF2B5EF4-FFF2-40B4-BE49-F238E27FC236}">
                  <a16:creationId xmlns:a16="http://schemas.microsoft.com/office/drawing/2014/main" id="{0A830D4B-E09D-43E1-A82D-0C346DB2FED5}"/>
                </a:ext>
              </a:extLst>
            </p:cNvPr>
            <p:cNvSpPr/>
            <p:nvPr/>
          </p:nvSpPr>
          <p:spPr>
            <a:xfrm>
              <a:off x="374837" y="1646674"/>
              <a:ext cx="1475618" cy="77261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id="{352CEB15-0B0D-45CF-AF54-771D4B799274}"/>
                </a:ext>
              </a:extLst>
            </p:cNvPr>
            <p:cNvSpPr/>
            <p:nvPr/>
          </p:nvSpPr>
          <p:spPr>
            <a:xfrm>
              <a:off x="3538495" y="1646674"/>
              <a:ext cx="261429" cy="772611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42" name="직선 화살표 연결선 41">
              <a:extLst>
                <a:ext uri="{FF2B5EF4-FFF2-40B4-BE49-F238E27FC236}">
                  <a16:creationId xmlns:a16="http://schemas.microsoft.com/office/drawing/2014/main" id="{1200A996-0D3E-43B4-A99C-5CD2460FA098}"/>
                </a:ext>
              </a:extLst>
            </p:cNvPr>
            <p:cNvCxnSpPr>
              <a:stCxn id="40" idx="3"/>
              <a:endCxn id="41" idx="1"/>
            </p:cNvCxnSpPr>
            <p:nvPr/>
          </p:nvCxnSpPr>
          <p:spPr>
            <a:xfrm>
              <a:off x="1850455" y="2032980"/>
              <a:ext cx="1688040" cy="0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DF289B5F-27C2-484D-9335-DD6540C5EED8}"/>
              </a:ext>
            </a:extLst>
          </p:cNvPr>
          <p:cNvGrpSpPr/>
          <p:nvPr/>
        </p:nvGrpSpPr>
        <p:grpSpPr>
          <a:xfrm>
            <a:off x="341861" y="2408285"/>
            <a:ext cx="3425087" cy="772611"/>
            <a:chOff x="374837" y="1646674"/>
            <a:chExt cx="3425087" cy="772611"/>
          </a:xfrm>
        </p:grpSpPr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AC848BE1-FDCB-47E0-81BB-448B681565DB}"/>
                </a:ext>
              </a:extLst>
            </p:cNvPr>
            <p:cNvSpPr/>
            <p:nvPr/>
          </p:nvSpPr>
          <p:spPr>
            <a:xfrm>
              <a:off x="374837" y="1646674"/>
              <a:ext cx="1475618" cy="77261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5" name="직사각형 44">
              <a:extLst>
                <a:ext uri="{FF2B5EF4-FFF2-40B4-BE49-F238E27FC236}">
                  <a16:creationId xmlns:a16="http://schemas.microsoft.com/office/drawing/2014/main" id="{62CAD2BF-1011-4DD9-8D80-BD81BA443BBC}"/>
                </a:ext>
              </a:extLst>
            </p:cNvPr>
            <p:cNvSpPr/>
            <p:nvPr/>
          </p:nvSpPr>
          <p:spPr>
            <a:xfrm>
              <a:off x="3538495" y="1646674"/>
              <a:ext cx="261429" cy="772611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46" name="직선 화살표 연결선 45">
              <a:extLst>
                <a:ext uri="{FF2B5EF4-FFF2-40B4-BE49-F238E27FC236}">
                  <a16:creationId xmlns:a16="http://schemas.microsoft.com/office/drawing/2014/main" id="{9E08E036-CE9E-481C-A651-B6BD1FF7AA53}"/>
                </a:ext>
              </a:extLst>
            </p:cNvPr>
            <p:cNvCxnSpPr>
              <a:stCxn id="44" idx="3"/>
              <a:endCxn id="45" idx="1"/>
            </p:cNvCxnSpPr>
            <p:nvPr/>
          </p:nvCxnSpPr>
          <p:spPr>
            <a:xfrm>
              <a:off x="1850455" y="2032980"/>
              <a:ext cx="1688040" cy="0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C42E3181-D4CE-433C-A7E8-FC4267444877}"/>
              </a:ext>
            </a:extLst>
          </p:cNvPr>
          <p:cNvGrpSpPr/>
          <p:nvPr/>
        </p:nvGrpSpPr>
        <p:grpSpPr>
          <a:xfrm>
            <a:off x="3569580" y="2439759"/>
            <a:ext cx="132107" cy="715771"/>
            <a:chOff x="3406386" y="3523586"/>
            <a:chExt cx="132107" cy="715771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id="{837280D1-1D32-46E5-8050-A402D8915FCA}"/>
                </a:ext>
              </a:extLst>
            </p:cNvPr>
            <p:cNvSpPr/>
            <p:nvPr/>
          </p:nvSpPr>
          <p:spPr>
            <a:xfrm>
              <a:off x="3406386" y="3523586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9" name="타원 48">
              <a:extLst>
                <a:ext uri="{FF2B5EF4-FFF2-40B4-BE49-F238E27FC236}">
                  <a16:creationId xmlns:a16="http://schemas.microsoft.com/office/drawing/2014/main" id="{5A832A66-BB38-418F-A6A0-CAC23F1B74C5}"/>
                </a:ext>
              </a:extLst>
            </p:cNvPr>
            <p:cNvSpPr/>
            <p:nvPr/>
          </p:nvSpPr>
          <p:spPr>
            <a:xfrm>
              <a:off x="3406386" y="3683177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0" name="타원 49">
              <a:extLst>
                <a:ext uri="{FF2B5EF4-FFF2-40B4-BE49-F238E27FC236}">
                  <a16:creationId xmlns:a16="http://schemas.microsoft.com/office/drawing/2014/main" id="{9F3B2904-F95F-4DDE-8406-264CF4F16653}"/>
                </a:ext>
              </a:extLst>
            </p:cNvPr>
            <p:cNvSpPr/>
            <p:nvPr/>
          </p:nvSpPr>
          <p:spPr>
            <a:xfrm>
              <a:off x="3406386" y="3840942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D39A1802-818F-46AE-B583-76AE6E4BE78C}"/>
                </a:ext>
              </a:extLst>
            </p:cNvPr>
            <p:cNvSpPr/>
            <p:nvPr/>
          </p:nvSpPr>
          <p:spPr>
            <a:xfrm>
              <a:off x="3406386" y="4107250"/>
              <a:ext cx="132107" cy="132107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0A255F57-6613-41F7-BAD7-A4F83F6BEA5E}"/>
                </a:ext>
              </a:extLst>
            </p:cNvPr>
            <p:cNvCxnSpPr/>
            <p:nvPr/>
          </p:nvCxnSpPr>
          <p:spPr>
            <a:xfrm>
              <a:off x="3472439" y="3993027"/>
              <a:ext cx="0" cy="98852"/>
            </a:xfrm>
            <a:prstGeom prst="line">
              <a:avLst/>
            </a:prstGeom>
            <a:noFill/>
            <a:ln w="3175" cap="flat" cmpd="sng" algn="ctr">
              <a:solidFill>
                <a:sysClr val="windowText" lastClr="000000"/>
              </a:solidFill>
              <a:prstDash val="lgDash"/>
            </a:ln>
            <a:effectLst/>
          </p:spPr>
        </p:cxnSp>
      </p:grpSp>
      <p:cxnSp>
        <p:nvCxnSpPr>
          <p:cNvPr id="53" name="직선 화살표 연결선 52">
            <a:extLst>
              <a:ext uri="{FF2B5EF4-FFF2-40B4-BE49-F238E27FC236}">
                <a16:creationId xmlns:a16="http://schemas.microsoft.com/office/drawing/2014/main" id="{136A5BE8-B2A4-4616-86F7-055896AB8958}"/>
              </a:ext>
            </a:extLst>
          </p:cNvPr>
          <p:cNvCxnSpPr>
            <a:cxnSpLocks/>
            <a:stCxn id="45" idx="3"/>
            <a:endCxn id="25" idx="1"/>
          </p:cNvCxnSpPr>
          <p:nvPr/>
        </p:nvCxnSpPr>
        <p:spPr>
          <a:xfrm flipV="1">
            <a:off x="3766948" y="2706519"/>
            <a:ext cx="1692136" cy="88072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>
            <a:extLst>
              <a:ext uri="{FF2B5EF4-FFF2-40B4-BE49-F238E27FC236}">
                <a16:creationId xmlns:a16="http://schemas.microsoft.com/office/drawing/2014/main" id="{DF750160-F74C-4FFF-8A30-684064BFB47F}"/>
              </a:ext>
            </a:extLst>
          </p:cNvPr>
          <p:cNvCxnSpPr>
            <a:cxnSpLocks/>
            <a:stCxn id="41" idx="3"/>
            <a:endCxn id="25" idx="1"/>
          </p:cNvCxnSpPr>
          <p:nvPr/>
        </p:nvCxnSpPr>
        <p:spPr>
          <a:xfrm flipV="1">
            <a:off x="3842736" y="2706519"/>
            <a:ext cx="1616348" cy="10269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>
            <a:extLst>
              <a:ext uri="{FF2B5EF4-FFF2-40B4-BE49-F238E27FC236}">
                <a16:creationId xmlns:a16="http://schemas.microsoft.com/office/drawing/2014/main" id="{A28D928C-4E4B-45DC-BCB1-AEFED77514DA}"/>
              </a:ext>
            </a:extLst>
          </p:cNvPr>
          <p:cNvCxnSpPr>
            <a:stCxn id="37" idx="3"/>
            <a:endCxn id="25" idx="1"/>
          </p:cNvCxnSpPr>
          <p:nvPr/>
        </p:nvCxnSpPr>
        <p:spPr>
          <a:xfrm>
            <a:off x="3919736" y="2649593"/>
            <a:ext cx="1539348" cy="56926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>
            <a:extLst>
              <a:ext uri="{FF2B5EF4-FFF2-40B4-BE49-F238E27FC236}">
                <a16:creationId xmlns:a16="http://schemas.microsoft.com/office/drawing/2014/main" id="{B75214B7-F546-4BF2-BB96-3BF41B6114FF}"/>
              </a:ext>
            </a:extLst>
          </p:cNvPr>
          <p:cNvCxnSpPr>
            <a:stCxn id="33" idx="3"/>
            <a:endCxn id="25" idx="1"/>
          </p:cNvCxnSpPr>
          <p:nvPr/>
        </p:nvCxnSpPr>
        <p:spPr>
          <a:xfrm>
            <a:off x="3997498" y="2595232"/>
            <a:ext cx="1461586" cy="111287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7CB1065F-006C-4190-B979-0DA428DBC359}"/>
              </a:ext>
            </a:extLst>
          </p:cNvPr>
          <p:cNvSpPr txBox="1"/>
          <p:nvPr/>
        </p:nvSpPr>
        <p:spPr>
          <a:xfrm>
            <a:off x="504809" y="2560266"/>
            <a:ext cx="1273105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Clinical data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VR sickness</a:t>
            </a:r>
            <a:endParaRPr kumimoji="1" lang="en-US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66F8913-9AC1-41A9-AFB1-2C2308525F5D}"/>
              </a:ext>
            </a:extLst>
          </p:cNvPr>
          <p:cNvSpPr txBox="1"/>
          <p:nvPr/>
        </p:nvSpPr>
        <p:spPr>
          <a:xfrm>
            <a:off x="5808534" y="2125656"/>
            <a:ext cx="880369" cy="64633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Machine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Learning</a:t>
            </a:r>
            <a:endParaRPr kumimoji="1" lang="en-US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Algorithm</a:t>
            </a:r>
          </a:p>
        </p:txBody>
      </p:sp>
      <p:cxnSp>
        <p:nvCxnSpPr>
          <p:cNvPr id="59" name="직선 화살표 연결선 58">
            <a:extLst>
              <a:ext uri="{FF2B5EF4-FFF2-40B4-BE49-F238E27FC236}">
                <a16:creationId xmlns:a16="http://schemas.microsoft.com/office/drawing/2014/main" id="{7A7F1F66-04D1-4A69-877D-0E8623FAA019}"/>
              </a:ext>
            </a:extLst>
          </p:cNvPr>
          <p:cNvCxnSpPr>
            <a:cxnSpLocks/>
          </p:cNvCxnSpPr>
          <p:nvPr/>
        </p:nvCxnSpPr>
        <p:spPr>
          <a:xfrm flipV="1">
            <a:off x="3866875" y="2995840"/>
            <a:ext cx="227226" cy="194072"/>
          </a:xfrm>
          <a:prstGeom prst="straightConnector1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F03D609F-1ECF-44C6-A4D4-DBEFDDFFB664}"/>
                  </a:ext>
                </a:extLst>
              </p:cNvPr>
              <p:cNvSpPr txBox="1"/>
              <p:nvPr/>
            </p:nvSpPr>
            <p:spPr>
              <a:xfrm>
                <a:off x="4005207" y="3074357"/>
                <a:ext cx="124650" cy="153888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ko-KR" sz="10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kumimoji="1" lang="ko-KR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03D609F-1ECF-44C6-A4D4-DBEFDDFFB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207" y="3074357"/>
                <a:ext cx="124650" cy="153888"/>
              </a:xfrm>
              <a:prstGeom prst="rect">
                <a:avLst/>
              </a:prstGeom>
              <a:blipFill rotWithShape="0">
                <a:blip r:embed="rId2"/>
                <a:stretch>
                  <a:fillRect l="-15000" r="-25000" b="-7692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그룹 60">
            <a:extLst>
              <a:ext uri="{FF2B5EF4-FFF2-40B4-BE49-F238E27FC236}">
                <a16:creationId xmlns:a16="http://schemas.microsoft.com/office/drawing/2014/main" id="{DC32DF70-98BE-419A-994B-F4F29AE78A97}"/>
              </a:ext>
            </a:extLst>
          </p:cNvPr>
          <p:cNvGrpSpPr/>
          <p:nvPr/>
        </p:nvGrpSpPr>
        <p:grpSpPr>
          <a:xfrm>
            <a:off x="341861" y="3858628"/>
            <a:ext cx="5378651" cy="1019319"/>
            <a:chOff x="144287" y="1646674"/>
            <a:chExt cx="5378651" cy="1019319"/>
          </a:xfrm>
        </p:grpSpPr>
        <p:cxnSp>
          <p:nvCxnSpPr>
            <p:cNvPr id="62" name="직선 화살표 연결선 61">
              <a:extLst>
                <a:ext uri="{FF2B5EF4-FFF2-40B4-BE49-F238E27FC236}">
                  <a16:creationId xmlns:a16="http://schemas.microsoft.com/office/drawing/2014/main" id="{00922A0C-0C17-4BA5-BD44-7356A5111B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58253" y="2433588"/>
              <a:ext cx="227226" cy="194072"/>
            </a:xfrm>
            <a:prstGeom prst="straightConnector1">
              <a:avLst/>
            </a:prstGeom>
            <a:noFill/>
            <a:ln w="3175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72AD59AC-5AA8-4735-8E88-98F961FC26F6}"/>
                    </a:ext>
                  </a:extLst>
                </p:cNvPr>
                <p:cNvSpPr txBox="1"/>
                <p:nvPr/>
              </p:nvSpPr>
              <p:spPr>
                <a:xfrm>
                  <a:off x="1796585" y="2512105"/>
                  <a:ext cx="124650" cy="153888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ko-KR" sz="1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kumimoji="1" lang="ko-KR" alt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</a:endParaRPr>
                </a:p>
              </p:txBody>
            </p:sp>
          </mc:Choice>
          <mc:Fallback xmlns="">
            <p:sp>
              <p:nvSpPr>
                <p:cNvPr id="281" name="TextBox 280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72AD59AC-5AA8-4735-8E88-98F961FC26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96585" y="2512105"/>
                  <a:ext cx="124650" cy="153888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4286" r="-19048" b="-12000"/>
                  </a:stretch>
                </a:blipFill>
                <a:ln w="3175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4" name="그룹 63">
              <a:extLst>
                <a:ext uri="{FF2B5EF4-FFF2-40B4-BE49-F238E27FC236}">
                  <a16:creationId xmlns:a16="http://schemas.microsoft.com/office/drawing/2014/main" id="{AC0F82D9-5893-4C99-8BD4-23D54D092E31}"/>
                </a:ext>
              </a:extLst>
            </p:cNvPr>
            <p:cNvGrpSpPr/>
            <p:nvPr/>
          </p:nvGrpSpPr>
          <p:grpSpPr>
            <a:xfrm>
              <a:off x="5261510" y="1757961"/>
              <a:ext cx="261428" cy="772611"/>
              <a:chOff x="5261510" y="1854178"/>
              <a:chExt cx="261428" cy="772611"/>
            </a:xfrm>
          </p:grpSpPr>
          <p:sp>
            <p:nvSpPr>
              <p:cNvPr id="94" name="직사각형 93">
                <a:extLst>
                  <a:ext uri="{FF2B5EF4-FFF2-40B4-BE49-F238E27FC236}">
                    <a16:creationId xmlns:a16="http://schemas.microsoft.com/office/drawing/2014/main" id="{D8715B9E-7A42-4083-BB08-1A8E39341545}"/>
                  </a:ext>
                </a:extLst>
              </p:cNvPr>
              <p:cNvSpPr/>
              <p:nvPr/>
            </p:nvSpPr>
            <p:spPr>
              <a:xfrm>
                <a:off x="5261510" y="1854178"/>
                <a:ext cx="261428" cy="772611"/>
              </a:xfrm>
              <a:prstGeom prst="rect">
                <a:avLst/>
              </a:prstGeom>
              <a:solidFill>
                <a:srgbClr val="F79646">
                  <a:lumMod val="20000"/>
                  <a:lumOff val="80000"/>
                </a:srgb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5" name="타원 94">
                <a:extLst>
                  <a:ext uri="{FF2B5EF4-FFF2-40B4-BE49-F238E27FC236}">
                    <a16:creationId xmlns:a16="http://schemas.microsoft.com/office/drawing/2014/main" id="{14148136-1138-4DC9-8A47-1738415EA96D}"/>
                  </a:ext>
                </a:extLst>
              </p:cNvPr>
              <p:cNvSpPr/>
              <p:nvPr/>
            </p:nvSpPr>
            <p:spPr>
              <a:xfrm>
                <a:off x="5329716" y="1881661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95000"/>
                  <a:lumOff val="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6" name="타원 95">
                <a:extLst>
                  <a:ext uri="{FF2B5EF4-FFF2-40B4-BE49-F238E27FC236}">
                    <a16:creationId xmlns:a16="http://schemas.microsoft.com/office/drawing/2014/main" id="{8602F237-C3D2-423C-A7AD-59573767993B}"/>
                  </a:ext>
                </a:extLst>
              </p:cNvPr>
              <p:cNvSpPr/>
              <p:nvPr/>
            </p:nvSpPr>
            <p:spPr>
              <a:xfrm>
                <a:off x="5329716" y="2041252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95000"/>
                  <a:lumOff val="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7" name="타원 96">
                <a:extLst>
                  <a:ext uri="{FF2B5EF4-FFF2-40B4-BE49-F238E27FC236}">
                    <a16:creationId xmlns:a16="http://schemas.microsoft.com/office/drawing/2014/main" id="{2E9C58AD-1A47-4F3D-B149-82DC33947D79}"/>
                  </a:ext>
                </a:extLst>
              </p:cNvPr>
              <p:cNvSpPr/>
              <p:nvPr/>
            </p:nvSpPr>
            <p:spPr>
              <a:xfrm>
                <a:off x="5329716" y="2199019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95000"/>
                  <a:lumOff val="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8" name="타원 97">
                <a:extLst>
                  <a:ext uri="{FF2B5EF4-FFF2-40B4-BE49-F238E27FC236}">
                    <a16:creationId xmlns:a16="http://schemas.microsoft.com/office/drawing/2014/main" id="{F2DE6F0E-D78E-40F3-9A0E-7DBACC2CA2B0}"/>
                  </a:ext>
                </a:extLst>
              </p:cNvPr>
              <p:cNvSpPr/>
              <p:nvPr/>
            </p:nvSpPr>
            <p:spPr>
              <a:xfrm>
                <a:off x="5329716" y="2465326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95000"/>
                  <a:lumOff val="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99" name="직선 연결선 98">
                <a:extLst>
                  <a:ext uri="{FF2B5EF4-FFF2-40B4-BE49-F238E27FC236}">
                    <a16:creationId xmlns:a16="http://schemas.microsoft.com/office/drawing/2014/main" id="{ABA01DE5-6EBF-4F95-BDC5-3132196528FA}"/>
                  </a:ext>
                </a:extLst>
              </p:cNvPr>
              <p:cNvCxnSpPr/>
              <p:nvPr/>
            </p:nvCxnSpPr>
            <p:spPr>
              <a:xfrm>
                <a:off x="5399294" y="2355786"/>
                <a:ext cx="0" cy="100839"/>
              </a:xfrm>
              <a:prstGeom prst="line">
                <a:avLst/>
              </a:prstGeom>
              <a:noFill/>
              <a:ln w="3175" cap="flat" cmpd="sng" algn="ctr">
                <a:solidFill>
                  <a:sysClr val="windowText" lastClr="000000"/>
                </a:solidFill>
                <a:prstDash val="lgDash"/>
              </a:ln>
              <a:effectLst/>
            </p:spPr>
          </p:cxnSp>
        </p:grp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78BA23DB-CC28-4137-87FE-E01C13A8D257}"/>
                </a:ext>
              </a:extLst>
            </p:cNvPr>
            <p:cNvGrpSpPr/>
            <p:nvPr/>
          </p:nvGrpSpPr>
          <p:grpSpPr>
            <a:xfrm>
              <a:off x="374837" y="1646674"/>
              <a:ext cx="3425087" cy="772611"/>
              <a:chOff x="374837" y="1646674"/>
              <a:chExt cx="3425087" cy="772611"/>
            </a:xfrm>
          </p:grpSpPr>
          <p:sp>
            <p:nvSpPr>
              <p:cNvPr id="91" name="직사각형 90">
                <a:extLst>
                  <a:ext uri="{FF2B5EF4-FFF2-40B4-BE49-F238E27FC236}">
                    <a16:creationId xmlns:a16="http://schemas.microsoft.com/office/drawing/2014/main" id="{3C3A23A8-D6E9-419B-8029-27400FE8E52D}"/>
                  </a:ext>
                </a:extLst>
              </p:cNvPr>
              <p:cNvSpPr/>
              <p:nvPr/>
            </p:nvSpPr>
            <p:spPr>
              <a:xfrm>
                <a:off x="374837" y="1646674"/>
                <a:ext cx="1475618" cy="772611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92" name="직사각형 91">
                <a:extLst>
                  <a:ext uri="{FF2B5EF4-FFF2-40B4-BE49-F238E27FC236}">
                    <a16:creationId xmlns:a16="http://schemas.microsoft.com/office/drawing/2014/main" id="{015DB49C-6E78-4AF2-96FC-D712148732A0}"/>
                  </a:ext>
                </a:extLst>
              </p:cNvPr>
              <p:cNvSpPr/>
              <p:nvPr/>
            </p:nvSpPr>
            <p:spPr>
              <a:xfrm>
                <a:off x="3538495" y="1646674"/>
                <a:ext cx="261429" cy="772611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93" name="직선 화살표 연결선 92">
                <a:extLst>
                  <a:ext uri="{FF2B5EF4-FFF2-40B4-BE49-F238E27FC236}">
                    <a16:creationId xmlns:a16="http://schemas.microsoft.com/office/drawing/2014/main" id="{624D6F38-3C95-4F51-8D20-77F87F2A1B9A}"/>
                  </a:ext>
                </a:extLst>
              </p:cNvPr>
              <p:cNvCxnSpPr>
                <a:stCxn id="91" idx="3"/>
                <a:endCxn id="92" idx="1"/>
              </p:cNvCxnSpPr>
              <p:nvPr/>
            </p:nvCxnSpPr>
            <p:spPr>
              <a:xfrm>
                <a:off x="1850455" y="2032980"/>
                <a:ext cx="1688040" cy="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prstDash val="dash"/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그룹 65">
              <a:extLst>
                <a:ext uri="{FF2B5EF4-FFF2-40B4-BE49-F238E27FC236}">
                  <a16:creationId xmlns:a16="http://schemas.microsoft.com/office/drawing/2014/main" id="{3178A9A4-D154-4A26-ACB9-AA9E84CAB016}"/>
                </a:ext>
              </a:extLst>
            </p:cNvPr>
            <p:cNvGrpSpPr/>
            <p:nvPr/>
          </p:nvGrpSpPr>
          <p:grpSpPr>
            <a:xfrm>
              <a:off x="297075" y="1701035"/>
              <a:ext cx="3425087" cy="772611"/>
              <a:chOff x="374837" y="1646674"/>
              <a:chExt cx="3425087" cy="772611"/>
            </a:xfrm>
          </p:grpSpPr>
          <p:sp>
            <p:nvSpPr>
              <p:cNvPr id="88" name="직사각형 87">
                <a:extLst>
                  <a:ext uri="{FF2B5EF4-FFF2-40B4-BE49-F238E27FC236}">
                    <a16:creationId xmlns:a16="http://schemas.microsoft.com/office/drawing/2014/main" id="{FA951CEF-0F64-4497-A2BE-2BE535AEACBE}"/>
                  </a:ext>
                </a:extLst>
              </p:cNvPr>
              <p:cNvSpPr/>
              <p:nvPr/>
            </p:nvSpPr>
            <p:spPr>
              <a:xfrm>
                <a:off x="374837" y="1646674"/>
                <a:ext cx="1475618" cy="772611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9" name="직사각형 88">
                <a:extLst>
                  <a:ext uri="{FF2B5EF4-FFF2-40B4-BE49-F238E27FC236}">
                    <a16:creationId xmlns:a16="http://schemas.microsoft.com/office/drawing/2014/main" id="{C5E215CC-DD97-45D1-97FE-19F5422E6035}"/>
                  </a:ext>
                </a:extLst>
              </p:cNvPr>
              <p:cNvSpPr/>
              <p:nvPr/>
            </p:nvSpPr>
            <p:spPr>
              <a:xfrm>
                <a:off x="3538495" y="1646674"/>
                <a:ext cx="261429" cy="772611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90" name="직선 화살표 연결선 89">
                <a:extLst>
                  <a:ext uri="{FF2B5EF4-FFF2-40B4-BE49-F238E27FC236}">
                    <a16:creationId xmlns:a16="http://schemas.microsoft.com/office/drawing/2014/main" id="{FF746526-6130-43A4-97F3-361240CC90C6}"/>
                  </a:ext>
                </a:extLst>
              </p:cNvPr>
              <p:cNvCxnSpPr>
                <a:stCxn id="88" idx="3"/>
                <a:endCxn id="89" idx="1"/>
              </p:cNvCxnSpPr>
              <p:nvPr/>
            </p:nvCxnSpPr>
            <p:spPr>
              <a:xfrm>
                <a:off x="1850455" y="2032980"/>
                <a:ext cx="1688040" cy="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prstDash val="dash"/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그룹 66">
              <a:extLst>
                <a:ext uri="{FF2B5EF4-FFF2-40B4-BE49-F238E27FC236}">
                  <a16:creationId xmlns:a16="http://schemas.microsoft.com/office/drawing/2014/main" id="{EF668AF0-F02E-47AD-A747-DC8655060BEF}"/>
                </a:ext>
              </a:extLst>
            </p:cNvPr>
            <p:cNvGrpSpPr/>
            <p:nvPr/>
          </p:nvGrpSpPr>
          <p:grpSpPr>
            <a:xfrm>
              <a:off x="220075" y="1768230"/>
              <a:ext cx="3425087" cy="772611"/>
              <a:chOff x="374837" y="1646674"/>
              <a:chExt cx="3425087" cy="772611"/>
            </a:xfrm>
          </p:grpSpPr>
          <p:sp>
            <p:nvSpPr>
              <p:cNvPr id="85" name="직사각형 84">
                <a:extLst>
                  <a:ext uri="{FF2B5EF4-FFF2-40B4-BE49-F238E27FC236}">
                    <a16:creationId xmlns:a16="http://schemas.microsoft.com/office/drawing/2014/main" id="{C6BF2C23-53ED-421A-BE49-4E6AD497F837}"/>
                  </a:ext>
                </a:extLst>
              </p:cNvPr>
              <p:cNvSpPr/>
              <p:nvPr/>
            </p:nvSpPr>
            <p:spPr>
              <a:xfrm>
                <a:off x="374837" y="1646674"/>
                <a:ext cx="1475618" cy="772611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6" name="직사각형 85">
                <a:extLst>
                  <a:ext uri="{FF2B5EF4-FFF2-40B4-BE49-F238E27FC236}">
                    <a16:creationId xmlns:a16="http://schemas.microsoft.com/office/drawing/2014/main" id="{1A6CCDEB-2CEF-47B4-A013-DF053A74ED0B}"/>
                  </a:ext>
                </a:extLst>
              </p:cNvPr>
              <p:cNvSpPr/>
              <p:nvPr/>
            </p:nvSpPr>
            <p:spPr>
              <a:xfrm>
                <a:off x="3538495" y="1646674"/>
                <a:ext cx="261429" cy="772611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87" name="직선 화살표 연결선 86">
                <a:extLst>
                  <a:ext uri="{FF2B5EF4-FFF2-40B4-BE49-F238E27FC236}">
                    <a16:creationId xmlns:a16="http://schemas.microsoft.com/office/drawing/2014/main" id="{4862B7D3-1D45-47EF-BF86-12707109B1C1}"/>
                  </a:ext>
                </a:extLst>
              </p:cNvPr>
              <p:cNvCxnSpPr>
                <a:stCxn id="85" idx="3"/>
                <a:endCxn id="86" idx="1"/>
              </p:cNvCxnSpPr>
              <p:nvPr/>
            </p:nvCxnSpPr>
            <p:spPr>
              <a:xfrm>
                <a:off x="1850455" y="2032980"/>
                <a:ext cx="1688040" cy="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prstDash val="dash"/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id="{6B3645F8-5E6E-45F9-998E-26B3CEEBF871}"/>
                </a:ext>
              </a:extLst>
            </p:cNvPr>
            <p:cNvGrpSpPr/>
            <p:nvPr/>
          </p:nvGrpSpPr>
          <p:grpSpPr>
            <a:xfrm>
              <a:off x="144287" y="1846033"/>
              <a:ext cx="3425087" cy="772611"/>
              <a:chOff x="374837" y="1646674"/>
              <a:chExt cx="3425087" cy="772611"/>
            </a:xfrm>
          </p:grpSpPr>
          <p:sp>
            <p:nvSpPr>
              <p:cNvPr id="82" name="직사각형 81">
                <a:extLst>
                  <a:ext uri="{FF2B5EF4-FFF2-40B4-BE49-F238E27FC236}">
                    <a16:creationId xmlns:a16="http://schemas.microsoft.com/office/drawing/2014/main" id="{04042D7E-6A77-449E-9BAF-8EC3568B168E}"/>
                  </a:ext>
                </a:extLst>
              </p:cNvPr>
              <p:cNvSpPr/>
              <p:nvPr/>
            </p:nvSpPr>
            <p:spPr>
              <a:xfrm>
                <a:off x="374837" y="1646674"/>
                <a:ext cx="1475618" cy="772611"/>
              </a:xfrm>
              <a:prstGeom prst="rect">
                <a:avLst/>
              </a:prstGeom>
              <a:solidFill>
                <a:sysClr val="window" lastClr="FFFFFF">
                  <a:lumMod val="95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3" name="직사각형 82">
                <a:extLst>
                  <a:ext uri="{FF2B5EF4-FFF2-40B4-BE49-F238E27FC236}">
                    <a16:creationId xmlns:a16="http://schemas.microsoft.com/office/drawing/2014/main" id="{36316171-FA7C-4691-A493-031B56308A7F}"/>
                  </a:ext>
                </a:extLst>
              </p:cNvPr>
              <p:cNvSpPr/>
              <p:nvPr/>
            </p:nvSpPr>
            <p:spPr>
              <a:xfrm>
                <a:off x="3538495" y="1646674"/>
                <a:ext cx="261429" cy="772611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84" name="직선 화살표 연결선 83">
                <a:extLst>
                  <a:ext uri="{FF2B5EF4-FFF2-40B4-BE49-F238E27FC236}">
                    <a16:creationId xmlns:a16="http://schemas.microsoft.com/office/drawing/2014/main" id="{66759CBF-5E52-4FFC-B6D6-1E6854CD92C7}"/>
                  </a:ext>
                </a:extLst>
              </p:cNvPr>
              <p:cNvCxnSpPr>
                <a:stCxn id="82" idx="3"/>
                <a:endCxn id="83" idx="1"/>
              </p:cNvCxnSpPr>
              <p:nvPr/>
            </p:nvCxnSpPr>
            <p:spPr>
              <a:xfrm>
                <a:off x="1850455" y="2032980"/>
                <a:ext cx="1688040" cy="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prstDash val="dash"/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그룹 68">
              <a:extLst>
                <a:ext uri="{FF2B5EF4-FFF2-40B4-BE49-F238E27FC236}">
                  <a16:creationId xmlns:a16="http://schemas.microsoft.com/office/drawing/2014/main" id="{7005F8AD-9F5E-4BBE-B4D0-54B9B6EE657F}"/>
                </a:ext>
              </a:extLst>
            </p:cNvPr>
            <p:cNvGrpSpPr/>
            <p:nvPr/>
          </p:nvGrpSpPr>
          <p:grpSpPr>
            <a:xfrm>
              <a:off x="3372006" y="1877507"/>
              <a:ext cx="132107" cy="715771"/>
              <a:chOff x="3406386" y="3523586"/>
              <a:chExt cx="132107" cy="715771"/>
            </a:xfrm>
          </p:grpSpPr>
          <p:sp>
            <p:nvSpPr>
              <p:cNvPr id="77" name="타원 76">
                <a:extLst>
                  <a:ext uri="{FF2B5EF4-FFF2-40B4-BE49-F238E27FC236}">
                    <a16:creationId xmlns:a16="http://schemas.microsoft.com/office/drawing/2014/main" id="{D9672969-848B-4116-A97D-D4C7022ED68F}"/>
                  </a:ext>
                </a:extLst>
              </p:cNvPr>
              <p:cNvSpPr/>
              <p:nvPr/>
            </p:nvSpPr>
            <p:spPr>
              <a:xfrm>
                <a:off x="3406386" y="3523586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8" name="타원 77">
                <a:extLst>
                  <a:ext uri="{FF2B5EF4-FFF2-40B4-BE49-F238E27FC236}">
                    <a16:creationId xmlns:a16="http://schemas.microsoft.com/office/drawing/2014/main" id="{B3A32EB8-28C2-4369-A785-95E75E92C00A}"/>
                  </a:ext>
                </a:extLst>
              </p:cNvPr>
              <p:cNvSpPr/>
              <p:nvPr/>
            </p:nvSpPr>
            <p:spPr>
              <a:xfrm>
                <a:off x="3406386" y="3683177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79" name="타원 78">
                <a:extLst>
                  <a:ext uri="{FF2B5EF4-FFF2-40B4-BE49-F238E27FC236}">
                    <a16:creationId xmlns:a16="http://schemas.microsoft.com/office/drawing/2014/main" id="{BA8FBD89-A9F9-4423-8F2F-A1735C01195D}"/>
                  </a:ext>
                </a:extLst>
              </p:cNvPr>
              <p:cNvSpPr/>
              <p:nvPr/>
            </p:nvSpPr>
            <p:spPr>
              <a:xfrm>
                <a:off x="3406386" y="3840942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80" name="타원 79">
                <a:extLst>
                  <a:ext uri="{FF2B5EF4-FFF2-40B4-BE49-F238E27FC236}">
                    <a16:creationId xmlns:a16="http://schemas.microsoft.com/office/drawing/2014/main" id="{CB171571-13E4-4C1B-8F7E-424FC6795975}"/>
                  </a:ext>
                </a:extLst>
              </p:cNvPr>
              <p:cNvSpPr/>
              <p:nvPr/>
            </p:nvSpPr>
            <p:spPr>
              <a:xfrm>
                <a:off x="3406386" y="4107250"/>
                <a:ext cx="132107" cy="132107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ko-KR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81" name="직선 연결선 80">
                <a:extLst>
                  <a:ext uri="{FF2B5EF4-FFF2-40B4-BE49-F238E27FC236}">
                    <a16:creationId xmlns:a16="http://schemas.microsoft.com/office/drawing/2014/main" id="{30C5164E-C4CE-448A-A8A3-513D815D15BC}"/>
                  </a:ext>
                </a:extLst>
              </p:cNvPr>
              <p:cNvCxnSpPr/>
              <p:nvPr/>
            </p:nvCxnSpPr>
            <p:spPr>
              <a:xfrm>
                <a:off x="3472439" y="3993027"/>
                <a:ext cx="0" cy="98852"/>
              </a:xfrm>
              <a:prstGeom prst="line">
                <a:avLst/>
              </a:prstGeom>
              <a:noFill/>
              <a:ln w="3175" cap="flat" cmpd="sng" algn="ctr">
                <a:solidFill>
                  <a:sysClr val="windowText" lastClr="000000"/>
                </a:solidFill>
                <a:prstDash val="lgDash"/>
              </a:ln>
              <a:effectLst/>
            </p:spPr>
          </p:cxnSp>
        </p:grpSp>
        <p:cxnSp>
          <p:nvCxnSpPr>
            <p:cNvPr id="70" name="직선 화살표 연결선 69">
              <a:extLst>
                <a:ext uri="{FF2B5EF4-FFF2-40B4-BE49-F238E27FC236}">
                  <a16:creationId xmlns:a16="http://schemas.microsoft.com/office/drawing/2014/main" id="{913F8CC0-4F3D-4FDD-BAEA-DFD15A78894D}"/>
                </a:ext>
              </a:extLst>
            </p:cNvPr>
            <p:cNvCxnSpPr>
              <a:cxnSpLocks/>
              <a:stCxn id="83" idx="3"/>
              <a:endCxn id="94" idx="1"/>
            </p:cNvCxnSpPr>
            <p:nvPr/>
          </p:nvCxnSpPr>
          <p:spPr>
            <a:xfrm flipV="1">
              <a:off x="3569374" y="2144267"/>
              <a:ext cx="1692136" cy="8807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화살표 연결선 70">
              <a:extLst>
                <a:ext uri="{FF2B5EF4-FFF2-40B4-BE49-F238E27FC236}">
                  <a16:creationId xmlns:a16="http://schemas.microsoft.com/office/drawing/2014/main" id="{63848B17-72DA-4728-8CC1-F0B7B165965B}"/>
                </a:ext>
              </a:extLst>
            </p:cNvPr>
            <p:cNvCxnSpPr>
              <a:cxnSpLocks/>
              <a:stCxn id="86" idx="3"/>
              <a:endCxn id="94" idx="1"/>
            </p:cNvCxnSpPr>
            <p:nvPr/>
          </p:nvCxnSpPr>
          <p:spPr>
            <a:xfrm flipV="1">
              <a:off x="3645162" y="2144267"/>
              <a:ext cx="1616348" cy="10269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화살표 연결선 71">
              <a:extLst>
                <a:ext uri="{FF2B5EF4-FFF2-40B4-BE49-F238E27FC236}">
                  <a16:creationId xmlns:a16="http://schemas.microsoft.com/office/drawing/2014/main" id="{1326E3F9-B7F6-474A-99EF-B0F8138298F8}"/>
                </a:ext>
              </a:extLst>
            </p:cNvPr>
            <p:cNvCxnSpPr>
              <a:stCxn id="89" idx="3"/>
              <a:endCxn id="94" idx="1"/>
            </p:cNvCxnSpPr>
            <p:nvPr/>
          </p:nvCxnSpPr>
          <p:spPr>
            <a:xfrm>
              <a:off x="3722162" y="2087341"/>
              <a:ext cx="1539348" cy="5692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화살표 연결선 72">
              <a:extLst>
                <a:ext uri="{FF2B5EF4-FFF2-40B4-BE49-F238E27FC236}">
                  <a16:creationId xmlns:a16="http://schemas.microsoft.com/office/drawing/2014/main" id="{981845F2-A805-437A-88FB-7B5DD22FEEAD}"/>
                </a:ext>
              </a:extLst>
            </p:cNvPr>
            <p:cNvCxnSpPr>
              <a:stCxn id="92" idx="3"/>
              <a:endCxn id="94" idx="1"/>
            </p:cNvCxnSpPr>
            <p:nvPr/>
          </p:nvCxnSpPr>
          <p:spPr>
            <a:xfrm>
              <a:off x="3799924" y="2032980"/>
              <a:ext cx="1461586" cy="111287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dash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화살표 연결선 74">
              <a:extLst>
                <a:ext uri="{FF2B5EF4-FFF2-40B4-BE49-F238E27FC236}">
                  <a16:creationId xmlns:a16="http://schemas.microsoft.com/office/drawing/2014/main" id="{0598721C-FF5F-4E86-A424-E5CE31C10D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9301" y="2433588"/>
              <a:ext cx="227226" cy="194072"/>
            </a:xfrm>
            <a:prstGeom prst="straightConnector1">
              <a:avLst/>
            </a:prstGeom>
            <a:noFill/>
            <a:ln w="3175" cap="flat" cmpd="sng" algn="ctr">
              <a:solidFill>
                <a:sysClr val="windowText" lastClr="000000"/>
              </a:solidFill>
              <a:prstDash val="soli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E9F9C725-0F70-49CE-999B-5BB06DC3A08E}"/>
                    </a:ext>
                  </a:extLst>
                </p:cNvPr>
                <p:cNvSpPr txBox="1"/>
                <p:nvPr/>
              </p:nvSpPr>
              <p:spPr>
                <a:xfrm>
                  <a:off x="3807633" y="2512105"/>
                  <a:ext cx="124650" cy="153888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ko-KR" sz="1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</m:t>
                        </m:r>
                      </m:oMath>
                    </m:oMathPara>
                  </a14:m>
                  <a:endParaRPr kumimoji="1" lang="ko-KR" alt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</a:endParaRPr>
                </a:p>
              </p:txBody>
            </p:sp>
          </mc:Choice>
          <mc:Fallback xmlns="">
            <p:sp>
              <p:nvSpPr>
                <p:cNvPr id="294" name="TextBox 293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E9F9C725-0F70-49CE-999B-5BB06DC3A0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7633" y="2512105"/>
                  <a:ext cx="124650" cy="153888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0000" r="-20000" b="-12000"/>
                  </a:stretch>
                </a:blipFill>
                <a:ln w="3175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02" name="직선 화살표 연결선 101">
            <a:extLst>
              <a:ext uri="{FF2B5EF4-FFF2-40B4-BE49-F238E27FC236}">
                <a16:creationId xmlns:a16="http://schemas.microsoft.com/office/drawing/2014/main" id="{91B3D32D-2774-4924-9B08-B77531E77546}"/>
              </a:ext>
            </a:extLst>
          </p:cNvPr>
          <p:cNvCxnSpPr>
            <a:stCxn id="94" idx="3"/>
            <a:endCxn id="14" idx="1"/>
          </p:cNvCxnSpPr>
          <p:nvPr/>
        </p:nvCxnSpPr>
        <p:spPr>
          <a:xfrm>
            <a:off x="5720512" y="4356221"/>
            <a:ext cx="1057430" cy="4714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2" descr="neural networkì ëí ì´ë¯¸ì§ ê²ìê²°ê³¼">
            <a:extLst>
              <a:ext uri="{FF2B5EF4-FFF2-40B4-BE49-F238E27FC236}">
                <a16:creationId xmlns:a16="http://schemas.microsoft.com/office/drawing/2014/main" id="{A5236CB0-805B-463D-A03E-B09FE1C59A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4" r="4277" b="12772"/>
          <a:stretch/>
        </p:blipFill>
        <p:spPr bwMode="auto">
          <a:xfrm>
            <a:off x="6910614" y="2413531"/>
            <a:ext cx="912179" cy="626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모서리가 둥근 직사각형 104"/>
          <p:cNvSpPr/>
          <p:nvPr/>
        </p:nvSpPr>
        <p:spPr>
          <a:xfrm>
            <a:off x="363471" y="1736247"/>
            <a:ext cx="1135412" cy="2401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Learning Step</a:t>
            </a:r>
            <a:endParaRPr lang="ko-KR" altLang="en-US" sz="9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363471" y="3446120"/>
            <a:ext cx="1135412" cy="2401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Testing Step</a:t>
            </a:r>
            <a:endParaRPr lang="ko-KR" altLang="en-US" sz="9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66F8913-9AC1-41A9-AFB1-2C2308525F5D}"/>
              </a:ext>
            </a:extLst>
          </p:cNvPr>
          <p:cNvSpPr txBox="1"/>
          <p:nvPr/>
        </p:nvSpPr>
        <p:spPr>
          <a:xfrm>
            <a:off x="5797715" y="3702297"/>
            <a:ext cx="880369" cy="64633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Machine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Learning</a:t>
            </a:r>
            <a:endParaRPr kumimoji="1" lang="en-US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Algorithm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CB1065F-006C-4190-B979-0DA428DBC359}"/>
              </a:ext>
            </a:extLst>
          </p:cNvPr>
          <p:cNvSpPr txBox="1"/>
          <p:nvPr/>
        </p:nvSpPr>
        <p:spPr>
          <a:xfrm>
            <a:off x="463770" y="4188060"/>
            <a:ext cx="1273105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Clinical data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VR sickness</a:t>
            </a:r>
            <a:endParaRPr kumimoji="1" lang="en-US" altLang="ko-K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0176041-C28E-4237-8A94-074C9A9AA193}"/>
              </a:ext>
            </a:extLst>
          </p:cNvPr>
          <p:cNvSpPr txBox="1"/>
          <p:nvPr/>
        </p:nvSpPr>
        <p:spPr>
          <a:xfrm>
            <a:off x="4045711" y="2060918"/>
            <a:ext cx="1444626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Feature extraction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noProof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time info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0176041-C28E-4237-8A94-074C9A9AA193}"/>
              </a:ext>
            </a:extLst>
          </p:cNvPr>
          <p:cNvSpPr txBox="1"/>
          <p:nvPr/>
        </p:nvSpPr>
        <p:spPr>
          <a:xfrm>
            <a:off x="2124954" y="3718746"/>
            <a:ext cx="1444626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Feature extraction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noProof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spatial info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0176041-C28E-4237-8A94-074C9A9AA193}"/>
              </a:ext>
            </a:extLst>
          </p:cNvPr>
          <p:cNvSpPr txBox="1"/>
          <p:nvPr/>
        </p:nvSpPr>
        <p:spPr>
          <a:xfrm>
            <a:off x="4057262" y="3708480"/>
            <a:ext cx="1444626" cy="461665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Feature extraction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kern="0" noProof="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 time info</a:t>
            </a:r>
            <a:endParaRPr kumimoji="1" lang="ko-KR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바닥글 개체 틀 4">
            <a:extLst>
              <a:ext uri="{FF2B5EF4-FFF2-40B4-BE49-F238E27FC236}">
                <a16:creationId xmlns:a16="http://schemas.microsoft.com/office/drawing/2014/main" id="{65396306-E1E3-4638-9264-130D86FD3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3079-19-0008-00-0002-API-requirement-for-VR-sickness-editing</a:t>
            </a:r>
          </a:p>
        </p:txBody>
      </p:sp>
    </p:spTree>
    <p:extLst>
      <p:ext uri="{BB962C8B-B14F-4D97-AF65-F5344CB8AC3E}">
        <p14:creationId xmlns:p14="http://schemas.microsoft.com/office/powerpoint/2010/main" val="4052619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모서리가 둥근 직사각형 30"/>
          <p:cNvSpPr/>
          <p:nvPr/>
        </p:nvSpPr>
        <p:spPr>
          <a:xfrm>
            <a:off x="418803" y="1124744"/>
            <a:ext cx="8267997" cy="212515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4547708" y="1261472"/>
            <a:ext cx="925426" cy="16414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Feature</a:t>
            </a:r>
          </a:p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Extraction</a:t>
            </a:r>
            <a:endParaRPr lang="ko-KR" altLang="en-US" sz="10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5878426" y="1264520"/>
            <a:ext cx="1026608" cy="16448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Prediction of VR sickness</a:t>
            </a:r>
            <a:r>
              <a:rPr lang="ko-KR" altLang="en-US" sz="1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30" name="모서리가 둥근 직사각형 29"/>
          <p:cNvSpPr/>
          <p:nvPr/>
        </p:nvSpPr>
        <p:spPr>
          <a:xfrm>
            <a:off x="7241171" y="1247657"/>
            <a:ext cx="965469" cy="168901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Visulaizing</a:t>
            </a:r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of VSL</a:t>
            </a:r>
            <a:endParaRPr lang="ko-KR" altLang="en-US" sz="10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모서리가 둥근 직사각형 1"/>
          <p:cNvSpPr/>
          <p:nvPr/>
        </p:nvSpPr>
        <p:spPr>
          <a:xfrm>
            <a:off x="597750" y="1257444"/>
            <a:ext cx="1090964" cy="168901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5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Evaluating</a:t>
            </a:r>
          </a:p>
          <a:p>
            <a:pPr algn="ctr"/>
            <a:r>
              <a:rPr lang="en-US" altLang="ko-KR" sz="105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Mode</a:t>
            </a:r>
            <a:endParaRPr lang="ko-KR" altLang="en-US" sz="105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457200" y="3352800"/>
            <a:ext cx="8229600" cy="2209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588175" y="3478993"/>
            <a:ext cx="1090964" cy="176792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5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Editing</a:t>
            </a:r>
          </a:p>
          <a:p>
            <a:pPr algn="ctr"/>
            <a:r>
              <a:rPr lang="en-US" altLang="ko-KR" sz="105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Mode</a:t>
            </a:r>
            <a:endParaRPr lang="ko-KR" altLang="en-US" sz="105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1902829" y="1182482"/>
            <a:ext cx="1131191" cy="422771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VR</a:t>
            </a:r>
          </a:p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Content</a:t>
            </a:r>
          </a:p>
        </p:txBody>
      </p:sp>
      <p:sp>
        <p:nvSpPr>
          <p:cNvPr id="29" name="모서리가 둥근 직사각형 28"/>
          <p:cNvSpPr/>
          <p:nvPr/>
        </p:nvSpPr>
        <p:spPr>
          <a:xfrm>
            <a:off x="3398393" y="3590466"/>
            <a:ext cx="909550" cy="152927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Keyframe</a:t>
            </a:r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 Extraction</a:t>
            </a:r>
            <a:endParaRPr lang="ko-KR" altLang="en-US" sz="1000" b="1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4595085" y="3600872"/>
            <a:ext cx="925426" cy="15261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Feature</a:t>
            </a:r>
          </a:p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Extraction</a:t>
            </a:r>
            <a:endParaRPr lang="ko-KR" altLang="en-US" sz="1000" b="1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5889358" y="3606436"/>
            <a:ext cx="925426" cy="152927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Prediction of VR sickness</a:t>
            </a:r>
            <a:r>
              <a:rPr lang="ko-KR" altLang="en-US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</a:p>
        </p:txBody>
      </p:sp>
      <p:cxnSp>
        <p:nvCxnSpPr>
          <p:cNvPr id="37" name="직선 화살표 연결선 36"/>
          <p:cNvCxnSpPr>
            <a:cxnSpLocks/>
            <a:stCxn id="19" idx="3"/>
            <a:endCxn id="22" idx="1"/>
          </p:cNvCxnSpPr>
          <p:nvPr/>
        </p:nvCxnSpPr>
        <p:spPr>
          <a:xfrm>
            <a:off x="5473134" y="2082205"/>
            <a:ext cx="405292" cy="4747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cxnSpLocks/>
            <a:stCxn id="22" idx="3"/>
            <a:endCxn id="30" idx="1"/>
          </p:cNvCxnSpPr>
          <p:nvPr/>
        </p:nvCxnSpPr>
        <p:spPr>
          <a:xfrm>
            <a:off x="6905034" y="2086952"/>
            <a:ext cx="336137" cy="521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/>
          <p:cNvCxnSpPr>
            <a:cxnSpLocks/>
            <a:stCxn id="29" idx="3"/>
            <a:endCxn id="34" idx="1"/>
          </p:cNvCxnSpPr>
          <p:nvPr/>
        </p:nvCxnSpPr>
        <p:spPr>
          <a:xfrm>
            <a:off x="4307943" y="4355103"/>
            <a:ext cx="287142" cy="882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>
            <a:cxnSpLocks/>
            <a:stCxn id="34" idx="3"/>
            <a:endCxn id="35" idx="1"/>
          </p:cNvCxnSpPr>
          <p:nvPr/>
        </p:nvCxnSpPr>
        <p:spPr>
          <a:xfrm>
            <a:off x="5520511" y="4363929"/>
            <a:ext cx="368847" cy="714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화살표 연결선 58"/>
          <p:cNvCxnSpPr>
            <a:cxnSpLocks/>
            <a:stCxn id="35" idx="3"/>
            <a:endCxn id="36" idx="1"/>
          </p:cNvCxnSpPr>
          <p:nvPr/>
        </p:nvCxnSpPr>
        <p:spPr>
          <a:xfrm>
            <a:off x="6814784" y="4371073"/>
            <a:ext cx="423984" cy="14958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화살표 연결선 68"/>
          <p:cNvCxnSpPr>
            <a:cxnSpLocks/>
            <a:stCxn id="26" idx="3"/>
            <a:endCxn id="19" idx="1"/>
          </p:cNvCxnSpPr>
          <p:nvPr/>
        </p:nvCxnSpPr>
        <p:spPr>
          <a:xfrm flipV="1">
            <a:off x="4301545" y="2082205"/>
            <a:ext cx="246163" cy="9957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꺾인 연결선 70"/>
          <p:cNvCxnSpPr>
            <a:cxnSpLocks/>
          </p:cNvCxnSpPr>
          <p:nvPr/>
        </p:nvCxnSpPr>
        <p:spPr>
          <a:xfrm rot="10800000" flipV="1">
            <a:off x="3936016" y="4924186"/>
            <a:ext cx="4107197" cy="176401"/>
          </a:xfrm>
          <a:prstGeom prst="bentConnector4">
            <a:avLst>
              <a:gd name="adj1" fmla="val -12011"/>
              <a:gd name="adj2" fmla="val 224407"/>
            </a:avLst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모서리가 둥근 직사각형 25"/>
          <p:cNvSpPr/>
          <p:nvPr/>
        </p:nvSpPr>
        <p:spPr>
          <a:xfrm>
            <a:off x="3346945" y="1269730"/>
            <a:ext cx="954600" cy="16448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Keyframe</a:t>
            </a:r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Extraction</a:t>
            </a:r>
            <a:endParaRPr lang="ko-KR" altLang="en-US" sz="10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8" name="직선 화살표 연결선 27"/>
          <p:cNvCxnSpPr>
            <a:cxnSpLocks/>
            <a:endCxn id="26" idx="1"/>
          </p:cNvCxnSpPr>
          <p:nvPr/>
        </p:nvCxnSpPr>
        <p:spPr>
          <a:xfrm flipV="1">
            <a:off x="3034020" y="2092162"/>
            <a:ext cx="312925" cy="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>
            <a:cxnSpLocks/>
            <a:endCxn id="29" idx="1"/>
          </p:cNvCxnSpPr>
          <p:nvPr/>
        </p:nvCxnSpPr>
        <p:spPr>
          <a:xfrm>
            <a:off x="3040853" y="4355102"/>
            <a:ext cx="357540" cy="1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/>
          <a:lstStyle/>
          <a:p>
            <a:r>
              <a:rPr lang="en-US" altLang="ko-KR" dirty="0"/>
              <a:t>Evaluating and editing Mode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96F694-C081-40E1-9F71-EF22585674A3}"/>
              </a:ext>
            </a:extLst>
          </p:cNvPr>
          <p:cNvSpPr txBox="1"/>
          <p:nvPr/>
        </p:nvSpPr>
        <p:spPr>
          <a:xfrm>
            <a:off x="588175" y="5837744"/>
            <a:ext cx="17604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*</a:t>
            </a:r>
            <a:r>
              <a:rPr lang="en-US" altLang="ko-KR" sz="1000" dirty="0"/>
              <a:t>VSL: VR sickness Level</a:t>
            </a:r>
            <a:endParaRPr lang="ko-KR" altLang="en-US" sz="1000" dirty="0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7238768" y="3600872"/>
            <a:ext cx="1024047" cy="15703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Adjusting</a:t>
            </a:r>
          </a:p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VSL and</a:t>
            </a:r>
          </a:p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맑은 고딕" panose="020B0503020000020004" pitchFamily="50" charset="-127"/>
              </a:rPr>
              <a:t>content paras</a:t>
            </a:r>
            <a:endParaRPr lang="ko-KR" altLang="en-US" sz="1000" b="1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7" name="바닥글 개체 틀 4">
            <a:extLst>
              <a:ext uri="{FF2B5EF4-FFF2-40B4-BE49-F238E27FC236}">
                <a16:creationId xmlns:a16="http://schemas.microsoft.com/office/drawing/2014/main" id="{1C96CA17-53F2-4136-97D1-4A1AAD203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3079-19-0008-00-0002-API-requirement-for-VR-sickness-editing</a:t>
            </a:r>
          </a:p>
        </p:txBody>
      </p:sp>
    </p:spTree>
    <p:extLst>
      <p:ext uri="{BB962C8B-B14F-4D97-AF65-F5344CB8AC3E}">
        <p14:creationId xmlns:p14="http://schemas.microsoft.com/office/powerpoint/2010/main" val="63010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/>
          <a:lstStyle/>
          <a:p>
            <a:r>
              <a:rPr lang="en-US" altLang="ko-KR" dirty="0"/>
              <a:t>VRSET Architecture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CAD740A1-1A9B-462E-B12D-F6C430F89F99}"/>
              </a:ext>
            </a:extLst>
          </p:cNvPr>
          <p:cNvSpPr/>
          <p:nvPr/>
        </p:nvSpPr>
        <p:spPr>
          <a:xfrm>
            <a:off x="2662518" y="1371600"/>
            <a:ext cx="3886200" cy="544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Content (UI)</a:t>
            </a:r>
            <a:endParaRPr lang="ko-KR" alt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DCB70F74-8225-46FC-88B1-688A4011E336}"/>
              </a:ext>
            </a:extLst>
          </p:cNvPr>
          <p:cNvSpPr/>
          <p:nvPr/>
        </p:nvSpPr>
        <p:spPr>
          <a:xfrm>
            <a:off x="2668868" y="2838450"/>
            <a:ext cx="1909482" cy="544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Bridge (C#)</a:t>
            </a:r>
            <a:endParaRPr lang="ko-KR" altLang="en-US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5B307FF-6FE5-4FFE-B1C2-5B97BC7E021F}"/>
              </a:ext>
            </a:extLst>
          </p:cNvPr>
          <p:cNvSpPr/>
          <p:nvPr/>
        </p:nvSpPr>
        <p:spPr>
          <a:xfrm>
            <a:off x="2660650" y="3461553"/>
            <a:ext cx="3886200" cy="544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Shared Memory</a:t>
            </a:r>
            <a:endParaRPr lang="ko-KR" altLang="en-US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37A8640-A293-4167-96AB-0F0416F17020}"/>
              </a:ext>
            </a:extLst>
          </p:cNvPr>
          <p:cNvSpPr/>
          <p:nvPr/>
        </p:nvSpPr>
        <p:spPr>
          <a:xfrm>
            <a:off x="2660650" y="4084656"/>
            <a:ext cx="3886200" cy="544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OS Plug-in(Graphic Engine)</a:t>
            </a:r>
            <a:endParaRPr lang="ko-KR" altLang="en-US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FF635DE-2494-4ABD-A2D9-A8FDF2746471}"/>
              </a:ext>
            </a:extLst>
          </p:cNvPr>
          <p:cNvSpPr/>
          <p:nvPr/>
        </p:nvSpPr>
        <p:spPr>
          <a:xfrm>
            <a:off x="4610100" y="2838450"/>
            <a:ext cx="1944969" cy="544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API (Python)</a:t>
            </a:r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2998139-0FB2-44FD-AEEA-3A2C3A37B867}"/>
              </a:ext>
            </a:extLst>
          </p:cNvPr>
          <p:cNvSpPr/>
          <p:nvPr/>
        </p:nvSpPr>
        <p:spPr>
          <a:xfrm>
            <a:off x="2667000" y="4724400"/>
            <a:ext cx="3886200" cy="544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OS Native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516A8C42-1D93-4835-B0B2-3FEED69004FC}"/>
              </a:ext>
            </a:extLst>
          </p:cNvPr>
          <p:cNvSpPr/>
          <p:nvPr/>
        </p:nvSpPr>
        <p:spPr>
          <a:xfrm>
            <a:off x="2660650" y="1981199"/>
            <a:ext cx="3886200" cy="7786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VRSET Framework 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B9D539-ACBD-437C-9023-0F69E7940DEA}"/>
              </a:ext>
            </a:extLst>
          </p:cNvPr>
          <p:cNvSpPr txBox="1"/>
          <p:nvPr/>
        </p:nvSpPr>
        <p:spPr>
          <a:xfrm>
            <a:off x="588175" y="5837744"/>
            <a:ext cx="24112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*</a:t>
            </a:r>
            <a:r>
              <a:rPr lang="en-US" altLang="ko-KR" sz="1000" dirty="0"/>
              <a:t>VRSET: VR sickness editing tool</a:t>
            </a:r>
            <a:endParaRPr lang="ko-KR" altLang="en-US" sz="1000" dirty="0"/>
          </a:p>
        </p:txBody>
      </p:sp>
      <p:sp>
        <p:nvSpPr>
          <p:cNvPr id="19" name="바닥글 개체 틀 4">
            <a:extLst>
              <a:ext uri="{FF2B5EF4-FFF2-40B4-BE49-F238E27FC236}">
                <a16:creationId xmlns:a16="http://schemas.microsoft.com/office/drawing/2014/main" id="{629E04D1-EC5C-4B2F-8D21-4C67DE789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3079-19-0008-00-0002-API-requirement-for-VR-sickness-editing</a:t>
            </a:r>
          </a:p>
        </p:txBody>
      </p:sp>
    </p:spTree>
    <p:extLst>
      <p:ext uri="{BB962C8B-B14F-4D97-AF65-F5344CB8AC3E}">
        <p14:creationId xmlns:p14="http://schemas.microsoft.com/office/powerpoint/2010/main" val="4052898267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6354</TotalTime>
  <Words>669</Words>
  <Application>Microsoft Office PowerPoint</Application>
  <PresentationFormat>화면 슬라이드 쇼(4:3)</PresentationFormat>
  <Paragraphs>165</Paragraphs>
  <Slides>12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12</vt:i4>
      </vt:variant>
    </vt:vector>
  </HeadingPairs>
  <TitlesOfParts>
    <vt:vector size="24" baseType="lpstr">
      <vt:lpstr>Geneva</vt:lpstr>
      <vt:lpstr>ＭＳ Ｐゴシック</vt:lpstr>
      <vt:lpstr>Myriad Pro</vt:lpstr>
      <vt:lpstr>游ゴシック</vt:lpstr>
      <vt:lpstr>맑은 고딕</vt:lpstr>
      <vt:lpstr>Arial</vt:lpstr>
      <vt:lpstr>Cambria Math</vt:lpstr>
      <vt:lpstr>Times New Roman</vt:lpstr>
      <vt:lpstr>Verdana</vt:lpstr>
      <vt:lpstr>Wingdings</vt:lpstr>
      <vt:lpstr>IEEE-SA Powerpoint Template</vt:lpstr>
      <vt:lpstr>Office 테마</vt:lpstr>
      <vt:lpstr>PowerPoint 프레젠테이션</vt:lpstr>
      <vt:lpstr>Compliance with  IEEE Standards Policies and Procedures</vt:lpstr>
      <vt:lpstr>IEEE 3079 HMD Based VR Sickness Reducing Technology Dongil Dillon Seo, dillon@volercreative</vt:lpstr>
      <vt:lpstr>Contents </vt:lpstr>
      <vt:lpstr>General</vt:lpstr>
      <vt:lpstr>Scope</vt:lpstr>
      <vt:lpstr>Modelling Correlation map </vt:lpstr>
      <vt:lpstr>Evaluating and editing Mode</vt:lpstr>
      <vt:lpstr>VRSET Architecture</vt:lpstr>
      <vt:lpstr>VRSET API</vt:lpstr>
      <vt:lpstr>Conclusions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lee br</cp:lastModifiedBy>
  <cp:revision>278</cp:revision>
  <cp:lastPrinted>2018-02-28T09:01:45Z</cp:lastPrinted>
  <dcterms:created xsi:type="dcterms:W3CDTF">2014-10-13T13:02:20Z</dcterms:created>
  <dcterms:modified xsi:type="dcterms:W3CDTF">2019-04-06T06:14:58Z</dcterms:modified>
</cp:coreProperties>
</file>