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6"/>
  </p:notesMasterIdLst>
  <p:handoutMasterIdLst>
    <p:handoutMasterId r:id="rId27"/>
  </p:handoutMasterIdLst>
  <p:sldIdLst>
    <p:sldId id="325" r:id="rId4"/>
    <p:sldId id="365" r:id="rId5"/>
    <p:sldId id="366" r:id="rId6"/>
    <p:sldId id="375" r:id="rId7"/>
    <p:sldId id="390" r:id="rId8"/>
    <p:sldId id="358" r:id="rId9"/>
    <p:sldId id="401" r:id="rId10"/>
    <p:sldId id="380" r:id="rId11"/>
    <p:sldId id="373" r:id="rId12"/>
    <p:sldId id="374" r:id="rId13"/>
    <p:sldId id="378" r:id="rId14"/>
    <p:sldId id="381" r:id="rId15"/>
    <p:sldId id="385" r:id="rId16"/>
    <p:sldId id="382" r:id="rId17"/>
    <p:sldId id="384" r:id="rId18"/>
    <p:sldId id="388" r:id="rId19"/>
    <p:sldId id="383" r:id="rId20"/>
    <p:sldId id="386" r:id="rId21"/>
    <p:sldId id="394" r:id="rId22"/>
    <p:sldId id="391" r:id="rId23"/>
    <p:sldId id="402" r:id="rId24"/>
    <p:sldId id="35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5" d="100"/>
          <a:sy n="135" d="100"/>
        </p:scale>
        <p:origin x="130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3079-19-0009-00-0000-Session #9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3079-19-0009-00-0000-Session #9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3079-19-0009-00-0000-Session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3079-19-0009-00-0000-Session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3079-19-0009-00-0000-Session #9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3079-19-0009-00-0000-Session #9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3079-19-0009-00-0000-Session #9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3079-19-0009-00-0000-Session #9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3079-19-0009-00-0000-Session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3079-19-0009-00-0000-Session #9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3079-19-0009-00-0000-Session #9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3079-19-0009-00-0000-Session #9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3079-19-0009-00-0000-Session #9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3079-19-0009-00-0000-Session #9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dirty="0"/>
              <a:t>#9</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[Dillon </a:t>
            </a:r>
            <a:r>
              <a:rPr lang="en-US" dirty="0" err="1"/>
              <a:t>Seo</a:t>
            </a:r>
            <a:r>
              <a:rPr lang="en-US" dirty="0"/>
              <a:t> / </a:t>
            </a:r>
            <a:r>
              <a:rPr lang="en-US" dirty="0" err="1"/>
              <a:t>VoleR</a:t>
            </a:r>
            <a:r>
              <a:rPr lang="en-US" dirty="0"/>
              <a:t> Creative]</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3" name="바닥글 개체 틀 2"/>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Tree>
    <p:extLst>
      <p:ext uri="{BB962C8B-B14F-4D97-AF65-F5344CB8AC3E}">
        <p14:creationId xmlns:p14="http://schemas.microsoft.com/office/powerpoint/2010/main" val="340885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3" name="바닥글 개체 틀 2">
            <a:extLst>
              <a:ext uri="{FF2B5EF4-FFF2-40B4-BE49-F238E27FC236}">
                <a16:creationId xmlns:a16="http://schemas.microsoft.com/office/drawing/2014/main" id="{86B733D5-EE24-4712-811B-D8E304B0B57D}"/>
              </a:ext>
            </a:extLst>
          </p:cNvPr>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248947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3" name="바닥글 개체 틀 2">
            <a:extLst>
              <a:ext uri="{FF2B5EF4-FFF2-40B4-BE49-F238E27FC236}">
                <a16:creationId xmlns:a16="http://schemas.microsoft.com/office/drawing/2014/main" id="{71C0DD78-02E9-4160-94AE-E69E6F8A15E4}"/>
              </a:ext>
            </a:extLst>
          </p:cNvPr>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Tree>
    <p:extLst>
      <p:ext uri="{BB962C8B-B14F-4D97-AF65-F5344CB8AC3E}">
        <p14:creationId xmlns:p14="http://schemas.microsoft.com/office/powerpoint/2010/main" val="348833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3" name="바닥글 개체 틀 2">
            <a:extLst>
              <a:ext uri="{FF2B5EF4-FFF2-40B4-BE49-F238E27FC236}">
                <a16:creationId xmlns:a16="http://schemas.microsoft.com/office/drawing/2014/main" id="{E5A26EFC-3656-4DE8-9A4D-ADD3ECE2519B}"/>
              </a:ext>
            </a:extLst>
          </p:cNvPr>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Tree>
    <p:extLst>
      <p:ext uri="{BB962C8B-B14F-4D97-AF65-F5344CB8AC3E}">
        <p14:creationId xmlns:p14="http://schemas.microsoft.com/office/powerpoint/2010/main" val="394891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3" name="바닥글 개체 틀 2">
            <a:extLst>
              <a:ext uri="{FF2B5EF4-FFF2-40B4-BE49-F238E27FC236}">
                <a16:creationId xmlns:a16="http://schemas.microsoft.com/office/drawing/2014/main" id="{8D791E93-71EC-4F2A-AF2E-A94A0C347063}"/>
              </a:ext>
            </a:extLst>
          </p:cNvPr>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Tree>
    <p:extLst>
      <p:ext uri="{BB962C8B-B14F-4D97-AF65-F5344CB8AC3E}">
        <p14:creationId xmlns:p14="http://schemas.microsoft.com/office/powerpoint/2010/main" val="315691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3" name="바닥글 개체 틀 2">
            <a:extLst>
              <a:ext uri="{FF2B5EF4-FFF2-40B4-BE49-F238E27FC236}">
                <a16:creationId xmlns:a16="http://schemas.microsoft.com/office/drawing/2014/main" id="{86C02853-FEF6-4D77-9D79-BE07D2AED37F}"/>
              </a:ext>
            </a:extLst>
          </p:cNvPr>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Tree>
    <p:extLst>
      <p:ext uri="{BB962C8B-B14F-4D97-AF65-F5344CB8AC3E}">
        <p14:creationId xmlns:p14="http://schemas.microsoft.com/office/powerpoint/2010/main" val="257805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3" name="바닥글 개체 틀 2">
            <a:extLst>
              <a:ext uri="{FF2B5EF4-FFF2-40B4-BE49-F238E27FC236}">
                <a16:creationId xmlns:a16="http://schemas.microsoft.com/office/drawing/2014/main" id="{5DB0AD81-7329-4943-A7C3-DDFD1C15BFDA}"/>
              </a:ext>
            </a:extLst>
          </p:cNvPr>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sz="2400" kern="0" dirty="0">
                <a:latin typeface="Times New Roman" panose="02020603050405020304" pitchFamily="18" charset="0"/>
                <a:cs typeface="Times New Roman" panose="02020603050405020304" pitchFamily="18" charset="0"/>
              </a:rPr>
              <a:t>Elect next Chairman &amp; Secretary</a:t>
            </a:r>
          </a:p>
          <a:p>
            <a:pPr lvl="1">
              <a:lnSpc>
                <a:spcPct val="150000"/>
              </a:lnSpc>
            </a:pPr>
            <a:r>
              <a:rPr lang="en-US" sz="2400" kern="0" dirty="0">
                <a:latin typeface="Times New Roman" panose="02020603050405020304" pitchFamily="18" charset="0"/>
                <a:cs typeface="Times New Roman" panose="02020603050405020304" pitchFamily="18" charset="0"/>
              </a:rPr>
              <a:t>Continue to draft</a:t>
            </a:r>
            <a:r>
              <a:rPr lang="ko-KR" altLang="en-US" sz="2400" kern="0" dirty="0">
                <a:latin typeface="Times New Roman" panose="02020603050405020304" pitchFamily="18" charset="0"/>
                <a:cs typeface="Times New Roman" panose="02020603050405020304" pitchFamily="18" charset="0"/>
              </a:rPr>
              <a:t> </a:t>
            </a:r>
            <a:r>
              <a:rPr lang="en-US" altLang="ko-KR" sz="2400" kern="0" dirty="0">
                <a:latin typeface="Times New Roman" panose="02020603050405020304" pitchFamily="18" charset="0"/>
                <a:cs typeface="Times New Roman" panose="02020603050405020304" pitchFamily="18" charset="0"/>
              </a:rPr>
              <a:t>th</a:t>
            </a:r>
            <a:r>
              <a:rPr lang="en-US" sz="2400" kern="0" dirty="0">
                <a:latin typeface="Times New Roman" panose="02020603050405020304" pitchFamily="18" charset="0"/>
                <a:cs typeface="Times New Roman" panose="02020603050405020304" pitchFamily="18" charset="0"/>
              </a:rPr>
              <a:t>e standard document</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 the development of new PAR</a:t>
            </a:r>
          </a:p>
        </p:txBody>
      </p:sp>
    </p:spTree>
    <p:extLst>
      <p:ext uri="{BB962C8B-B14F-4D97-AF65-F5344CB8AC3E}">
        <p14:creationId xmlns:p14="http://schemas.microsoft.com/office/powerpoint/2010/main" val="187505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April Meeting</a:t>
            </a:r>
            <a:endParaRPr lang="ko-KR" altLang="en-US" dirty="0"/>
          </a:p>
        </p:txBody>
      </p:sp>
      <p:sp>
        <p:nvSpPr>
          <p:cNvPr id="3" name="바닥글 개체 틀 2">
            <a:extLst>
              <a:ext uri="{FF2B5EF4-FFF2-40B4-BE49-F238E27FC236}">
                <a16:creationId xmlns:a16="http://schemas.microsoft.com/office/drawing/2014/main" id="{3661D3D1-7F8F-41B5-8AA1-867881F03EB7}"/>
              </a:ext>
            </a:extLst>
          </p:cNvPr>
          <p:cNvSpPr>
            <a:spLocks noGrp="1"/>
          </p:cNvSpPr>
          <p:nvPr>
            <p:ph type="ftr" sz="quarter" idx="11"/>
          </p:nvPr>
        </p:nvSpPr>
        <p:spPr/>
        <p:txBody>
          <a:bodyPr/>
          <a:lstStyle/>
          <a:p>
            <a:pPr>
              <a:defRPr/>
            </a:pPr>
            <a:r>
              <a:rPr lang="en-US"/>
              <a:t>3079-19-0009-00-0000-Session #9 WG Opening Plenary</a:t>
            </a:r>
            <a:endParaRPr lang="en-US" dirty="0"/>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647700" y="990600"/>
            <a:ext cx="7848600"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Times New Roman" panose="02020603050405020304" pitchFamily="18" charset="0"/>
                <a:cs typeface="Times New Roman" panose="02020603050405020304" pitchFamily="18" charset="0"/>
              </a:rPr>
              <a:t>Work and Discuss</a:t>
            </a:r>
          </a:p>
          <a:p>
            <a:pPr lvl="1">
              <a:lnSpc>
                <a:spcPct val="150000"/>
              </a:lnSpc>
            </a:pPr>
            <a:r>
              <a:rPr lang="en-US" sz="2400" kern="0" dirty="0">
                <a:latin typeface="Times New Roman" panose="02020603050405020304" pitchFamily="18" charset="0"/>
                <a:cs typeface="Times New Roman" panose="02020603050405020304" pitchFamily="18" charset="0"/>
              </a:rPr>
              <a:t>Elect next Chairman &amp; Secretary</a:t>
            </a:r>
          </a:p>
          <a:p>
            <a:pPr lvl="1">
              <a:lnSpc>
                <a:spcPct val="150000"/>
              </a:lnSpc>
            </a:pPr>
            <a:r>
              <a:rPr lang="en-US" sz="2400" kern="0" dirty="0">
                <a:latin typeface="Times New Roman" panose="02020603050405020304" pitchFamily="18" charset="0"/>
                <a:cs typeface="Times New Roman" panose="02020603050405020304" pitchFamily="18" charset="0"/>
              </a:rPr>
              <a:t>Present &amp; Review the standard draft document</a:t>
            </a:r>
          </a:p>
          <a:p>
            <a:pPr lvl="1">
              <a:lnSpc>
                <a:spcPct val="150000"/>
              </a:lnSpc>
            </a:pPr>
            <a:r>
              <a:rPr lang="en-US" sz="2400" kern="0" dirty="0">
                <a:latin typeface="Times New Roman" panose="02020603050405020304" pitchFamily="18" charset="0"/>
                <a:cs typeface="Times New Roman" panose="02020603050405020304" pitchFamily="18" charset="0"/>
              </a:rPr>
              <a:t>Discuss the ‘</a:t>
            </a:r>
            <a:r>
              <a:rPr lang="en-US" altLang="ko-KR" sz="2400" kern="0" dirty="0">
                <a:latin typeface="Times New Roman" panose="02020603050405020304" pitchFamily="18" charset="0"/>
                <a:cs typeface="Times New Roman" panose="02020603050405020304" pitchFamily="18" charset="0"/>
              </a:rPr>
              <a:t>standard draft document</a:t>
            </a:r>
            <a:r>
              <a:rPr lang="en-US" sz="2400" kern="0" dirty="0">
                <a:latin typeface="Times New Roman" panose="02020603050405020304" pitchFamily="18" charset="0"/>
                <a:cs typeface="Times New Roman" panose="02020603050405020304" pitchFamily="18" charset="0"/>
              </a:rPr>
              <a:t>’</a:t>
            </a:r>
          </a:p>
          <a:p>
            <a:pPr lvl="1">
              <a:lnSpc>
                <a:spcPct val="150000"/>
              </a:lnSpc>
            </a:pPr>
            <a:r>
              <a:rPr lang="en-US" altLang="ko-KR" sz="2400" kern="0" dirty="0">
                <a:latin typeface="Times New Roman" panose="02020603050405020304" pitchFamily="18" charset="0"/>
                <a:cs typeface="Times New Roman" panose="02020603050405020304" pitchFamily="18" charset="0"/>
              </a:rPr>
              <a:t>Edit the ‘standard draft document’</a:t>
            </a:r>
          </a:p>
        </p:txBody>
      </p:sp>
    </p:spTree>
    <p:extLst>
      <p:ext uri="{BB962C8B-B14F-4D97-AF65-F5344CB8AC3E}">
        <p14:creationId xmlns:p14="http://schemas.microsoft.com/office/powerpoint/2010/main" val="208817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a:t>
            </a:r>
            <a:endParaRPr lang="ko-KR" altLang="en-US" dirty="0"/>
          </a:p>
        </p:txBody>
      </p:sp>
      <p:sp>
        <p:nvSpPr>
          <p:cNvPr id="3" name="바닥글 개체 틀 2">
            <a:extLst>
              <a:ext uri="{FF2B5EF4-FFF2-40B4-BE49-F238E27FC236}">
                <a16:creationId xmlns:a16="http://schemas.microsoft.com/office/drawing/2014/main" id="{B49AB365-8E80-4D86-83A2-2E25083D3554}"/>
              </a:ext>
            </a:extLst>
          </p:cNvPr>
          <p:cNvSpPr>
            <a:spLocks noGrp="1"/>
          </p:cNvSpPr>
          <p:nvPr>
            <p:ph type="ftr" sz="quarter" idx="11"/>
          </p:nvPr>
        </p:nvSpPr>
        <p:spPr/>
        <p:txBody>
          <a:bodyPr/>
          <a:lstStyle/>
          <a:p>
            <a:pPr>
              <a:defRPr/>
            </a:pPr>
            <a:r>
              <a:rPr lang="en-US" altLang="ko-KR"/>
              <a:t>3079-19-0009-00-0000-Session #9 WG Opening Plenary</a:t>
            </a:r>
            <a:endParaRPr lang="en-US" altLang="ko-KR"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12/2016</a:t>
            </a:r>
          </a:p>
          <a:p>
            <a:pPr marL="730250" indent="-285750">
              <a:lnSpc>
                <a:spcPct val="150000"/>
              </a:lnSpc>
              <a:buFont typeface="Wingdings" panose="05000000000000000000" pitchFamily="2" charset="2"/>
              <a:buChar char="l"/>
            </a:pPr>
            <a:r>
              <a:rPr lang="en-US" altLang="ko-KR" sz="1400" dirty="0"/>
              <a:t>Working Group 1st Letter Ballot: 06/2019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09/2019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07/2020</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01/2021</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pic>
        <p:nvPicPr>
          <p:cNvPr id="69" name="그림 68">
            <a:extLst>
              <a:ext uri="{FF2B5EF4-FFF2-40B4-BE49-F238E27FC236}">
                <a16:creationId xmlns:a16="http://schemas.microsoft.com/office/drawing/2014/main" id="{683A37D2-19BF-43B9-BC20-7B2DB6E73352}"/>
              </a:ext>
            </a:extLst>
          </p:cNvPr>
          <p:cNvPicPr>
            <a:picLocks noChangeAspect="1"/>
          </p:cNvPicPr>
          <p:nvPr/>
        </p:nvPicPr>
        <p:blipFill>
          <a:blip r:embed="rId2"/>
          <a:stretch>
            <a:fillRect/>
          </a:stretch>
        </p:blipFill>
        <p:spPr>
          <a:xfrm>
            <a:off x="0" y="3352800"/>
            <a:ext cx="9144000" cy="2588120"/>
          </a:xfrm>
          <a:prstGeom prst="rect">
            <a:avLst/>
          </a:prstGeom>
        </p:spPr>
      </p:pic>
    </p:spTree>
    <p:extLst>
      <p:ext uri="{BB962C8B-B14F-4D97-AF65-F5344CB8AC3E}">
        <p14:creationId xmlns:p14="http://schemas.microsoft.com/office/powerpoint/2010/main" val="260436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3079-19-0009-00-0000-Session #9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BD31F89-9171-4646-B447-5404334B374F}"/>
              </a:ext>
            </a:extLst>
          </p:cNvPr>
          <p:cNvSpPr>
            <a:spLocks noGrp="1"/>
          </p:cNvSpPr>
          <p:nvPr>
            <p:ph type="title"/>
          </p:nvPr>
        </p:nvSpPr>
        <p:spPr/>
        <p:txBody>
          <a:bodyPr/>
          <a:lstStyle/>
          <a:p>
            <a:r>
              <a:rPr lang="en-US" altLang="ko-KR" dirty="0"/>
              <a:t>Future Sessions – 2019</a:t>
            </a:r>
            <a:endParaRPr lang="ko-KR" altLang="en-US" dirty="0"/>
          </a:p>
        </p:txBody>
      </p:sp>
      <p:sp>
        <p:nvSpPr>
          <p:cNvPr id="4" name="슬라이드 번호 개체 틀 3">
            <a:extLst>
              <a:ext uri="{FF2B5EF4-FFF2-40B4-BE49-F238E27FC236}">
                <a16:creationId xmlns:a16="http://schemas.microsoft.com/office/drawing/2014/main" id="{F87C2660-401A-4D25-B89E-044ADA4E5F1F}"/>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7" name="Rectangle 3">
            <a:extLst>
              <a:ext uri="{FF2B5EF4-FFF2-40B4-BE49-F238E27FC236}">
                <a16:creationId xmlns:a16="http://schemas.microsoft.com/office/drawing/2014/main" id="{00EF9049-D236-4B89-957C-296AAF9B7E28}"/>
              </a:ext>
            </a:extLst>
          </p:cNvPr>
          <p:cNvSpPr txBox="1">
            <a:spLocks noChangeArrowheads="1"/>
          </p:cNvSpPr>
          <p:nvPr/>
        </p:nvSpPr>
        <p:spPr bwMode="auto">
          <a:xfrm>
            <a:off x="381000" y="914400"/>
            <a:ext cx="8610600" cy="3886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0">
              <a:lnSpc>
                <a:spcPct val="150000"/>
              </a:lnSpc>
              <a:defRPr/>
            </a:pPr>
            <a:r>
              <a:rPr lang="en-US" altLang="ko-KR" sz="2400" b="1" kern="0" dirty="0">
                <a:solidFill>
                  <a:srgbClr val="0000FF"/>
                </a:solidFill>
                <a:latin typeface="Times New Roman"/>
              </a:rPr>
              <a:t>July 8-12, 2019, </a:t>
            </a:r>
            <a:r>
              <a:rPr lang="es-ES" altLang="ko-KR" sz="2400" b="1" kern="0" dirty="0">
                <a:solidFill>
                  <a:srgbClr val="0000FF"/>
                </a:solidFill>
                <a:latin typeface="Times New Roman"/>
              </a:rPr>
              <a:t>IEEE Technology Centre GmbH, </a:t>
            </a:r>
            <a:br>
              <a:rPr lang="es-ES" altLang="ko-KR" sz="2400" b="1" kern="0" dirty="0">
                <a:solidFill>
                  <a:srgbClr val="0000FF"/>
                </a:solidFill>
                <a:latin typeface="Times New Roman"/>
              </a:rPr>
            </a:br>
            <a:r>
              <a:rPr lang="es-ES" altLang="ko-KR" sz="2400" b="1" kern="0" dirty="0">
                <a:solidFill>
                  <a:srgbClr val="0000FF"/>
                </a:solidFill>
                <a:latin typeface="Times New Roman"/>
              </a:rPr>
              <a:t>(​</a:t>
            </a:r>
            <a:r>
              <a:rPr lang="en-US" altLang="ko-KR" sz="2400" b="1" kern="0" dirty="0">
                <a:solidFill>
                  <a:srgbClr val="0000FF"/>
                </a:solidFill>
                <a:latin typeface="Times New Roman"/>
              </a:rPr>
              <a:t>IEEE-SA Office), </a:t>
            </a:r>
            <a:r>
              <a:rPr lang="es-ES" altLang="ko-KR" sz="2400" b="1" kern="0" dirty="0">
                <a:solidFill>
                  <a:srgbClr val="0000FF"/>
                </a:solidFill>
                <a:latin typeface="Times New Roman"/>
              </a:rPr>
              <a:t>Heinestrabe 30, 1020 Vienna Austria</a:t>
            </a:r>
            <a:endParaRPr lang="en-US" altLang="ko-KR" sz="2000" b="1" kern="0" dirty="0">
              <a:solidFill>
                <a:srgbClr val="0066A1"/>
              </a:solidFill>
              <a:latin typeface="Times New Roman"/>
            </a:endParaRPr>
          </a:p>
          <a:p>
            <a:pPr lvl="0">
              <a:lnSpc>
                <a:spcPct val="150000"/>
              </a:lnSpc>
            </a:pPr>
            <a:r>
              <a:rPr lang="en-US" altLang="ko-KR" sz="2400" b="1" kern="0" dirty="0">
                <a:solidFill>
                  <a:srgbClr val="FF0000"/>
                </a:solidFill>
                <a:latin typeface="Times New Roman"/>
              </a:rPr>
              <a:t>October 07-11, 2019, 25</a:t>
            </a:r>
            <a:r>
              <a:rPr lang="en-US" altLang="ko-KR" sz="2400" b="1" kern="0" baseline="30000" dirty="0">
                <a:solidFill>
                  <a:srgbClr val="FF0000"/>
                </a:solidFill>
                <a:latin typeface="Times New Roman"/>
              </a:rPr>
              <a:t>th</a:t>
            </a:r>
            <a:r>
              <a:rPr lang="en-US" altLang="ko-KR" sz="2400" b="1" kern="0" dirty="0">
                <a:solidFill>
                  <a:srgbClr val="FF0000"/>
                </a:solidFill>
                <a:latin typeface="Times New Roman"/>
              </a:rPr>
              <a:t> Floor, Landmark 72, </a:t>
            </a:r>
            <a:r>
              <a:rPr lang="en-US" altLang="ko-KR" sz="2400" b="1" dirty="0" err="1">
                <a:solidFill>
                  <a:srgbClr val="FF0000"/>
                </a:solidFill>
                <a:latin typeface="Times New Roman" panose="02020603050405020304" pitchFamily="18" charset="0"/>
                <a:cs typeface="Times New Roman" panose="02020603050405020304" pitchFamily="18" charset="0"/>
              </a:rPr>
              <a:t>Phạm</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Hùng</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Mễ</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Trì</a:t>
            </a:r>
            <a:r>
              <a:rPr lang="en-US" altLang="ko-KR" sz="2400" b="1" dirty="0">
                <a:solidFill>
                  <a:srgbClr val="FF0000"/>
                </a:solidFill>
                <a:latin typeface="Times New Roman" panose="02020603050405020304" pitchFamily="18" charset="0"/>
                <a:cs typeface="Times New Roman" panose="02020603050405020304" pitchFamily="18" charset="0"/>
              </a:rPr>
              <a:t>, Nam </a:t>
            </a:r>
            <a:r>
              <a:rPr lang="en-US" altLang="ko-KR" sz="2400" b="1" dirty="0" err="1">
                <a:solidFill>
                  <a:srgbClr val="FF0000"/>
                </a:solidFill>
                <a:latin typeface="Times New Roman" panose="02020603050405020304" pitchFamily="18" charset="0"/>
                <a:cs typeface="Times New Roman" panose="02020603050405020304" pitchFamily="18" charset="0"/>
              </a:rPr>
              <a:t>Từ</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Liêm</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Hà</a:t>
            </a:r>
            <a:r>
              <a:rPr lang="en-US" altLang="ko-KR" sz="2400" b="1" dirty="0">
                <a:solidFill>
                  <a:srgbClr val="FF0000"/>
                </a:solidFill>
                <a:latin typeface="Times New Roman" panose="02020603050405020304" pitchFamily="18" charset="0"/>
                <a:cs typeface="Times New Roman" panose="02020603050405020304" pitchFamily="18" charset="0"/>
              </a:rPr>
              <a:t> </a:t>
            </a:r>
            <a:r>
              <a:rPr lang="en-US" altLang="ko-KR" sz="2400" b="1" dirty="0" err="1">
                <a:solidFill>
                  <a:srgbClr val="FF0000"/>
                </a:solidFill>
                <a:latin typeface="Times New Roman" panose="02020603050405020304" pitchFamily="18" charset="0"/>
                <a:cs typeface="Times New Roman" panose="02020603050405020304" pitchFamily="18" charset="0"/>
              </a:rPr>
              <a:t>Nội</a:t>
            </a:r>
            <a:r>
              <a:rPr lang="en-US" altLang="ko-KR" sz="2400" b="1" kern="0" dirty="0">
                <a:solidFill>
                  <a:srgbClr val="FF0000"/>
                </a:solidFill>
                <a:latin typeface="Times New Roman"/>
              </a:rPr>
              <a:t>, Vietnam</a:t>
            </a:r>
            <a:endParaRPr lang="en-US" altLang="ko-KR" sz="1600" kern="0" dirty="0">
              <a:solidFill>
                <a:srgbClr val="FF0000"/>
              </a:solidFill>
              <a:latin typeface="Times New Roman"/>
            </a:endParaRPr>
          </a:p>
        </p:txBody>
      </p:sp>
      <p:sp>
        <p:nvSpPr>
          <p:cNvPr id="6" name="바닥글 개체 틀 2">
            <a:extLst>
              <a:ext uri="{FF2B5EF4-FFF2-40B4-BE49-F238E27FC236}">
                <a16:creationId xmlns:a16="http://schemas.microsoft.com/office/drawing/2014/main" id="{995AE94E-78B2-4BE6-B26B-8B0D757F55F1}"/>
              </a:ext>
            </a:extLst>
          </p:cNvPr>
          <p:cNvSpPr>
            <a:spLocks noGrp="1"/>
          </p:cNvSpPr>
          <p:nvPr>
            <p:ph type="ftr" sz="quarter" idx="11"/>
          </p:nvPr>
        </p:nvSpPr>
        <p:spPr>
          <a:xfrm>
            <a:off x="457200" y="6610350"/>
            <a:ext cx="4038600" cy="247650"/>
          </a:xfrm>
        </p:spPr>
        <p:txBody>
          <a:bodyPr/>
          <a:lstStyle/>
          <a:p>
            <a:pPr>
              <a:defRPr/>
            </a:pPr>
            <a:r>
              <a:rPr lang="en-US"/>
              <a:t>3079-19-0009-00-0000-Session #9 WG Opening Plenary</a:t>
            </a:r>
            <a:endParaRPr lang="en-US" dirty="0"/>
          </a:p>
        </p:txBody>
      </p:sp>
    </p:spTree>
    <p:extLst>
      <p:ext uri="{BB962C8B-B14F-4D97-AF65-F5344CB8AC3E}">
        <p14:creationId xmlns:p14="http://schemas.microsoft.com/office/powerpoint/2010/main" val="833905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2020</a:t>
            </a:r>
            <a:endParaRPr lang="ko-KR" altLang="en-US" dirty="0"/>
          </a:p>
        </p:txBody>
      </p:sp>
      <p:sp>
        <p:nvSpPr>
          <p:cNvPr id="3" name="바닥글 개체 틀 2">
            <a:extLst>
              <a:ext uri="{FF2B5EF4-FFF2-40B4-BE49-F238E27FC236}">
                <a16:creationId xmlns:a16="http://schemas.microsoft.com/office/drawing/2014/main" id="{7CDD9059-C6BB-4B8B-B870-2222BDF1BBAB}"/>
              </a:ext>
            </a:extLst>
          </p:cNvPr>
          <p:cNvSpPr>
            <a:spLocks noGrp="1"/>
          </p:cNvSpPr>
          <p:nvPr>
            <p:ph type="ftr" sz="quarter" idx="11"/>
          </p:nvPr>
        </p:nvSpPr>
        <p:spPr/>
        <p:txBody>
          <a:bodyPr/>
          <a:lstStyle/>
          <a:p>
            <a:pPr>
              <a:defRPr/>
            </a:pPr>
            <a:r>
              <a:rPr lang="en-US"/>
              <a:t>3079-19-0009-00-0000-Session #9 WG Opening Plenary</a:t>
            </a:r>
            <a:endParaRPr 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20</a:t>
            </a:fld>
            <a:endParaRPr lang="en-US">
              <a:latin typeface="Myriad Pro" charset="0"/>
            </a:endParaRPr>
          </a:p>
        </p:txBody>
      </p:sp>
      <p:sp>
        <p:nvSpPr>
          <p:cNvPr id="6" name="직사각형 5">
            <a:extLst>
              <a:ext uri="{FF2B5EF4-FFF2-40B4-BE49-F238E27FC236}">
                <a16:creationId xmlns:a16="http://schemas.microsoft.com/office/drawing/2014/main" id="{D58E3FCC-A9D8-4C24-B112-B0CD2BDFA8A8}"/>
              </a:ext>
            </a:extLst>
          </p:cNvPr>
          <p:cNvSpPr/>
          <p:nvPr/>
        </p:nvSpPr>
        <p:spPr>
          <a:xfrm>
            <a:off x="266700" y="990600"/>
            <a:ext cx="8458200" cy="4457952"/>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January 27- 31, 2020, MVL Hotel, 111, </a:t>
            </a:r>
            <a:r>
              <a:rPr lang="en-US" altLang="ko-KR" sz="2400" b="1" kern="0" dirty="0" err="1">
                <a:solidFill>
                  <a:srgbClr val="3333CC"/>
                </a:solidFill>
                <a:latin typeface="Times New Roman"/>
              </a:rPr>
              <a:t>Odongdo-ro</a:t>
            </a:r>
            <a:r>
              <a:rPr lang="en-US" altLang="ko-KR" sz="2400" b="1" kern="0" dirty="0">
                <a:solidFill>
                  <a:srgbClr val="3333CC"/>
                </a:solidFill>
                <a:latin typeface="Times New Roman"/>
              </a:rPr>
              <a:t>, Yeosu</a:t>
            </a:r>
            <a:r>
              <a:rPr lang="es-ES" altLang="ko-KR" sz="2400" b="1" kern="0" dirty="0">
                <a:solidFill>
                  <a:srgbClr val="3333CC"/>
                </a:solidFill>
                <a:latin typeface="Times New Roman"/>
              </a:rPr>
              <a:t>, Jeollanam-do,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20-24, 2020, IEEE-SA Office, 10662 Los Vaqueros Cir, Los Alamitos, California, USA</a:t>
            </a:r>
          </a:p>
          <a:p>
            <a:pPr marL="342900" lvl="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6-10, 2020,</a:t>
            </a:r>
            <a:r>
              <a:rPr lang="en-US" altLang="ko-KR" sz="2400" b="1" kern="0" dirty="0">
                <a:solidFill>
                  <a:srgbClr val="0066FF"/>
                </a:solidFill>
                <a:latin typeface="Times New Roman"/>
              </a:rPr>
              <a:t> </a:t>
            </a:r>
            <a:r>
              <a:rPr lang="en-US" altLang="ko-KR" sz="2400" b="1" kern="0" dirty="0">
                <a:solidFill>
                  <a:srgbClr val="0000FF"/>
                </a:solidFill>
                <a:latin typeface="Times New Roman"/>
              </a:rPr>
              <a:t>​IEEE-SA Office, 3 Park Avenue,, New York City, New York 10016</a:t>
            </a:r>
          </a:p>
          <a:p>
            <a:pPr marL="342900" lvl="0" indent="-342900">
              <a:lnSpc>
                <a:spcPct val="150000"/>
              </a:lnSpc>
              <a:buFont typeface="Arial" panose="020B0604020202020204" pitchFamily="34" charset="0"/>
              <a:buChar char="•"/>
            </a:pPr>
            <a:r>
              <a:rPr lang="en-US" altLang="ko-KR" sz="2400" b="1" kern="0" dirty="0">
                <a:solidFill>
                  <a:srgbClr val="FF0000"/>
                </a:solidFill>
                <a:latin typeface="Times New Roman"/>
              </a:rPr>
              <a:t>October 19-23, 2020, </a:t>
            </a:r>
            <a:r>
              <a:rPr lang="en-US" altLang="ko-KR" sz="2400" b="1" kern="0" dirty="0" err="1">
                <a:solidFill>
                  <a:srgbClr val="FF0000"/>
                </a:solidFill>
                <a:latin typeface="Times New Roman"/>
              </a:rPr>
              <a:t>Estrel</a:t>
            </a:r>
            <a:r>
              <a:rPr lang="en-US" altLang="ko-KR" sz="2400" b="1" kern="0" dirty="0">
                <a:solidFill>
                  <a:srgbClr val="FF0000"/>
                </a:solidFill>
                <a:latin typeface="Times New Roman"/>
              </a:rPr>
              <a:t> Hotel, </a:t>
            </a:r>
            <a:r>
              <a:rPr lang="en-US" altLang="ko-KR" sz="2400" b="1" dirty="0" err="1">
                <a:solidFill>
                  <a:srgbClr val="FF0000"/>
                </a:solidFill>
                <a:latin typeface="Times New Roman" panose="02020603050405020304" pitchFamily="18" charset="0"/>
                <a:cs typeface="Times New Roman" panose="02020603050405020304" pitchFamily="18" charset="0"/>
              </a:rPr>
              <a:t>Sonnenallee</a:t>
            </a:r>
            <a:r>
              <a:rPr lang="en-US" altLang="ko-KR" sz="2400" b="1" dirty="0">
                <a:solidFill>
                  <a:srgbClr val="FF0000"/>
                </a:solidFill>
                <a:latin typeface="Times New Roman" panose="02020603050405020304" pitchFamily="18" charset="0"/>
                <a:cs typeface="Times New Roman" panose="02020603050405020304" pitchFamily="18" charset="0"/>
              </a:rPr>
              <a:t> 225</a:t>
            </a:r>
            <a:br>
              <a:rPr lang="en-US" altLang="ko-KR" sz="2400" b="1" dirty="0">
                <a:solidFill>
                  <a:srgbClr val="FF0000"/>
                </a:solidFill>
                <a:latin typeface="Times New Roman" panose="02020603050405020304" pitchFamily="18" charset="0"/>
                <a:cs typeface="Times New Roman" panose="02020603050405020304" pitchFamily="18" charset="0"/>
              </a:rPr>
            </a:br>
            <a:r>
              <a:rPr lang="en-US" altLang="ko-KR" sz="2400" b="1" dirty="0">
                <a:solidFill>
                  <a:srgbClr val="FF0000"/>
                </a:solidFill>
                <a:latin typeface="Times New Roman" panose="02020603050405020304" pitchFamily="18" charset="0"/>
                <a:cs typeface="Times New Roman" panose="02020603050405020304" pitchFamily="18" charset="0"/>
              </a:rPr>
              <a:t>12057, </a:t>
            </a:r>
            <a:r>
              <a:rPr lang="en-US" altLang="ko-KR" sz="2400" b="1" kern="0" dirty="0">
                <a:solidFill>
                  <a:srgbClr val="FF0000"/>
                </a:solidFill>
                <a:latin typeface="Times New Roman"/>
              </a:rPr>
              <a:t>Berlin, Germany</a:t>
            </a:r>
          </a:p>
        </p:txBody>
      </p:sp>
    </p:spTree>
    <p:extLst>
      <p:ext uri="{BB962C8B-B14F-4D97-AF65-F5344CB8AC3E}">
        <p14:creationId xmlns:p14="http://schemas.microsoft.com/office/powerpoint/2010/main" val="3793132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72754993"/>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2019-04-18</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 [optional]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Dillon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VoleR</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Creative</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dillon@volercreative.com</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3D Content Motion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a:t>
            </a:r>
            <a:r>
              <a:rPr lang="en-US" altLang="ko-KR" sz="1800" dirty="0" err="1"/>
              <a:t>dillon@volercreative</a:t>
            </a:r>
            <a:endParaRPr lang="ko-KR" altLang="en-US" sz="1800" dirty="0"/>
          </a:p>
        </p:txBody>
      </p:sp>
      <p:sp>
        <p:nvSpPr>
          <p:cNvPr id="5" name="바닥글 개체 틀 4"/>
          <p:cNvSpPr>
            <a:spLocks noGrp="1"/>
          </p:cNvSpPr>
          <p:nvPr>
            <p:ph type="ftr" sz="quarter" idx="11"/>
          </p:nvPr>
        </p:nvSpPr>
        <p:spPr/>
        <p:txBody>
          <a:bodyPr/>
          <a:lstStyle/>
          <a:p>
            <a:pPr>
              <a:defRPr/>
            </a:pPr>
            <a:r>
              <a:rPr lang="en-US"/>
              <a:t>3079-19-0009-00-0000-Session #9 WG Opening Plenary</a:t>
            </a:r>
            <a:endParaRPr lang="en-US"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3" name="바닥글 개체 틀 2"/>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0292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IEEE Office, 17F 3rd Park Ave. New York City</a:t>
            </a:r>
            <a:endParaRPr lang="en-US" sz="1400" b="1" dirty="0">
              <a:solidFill>
                <a:srgbClr val="000000"/>
              </a:solidFill>
              <a:latin typeface="Times New Roman" pitchFamily="18" charset="0"/>
              <a:ea typeface="+mn-ea"/>
              <a:cs typeface="+mn-cs"/>
            </a:endParaRPr>
          </a:p>
        </p:txBody>
      </p:sp>
      <p:graphicFrame>
        <p:nvGraphicFramePr>
          <p:cNvPr id="7" name="표 6">
            <a:extLst>
              <a:ext uri="{FF2B5EF4-FFF2-40B4-BE49-F238E27FC236}">
                <a16:creationId xmlns:a16="http://schemas.microsoft.com/office/drawing/2014/main" id="{CA667DEC-F98D-45A6-83F1-0F2307F3639A}"/>
              </a:ext>
            </a:extLst>
          </p:cNvPr>
          <p:cNvGraphicFramePr>
            <a:graphicFrameLocks noGrp="1"/>
          </p:cNvGraphicFramePr>
          <p:nvPr>
            <p:extLst>
              <p:ext uri="{D42A27DB-BD31-4B8C-83A1-F6EECF244321}">
                <p14:modId xmlns:p14="http://schemas.microsoft.com/office/powerpoint/2010/main" val="2066284414"/>
              </p:ext>
            </p:extLst>
          </p:nvPr>
        </p:nvGraphicFramePr>
        <p:xfrm>
          <a:off x="380539" y="974426"/>
          <a:ext cx="8382000" cy="3842348"/>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531567">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(April 22, 2019)</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23,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24,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25,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April 26,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2249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9:00-10:30a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1654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11:00-12:30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58773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3511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3:30 – 5:00p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4" name="바닥글 개체 틀 3"/>
          <p:cNvSpPr>
            <a:spLocks noGrp="1"/>
          </p:cNvSpPr>
          <p:nvPr>
            <p:ph type="ftr" sz="quarter" idx="11"/>
          </p:nvPr>
        </p:nvSpPr>
        <p:spPr/>
        <p:txBody>
          <a:bodyPr/>
          <a:lstStyle/>
          <a:p>
            <a:pPr>
              <a:defRPr/>
            </a:pPr>
            <a:r>
              <a:rPr lang="en-US"/>
              <a:t>3079-19-0009-00-0000-Session #9 WG Opening Plenary</a:t>
            </a:r>
            <a:endParaRPr lang="en-US" dirty="0"/>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8229600" cy="241912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https://imat.ieee.org/3079/</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4" name="바닥글 개체 틀 3"/>
          <p:cNvSpPr>
            <a:spLocks noGrp="1"/>
          </p:cNvSpPr>
          <p:nvPr>
            <p:ph type="ftr" sz="quarter" idx="11"/>
          </p:nvPr>
        </p:nvSpPr>
        <p:spPr/>
        <p:txBody>
          <a:bodyPr/>
          <a:lstStyle/>
          <a:p>
            <a:pPr>
              <a:defRPr/>
            </a:pPr>
            <a:r>
              <a:rPr lang="en-US"/>
              <a:t>3079-19-0009-00-0000-Session #9 WG Opening Plenary</a:t>
            </a:r>
            <a:endParaRPr lang="en-US" dirty="0"/>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1795363"/>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Total number of IEEE 3079 WG sessions: 14</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07 sessions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Times New Roman" panose="02020603050405020304" pitchFamily="18" charset="0"/>
                <a:cs typeface="Times New Roman" panose="02020603050405020304" pitchFamily="18" charset="0"/>
              </a:rPr>
              <a:t>Please check the attendance records for any errors</a:t>
            </a:r>
          </a:p>
        </p:txBody>
      </p:sp>
      <p:pic>
        <p:nvPicPr>
          <p:cNvPr id="7" name="그림 6">
            <a:extLst>
              <a:ext uri="{FF2B5EF4-FFF2-40B4-BE49-F238E27FC236}">
                <a16:creationId xmlns:a16="http://schemas.microsoft.com/office/drawing/2014/main" id="{8F629C98-6EE3-44C1-941A-49DFEDD5A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0643" y="3181894"/>
            <a:ext cx="6462713" cy="2761706"/>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0772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3-17-0046-00-0000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2" name="바닥글 개체 틀 1">
            <a:extLst>
              <a:ext uri="{FF2B5EF4-FFF2-40B4-BE49-F238E27FC236}">
                <a16:creationId xmlns:a16="http://schemas.microsoft.com/office/drawing/2014/main" id="{B98DCF2E-3D67-4AE5-9294-FC9C58782157}"/>
              </a:ext>
            </a:extLst>
          </p:cNvPr>
          <p:cNvSpPr>
            <a:spLocks noGrp="1"/>
          </p:cNvSpPr>
          <p:nvPr>
            <p:ph type="ftr" sz="quarter" idx="11"/>
          </p:nvPr>
        </p:nvSpPr>
        <p:spPr/>
        <p:txBody>
          <a:bodyPr/>
          <a:lstStyle/>
          <a:p>
            <a:pPr>
              <a:defRPr/>
            </a:pPr>
            <a:r>
              <a:rPr lang="en-US"/>
              <a:t>3079-19-0009-00-0000-Session #9 WG Opening Plenary</a:t>
            </a:r>
            <a:endParaRPr lang="en-US" dirty="0"/>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3" name="바닥글 개체 틀 2">
            <a:extLst>
              <a:ext uri="{FF2B5EF4-FFF2-40B4-BE49-F238E27FC236}">
                <a16:creationId xmlns:a16="http://schemas.microsoft.com/office/drawing/2014/main" id="{DF50E9E7-EA9E-42FA-98F6-7103FBC12AA2}"/>
              </a:ext>
            </a:extLst>
          </p:cNvPr>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12:30PM –1:30PM</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10:30AM-11:00AM</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 3:00PM-3:30PM</a:t>
            </a:r>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3" name="바닥글 개체 틀 2"/>
          <p:cNvSpPr>
            <a:spLocks noGrp="1"/>
          </p:cNvSpPr>
          <p:nvPr>
            <p:ph type="ftr" sz="quarter" idx="11"/>
          </p:nvPr>
        </p:nvSpPr>
        <p:spPr/>
        <p:txBody>
          <a:bodyPr/>
          <a:lstStyle/>
          <a:p>
            <a:pPr>
              <a:defRPr/>
            </a:pPr>
            <a:r>
              <a:rPr lang="en-US"/>
              <a:t>3079-19-0009-00-0000-Session #9 WG Opening Plenary</a:t>
            </a:r>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5211</TotalTime>
  <Words>1351</Words>
  <Application>Microsoft Office PowerPoint</Application>
  <PresentationFormat>화면 슬라이드 쇼(4:3)</PresentationFormat>
  <Paragraphs>233</Paragraphs>
  <Slides>22</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22</vt:i4>
      </vt:variant>
    </vt:vector>
  </HeadingPairs>
  <TitlesOfParts>
    <vt:vector size="32" baseType="lpstr">
      <vt:lpstr>맑은 고딕</vt:lpstr>
      <vt:lpstr>Arial</vt:lpstr>
      <vt:lpstr>Calibri</vt:lpstr>
      <vt:lpstr>Myriad Pro</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HMD Based 3D Content Motion Sickness Reducing Technology Dongil Dillon Seo, dillon@volercreative</vt:lpstr>
      <vt:lpstr>Session Time and Location</vt:lpstr>
      <vt:lpstr>Attendance</vt:lpstr>
      <vt:lpstr>Attendance</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Objectives for the April Meeting</vt:lpstr>
      <vt:lpstr>Development Timeline</vt:lpstr>
      <vt:lpstr>Future Sessions – 2019</vt:lpstr>
      <vt:lpstr>Future Sessions – 2020</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Sangkwon Jeong</cp:lastModifiedBy>
  <cp:revision>198</cp:revision>
  <dcterms:created xsi:type="dcterms:W3CDTF">2014-10-13T13:02:20Z</dcterms:created>
  <dcterms:modified xsi:type="dcterms:W3CDTF">2019-04-18T04:58:10Z</dcterms:modified>
</cp:coreProperties>
</file>