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391" r:id="rId23"/>
    <p:sldId id="402"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5" d="100"/>
          <a:sy n="135" d="100"/>
        </p:scale>
        <p:origin x="130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3079-19-0009-00-0000-Session #9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3079-19-0009-00-0000-Session #9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3079-19-0009-00-0000-Session #9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3079-19-0009-00-0000-Session #9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3079-19-0009-00-0000-Session #9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3079-19-0009-00-0000-Session #9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3079-19-0009-00-0000-Session #9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3079-19-0009-00-0000-Session #9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3079-19-0009-00-0000-Session #9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#9</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dirty="0" err="1"/>
              <a:t>VoleR</a:t>
            </a:r>
            <a:r>
              <a:rPr lang="en-US" dirty="0"/>
              <a:t> Creative]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3" name="바닥글 개체 틀 2"/>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3" name="바닥글 개체 틀 2">
            <a:extLst>
              <a:ext uri="{FF2B5EF4-FFF2-40B4-BE49-F238E27FC236}">
                <a16:creationId xmlns:a16="http://schemas.microsoft.com/office/drawing/2014/main" id="{86B733D5-EE24-4712-811B-D8E304B0B57D}"/>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3" name="바닥글 개체 틀 2">
            <a:extLst>
              <a:ext uri="{FF2B5EF4-FFF2-40B4-BE49-F238E27FC236}">
                <a16:creationId xmlns:a16="http://schemas.microsoft.com/office/drawing/2014/main" id="{71C0DD78-02E9-4160-94AE-E69E6F8A15E4}"/>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3" name="바닥글 개체 틀 2">
            <a:extLst>
              <a:ext uri="{FF2B5EF4-FFF2-40B4-BE49-F238E27FC236}">
                <a16:creationId xmlns:a16="http://schemas.microsoft.com/office/drawing/2014/main" id="{E5A26EFC-3656-4DE8-9A4D-ADD3ECE2519B}"/>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3" name="바닥글 개체 틀 2">
            <a:extLst>
              <a:ext uri="{FF2B5EF4-FFF2-40B4-BE49-F238E27FC236}">
                <a16:creationId xmlns:a16="http://schemas.microsoft.com/office/drawing/2014/main" id="{8D791E93-71EC-4F2A-AF2E-A94A0C347063}"/>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3" name="바닥글 개체 틀 2">
            <a:extLst>
              <a:ext uri="{FF2B5EF4-FFF2-40B4-BE49-F238E27FC236}">
                <a16:creationId xmlns:a16="http://schemas.microsoft.com/office/drawing/2014/main" id="{86C02853-FEF6-4D77-9D79-BE07D2AED37F}"/>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3" name="바닥글 개체 틀 2">
            <a:extLst>
              <a:ext uri="{FF2B5EF4-FFF2-40B4-BE49-F238E27FC236}">
                <a16:creationId xmlns:a16="http://schemas.microsoft.com/office/drawing/2014/main" id="{5DB0AD81-7329-4943-A7C3-DDFD1C15BFDA}"/>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sz="2400" kern="0" dirty="0">
                <a:latin typeface="Times New Roman" panose="02020603050405020304" pitchFamily="18" charset="0"/>
                <a:cs typeface="Times New Roman" panose="02020603050405020304" pitchFamily="18" charset="0"/>
              </a:rPr>
              <a:t>Elect next Chairman &amp; Secretary</a:t>
            </a:r>
          </a:p>
          <a:p>
            <a:pPr lvl="1">
              <a:lnSpc>
                <a:spcPct val="150000"/>
              </a:lnSpc>
            </a:pPr>
            <a:r>
              <a:rPr lang="en-US" sz="2400" kern="0" dirty="0">
                <a:latin typeface="Times New Roman" panose="02020603050405020304" pitchFamily="18" charset="0"/>
                <a:cs typeface="Times New Roman" panose="02020603050405020304" pitchFamily="18" charset="0"/>
              </a:rPr>
              <a:t>Continue to draft</a:t>
            </a:r>
            <a:r>
              <a:rPr lang="ko-KR" altLang="en-US" sz="2400" kern="0" dirty="0">
                <a:latin typeface="Times New Roman" panose="02020603050405020304" pitchFamily="18" charset="0"/>
                <a:cs typeface="Times New Roman" panose="02020603050405020304" pitchFamily="18" charset="0"/>
              </a:rPr>
              <a:t> </a:t>
            </a:r>
            <a:r>
              <a:rPr lang="en-US" altLang="ko-KR" sz="2400" kern="0" dirty="0">
                <a:latin typeface="Times New Roman" panose="02020603050405020304" pitchFamily="18" charset="0"/>
                <a:cs typeface="Times New Roman" panose="02020603050405020304" pitchFamily="18" charset="0"/>
              </a:rPr>
              <a:t>th</a:t>
            </a:r>
            <a:r>
              <a:rPr lang="en-US" sz="2400" kern="0" dirty="0">
                <a:latin typeface="Times New Roman" panose="02020603050405020304" pitchFamily="18" charset="0"/>
                <a:cs typeface="Times New Roman" panose="02020603050405020304" pitchFamily="18" charset="0"/>
              </a:rPr>
              <a:t>e standard document</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 the development of new PAR</a:t>
            </a:r>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April Meeting</a:t>
            </a:r>
            <a:endParaRPr lang="ko-KR" altLang="en-US" dirty="0"/>
          </a:p>
        </p:txBody>
      </p:sp>
      <p:sp>
        <p:nvSpPr>
          <p:cNvPr id="3" name="바닥글 개체 틀 2">
            <a:extLst>
              <a:ext uri="{FF2B5EF4-FFF2-40B4-BE49-F238E27FC236}">
                <a16:creationId xmlns:a16="http://schemas.microsoft.com/office/drawing/2014/main" id="{3661D3D1-7F8F-41B5-8AA1-867881F03EB7}"/>
              </a:ext>
            </a:extLst>
          </p:cNvPr>
          <p:cNvSpPr>
            <a:spLocks noGrp="1"/>
          </p:cNvSpPr>
          <p:nvPr>
            <p:ph type="ftr" sz="quarter" idx="11"/>
          </p:nvPr>
        </p:nvSpPr>
        <p:spPr/>
        <p:txBody>
          <a:bodyPr/>
          <a:lstStyle/>
          <a:p>
            <a:pPr>
              <a:defRPr/>
            </a:pPr>
            <a:r>
              <a:rPr lang="en-US"/>
              <a:t>3079-19-0009-00-0000-Session #9 WG Opening Plenary</a:t>
            </a:r>
            <a:endParaRPr 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sz="2400" kern="0" dirty="0">
                <a:latin typeface="Times New Roman" panose="02020603050405020304" pitchFamily="18" charset="0"/>
                <a:cs typeface="Times New Roman" panose="02020603050405020304" pitchFamily="18" charset="0"/>
              </a:rPr>
              <a:t>Elect next Chairman &amp; Secretary</a:t>
            </a:r>
          </a:p>
          <a:p>
            <a:pPr lvl="1">
              <a:lnSpc>
                <a:spcPct val="150000"/>
              </a:lnSpc>
            </a:pPr>
            <a:r>
              <a:rPr lang="en-US" sz="2400" kern="0" dirty="0">
                <a:latin typeface="Times New Roman" panose="02020603050405020304" pitchFamily="18" charset="0"/>
                <a:cs typeface="Times New Roman" panose="02020603050405020304" pitchFamily="18" charset="0"/>
              </a:rPr>
              <a:t>Present &amp; Review the standard draft document</a:t>
            </a:r>
          </a:p>
          <a:p>
            <a:pPr lvl="1">
              <a:lnSpc>
                <a:spcPct val="150000"/>
              </a:lnSpc>
            </a:pPr>
            <a:r>
              <a:rPr lang="en-US" sz="2400" kern="0" dirty="0">
                <a:latin typeface="Times New Roman" panose="02020603050405020304" pitchFamily="18" charset="0"/>
                <a:cs typeface="Times New Roman" panose="02020603050405020304" pitchFamily="18" charset="0"/>
              </a:rPr>
              <a:t>Discuss the ‘</a:t>
            </a:r>
            <a:r>
              <a:rPr lang="en-US" altLang="ko-KR" sz="2400" kern="0" dirty="0">
                <a:latin typeface="Times New Roman" panose="02020603050405020304" pitchFamily="18" charset="0"/>
                <a:cs typeface="Times New Roman" panose="02020603050405020304" pitchFamily="18" charset="0"/>
              </a:rPr>
              <a:t>standard draft document</a:t>
            </a:r>
            <a:r>
              <a:rPr lang="en-US" sz="2400" kern="0" dirty="0">
                <a:latin typeface="Times New Roman" panose="02020603050405020304" pitchFamily="18" charset="0"/>
                <a:cs typeface="Times New Roman" panose="02020603050405020304" pitchFamily="18" charset="0"/>
              </a:rPr>
              <a:t>’</a:t>
            </a:r>
          </a:p>
          <a:p>
            <a:pPr lvl="1">
              <a:lnSpc>
                <a:spcPct val="150000"/>
              </a:lnSpc>
            </a:pPr>
            <a:r>
              <a:rPr lang="en-US" altLang="ko-KR" sz="2400" kern="0" dirty="0">
                <a:latin typeface="Times New Roman" panose="02020603050405020304" pitchFamily="18" charset="0"/>
                <a:cs typeface="Times New Roman" panose="02020603050405020304" pitchFamily="18" charset="0"/>
              </a:rPr>
              <a:t>Edit the ‘standard draft document’</a:t>
            </a:r>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3" name="바닥글 개체 틀 2">
            <a:extLst>
              <a:ext uri="{FF2B5EF4-FFF2-40B4-BE49-F238E27FC236}">
                <a16:creationId xmlns:a16="http://schemas.microsoft.com/office/drawing/2014/main" id="{B49AB365-8E80-4D86-83A2-2E25083D3554}"/>
              </a:ext>
            </a:extLst>
          </p:cNvPr>
          <p:cNvSpPr>
            <a:spLocks noGrp="1"/>
          </p:cNvSpPr>
          <p:nvPr>
            <p:ph type="ftr" sz="quarter" idx="11"/>
          </p:nvPr>
        </p:nvSpPr>
        <p:spPr/>
        <p:txBody>
          <a:bodyPr/>
          <a:lstStyle/>
          <a:p>
            <a:pPr>
              <a:defRPr/>
            </a:pPr>
            <a:r>
              <a:rPr lang="en-US" altLang="ko-KR"/>
              <a:t>3079-19-0009-00-0000-Session #9 WG Opening Plenary</a:t>
            </a:r>
            <a:endParaRPr lang="en-US" altLang="ko-KR"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3079-19-0009-00-0000-Session #9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2019</a:t>
            </a:r>
            <a:endParaRPr lang="ko-KR" altLang="en-US" dirty="0"/>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7" name="Rectangle 3">
            <a:extLst>
              <a:ext uri="{FF2B5EF4-FFF2-40B4-BE49-F238E27FC236}">
                <a16:creationId xmlns:a16="http://schemas.microsoft.com/office/drawing/2014/main" id="{00EF9049-D236-4B89-957C-296AAF9B7E28}"/>
              </a:ext>
            </a:extLst>
          </p:cNvPr>
          <p:cNvSpPr txBox="1">
            <a:spLocks noChangeArrowheads="1"/>
          </p:cNvSpPr>
          <p:nvPr/>
        </p:nvSpPr>
        <p:spPr bwMode="auto">
          <a:xfrm>
            <a:off x="381000" y="914400"/>
            <a:ext cx="8610600"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400" b="1" kern="0" dirty="0">
                <a:solidFill>
                  <a:srgbClr val="0000FF"/>
                </a:solidFill>
                <a:latin typeface="Times New Roman"/>
              </a:rPr>
              <a:t>July 8-12, 2019, </a:t>
            </a:r>
            <a:r>
              <a:rPr lang="es-ES" altLang="ko-KR" sz="2400" b="1" kern="0" dirty="0">
                <a:solidFill>
                  <a:srgbClr val="0000FF"/>
                </a:solidFill>
                <a:latin typeface="Times New Roman"/>
              </a:rPr>
              <a:t>IEEE Technology Centre GmbH, </a:t>
            </a:r>
            <a:br>
              <a:rPr lang="es-ES" altLang="ko-KR" sz="2400" b="1" kern="0" dirty="0">
                <a:solidFill>
                  <a:srgbClr val="0000FF"/>
                </a:solidFill>
                <a:latin typeface="Times New Roman"/>
              </a:rPr>
            </a:br>
            <a:r>
              <a:rPr lang="es-ES" altLang="ko-KR" sz="2400" b="1" kern="0" dirty="0">
                <a:solidFill>
                  <a:srgbClr val="0000FF"/>
                </a:solidFill>
                <a:latin typeface="Times New Roman"/>
              </a:rPr>
              <a:t>(​</a:t>
            </a:r>
            <a:r>
              <a:rPr lang="en-US" altLang="ko-KR" sz="2400" b="1" kern="0" dirty="0">
                <a:solidFill>
                  <a:srgbClr val="0000FF"/>
                </a:solidFill>
                <a:latin typeface="Times New Roman"/>
              </a:rPr>
              <a:t>IEEE-SA Office), </a:t>
            </a:r>
            <a:r>
              <a:rPr lang="es-ES" altLang="ko-KR" sz="2400" b="1" kern="0" dirty="0">
                <a:solidFill>
                  <a:srgbClr val="0000FF"/>
                </a:solidFill>
                <a:latin typeface="Times New Roman"/>
              </a:rPr>
              <a:t>Heinestrabe 30, 1020 Vienna Austria</a:t>
            </a:r>
            <a:endParaRPr lang="en-US" altLang="ko-KR" sz="2000" b="1" kern="0" dirty="0">
              <a:solidFill>
                <a:srgbClr val="0066A1"/>
              </a:solidFill>
              <a:latin typeface="Times New Roman"/>
            </a:endParaRPr>
          </a:p>
          <a:p>
            <a:pPr lvl="0">
              <a:lnSpc>
                <a:spcPct val="150000"/>
              </a:lnSpc>
            </a:pPr>
            <a:r>
              <a:rPr lang="en-US" altLang="ko-KR" sz="2400" b="1" kern="0" dirty="0">
                <a:solidFill>
                  <a:srgbClr val="FF0000"/>
                </a:solidFill>
                <a:latin typeface="Times New Roman"/>
              </a:rPr>
              <a:t>October 07-11, 2019, 25</a:t>
            </a:r>
            <a:r>
              <a:rPr lang="en-US" altLang="ko-KR" sz="2400" b="1" kern="0" baseline="30000" dirty="0">
                <a:solidFill>
                  <a:srgbClr val="FF0000"/>
                </a:solidFill>
                <a:latin typeface="Times New Roman"/>
              </a:rPr>
              <a:t>th</a:t>
            </a:r>
            <a:r>
              <a:rPr lang="en-US" altLang="ko-KR" sz="2400" b="1" kern="0" dirty="0">
                <a:solidFill>
                  <a:srgbClr val="FF0000"/>
                </a:solidFill>
                <a:latin typeface="Times New Roman"/>
              </a:rPr>
              <a:t> Floor, Landmark 72, </a:t>
            </a:r>
            <a:r>
              <a:rPr lang="en-US" altLang="ko-KR" sz="2400" b="1" dirty="0" err="1">
                <a:solidFill>
                  <a:srgbClr val="FF0000"/>
                </a:solidFill>
                <a:latin typeface="Times New Roman" panose="02020603050405020304" pitchFamily="18" charset="0"/>
                <a:cs typeface="Times New Roman" panose="02020603050405020304" pitchFamily="18" charset="0"/>
              </a:rPr>
              <a:t>Phạm</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Hùng</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Mễ</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Trì</a:t>
            </a:r>
            <a:r>
              <a:rPr lang="en-US" altLang="ko-KR" sz="2400" b="1" dirty="0">
                <a:solidFill>
                  <a:srgbClr val="FF0000"/>
                </a:solidFill>
                <a:latin typeface="Times New Roman" panose="02020603050405020304" pitchFamily="18" charset="0"/>
                <a:cs typeface="Times New Roman" panose="02020603050405020304" pitchFamily="18" charset="0"/>
              </a:rPr>
              <a:t>, Nam </a:t>
            </a:r>
            <a:r>
              <a:rPr lang="en-US" altLang="ko-KR" sz="2400" b="1" dirty="0" err="1">
                <a:solidFill>
                  <a:srgbClr val="FF0000"/>
                </a:solidFill>
                <a:latin typeface="Times New Roman" panose="02020603050405020304" pitchFamily="18" charset="0"/>
                <a:cs typeface="Times New Roman" panose="02020603050405020304" pitchFamily="18" charset="0"/>
              </a:rPr>
              <a:t>Từ</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Liêm</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Hà</a:t>
            </a:r>
            <a:r>
              <a:rPr lang="en-US" altLang="ko-KR" sz="2400" b="1" dirty="0">
                <a:solidFill>
                  <a:srgbClr val="FF0000"/>
                </a:solidFill>
                <a:latin typeface="Times New Roman" panose="02020603050405020304" pitchFamily="18" charset="0"/>
                <a:cs typeface="Times New Roman" panose="02020603050405020304" pitchFamily="18" charset="0"/>
              </a:rPr>
              <a:t> </a:t>
            </a:r>
            <a:r>
              <a:rPr lang="en-US" altLang="ko-KR" sz="2400" b="1" dirty="0" err="1">
                <a:solidFill>
                  <a:srgbClr val="FF0000"/>
                </a:solidFill>
                <a:latin typeface="Times New Roman" panose="02020603050405020304" pitchFamily="18" charset="0"/>
                <a:cs typeface="Times New Roman" panose="02020603050405020304" pitchFamily="18" charset="0"/>
              </a:rPr>
              <a:t>Nội</a:t>
            </a:r>
            <a:r>
              <a:rPr lang="en-US" altLang="ko-KR" sz="2400" b="1" kern="0" dirty="0">
                <a:solidFill>
                  <a:srgbClr val="FF0000"/>
                </a:solidFill>
                <a:latin typeface="Times New Roman"/>
              </a:rPr>
              <a:t>, Vietnam</a:t>
            </a:r>
            <a:endParaRPr lang="en-US" altLang="ko-KR" sz="1600" kern="0" dirty="0">
              <a:solidFill>
                <a:srgbClr val="FF0000"/>
              </a:solidFill>
              <a:latin typeface="Times New Roman"/>
            </a:endParaRPr>
          </a:p>
        </p:txBody>
      </p:sp>
      <p:sp>
        <p:nvSpPr>
          <p:cNvPr id="6" name="바닥글 개체 틀 2">
            <a:extLst>
              <a:ext uri="{FF2B5EF4-FFF2-40B4-BE49-F238E27FC236}">
                <a16:creationId xmlns:a16="http://schemas.microsoft.com/office/drawing/2014/main" id="{995AE94E-78B2-4BE6-B26B-8B0D757F55F1}"/>
              </a:ext>
            </a:extLst>
          </p:cNvPr>
          <p:cNvSpPr>
            <a:spLocks noGrp="1"/>
          </p:cNvSpPr>
          <p:nvPr>
            <p:ph type="ftr" sz="quarter" idx="11"/>
          </p:nvPr>
        </p:nvSpPr>
        <p:spPr>
          <a:xfrm>
            <a:off x="457200" y="6610350"/>
            <a:ext cx="4038600" cy="247650"/>
          </a:xfrm>
        </p:spPr>
        <p:txBody>
          <a:bodyPr/>
          <a:lstStyle/>
          <a:p>
            <a:pPr>
              <a:defRPr/>
            </a:pPr>
            <a:r>
              <a:rPr lang="en-US"/>
              <a:t>3079-19-0009-00-0000-Session #9 WG Opening Plenary</a:t>
            </a:r>
            <a:endParaRPr lang="en-US" dirty="0"/>
          </a:p>
        </p:txBody>
      </p:sp>
    </p:spTree>
    <p:extLst>
      <p:ext uri="{BB962C8B-B14F-4D97-AF65-F5344CB8AC3E}">
        <p14:creationId xmlns:p14="http://schemas.microsoft.com/office/powerpoint/2010/main" val="83390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7CDD9059-C6BB-4B8B-B870-2222BDF1BBAB}"/>
              </a:ext>
            </a:extLst>
          </p:cNvPr>
          <p:cNvSpPr>
            <a:spLocks noGrp="1"/>
          </p:cNvSpPr>
          <p:nvPr>
            <p:ph type="ftr" sz="quarter" idx="11"/>
          </p:nvPr>
        </p:nvSpPr>
        <p:spPr/>
        <p:txBody>
          <a:bodyPr/>
          <a:lstStyle/>
          <a:p>
            <a:pPr>
              <a:defRPr/>
            </a:pPr>
            <a:r>
              <a:rPr lang="en-US"/>
              <a:t>3079-19-0009-00-0000-Session #9 WG Opening Plenary</a:t>
            </a:r>
            <a:endParaRPr 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6" name="직사각형 5">
            <a:extLst>
              <a:ext uri="{FF2B5EF4-FFF2-40B4-BE49-F238E27FC236}">
                <a16:creationId xmlns:a16="http://schemas.microsoft.com/office/drawing/2014/main" id="{D58E3FCC-A9D8-4C24-B112-B0CD2BDFA8A8}"/>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January 27- 31, 2020, MVL Hotel, 111, </a:t>
            </a:r>
            <a:r>
              <a:rPr lang="en-US" altLang="ko-KR" sz="2400" b="1" kern="0" dirty="0" err="1">
                <a:solidFill>
                  <a:srgbClr val="3333CC"/>
                </a:solidFill>
                <a:latin typeface="Times New Roman"/>
              </a:rPr>
              <a:t>Odongdo-ro</a:t>
            </a:r>
            <a:r>
              <a:rPr lang="en-US" altLang="ko-KR" sz="2400" b="1" kern="0" dirty="0">
                <a:solidFill>
                  <a:srgbClr val="3333CC"/>
                </a:solidFill>
                <a:latin typeface="Times New Roman"/>
              </a:rPr>
              <a:t>, Yeosu</a:t>
            </a:r>
            <a:r>
              <a:rPr lang="es-ES" altLang="ko-KR" sz="2400" b="1" kern="0" dirty="0">
                <a:solidFill>
                  <a:srgbClr val="3333CC"/>
                </a:solidFill>
                <a:latin typeface="Times New Roman"/>
              </a:rPr>
              <a:t>, Jeollanam-do,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IEEE-SA Office, 10662 Los Vaqueros Cir, Los Alamitos, California, USA</a:t>
            </a:r>
          </a:p>
          <a:p>
            <a:pPr marL="342900" lvl="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a:t>
            </a:r>
            <a:r>
              <a:rPr lang="en-US" altLang="ko-KR" sz="2400" b="1" kern="0" dirty="0">
                <a:solidFill>
                  <a:srgbClr val="0066FF"/>
                </a:solidFill>
                <a:latin typeface="Times New Roman"/>
              </a:rPr>
              <a:t> </a:t>
            </a:r>
            <a:r>
              <a:rPr lang="en-US" altLang="ko-KR" sz="2400" b="1" kern="0" dirty="0">
                <a:solidFill>
                  <a:srgbClr val="0000FF"/>
                </a:solidFill>
                <a:latin typeface="Times New Roman"/>
              </a:rPr>
              <a:t>​IEEE-SA Office, 3 Park Avenue,, New York City, New York 10016</a:t>
            </a:r>
          </a:p>
          <a:p>
            <a:pPr marL="342900" lvl="0" indent="-342900">
              <a:lnSpc>
                <a:spcPct val="150000"/>
              </a:lnSpc>
              <a:buFont typeface="Arial" panose="020B0604020202020204" pitchFamily="34" charset="0"/>
              <a:buChar char="•"/>
            </a:pPr>
            <a:r>
              <a:rPr lang="en-US" altLang="ko-KR" sz="2400" b="1" kern="0" dirty="0">
                <a:solidFill>
                  <a:srgbClr val="FF0000"/>
                </a:solidFill>
                <a:latin typeface="Times New Roman"/>
              </a:rPr>
              <a:t>October 19-23, 2020, </a:t>
            </a:r>
            <a:r>
              <a:rPr lang="en-US" altLang="ko-KR" sz="2400" b="1" kern="0" dirty="0" err="1">
                <a:solidFill>
                  <a:srgbClr val="FF0000"/>
                </a:solidFill>
                <a:latin typeface="Times New Roman"/>
              </a:rPr>
              <a:t>Estrel</a:t>
            </a:r>
            <a:r>
              <a:rPr lang="en-US" altLang="ko-KR" sz="2400" b="1" kern="0" dirty="0">
                <a:solidFill>
                  <a:srgbClr val="FF0000"/>
                </a:solidFill>
                <a:latin typeface="Times New Roman"/>
              </a:rPr>
              <a:t> Hotel, </a:t>
            </a:r>
            <a:r>
              <a:rPr lang="en-US" altLang="ko-KR" sz="2400" b="1" dirty="0" err="1">
                <a:solidFill>
                  <a:srgbClr val="FF0000"/>
                </a:solidFill>
                <a:latin typeface="Times New Roman" panose="02020603050405020304" pitchFamily="18" charset="0"/>
                <a:cs typeface="Times New Roman" panose="02020603050405020304" pitchFamily="18" charset="0"/>
              </a:rPr>
              <a:t>Sonnenallee</a:t>
            </a:r>
            <a:r>
              <a:rPr lang="en-US" altLang="ko-KR" sz="2400" b="1" dirty="0">
                <a:solidFill>
                  <a:srgbClr val="FF0000"/>
                </a:solidFill>
                <a:latin typeface="Times New Roman" panose="02020603050405020304" pitchFamily="18" charset="0"/>
                <a:cs typeface="Times New Roman" panose="02020603050405020304" pitchFamily="18" charset="0"/>
              </a:rPr>
              <a:t> 225</a:t>
            </a:r>
            <a:br>
              <a:rPr lang="en-US" altLang="ko-KR" sz="2400" b="1" dirty="0">
                <a:solidFill>
                  <a:srgbClr val="FF0000"/>
                </a:solidFill>
                <a:latin typeface="Times New Roman" panose="02020603050405020304" pitchFamily="18" charset="0"/>
                <a:cs typeface="Times New Roman" panose="02020603050405020304" pitchFamily="18" charset="0"/>
              </a:rPr>
            </a:br>
            <a:r>
              <a:rPr lang="en-US" altLang="ko-KR" sz="2400" b="1" dirty="0">
                <a:solidFill>
                  <a:srgbClr val="FF0000"/>
                </a:solidFill>
                <a:latin typeface="Times New Roman" panose="02020603050405020304" pitchFamily="18" charset="0"/>
                <a:cs typeface="Times New Roman" panose="02020603050405020304" pitchFamily="18" charset="0"/>
              </a:rPr>
              <a:t>12057, </a:t>
            </a:r>
            <a:r>
              <a:rPr lang="en-US" altLang="ko-KR" sz="2400" b="1" kern="0" dirty="0">
                <a:solidFill>
                  <a:srgbClr val="FF0000"/>
                </a:solidFill>
                <a:latin typeface="Times New Roman"/>
              </a:rPr>
              <a:t>Berlin, Germany</a:t>
            </a:r>
          </a:p>
        </p:txBody>
      </p:sp>
    </p:spTree>
    <p:extLst>
      <p:ext uri="{BB962C8B-B14F-4D97-AF65-F5344CB8AC3E}">
        <p14:creationId xmlns:p14="http://schemas.microsoft.com/office/powerpoint/2010/main" val="3793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72754993"/>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2019-04-18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VoleR</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Creative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dillon@volercreative.com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3D Content Motion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a:t>
            </a:r>
            <a:r>
              <a:rPr lang="en-US" altLang="ko-KR" sz="1800" dirty="0" err="1"/>
              <a:t>dillon@volercreative</a:t>
            </a:r>
            <a:endParaRPr lang="ko-KR" altLang="en-US" sz="1800" dirty="0"/>
          </a:p>
        </p:txBody>
      </p:sp>
      <p:sp>
        <p:nvSpPr>
          <p:cNvPr id="5" name="바닥글 개체 틀 4"/>
          <p:cNvSpPr>
            <a:spLocks noGrp="1"/>
          </p:cNvSpPr>
          <p:nvPr>
            <p:ph type="ftr" sz="quarter" idx="11"/>
          </p:nvPr>
        </p:nvSpPr>
        <p:spPr/>
        <p:txBody>
          <a:bodyPr/>
          <a:lstStyle/>
          <a:p>
            <a:pPr>
              <a:defRPr/>
            </a:pPr>
            <a:r>
              <a:rPr lang="en-US"/>
              <a:t>3079-19-0009-00-0000-Session #9 WG Opening Plenary</a:t>
            </a:r>
            <a:endParaRPr lang="en-US"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3" name="바닥글 개체 틀 2"/>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IEEE Office, 17F 3rd Park Ave. New York City</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2066284414"/>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(April 22,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23,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24,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25,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26,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3079-19-0009-00-0000-Session #9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a:t>3079-19-0009-00-0000-Session #9 WG Opening Plenary</a:t>
            </a:r>
            <a:endParaRPr lang="en-US" dirty="0"/>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3079 WG sessions: 14</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07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pic>
        <p:nvPicPr>
          <p:cNvPr id="7" name="그림 6">
            <a:extLst>
              <a:ext uri="{FF2B5EF4-FFF2-40B4-BE49-F238E27FC236}">
                <a16:creationId xmlns:a16="http://schemas.microsoft.com/office/drawing/2014/main" id="{8F629C98-6EE3-44C1-941A-49DFEDD5A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0643" y="3181894"/>
            <a:ext cx="6462713" cy="2761706"/>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0772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2" name="바닥글 개체 틀 1">
            <a:extLst>
              <a:ext uri="{FF2B5EF4-FFF2-40B4-BE49-F238E27FC236}">
                <a16:creationId xmlns:a16="http://schemas.microsoft.com/office/drawing/2014/main" id="{B98DCF2E-3D67-4AE5-9294-FC9C58782157}"/>
              </a:ext>
            </a:extLst>
          </p:cNvPr>
          <p:cNvSpPr>
            <a:spLocks noGrp="1"/>
          </p:cNvSpPr>
          <p:nvPr>
            <p:ph type="ftr" sz="quarter" idx="11"/>
          </p:nvPr>
        </p:nvSpPr>
        <p:spPr/>
        <p:txBody>
          <a:bodyPr/>
          <a:lstStyle/>
          <a:p>
            <a:pPr>
              <a:defRPr/>
            </a:pPr>
            <a:r>
              <a:rPr lang="en-US"/>
              <a:t>3079-19-0009-00-0000-Session #9 WG Opening Plenary</a:t>
            </a:r>
            <a:endParaRPr lang="en-US" dirty="0"/>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3" name="바닥글 개체 틀 2">
            <a:extLst>
              <a:ext uri="{FF2B5EF4-FFF2-40B4-BE49-F238E27FC236}">
                <a16:creationId xmlns:a16="http://schemas.microsoft.com/office/drawing/2014/main" id="{DF50E9E7-EA9E-42FA-98F6-7103FBC12AA2}"/>
              </a:ext>
            </a:extLst>
          </p:cNvPr>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10:30AM-11:00AM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3:00PM-3:30PM</a:t>
            </a:r>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3" name="바닥글 개체 틀 2"/>
          <p:cNvSpPr>
            <a:spLocks noGrp="1"/>
          </p:cNvSpPr>
          <p:nvPr>
            <p:ph type="ftr" sz="quarter" idx="11"/>
          </p:nvPr>
        </p:nvSpPr>
        <p:spPr/>
        <p:txBody>
          <a:bodyPr/>
          <a:lstStyle/>
          <a:p>
            <a:pPr>
              <a:defRPr/>
            </a:pPr>
            <a:r>
              <a:rPr lang="en-US"/>
              <a:t>3079-19-0009-00-0000-Session #9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5211</TotalTime>
  <Words>1351</Words>
  <Application>Microsoft Office PowerPoint</Application>
  <PresentationFormat>화면 슬라이드 쇼(4:3)</PresentationFormat>
  <Paragraphs>233</Paragraphs>
  <Slides>22</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3D Content Motion Sickness Reducing Technology Dongil Dillon Seo, dillon@volercreative</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April Meeting</vt:lpstr>
      <vt:lpstr>Development Timeline</vt:lpstr>
      <vt:lpstr>Future Sessions – 2019</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Sangkwon Jeong</cp:lastModifiedBy>
  <cp:revision>198</cp:revision>
  <dcterms:created xsi:type="dcterms:W3CDTF">2014-10-13T13:02:20Z</dcterms:created>
  <dcterms:modified xsi:type="dcterms:W3CDTF">2019-04-18T04:58:10Z</dcterms:modified>
</cp:coreProperties>
</file>