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899" r:id="rId2"/>
  </p:sldMasterIdLst>
  <p:notesMasterIdLst>
    <p:notesMasterId r:id="rId24"/>
  </p:notesMasterIdLst>
  <p:handoutMasterIdLst>
    <p:handoutMasterId r:id="rId25"/>
  </p:handoutMasterIdLst>
  <p:sldIdLst>
    <p:sldId id="325" r:id="rId3"/>
    <p:sldId id="365" r:id="rId4"/>
    <p:sldId id="366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356" r:id="rId23"/>
  </p:sldIdLst>
  <p:sldSz cx="9144000" cy="6858000" type="screen4x3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E8E8E8"/>
    <a:srgbClr val="FDC82F"/>
    <a:srgbClr val="009FDA"/>
    <a:srgbClr val="001F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5" autoAdjust="0"/>
    <p:restoredTop sz="94660"/>
  </p:normalViewPr>
  <p:slideViewPr>
    <p:cSldViewPr>
      <p:cViewPr varScale="1">
        <p:scale>
          <a:sx n="157" d="100"/>
          <a:sy n="157" d="100"/>
        </p:scale>
        <p:origin x="2010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280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13" y="0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1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522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32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9469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197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351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819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656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149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148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09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69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038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49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4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88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C4D36-588A-4998-88CB-743DA5127BE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6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547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ko-KR" altLang="en-US" sz="2800" b="1">
                <a:solidFill>
                  <a:schemeClr val="tx2"/>
                </a:solidFill>
                <a:cs typeface="ＭＳ Ｐゴシック" pitchFamily="-112" charset="-128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053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pic>
        <p:nvPicPr>
          <p:cNvPr id="7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 descr="IEEE_whit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sp>
        <p:nvSpPr>
          <p:cNvPr id="12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</p:spTree>
    <p:extLst>
      <p:ext uri="{BB962C8B-B14F-4D97-AF65-F5344CB8AC3E}">
        <p14:creationId xmlns:p14="http://schemas.microsoft.com/office/powerpoint/2010/main" val="251812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</p:spTree>
    <p:extLst>
      <p:ext uri="{BB962C8B-B14F-4D97-AF65-F5344CB8AC3E}">
        <p14:creationId xmlns:p14="http://schemas.microsoft.com/office/powerpoint/2010/main" val="138705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20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3079-18-0053-00-0002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915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0" name="Picture 23" descr="IEEE_SA_Bar_Graphic_long_rgb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IEEE_white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E061156-9F7C-44A3-8C58-D8DF487B97C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11" y="138954"/>
            <a:ext cx="833789" cy="680196"/>
          </a:xfrm>
          <a:prstGeom prst="rect">
            <a:avLst/>
          </a:prstGeom>
        </p:spPr>
      </p:pic>
      <p:sp>
        <p:nvSpPr>
          <p:cNvPr id="12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</p:spTree>
    <p:extLst>
      <p:ext uri="{BB962C8B-B14F-4D97-AF65-F5344CB8AC3E}">
        <p14:creationId xmlns:p14="http://schemas.microsoft.com/office/powerpoint/2010/main" val="121174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5" r:id="rId2"/>
    <p:sldLayoutId id="2147483906" r:id="rId3"/>
    <p:sldLayoutId id="2147483911" r:id="rId4"/>
  </p:sldLayoutIdLst>
  <p:hf hd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lang="ko-KR" altLang="en-US"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9.emf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9.e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emf"/><Relationship Id="rId4" Type="http://schemas.openxmlformats.org/officeDocument/2006/relationships/image" Target="../media/image14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emf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0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9.em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1666874"/>
            <a:ext cx="8001000" cy="923925"/>
          </a:xfrm>
        </p:spPr>
        <p:txBody>
          <a:bodyPr>
            <a:normAutofit/>
          </a:bodyPr>
          <a:lstStyle/>
          <a:p>
            <a:r>
              <a:rPr lang="en-US" dirty="0" smtClean="0"/>
              <a:t>[Database Construction for Quantitative Analysis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of VR Sickness]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0184" y="2514600"/>
            <a:ext cx="7467600" cy="828675"/>
          </a:xfrm>
        </p:spPr>
        <p:txBody>
          <a:bodyPr/>
          <a:lstStyle/>
          <a:p>
            <a:r>
              <a:rPr lang="en-US" dirty="0" smtClean="0"/>
              <a:t>[</a:t>
            </a:r>
            <a:r>
              <a:rPr lang="en-US" altLang="ko-KR" dirty="0" err="1"/>
              <a:t>Heeseok</a:t>
            </a:r>
            <a:r>
              <a:rPr lang="en-US" altLang="ko-KR" dirty="0"/>
              <a:t> Oh, </a:t>
            </a:r>
            <a:r>
              <a:rPr lang="en-US" dirty="0" err="1" smtClean="0"/>
              <a:t>Beom-Ryeol</a:t>
            </a:r>
            <a:r>
              <a:rPr lang="en-US" dirty="0" smtClean="0"/>
              <a:t> </a:t>
            </a:r>
            <a:r>
              <a:rPr lang="en-US" dirty="0"/>
              <a:t>Lee</a:t>
            </a:r>
            <a:r>
              <a:rPr lang="en-US" dirty="0" smtClean="0"/>
              <a:t>, </a:t>
            </a:r>
            <a:r>
              <a:rPr lang="en-US" dirty="0" err="1" smtClean="0"/>
              <a:t>Yongho</a:t>
            </a:r>
            <a:r>
              <a:rPr lang="en-US" dirty="0" smtClean="0"/>
              <a:t> Lee, </a:t>
            </a:r>
            <a:r>
              <a:rPr lang="en-US" dirty="0" err="1" smtClean="0"/>
              <a:t>Wookho</a:t>
            </a:r>
            <a:r>
              <a:rPr lang="en-US" dirty="0" smtClean="0"/>
              <a:t> Son </a:t>
            </a:r>
            <a:r>
              <a:rPr lang="en-US" dirty="0"/>
              <a:t>/ ETRI]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#2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Design of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protocol for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a large-scale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VR sickness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clinical test</a:t>
            </a: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Instruction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pic>
        <p:nvPicPr>
          <p:cNvPr id="140" name="그림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325" y="3767255"/>
            <a:ext cx="2168541" cy="2984155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pic>
        <p:nvPicPr>
          <p:cNvPr id="142" name="그림 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5" y="3778781"/>
            <a:ext cx="2096765" cy="2972629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143" name="모서리가 둥근 직사각형 142"/>
          <p:cNvSpPr/>
          <p:nvPr/>
        </p:nvSpPr>
        <p:spPr>
          <a:xfrm>
            <a:off x="400383" y="3395679"/>
            <a:ext cx="1382809" cy="34038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Instruction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4" name="그림 1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653" y="3767255"/>
            <a:ext cx="2101442" cy="2984155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145" name="모서리가 둥근 직사각형 144"/>
          <p:cNvSpPr/>
          <p:nvPr/>
        </p:nvSpPr>
        <p:spPr>
          <a:xfrm>
            <a:off x="2595549" y="3395679"/>
            <a:ext cx="1382809" cy="34038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Consent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6" name="모서리가 둥근 직사각형 145"/>
          <p:cNvSpPr/>
          <p:nvPr/>
        </p:nvSpPr>
        <p:spPr>
          <a:xfrm>
            <a:off x="4845668" y="3410726"/>
            <a:ext cx="1481692" cy="31795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IRB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47" name="그룹 146"/>
          <p:cNvGrpSpPr/>
          <p:nvPr/>
        </p:nvGrpSpPr>
        <p:grpSpPr>
          <a:xfrm>
            <a:off x="6664218" y="3265701"/>
            <a:ext cx="2372305" cy="1998966"/>
            <a:chOff x="6664218" y="2795666"/>
            <a:chExt cx="2372305" cy="1617772"/>
          </a:xfrm>
        </p:grpSpPr>
        <p:sp>
          <p:nvSpPr>
            <p:cNvPr id="148" name="TextBox 147"/>
            <p:cNvSpPr txBox="1"/>
            <p:nvPr/>
          </p:nvSpPr>
          <p:spPr>
            <a:xfrm>
              <a:off x="6685097" y="3136165"/>
              <a:ext cx="2351400" cy="1277273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IRB (Institutional Review Board)</a:t>
              </a:r>
            </a:p>
            <a:p>
              <a:pPr marL="171450" lvl="0" indent="-171450" latinLnBrk="0">
                <a:buFont typeface="Arial" panose="020B0604020202020204" pitchFamily="34" charset="0"/>
                <a:buChar char="•"/>
                <a:defRPr/>
              </a:pPr>
              <a:r>
                <a:rPr lang="en-US" altLang="ko-KR" sz="1100" kern="0" dirty="0">
                  <a:solidFill>
                    <a:prstClr val="black"/>
                  </a:solidFill>
                </a:rPr>
                <a:t>All </a:t>
              </a:r>
              <a:r>
                <a:rPr lang="en-US" altLang="ko-KR" sz="1100" kern="0" dirty="0" smtClean="0">
                  <a:solidFill>
                    <a:prstClr val="black"/>
                  </a:solidFill>
                </a:rPr>
                <a:t>human subjects research </a:t>
              </a:r>
              <a:r>
                <a:rPr lang="en-US" altLang="ko-KR" sz="1100" kern="0" dirty="0">
                  <a:solidFill>
                    <a:prstClr val="black"/>
                  </a:solidFill>
                </a:rPr>
                <a:t>conducted by </a:t>
              </a:r>
              <a:r>
                <a:rPr lang="en-US" altLang="ko-KR" sz="1100" kern="0" dirty="0" smtClean="0">
                  <a:solidFill>
                    <a:prstClr val="black"/>
                  </a:solidFill>
                </a:rPr>
                <a:t>researcher, </a:t>
              </a:r>
              <a:r>
                <a:rPr lang="en-US" altLang="ko-KR" sz="1100" kern="0" dirty="0">
                  <a:solidFill>
                    <a:prstClr val="black"/>
                  </a:solidFill>
                </a:rPr>
                <a:t>faculty, or staff of </a:t>
              </a:r>
              <a:r>
                <a:rPr lang="en-US" altLang="ko-KR" sz="1100" kern="0" dirty="0" smtClean="0">
                  <a:solidFill>
                    <a:prstClr val="black"/>
                  </a:solidFill>
                </a:rPr>
                <a:t>research institute must </a:t>
              </a:r>
              <a:r>
                <a:rPr lang="en-US" altLang="ko-KR" sz="1100" kern="0" dirty="0">
                  <a:solidFill>
                    <a:prstClr val="black"/>
                  </a:solidFill>
                </a:rPr>
                <a:t>receive approval from </a:t>
              </a:r>
              <a:r>
                <a:rPr lang="en-US" altLang="ko-KR" sz="1100" kern="0" dirty="0" smtClean="0">
                  <a:solidFill>
                    <a:prstClr val="black"/>
                  </a:solidFill>
                </a:rPr>
                <a:t>IRB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ko-KR" sz="1100" kern="0" dirty="0" smtClean="0">
                  <a:solidFill>
                    <a:prstClr val="black"/>
                  </a:solidFill>
                </a:rPr>
                <a:t>Permission: 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March 27</a:t>
              </a:r>
              <a:r>
                <a:rPr kumimoji="0" lang="en-US" altLang="ko-KR" sz="11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2018</a:t>
              </a:r>
            </a:p>
          </p:txBody>
        </p:sp>
        <p:sp>
          <p:nvSpPr>
            <p:cNvPr id="149" name="모서리가 둥근 직사각형 148"/>
            <p:cNvSpPr/>
            <p:nvPr/>
          </p:nvSpPr>
          <p:spPr>
            <a:xfrm>
              <a:off x="6664218" y="2795666"/>
              <a:ext cx="2372305" cy="317291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IRB permission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6674644" y="5301997"/>
            <a:ext cx="2372305" cy="1376720"/>
            <a:chOff x="6397519" y="5000626"/>
            <a:chExt cx="2372305" cy="1376720"/>
          </a:xfrm>
        </p:grpSpPr>
        <p:sp>
          <p:nvSpPr>
            <p:cNvPr id="151" name="TextBox 150"/>
            <p:cNvSpPr txBox="1"/>
            <p:nvPr/>
          </p:nvSpPr>
          <p:spPr>
            <a:xfrm>
              <a:off x="6418424" y="5438627"/>
              <a:ext cx="2351400" cy="938719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Instructing the purpose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of experiment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Obtain an agreements on unpleasant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physical contact </a:t>
              </a:r>
              <a:r>
                <a:rPr lang="en-US" altLang="ko-KR" sz="1100" kern="0" noProof="0" dirty="0" smtClean="0">
                  <a:solidFill>
                    <a:prstClr val="black"/>
                  </a:solidFill>
                </a:rPr>
                <a:t>during attaching electrodes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모서리가 둥근 직사각형 151"/>
            <p:cNvSpPr/>
            <p:nvPr/>
          </p:nvSpPr>
          <p:spPr>
            <a:xfrm>
              <a:off x="6397519" y="5000626"/>
              <a:ext cx="2372305" cy="420140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Instruction and Consent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8" y="1556792"/>
            <a:ext cx="8925825" cy="1353186"/>
          </a:xfrm>
          <a:prstGeom prst="rect">
            <a:avLst/>
          </a:prstGeom>
        </p:spPr>
      </p:pic>
      <p:sp>
        <p:nvSpPr>
          <p:cNvPr id="68" name="직사각형 67"/>
          <p:cNvSpPr/>
          <p:nvPr/>
        </p:nvSpPr>
        <p:spPr>
          <a:xfrm>
            <a:off x="710293" y="1482058"/>
            <a:ext cx="8303078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32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그림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8" y="1556792"/>
            <a:ext cx="8925825" cy="135318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#2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4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4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Design of protocol for a large-scale VR sickness clinical test</a:t>
            </a: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Obtaining VR sickness susceptibility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grpSp>
        <p:nvGrpSpPr>
          <p:cNvPr id="182" name="그룹 181"/>
          <p:cNvGrpSpPr/>
          <p:nvPr/>
        </p:nvGrpSpPr>
        <p:grpSpPr>
          <a:xfrm>
            <a:off x="78367" y="3720870"/>
            <a:ext cx="3869161" cy="2948126"/>
            <a:chOff x="78367" y="3352800"/>
            <a:chExt cx="3869161" cy="2948126"/>
          </a:xfrm>
        </p:grpSpPr>
        <p:pic>
          <p:nvPicPr>
            <p:cNvPr id="183" name="그림 1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67" y="3352800"/>
              <a:ext cx="2088000" cy="2948126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  <p:pic>
          <p:nvPicPr>
            <p:cNvPr id="184" name="그림 1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9528" y="3352800"/>
              <a:ext cx="2088000" cy="2948126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</p:grpSp>
      <p:pic>
        <p:nvPicPr>
          <p:cNvPr id="185" name="그림 1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874" y="3720870"/>
            <a:ext cx="2370505" cy="2948490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186" name="모서리가 둥근 직사각형 185"/>
          <p:cNvSpPr/>
          <p:nvPr/>
        </p:nvSpPr>
        <p:spPr>
          <a:xfrm>
            <a:off x="1259632" y="3344073"/>
            <a:ext cx="1382809" cy="34038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MSSQ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7" name="모서리가 둥근 직사각형 186"/>
          <p:cNvSpPr/>
          <p:nvPr/>
        </p:nvSpPr>
        <p:spPr>
          <a:xfrm>
            <a:off x="4378721" y="3344073"/>
            <a:ext cx="1382809" cy="34038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SSQ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91" name="그룹 190"/>
          <p:cNvGrpSpPr/>
          <p:nvPr/>
        </p:nvGrpSpPr>
        <p:grpSpPr>
          <a:xfrm>
            <a:off x="6287361" y="4672691"/>
            <a:ext cx="2813260" cy="1996305"/>
            <a:chOff x="6311010" y="2795666"/>
            <a:chExt cx="2813260" cy="1833215"/>
          </a:xfrm>
        </p:grpSpPr>
        <p:sp>
          <p:nvSpPr>
            <p:cNvPr id="192" name="TextBox 191"/>
            <p:cNvSpPr txBox="1"/>
            <p:nvPr/>
          </p:nvSpPr>
          <p:spPr>
            <a:xfrm>
              <a:off x="6330791" y="3136165"/>
              <a:ext cx="2773698" cy="1492716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4-level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scoring on general 16 motion sickness symptoms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altLang="ko-K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* Kennedy et al., “</a:t>
              </a:r>
              <a:r>
                <a:rPr kumimoji="0" lang="en-US" altLang="ko-KR" sz="7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Simulator sickness questionnaire: an enhanced method for quantifying simulator sickness,” 1993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Measuring nausea,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disorientation, dizziness, </a:t>
              </a:r>
              <a:r>
                <a:rPr kumimoji="0" lang="en-US" altLang="ko-KR" sz="11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oculomotor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fatigue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by rating 16 symptoms,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Obtaining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both pre- and post-evaluation</a:t>
              </a:r>
            </a:p>
          </p:txBody>
        </p:sp>
        <p:sp>
          <p:nvSpPr>
            <p:cNvPr id="193" name="모서리가 둥근 직사각형 192"/>
            <p:cNvSpPr/>
            <p:nvPr/>
          </p:nvSpPr>
          <p:spPr>
            <a:xfrm>
              <a:off x="6311010" y="2795666"/>
              <a:ext cx="2813260" cy="317291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SSQ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(Simulator Sickness Questionnaire)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91" name="직사각형 90"/>
          <p:cNvSpPr/>
          <p:nvPr/>
        </p:nvSpPr>
        <p:spPr>
          <a:xfrm>
            <a:off x="1314450" y="1482058"/>
            <a:ext cx="7698921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88" name="그룹 187"/>
          <p:cNvGrpSpPr/>
          <p:nvPr/>
        </p:nvGrpSpPr>
        <p:grpSpPr>
          <a:xfrm>
            <a:off x="6307142" y="2259308"/>
            <a:ext cx="2773698" cy="2305546"/>
            <a:chOff x="6330791" y="2600334"/>
            <a:chExt cx="2773698" cy="2305546"/>
          </a:xfrm>
        </p:grpSpPr>
        <p:sp>
          <p:nvSpPr>
            <p:cNvPr id="189" name="TextBox 188"/>
            <p:cNvSpPr txBox="1"/>
            <p:nvPr/>
          </p:nvSpPr>
          <p:spPr>
            <a:xfrm>
              <a:off x="6338674" y="3136165"/>
              <a:ext cx="2757932" cy="1769715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Pre-questionnaire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for motion sickness susceptibility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MSSQ A: under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 (age)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ko-KR" sz="1100" kern="0" dirty="0" smtClean="0">
                  <a:solidFill>
                    <a:prstClr val="black"/>
                  </a:solidFill>
                </a:rPr>
                <a:t>MSSQ B: recent decade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altLang="ko-K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* J. F. Golding, “</a:t>
              </a:r>
              <a:r>
                <a:rPr kumimoji="0" lang="en-US" altLang="ko-KR" sz="7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Motion sickness susceptibility questionnaire revised and its relationship to other forms of sickness,” 1998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Sociological information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and past experiences on game/VR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Adding a questions – medical history and</a:t>
              </a:r>
              <a:r>
                <a:rPr kumimoji="0" lang="ko-KR" alt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favorite game genre</a:t>
              </a:r>
            </a:p>
          </p:txBody>
        </p:sp>
        <p:sp>
          <p:nvSpPr>
            <p:cNvPr id="190" name="모서리가 둥근 직사각형 189"/>
            <p:cNvSpPr/>
            <p:nvPr/>
          </p:nvSpPr>
          <p:spPr>
            <a:xfrm>
              <a:off x="6330791" y="2600334"/>
              <a:ext cx="2773698" cy="512623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MSSQ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(Motion Sickness Susceptibility Questionnaire)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92" name="직사각형 91"/>
          <p:cNvSpPr/>
          <p:nvPr/>
        </p:nvSpPr>
        <p:spPr>
          <a:xfrm>
            <a:off x="73479" y="1482058"/>
            <a:ext cx="628650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748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그림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8" y="1556792"/>
            <a:ext cx="8925825" cy="135318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#2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4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4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Design of protocol for a large-scale VR sickness clinical test</a:t>
            </a: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Physiological measurements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grpSp>
        <p:nvGrpSpPr>
          <p:cNvPr id="266" name="그룹 265"/>
          <p:cNvGrpSpPr/>
          <p:nvPr/>
        </p:nvGrpSpPr>
        <p:grpSpPr>
          <a:xfrm>
            <a:off x="4635123" y="3969699"/>
            <a:ext cx="3748740" cy="2262106"/>
            <a:chOff x="611560" y="1196752"/>
            <a:chExt cx="7276314" cy="4390754"/>
          </a:xfrm>
        </p:grpSpPr>
        <p:pic>
          <p:nvPicPr>
            <p:cNvPr id="267" name="그림 2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3600000" cy="2160240"/>
            </a:xfrm>
            <a:prstGeom prst="rect">
              <a:avLst/>
            </a:prstGeom>
          </p:spPr>
        </p:pic>
        <p:pic>
          <p:nvPicPr>
            <p:cNvPr id="268" name="그림 26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874" y="1196752"/>
              <a:ext cx="3600000" cy="2160240"/>
            </a:xfrm>
            <a:prstGeom prst="rect">
              <a:avLst/>
            </a:prstGeom>
          </p:spPr>
        </p:pic>
        <p:pic>
          <p:nvPicPr>
            <p:cNvPr id="269" name="그림 2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426867"/>
              <a:ext cx="3600000" cy="2160240"/>
            </a:xfrm>
            <a:prstGeom prst="rect">
              <a:avLst/>
            </a:prstGeom>
          </p:spPr>
        </p:pic>
        <p:pic>
          <p:nvPicPr>
            <p:cNvPr id="270" name="그림 2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874" y="3427266"/>
              <a:ext cx="3600000" cy="2160240"/>
            </a:xfrm>
            <a:prstGeom prst="rect">
              <a:avLst/>
            </a:prstGeom>
          </p:spPr>
        </p:pic>
      </p:grpSp>
      <p:sp>
        <p:nvSpPr>
          <p:cNvPr id="281" name="모서리가 둥근 직사각형 280"/>
          <p:cNvSpPr/>
          <p:nvPr/>
        </p:nvSpPr>
        <p:spPr>
          <a:xfrm>
            <a:off x="4994773" y="3726405"/>
            <a:ext cx="1135412" cy="2401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Equipments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2" name="모서리가 둥근 직사각형 281"/>
          <p:cNvSpPr/>
          <p:nvPr/>
        </p:nvSpPr>
        <p:spPr>
          <a:xfrm>
            <a:off x="6803285" y="3726405"/>
            <a:ext cx="1306444" cy="2401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EEG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3" name="모서리가 둥근 직사각형 282"/>
          <p:cNvSpPr/>
          <p:nvPr/>
        </p:nvSpPr>
        <p:spPr>
          <a:xfrm>
            <a:off x="6803285" y="6223971"/>
            <a:ext cx="1306444" cy="2401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GSR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4" name="모서리가 둥근 직사각형 283"/>
          <p:cNvSpPr/>
          <p:nvPr/>
        </p:nvSpPr>
        <p:spPr>
          <a:xfrm>
            <a:off x="4906802" y="6223971"/>
            <a:ext cx="1306444" cy="2401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ECG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97971" y="1482058"/>
            <a:ext cx="1208315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2490107" y="1482058"/>
            <a:ext cx="6523264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73" name="그룹 272"/>
          <p:cNvGrpSpPr/>
          <p:nvPr/>
        </p:nvGrpSpPr>
        <p:grpSpPr>
          <a:xfrm>
            <a:off x="6026423" y="1734582"/>
            <a:ext cx="2823457" cy="1699181"/>
            <a:chOff x="5946367" y="5185996"/>
            <a:chExt cx="2823457" cy="1699181"/>
          </a:xfrm>
        </p:grpSpPr>
        <p:sp>
          <p:nvSpPr>
            <p:cNvPr id="274" name="TextBox 273"/>
            <p:cNvSpPr txBox="1"/>
            <p:nvPr/>
          </p:nvSpPr>
          <p:spPr>
            <a:xfrm>
              <a:off x="5946367" y="5438627"/>
              <a:ext cx="2823457" cy="1446550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Obtaining 2 min. epoch bio-signals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in resting state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EEG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(Electroencephalography)</a:t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 8ch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ECG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(Electrocardiogram)</a:t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 </a:t>
              </a:r>
              <a:r>
                <a:rPr kumimoji="0" lang="en-US" altLang="ko-KR" sz="11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1ch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GSR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(Galvanic Skin Response)</a:t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 </a:t>
              </a:r>
              <a:r>
                <a:rPr kumimoji="0" lang="en-US" altLang="ko-KR" sz="11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1ch</a:t>
              </a:r>
            </a:p>
          </p:txBody>
        </p:sp>
        <p:sp>
          <p:nvSpPr>
            <p:cNvPr id="275" name="모서리가 둥근 직사각형 274"/>
            <p:cNvSpPr/>
            <p:nvPr/>
          </p:nvSpPr>
          <p:spPr>
            <a:xfrm>
              <a:off x="5946367" y="5185996"/>
              <a:ext cx="2823457" cy="234770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Bio</a:t>
              </a:r>
              <a:r>
                <a:rPr kumimoji="0" lang="en-US" altLang="ko-KR" sz="12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 signals in resting state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93563" y="3287052"/>
            <a:ext cx="4197610" cy="3183178"/>
            <a:chOff x="193563" y="3287052"/>
            <a:chExt cx="4197610" cy="3183178"/>
          </a:xfrm>
        </p:grpSpPr>
        <p:grpSp>
          <p:nvGrpSpPr>
            <p:cNvPr id="5" name="그룹 4"/>
            <p:cNvGrpSpPr/>
            <p:nvPr/>
          </p:nvGrpSpPr>
          <p:grpSpPr>
            <a:xfrm>
              <a:off x="193563" y="3326578"/>
              <a:ext cx="4197610" cy="3143652"/>
              <a:chOff x="181650" y="3200400"/>
              <a:chExt cx="4197610" cy="3143652"/>
            </a:xfrm>
          </p:grpSpPr>
          <p:sp>
            <p:nvSpPr>
              <p:cNvPr id="3" name="직사각형 2"/>
              <p:cNvSpPr/>
              <p:nvPr/>
            </p:nvSpPr>
            <p:spPr>
              <a:xfrm>
                <a:off x="181650" y="3200400"/>
                <a:ext cx="4193850" cy="3143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800" y="3200400"/>
                <a:ext cx="4074460" cy="31041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92329" y="3287052"/>
              <a:ext cx="138799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EEG electrode position</a:t>
              </a:r>
              <a:endParaRPr lang="ko-KR" altLang="en-US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94560" y="3632125"/>
              <a:ext cx="19752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International 10-20 System</a:t>
              </a:r>
              <a:endParaRPr lang="ko-KR" altLang="en-US" sz="1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068" y="3838099"/>
              <a:ext cx="54656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Pre-Frontal</a:t>
              </a:r>
              <a:endParaRPr lang="ko-KR" altLang="en-US" sz="5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59498" y="4729127"/>
              <a:ext cx="54656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Temporal</a:t>
              </a:r>
              <a:endParaRPr lang="ko-KR" altLang="en-US" sz="5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0712" y="4666944"/>
              <a:ext cx="54656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Frontal</a:t>
              </a:r>
              <a:endParaRPr lang="ko-KR" altLang="en-US" sz="5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77073" y="5157919"/>
              <a:ext cx="54656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Parietal</a:t>
              </a:r>
              <a:endParaRPr lang="ko-KR" altLang="en-US" sz="500" dirty="0"/>
            </a:p>
          </p:txBody>
        </p:sp>
      </p:grpSp>
      <p:sp>
        <p:nvSpPr>
          <p:cNvPr id="2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95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그림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8" y="1556792"/>
            <a:ext cx="8925825" cy="135318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#2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4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4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Design of protocol for a large-scale VR sickness clinical test</a:t>
            </a: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Tutorial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cxnSp>
        <p:nvCxnSpPr>
          <p:cNvPr id="328" name="직선 연결선 327"/>
          <p:cNvCxnSpPr/>
          <p:nvPr/>
        </p:nvCxnSpPr>
        <p:spPr>
          <a:xfrm>
            <a:off x="3610303" y="4353834"/>
            <a:ext cx="2393637" cy="71933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329" name="직선 연결선 328"/>
          <p:cNvCxnSpPr/>
          <p:nvPr/>
        </p:nvCxnSpPr>
        <p:spPr>
          <a:xfrm flipH="1">
            <a:off x="3129884" y="4335248"/>
            <a:ext cx="245853" cy="777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</p:cxnSp>
      <p:pic>
        <p:nvPicPr>
          <p:cNvPr id="334" name="그림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3216"/>
            <a:ext cx="2853966" cy="1639997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cxnSp>
        <p:nvCxnSpPr>
          <p:cNvPr id="336" name="직선 연결선 335"/>
          <p:cNvCxnSpPr/>
          <p:nvPr/>
        </p:nvCxnSpPr>
        <p:spPr>
          <a:xfrm flipH="1">
            <a:off x="171450" y="4354327"/>
            <a:ext cx="2919413" cy="74771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337" name="직선 연결선 336"/>
          <p:cNvCxnSpPr/>
          <p:nvPr/>
        </p:nvCxnSpPr>
        <p:spPr>
          <a:xfrm flipH="1">
            <a:off x="3043238" y="4354327"/>
            <a:ext cx="290512" cy="73342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338" name="모서리가 둥근 직사각형 337"/>
          <p:cNvSpPr/>
          <p:nvPr/>
        </p:nvSpPr>
        <p:spPr>
          <a:xfrm>
            <a:off x="856756" y="4833008"/>
            <a:ext cx="1663440" cy="2401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Viewing</a:t>
            </a:r>
            <a:r>
              <a:rPr kumimoji="0" lang="en-US" altLang="ko-KR" sz="9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VR </a:t>
            </a:r>
            <a:r>
              <a:rPr kumimoji="0" lang="en-US" altLang="ko-KR" sz="9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contetent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3657600" y="1482058"/>
            <a:ext cx="5355771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24493" y="1482058"/>
            <a:ext cx="2457449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25" name="직선 연결선 324"/>
          <p:cNvCxnSpPr/>
          <p:nvPr/>
        </p:nvCxnSpPr>
        <p:spPr>
          <a:xfrm flipH="1">
            <a:off x="404576" y="2857500"/>
            <a:ext cx="2118188" cy="76878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326" name="직선 연결선 325"/>
          <p:cNvCxnSpPr/>
          <p:nvPr/>
        </p:nvCxnSpPr>
        <p:spPr>
          <a:xfrm>
            <a:off x="3624943" y="2849336"/>
            <a:ext cx="1501638" cy="7769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</p:cxnSp>
      <p:grpSp>
        <p:nvGrpSpPr>
          <p:cNvPr id="331" name="그룹 330"/>
          <p:cNvGrpSpPr/>
          <p:nvPr/>
        </p:nvGrpSpPr>
        <p:grpSpPr>
          <a:xfrm>
            <a:off x="5845119" y="2653807"/>
            <a:ext cx="2823457" cy="1529904"/>
            <a:chOff x="5946367" y="5185996"/>
            <a:chExt cx="2823457" cy="1529904"/>
          </a:xfrm>
        </p:grpSpPr>
        <p:sp>
          <p:nvSpPr>
            <p:cNvPr id="332" name="TextBox 331"/>
            <p:cNvSpPr txBox="1"/>
            <p:nvPr/>
          </p:nvSpPr>
          <p:spPr>
            <a:xfrm>
              <a:off x="5946367" y="5438627"/>
              <a:ext cx="2823457" cy="1277273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Pre-training of control and scoring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by employing 6 scenes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Experiencing overall level of VR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sickness which is mainly for normalized rating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Scoring: GUI</a:t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→ no need to take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HMD off</a:t>
              </a:r>
            </a:p>
          </p:txBody>
        </p:sp>
        <p:sp>
          <p:nvSpPr>
            <p:cNvPr id="333" name="모서리가 둥근 직사각형 332"/>
            <p:cNvSpPr/>
            <p:nvPr/>
          </p:nvSpPr>
          <p:spPr>
            <a:xfrm>
              <a:off x="5946367" y="5185996"/>
              <a:ext cx="2823457" cy="234770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Tutorial session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374045" y="4833008"/>
            <a:ext cx="2350828" cy="1907072"/>
            <a:chOff x="6374045" y="4833008"/>
            <a:chExt cx="2350828" cy="1907072"/>
          </a:xfrm>
        </p:grpSpPr>
        <p:pic>
          <p:nvPicPr>
            <p:cNvPr id="339" name="Picture 2" descr="x-box pad에 대한 이미지 검색결과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045" y="5223796"/>
              <a:ext cx="2350828" cy="151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" name="모서리가 둥근 직사각형 339"/>
            <p:cNvSpPr/>
            <p:nvPr/>
          </p:nvSpPr>
          <p:spPr>
            <a:xfrm>
              <a:off x="6717739" y="4833008"/>
              <a:ext cx="1663440" cy="240163"/>
            </a:xfrm>
            <a:prstGeom prst="round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Learning control</a:t>
              </a:r>
              <a:endPara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1" name="직사각형 340"/>
            <p:cNvSpPr/>
            <p:nvPr/>
          </p:nvSpPr>
          <p:spPr>
            <a:xfrm>
              <a:off x="8072024" y="5155021"/>
              <a:ext cx="291582" cy="233672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solidFill>
                <a:srgbClr val="C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2" name="직사각형 341"/>
            <p:cNvSpPr/>
            <p:nvPr/>
          </p:nvSpPr>
          <p:spPr>
            <a:xfrm>
              <a:off x="6921140" y="6132483"/>
              <a:ext cx="480769" cy="46005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solidFill>
                <a:srgbClr val="C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6416373" y="6306051"/>
              <a:ext cx="5773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이동</a:t>
              </a:r>
              <a:endParaRPr lang="ko-KR" altLang="en-US" sz="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직사각형 343"/>
            <p:cNvSpPr/>
            <p:nvPr/>
          </p:nvSpPr>
          <p:spPr>
            <a:xfrm>
              <a:off x="6495471" y="5769876"/>
              <a:ext cx="480769" cy="46005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solidFill>
                <a:srgbClr val="C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630318" y="5163051"/>
              <a:ext cx="5773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선택</a:t>
              </a:r>
              <a:endParaRPr lang="ko-KR" alt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46853" y="6333483"/>
              <a:ext cx="457201" cy="2154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solidFill>
                    <a:srgbClr val="FF0000"/>
                  </a:solidFill>
                </a:rPr>
                <a:t>Move</a:t>
              </a:r>
              <a:endParaRPr lang="ko-KR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524643" y="5160234"/>
              <a:ext cx="53426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solidFill>
                    <a:srgbClr val="FF0000"/>
                  </a:solidFill>
                </a:rPr>
                <a:t>Select</a:t>
              </a:r>
              <a:endParaRPr lang="ko-KR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04576" y="3626285"/>
            <a:ext cx="4729470" cy="1013997"/>
            <a:chOff x="404576" y="3626285"/>
            <a:chExt cx="4729470" cy="1013997"/>
          </a:xfrm>
        </p:grpSpPr>
        <p:grpSp>
          <p:nvGrpSpPr>
            <p:cNvPr id="301" name="그룹 300"/>
            <p:cNvGrpSpPr/>
            <p:nvPr/>
          </p:nvGrpSpPr>
          <p:grpSpPr>
            <a:xfrm>
              <a:off x="404576" y="3626285"/>
              <a:ext cx="4729470" cy="1013997"/>
              <a:chOff x="594699" y="3797912"/>
              <a:chExt cx="4729470" cy="1013997"/>
            </a:xfrm>
          </p:grpSpPr>
          <p:sp>
            <p:nvSpPr>
              <p:cNvPr id="302" name="직사각형 301"/>
              <p:cNvSpPr/>
              <p:nvPr/>
            </p:nvSpPr>
            <p:spPr>
              <a:xfrm>
                <a:off x="594699" y="3797912"/>
                <a:ext cx="4729470" cy="1013997"/>
              </a:xfrm>
              <a:prstGeom prst="rect">
                <a:avLst/>
              </a:prstGeom>
              <a:solidFill>
                <a:srgbClr val="007635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lIns="36000" rIns="36000" rtlCol="0" anchor="t" anchorCtr="0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Tutorial session</a:t>
                </a:r>
                <a:r>
                  <a:rPr kumimoji="0" lang="ko-KR" altLang="en-US" sz="11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(6</a:t>
                </a:r>
                <a:r>
                  <a:rPr kumimoji="0" lang="ko-KR" altLang="en-US" sz="11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scenes, </a:t>
                </a:r>
                <a:r>
                  <a:rPr kumimoji="0" lang="ko-KR" altLang="en-US" sz="11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4 min.)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3" name="오른쪽 중괄호 302"/>
              <p:cNvSpPr/>
              <p:nvPr/>
            </p:nvSpPr>
            <p:spPr>
              <a:xfrm rot="16200000">
                <a:off x="1413090" y="3968482"/>
                <a:ext cx="77275" cy="309103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4" name="오른쪽 중괄호 303"/>
              <p:cNvSpPr/>
              <p:nvPr/>
            </p:nvSpPr>
            <p:spPr>
              <a:xfrm rot="16200000">
                <a:off x="1660540" y="4030133"/>
                <a:ext cx="77275" cy="185799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1172632" y="3938083"/>
                <a:ext cx="55819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kumimoji="0" lang="ko-KR" altLang="en-US" sz="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sec</a:t>
                </a:r>
                <a:endParaRPr kumimoji="0" lang="ko-KR" alt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1551459" y="3938083"/>
                <a:ext cx="49073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 sec</a:t>
                </a:r>
                <a:endParaRPr kumimoji="0" lang="ko-KR" alt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오른쪽 중괄호 306"/>
              <p:cNvSpPr/>
              <p:nvPr/>
            </p:nvSpPr>
            <p:spPr>
              <a:xfrm rot="5400000">
                <a:off x="2744454" y="3074823"/>
                <a:ext cx="77275" cy="2955925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8" name="직사각형 307"/>
              <p:cNvSpPr/>
              <p:nvPr/>
            </p:nvSpPr>
            <p:spPr>
              <a:xfrm>
                <a:off x="1297176" y="4181107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1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9" name="직사각형 308"/>
              <p:cNvSpPr/>
              <p:nvPr/>
            </p:nvSpPr>
            <p:spPr>
              <a:xfrm>
                <a:off x="1606595" y="4181107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평가</a:t>
                </a:r>
              </a:p>
            </p:txBody>
          </p:sp>
          <p:sp>
            <p:nvSpPr>
              <p:cNvPr id="310" name="직사각형 309"/>
              <p:cNvSpPr/>
              <p:nvPr/>
            </p:nvSpPr>
            <p:spPr>
              <a:xfrm>
                <a:off x="1792373" y="4181107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2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1" name="직사각형 310"/>
              <p:cNvSpPr/>
              <p:nvPr/>
            </p:nvSpPr>
            <p:spPr>
              <a:xfrm>
                <a:off x="2101792" y="4181107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평가</a:t>
                </a:r>
              </a:p>
            </p:txBody>
          </p:sp>
          <p:sp>
            <p:nvSpPr>
              <p:cNvPr id="312" name="직사각형 311"/>
              <p:cNvSpPr/>
              <p:nvPr/>
            </p:nvSpPr>
            <p:spPr>
              <a:xfrm>
                <a:off x="2287570" y="4181107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3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3" name="직사각형 312"/>
              <p:cNvSpPr/>
              <p:nvPr/>
            </p:nvSpPr>
            <p:spPr>
              <a:xfrm>
                <a:off x="2596989" y="4181107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평가</a:t>
                </a:r>
              </a:p>
            </p:txBody>
          </p:sp>
          <p:sp>
            <p:nvSpPr>
              <p:cNvPr id="314" name="직사각형 313"/>
              <p:cNvSpPr/>
              <p:nvPr/>
            </p:nvSpPr>
            <p:spPr>
              <a:xfrm>
                <a:off x="2782767" y="4181107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4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>
                <a:off x="3092186" y="4181107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평가</a:t>
                </a:r>
              </a:p>
            </p:txBody>
          </p:sp>
          <p:sp>
            <p:nvSpPr>
              <p:cNvPr id="316" name="직사각형 315"/>
              <p:cNvSpPr/>
              <p:nvPr/>
            </p:nvSpPr>
            <p:spPr>
              <a:xfrm>
                <a:off x="3277964" y="4181107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5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7" name="직사각형 316"/>
              <p:cNvSpPr/>
              <p:nvPr/>
            </p:nvSpPr>
            <p:spPr>
              <a:xfrm>
                <a:off x="3587383" y="4181107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평가</a:t>
                </a:r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3773161" y="4181107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6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9" name="직사각형 318"/>
              <p:cNvSpPr/>
              <p:nvPr/>
            </p:nvSpPr>
            <p:spPr>
              <a:xfrm>
                <a:off x="4082580" y="4181107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평가</a:t>
                </a:r>
              </a:p>
            </p:txBody>
          </p:sp>
          <p:sp>
            <p:nvSpPr>
              <p:cNvPr id="320" name="TextBox 319"/>
              <p:cNvSpPr txBox="1"/>
              <p:nvPr/>
            </p:nvSpPr>
            <p:spPr>
              <a:xfrm>
                <a:off x="2560564" y="4591422"/>
                <a:ext cx="43515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ko-KR" altLang="en-US" sz="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분</a:t>
                </a:r>
                <a:endParaRPr kumimoji="0" lang="ko-KR" alt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직사각형 320"/>
              <p:cNvSpPr/>
              <p:nvPr/>
            </p:nvSpPr>
            <p:spPr>
              <a:xfrm>
                <a:off x="4657449" y="4181107"/>
                <a:ext cx="495198" cy="31036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사후</a:t>
                </a:r>
                <a:endParaRPr kumimoji="0" lang="en-US" altLang="ko-KR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설명</a:t>
                </a:r>
                <a:endParaRPr kumimoji="0" lang="en-US" altLang="ko-KR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22" name="직사각형 321"/>
              <p:cNvSpPr/>
              <p:nvPr/>
            </p:nvSpPr>
            <p:spPr>
              <a:xfrm>
                <a:off x="803535" y="4181107"/>
                <a:ext cx="495198" cy="31036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사전</a:t>
                </a:r>
                <a:endParaRPr kumimoji="0" lang="en-US" altLang="ko-KR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설명</a:t>
                </a:r>
              </a:p>
            </p:txBody>
          </p:sp>
          <p:sp>
            <p:nvSpPr>
              <p:cNvPr id="323" name="직사각형 322"/>
              <p:cNvSpPr/>
              <p:nvPr/>
            </p:nvSpPr>
            <p:spPr>
              <a:xfrm>
                <a:off x="4259436" y="4181107"/>
                <a:ext cx="398013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SSQ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7" name="직사각형 326"/>
            <p:cNvSpPr/>
            <p:nvPr/>
          </p:nvSpPr>
          <p:spPr>
            <a:xfrm>
              <a:off x="3365938" y="3981900"/>
              <a:ext cx="244365" cy="371934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35" name="직사각형 334"/>
            <p:cNvSpPr/>
            <p:nvPr/>
          </p:nvSpPr>
          <p:spPr>
            <a:xfrm>
              <a:off x="3090041" y="3981900"/>
              <a:ext cx="244365" cy="371934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32854" y="4043171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20913" y="4026684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25548" y="4045883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13824" y="4039292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20791" y="4046403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96028" y="4056775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64578" y="4408436"/>
              <a:ext cx="457200" cy="2154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solidFill>
                    <a:schemeClr val="bg1"/>
                  </a:solidFill>
                </a:rPr>
                <a:t>2 sec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420" y="4050726"/>
              <a:ext cx="41757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Pre</a:t>
              </a:r>
            </a:p>
            <a:p>
              <a:r>
                <a:rPr lang="en-US" altLang="ko-KR" sz="500" dirty="0" smtClean="0"/>
                <a:t>explain</a:t>
              </a:r>
              <a:endParaRPr lang="ko-KR" altLang="en-US" sz="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21747" y="4037997"/>
              <a:ext cx="41757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Post</a:t>
              </a:r>
            </a:p>
            <a:p>
              <a:r>
                <a:rPr lang="en-US" altLang="ko-KR" sz="500" dirty="0" smtClean="0"/>
                <a:t>explain</a:t>
              </a:r>
              <a:endParaRPr lang="ko-KR" altLang="en-US" sz="500" dirty="0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3129884" y="4833008"/>
            <a:ext cx="2874056" cy="1920206"/>
            <a:chOff x="3129884" y="4833008"/>
            <a:chExt cx="2874056" cy="1920206"/>
          </a:xfrm>
        </p:grpSpPr>
        <p:pic>
          <p:nvPicPr>
            <p:cNvPr id="324" name="그림 3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9884" y="5113216"/>
              <a:ext cx="2874056" cy="1639998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sp>
          <p:nvSpPr>
            <p:cNvPr id="330" name="모서리가 둥근 직사각형 329"/>
            <p:cNvSpPr/>
            <p:nvPr/>
          </p:nvSpPr>
          <p:spPr>
            <a:xfrm>
              <a:off x="3733306" y="4833008"/>
              <a:ext cx="1663440" cy="240163"/>
            </a:xfrm>
            <a:prstGeom prst="round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Scoring </a:t>
              </a:r>
              <a:r>
                <a:rPr kumimoji="0" lang="en-US" altLang="ko-K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(1-5)</a:t>
              </a:r>
              <a:endPara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42127" y="5223796"/>
              <a:ext cx="2044273" cy="50783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 smtClean="0">
                  <a:solidFill>
                    <a:schemeClr val="bg1"/>
                  </a:solidFill>
                </a:rPr>
                <a:t>VR Sickness Level?</a:t>
              </a:r>
            </a:p>
            <a:p>
              <a:r>
                <a:rPr lang="en-US" altLang="ko-KR" sz="900" dirty="0" smtClean="0">
                  <a:solidFill>
                    <a:schemeClr val="bg1"/>
                  </a:solidFill>
                </a:rPr>
                <a:t>1: No  2: Minor  3: Moderate</a:t>
              </a:r>
            </a:p>
            <a:p>
              <a:r>
                <a:rPr lang="en-US" altLang="ko-KR" sz="900" dirty="0" smtClean="0">
                  <a:solidFill>
                    <a:schemeClr val="bg1"/>
                  </a:solidFill>
                </a:rPr>
                <a:t>4: High  5: Severe</a:t>
              </a:r>
              <a:endParaRPr lang="ko-KR" alt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93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그림 1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8" y="1556792"/>
            <a:ext cx="8925825" cy="135318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#2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48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4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Design of protocol for a large-scale VR sickness clinical test</a:t>
            </a: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Rest &amp; subjects’ opinion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pic>
        <p:nvPicPr>
          <p:cNvPr id="371" name="그림 3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346" y="1263536"/>
            <a:ext cx="2939742" cy="1647269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372" name="모서리가 둥근 직사각형 371"/>
          <p:cNvSpPr/>
          <p:nvPr/>
        </p:nvSpPr>
        <p:spPr>
          <a:xfrm>
            <a:off x="7006762" y="990600"/>
            <a:ext cx="1135412" cy="2401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Rest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3" name="직사각형 182"/>
          <p:cNvSpPr/>
          <p:nvPr/>
        </p:nvSpPr>
        <p:spPr>
          <a:xfrm>
            <a:off x="24493" y="1482058"/>
            <a:ext cx="3641271" cy="146525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64" name="그룹 363"/>
          <p:cNvGrpSpPr/>
          <p:nvPr/>
        </p:nvGrpSpPr>
        <p:grpSpPr>
          <a:xfrm>
            <a:off x="256243" y="1712971"/>
            <a:ext cx="2823457" cy="1360627"/>
            <a:chOff x="5946367" y="5185996"/>
            <a:chExt cx="2823457" cy="1360627"/>
          </a:xfrm>
        </p:grpSpPr>
        <p:sp>
          <p:nvSpPr>
            <p:cNvPr id="365" name="TextBox 364"/>
            <p:cNvSpPr txBox="1"/>
            <p:nvPr/>
          </p:nvSpPr>
          <p:spPr>
            <a:xfrm>
              <a:off x="5946367" y="5438627"/>
              <a:ext cx="2823457" cy="1107996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ko-KR" sz="1100" kern="0" noProof="0" dirty="0" smtClean="0">
                  <a:solidFill>
                    <a:prstClr val="black"/>
                  </a:solidFill>
                </a:rPr>
                <a:t>Scoring</a:t>
              </a:r>
              <a:r>
                <a:rPr kumimoji="0" lang="ko-KR" alt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1-5 level of VR sickness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Each session contains different</a:t>
              </a:r>
              <a:r>
                <a:rPr kumimoji="0" lang="en-US" altLang="ko-KR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concept of VR scene</a:t>
              </a:r>
              <a:endPara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71450" lvl="0" indent="-171450" latinLnBrk="0">
                <a:buFont typeface="Arial" panose="020B0604020202020204" pitchFamily="34" charset="0"/>
                <a:buChar char="•"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SSQ scoring and resting after each session</a:t>
              </a:r>
              <a:b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lang="en-US" altLang="ko-KR" sz="11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 no need to take HMD off</a:t>
              </a:r>
            </a:p>
          </p:txBody>
        </p:sp>
        <p:sp>
          <p:nvSpPr>
            <p:cNvPr id="366" name="모서리가 둥근 직사각형 365"/>
            <p:cNvSpPr/>
            <p:nvPr/>
          </p:nvSpPr>
          <p:spPr>
            <a:xfrm>
              <a:off x="5946367" y="5185996"/>
              <a:ext cx="2823457" cy="234770"/>
            </a:xfrm>
            <a:prstGeom prst="roundRect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2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Scoring the level of </a:t>
              </a: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VR sickness</a:t>
              </a:r>
              <a:endParaRPr kumimoji="0" lang="ko-KR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065846" y="2971800"/>
            <a:ext cx="2997001" cy="1959522"/>
            <a:chOff x="6065846" y="3086562"/>
            <a:chExt cx="2997001" cy="1959522"/>
          </a:xfrm>
        </p:grpSpPr>
        <p:pic>
          <p:nvPicPr>
            <p:cNvPr id="361" name="그림 36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65846" y="3355117"/>
              <a:ext cx="2997001" cy="1690967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sp>
          <p:nvSpPr>
            <p:cNvPr id="363" name="모서리가 둥근 직사각형 362"/>
            <p:cNvSpPr/>
            <p:nvPr/>
          </p:nvSpPr>
          <p:spPr>
            <a:xfrm>
              <a:off x="6554274" y="3086562"/>
              <a:ext cx="1891516" cy="240163"/>
            </a:xfrm>
            <a:prstGeom prst="round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SSQ (GUI)</a:t>
              </a:r>
              <a:endPara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189821" y="3503248"/>
              <a:ext cx="2711119" cy="24622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Select one!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977476" y="3749469"/>
              <a:ext cx="1376683" cy="21544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solidFill>
                    <a:schemeClr val="bg1"/>
                  </a:solidFill>
                </a:rPr>
                <a:t>No    Low   Mid   High</a:t>
              </a:r>
              <a:endParaRPr lang="ko-KR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265615" y="3922452"/>
              <a:ext cx="698707" cy="83099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600" dirty="0" smtClean="0">
                  <a:solidFill>
                    <a:schemeClr val="bg1"/>
                  </a:solidFill>
                </a:rPr>
                <a:t>1. General </a:t>
              </a:r>
              <a:r>
                <a:rPr lang="en-US" altLang="ko-KR" sz="600" dirty="0" err="1" smtClean="0">
                  <a:solidFill>
                    <a:schemeClr val="bg1"/>
                  </a:solidFill>
                </a:rPr>
                <a:t>uncomfort</a:t>
              </a:r>
              <a:endParaRPr lang="en-US" altLang="ko-KR" sz="600" dirty="0" smtClean="0">
                <a:solidFill>
                  <a:schemeClr val="bg1"/>
                </a:solidFill>
              </a:endParaRPr>
            </a:p>
            <a:p>
              <a:endParaRPr lang="en-US" altLang="ko-KR" sz="600" dirty="0" smtClean="0">
                <a:solidFill>
                  <a:schemeClr val="bg1"/>
                </a:solidFill>
              </a:endParaRPr>
            </a:p>
            <a:p>
              <a:r>
                <a:rPr lang="en-US" altLang="ko-KR" sz="600" dirty="0" smtClean="0">
                  <a:solidFill>
                    <a:schemeClr val="bg1"/>
                  </a:solidFill>
                </a:rPr>
                <a:t>2. </a:t>
              </a:r>
              <a:r>
                <a:rPr lang="en-US" altLang="ko-KR" sz="600" dirty="0" err="1" smtClean="0">
                  <a:solidFill>
                    <a:schemeClr val="bg1"/>
                  </a:solidFill>
                </a:rPr>
                <a:t>Fatique</a:t>
              </a:r>
              <a:endParaRPr lang="en-US" altLang="ko-KR" sz="600" dirty="0" smtClean="0">
                <a:solidFill>
                  <a:schemeClr val="bg1"/>
                </a:solidFill>
              </a:endParaRPr>
            </a:p>
            <a:p>
              <a:endParaRPr lang="en-US" altLang="ko-KR" sz="600" dirty="0" smtClean="0">
                <a:solidFill>
                  <a:schemeClr val="bg1"/>
                </a:solidFill>
              </a:endParaRPr>
            </a:p>
            <a:p>
              <a:r>
                <a:rPr lang="en-US" altLang="ko-KR" sz="600" dirty="0" smtClean="0">
                  <a:solidFill>
                    <a:schemeClr val="bg1"/>
                  </a:solidFill>
                </a:rPr>
                <a:t>3. Headache</a:t>
              </a:r>
            </a:p>
            <a:p>
              <a:endParaRPr lang="en-US" altLang="ko-KR" sz="600" dirty="0" smtClean="0">
                <a:solidFill>
                  <a:schemeClr val="bg1"/>
                </a:solidFill>
              </a:endParaRPr>
            </a:p>
            <a:p>
              <a:r>
                <a:rPr lang="en-US" altLang="ko-KR" sz="600" dirty="0" smtClean="0">
                  <a:solidFill>
                    <a:schemeClr val="bg1"/>
                  </a:solidFill>
                </a:rPr>
                <a:t>4. Eyestrain</a:t>
              </a:r>
              <a:endParaRPr lang="ko-KR" altLang="en-US" sz="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15695" y="3722917"/>
            <a:ext cx="3475915" cy="838013"/>
            <a:chOff x="415695" y="3722917"/>
            <a:chExt cx="3475915" cy="838013"/>
          </a:xfrm>
        </p:grpSpPr>
        <p:grpSp>
          <p:nvGrpSpPr>
            <p:cNvPr id="152" name="그룹 151"/>
            <p:cNvGrpSpPr/>
            <p:nvPr/>
          </p:nvGrpSpPr>
          <p:grpSpPr>
            <a:xfrm>
              <a:off x="415695" y="3722917"/>
              <a:ext cx="3475915" cy="838013"/>
              <a:chOff x="1386569" y="5072771"/>
              <a:chExt cx="4205858" cy="1013997"/>
            </a:xfrm>
          </p:grpSpPr>
          <p:sp>
            <p:nvSpPr>
              <p:cNvPr id="153" name="직사각형 152"/>
              <p:cNvSpPr/>
              <p:nvPr/>
            </p:nvSpPr>
            <p:spPr>
              <a:xfrm>
                <a:off x="1386569" y="5072771"/>
                <a:ext cx="4205858" cy="1013997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lIns="36000" rIns="36000" rtlCol="0" anchor="t" anchorCtr="0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000" b="1" kern="0" dirty="0" smtClean="0">
                    <a:solidFill>
                      <a:prstClr val="white"/>
                    </a:solidFill>
                    <a:latin typeface="맑은 고딕"/>
                    <a:ea typeface="맑은 고딕" panose="020B0503020000020004" pitchFamily="50" charset="-127"/>
                  </a:rPr>
                  <a:t>Session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①: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Sickness level 1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(8</a:t>
                </a:r>
                <a:r>
                  <a:rPr kumimoji="0" lang="ko-KR" altLang="en-US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scenes, 3 min)</a:t>
                </a:r>
              </a:p>
            </p:txBody>
          </p:sp>
          <p:sp>
            <p:nvSpPr>
              <p:cNvPr id="154" name="오른쪽 중괄호 153"/>
              <p:cNvSpPr/>
              <p:nvPr/>
            </p:nvSpPr>
            <p:spPr>
              <a:xfrm rot="16200000">
                <a:off x="1609397" y="5196540"/>
                <a:ext cx="77275" cy="309103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5" name="오른쪽 중괄호 154"/>
              <p:cNvSpPr/>
              <p:nvPr/>
            </p:nvSpPr>
            <p:spPr>
              <a:xfrm rot="16200000">
                <a:off x="1856847" y="5258191"/>
                <a:ext cx="77275" cy="185799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4" name="오른쪽 중괄호 193"/>
              <p:cNvSpPr/>
              <p:nvPr/>
            </p:nvSpPr>
            <p:spPr>
              <a:xfrm rot="5400000">
                <a:off x="3435475" y="3800212"/>
                <a:ext cx="77276" cy="3961260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3154141" y="5824522"/>
                <a:ext cx="661628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3</a:t>
                </a:r>
                <a:r>
                  <a:rPr kumimoji="0" lang="ko-KR" altLang="en-US" sz="6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분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직사각형 195"/>
              <p:cNvSpPr/>
              <p:nvPr/>
            </p:nvSpPr>
            <p:spPr>
              <a:xfrm>
                <a:off x="1493483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7" name="직사각형 196"/>
              <p:cNvSpPr/>
              <p:nvPr/>
            </p:nvSpPr>
            <p:spPr>
              <a:xfrm>
                <a:off x="1802902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8" name="직사각형 197"/>
              <p:cNvSpPr/>
              <p:nvPr/>
            </p:nvSpPr>
            <p:spPr>
              <a:xfrm>
                <a:off x="1988680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2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9" name="직사각형 198"/>
              <p:cNvSpPr/>
              <p:nvPr/>
            </p:nvSpPr>
            <p:spPr>
              <a:xfrm>
                <a:off x="2298099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0" name="직사각형 199"/>
              <p:cNvSpPr/>
              <p:nvPr/>
            </p:nvSpPr>
            <p:spPr>
              <a:xfrm>
                <a:off x="2483877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3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1" name="직사각형 200"/>
              <p:cNvSpPr/>
              <p:nvPr/>
            </p:nvSpPr>
            <p:spPr>
              <a:xfrm>
                <a:off x="2793296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02" name="직사각형 201"/>
              <p:cNvSpPr/>
              <p:nvPr/>
            </p:nvSpPr>
            <p:spPr>
              <a:xfrm>
                <a:off x="2979074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4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3" name="직사각형 202"/>
              <p:cNvSpPr/>
              <p:nvPr/>
            </p:nvSpPr>
            <p:spPr>
              <a:xfrm>
                <a:off x="3288493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04" name="직사각형 203"/>
              <p:cNvSpPr/>
              <p:nvPr/>
            </p:nvSpPr>
            <p:spPr>
              <a:xfrm>
                <a:off x="3474271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5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5" name="직사각형 204"/>
              <p:cNvSpPr/>
              <p:nvPr/>
            </p:nvSpPr>
            <p:spPr>
              <a:xfrm>
                <a:off x="3783690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06" name="직사각형 205"/>
              <p:cNvSpPr/>
              <p:nvPr/>
            </p:nvSpPr>
            <p:spPr>
              <a:xfrm>
                <a:off x="3969468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6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7" name="직사각형 206"/>
              <p:cNvSpPr/>
              <p:nvPr/>
            </p:nvSpPr>
            <p:spPr>
              <a:xfrm>
                <a:off x="4278887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08" name="직사각형 207"/>
              <p:cNvSpPr/>
              <p:nvPr/>
            </p:nvSpPr>
            <p:spPr>
              <a:xfrm>
                <a:off x="4464665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7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9" name="직사각형 208"/>
              <p:cNvSpPr/>
              <p:nvPr/>
            </p:nvSpPr>
            <p:spPr>
              <a:xfrm>
                <a:off x="4774084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10" name="직사각형 209"/>
              <p:cNvSpPr/>
              <p:nvPr/>
            </p:nvSpPr>
            <p:spPr>
              <a:xfrm>
                <a:off x="4959862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8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1" name="직사각형 210"/>
              <p:cNvSpPr/>
              <p:nvPr/>
            </p:nvSpPr>
            <p:spPr>
              <a:xfrm>
                <a:off x="5269281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895613" y="4361104"/>
              <a:ext cx="584579" cy="18498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3 min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56438" y="4020979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169898" y="4008873"/>
              <a:ext cx="152400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598162" y="4014051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997474" y="4002431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406728" y="3996761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06889" y="4008872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228502" y="4008872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24285" y="4001504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26405" y="4740429"/>
            <a:ext cx="7555251" cy="838013"/>
            <a:chOff x="426405" y="4740429"/>
            <a:chExt cx="7555251" cy="838013"/>
          </a:xfrm>
        </p:grpSpPr>
        <p:grpSp>
          <p:nvGrpSpPr>
            <p:cNvPr id="256" name="그룹 255"/>
            <p:cNvGrpSpPr/>
            <p:nvPr/>
          </p:nvGrpSpPr>
          <p:grpSpPr>
            <a:xfrm>
              <a:off x="426405" y="4740429"/>
              <a:ext cx="7555251" cy="838013"/>
              <a:chOff x="1368939" y="5072771"/>
              <a:chExt cx="9141855" cy="1013997"/>
            </a:xfrm>
          </p:grpSpPr>
          <p:sp>
            <p:nvSpPr>
              <p:cNvPr id="257" name="직사각형 256"/>
              <p:cNvSpPr/>
              <p:nvPr/>
            </p:nvSpPr>
            <p:spPr>
              <a:xfrm>
                <a:off x="1386569" y="5072771"/>
                <a:ext cx="9124225" cy="1013997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lIns="36000" rIns="36000" rtlCol="0" anchor="t" anchorCtr="0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Session</a:t>
                </a:r>
                <a:r>
                  <a:rPr kumimoji="0" lang="ko-KR" altLang="en-US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②: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Sickness level</a:t>
                </a:r>
                <a:r>
                  <a:rPr kumimoji="0" lang="en-US" altLang="ko-KR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2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(18</a:t>
                </a:r>
                <a:r>
                  <a:rPr kumimoji="0" lang="ko-KR" altLang="en-US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scenes, 7 min.)</a:t>
                </a:r>
              </a:p>
            </p:txBody>
          </p:sp>
          <p:sp>
            <p:nvSpPr>
              <p:cNvPr id="258" name="오른쪽 중괄호 257"/>
              <p:cNvSpPr/>
              <p:nvPr/>
            </p:nvSpPr>
            <p:spPr>
              <a:xfrm rot="16200000">
                <a:off x="1609397" y="5196540"/>
                <a:ext cx="77275" cy="309103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9" name="오른쪽 중괄호 258"/>
              <p:cNvSpPr/>
              <p:nvPr/>
            </p:nvSpPr>
            <p:spPr>
              <a:xfrm rot="16200000">
                <a:off x="1856847" y="5258191"/>
                <a:ext cx="77275" cy="185799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1368939" y="5166142"/>
                <a:ext cx="558190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15</a:t>
                </a:r>
                <a:r>
                  <a:rPr kumimoji="0" lang="ko-KR" altLang="en-US" sz="6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초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1650114" y="5166142"/>
                <a:ext cx="490739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5</a:t>
                </a: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초</a:t>
                </a:r>
              </a:p>
            </p:txBody>
          </p:sp>
          <p:sp>
            <p:nvSpPr>
              <p:cNvPr id="262" name="오른쪽 중괄호 261"/>
              <p:cNvSpPr/>
              <p:nvPr/>
            </p:nvSpPr>
            <p:spPr>
              <a:xfrm rot="5400000">
                <a:off x="5910227" y="1325461"/>
                <a:ext cx="77276" cy="8910763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5618500" y="5824522"/>
                <a:ext cx="661628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7</a:t>
                </a:r>
                <a:r>
                  <a:rPr kumimoji="0" lang="ko-KR" altLang="en-US" sz="6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분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직사각형 263"/>
              <p:cNvSpPr/>
              <p:nvPr/>
            </p:nvSpPr>
            <p:spPr>
              <a:xfrm>
                <a:off x="1493483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5" name="직사각형 264"/>
              <p:cNvSpPr/>
              <p:nvPr/>
            </p:nvSpPr>
            <p:spPr>
              <a:xfrm>
                <a:off x="1802902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66" name="직사각형 265"/>
              <p:cNvSpPr/>
              <p:nvPr/>
            </p:nvSpPr>
            <p:spPr>
              <a:xfrm>
                <a:off x="1988680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2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7" name="직사각형 266"/>
              <p:cNvSpPr/>
              <p:nvPr/>
            </p:nvSpPr>
            <p:spPr>
              <a:xfrm>
                <a:off x="2298099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68" name="직사각형 267"/>
              <p:cNvSpPr/>
              <p:nvPr/>
            </p:nvSpPr>
            <p:spPr>
              <a:xfrm>
                <a:off x="2483877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3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69" name="직사각형 268"/>
              <p:cNvSpPr/>
              <p:nvPr/>
            </p:nvSpPr>
            <p:spPr>
              <a:xfrm>
                <a:off x="2793296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70" name="직사각형 269"/>
              <p:cNvSpPr/>
              <p:nvPr/>
            </p:nvSpPr>
            <p:spPr>
              <a:xfrm>
                <a:off x="2979074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4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1" name="직사각형 270"/>
              <p:cNvSpPr/>
              <p:nvPr/>
            </p:nvSpPr>
            <p:spPr>
              <a:xfrm>
                <a:off x="3288493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72" name="직사각형 271"/>
              <p:cNvSpPr/>
              <p:nvPr/>
            </p:nvSpPr>
            <p:spPr>
              <a:xfrm>
                <a:off x="3474271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5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3" name="직사각형 272"/>
              <p:cNvSpPr/>
              <p:nvPr/>
            </p:nvSpPr>
            <p:spPr>
              <a:xfrm>
                <a:off x="3783690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74" name="직사각형 273"/>
              <p:cNvSpPr/>
              <p:nvPr/>
            </p:nvSpPr>
            <p:spPr>
              <a:xfrm>
                <a:off x="3969468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6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5" name="직사각형 274"/>
              <p:cNvSpPr/>
              <p:nvPr/>
            </p:nvSpPr>
            <p:spPr>
              <a:xfrm>
                <a:off x="4278887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76" name="직사각형 275"/>
              <p:cNvSpPr/>
              <p:nvPr/>
            </p:nvSpPr>
            <p:spPr>
              <a:xfrm>
                <a:off x="4464665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7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7" name="직사각형 276"/>
              <p:cNvSpPr/>
              <p:nvPr/>
            </p:nvSpPr>
            <p:spPr>
              <a:xfrm>
                <a:off x="4774084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78" name="직사각형 277"/>
              <p:cNvSpPr/>
              <p:nvPr/>
            </p:nvSpPr>
            <p:spPr>
              <a:xfrm>
                <a:off x="4959862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8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79" name="직사각형 278"/>
              <p:cNvSpPr/>
              <p:nvPr/>
            </p:nvSpPr>
            <p:spPr>
              <a:xfrm>
                <a:off x="5269281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80" name="직사각형 279"/>
              <p:cNvSpPr/>
              <p:nvPr/>
            </p:nvSpPr>
            <p:spPr>
              <a:xfrm>
                <a:off x="5455059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9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1" name="직사각형 280"/>
              <p:cNvSpPr/>
              <p:nvPr/>
            </p:nvSpPr>
            <p:spPr>
              <a:xfrm>
                <a:off x="5764478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82" name="직사각형 281"/>
              <p:cNvSpPr/>
              <p:nvPr/>
            </p:nvSpPr>
            <p:spPr>
              <a:xfrm>
                <a:off x="5950256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10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83" name="직사각형 282"/>
              <p:cNvSpPr/>
              <p:nvPr/>
            </p:nvSpPr>
            <p:spPr>
              <a:xfrm>
                <a:off x="6259675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84" name="직사각형 283"/>
              <p:cNvSpPr/>
              <p:nvPr/>
            </p:nvSpPr>
            <p:spPr>
              <a:xfrm>
                <a:off x="6445453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11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46" name="직사각형 345"/>
              <p:cNvSpPr/>
              <p:nvPr/>
            </p:nvSpPr>
            <p:spPr>
              <a:xfrm>
                <a:off x="6754872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47" name="직사각형 346"/>
              <p:cNvSpPr/>
              <p:nvPr/>
            </p:nvSpPr>
            <p:spPr>
              <a:xfrm>
                <a:off x="6940650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12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48" name="직사각형 347"/>
              <p:cNvSpPr/>
              <p:nvPr/>
            </p:nvSpPr>
            <p:spPr>
              <a:xfrm>
                <a:off x="7250069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49" name="직사각형 348"/>
              <p:cNvSpPr/>
              <p:nvPr/>
            </p:nvSpPr>
            <p:spPr>
              <a:xfrm>
                <a:off x="7435847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13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0" name="직사각형 349"/>
              <p:cNvSpPr/>
              <p:nvPr/>
            </p:nvSpPr>
            <p:spPr>
              <a:xfrm>
                <a:off x="7745266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51" name="직사각형 350"/>
              <p:cNvSpPr/>
              <p:nvPr/>
            </p:nvSpPr>
            <p:spPr>
              <a:xfrm>
                <a:off x="7931044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14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2" name="직사각형 351"/>
              <p:cNvSpPr/>
              <p:nvPr/>
            </p:nvSpPr>
            <p:spPr>
              <a:xfrm>
                <a:off x="8240463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53" name="직사각형 352"/>
              <p:cNvSpPr/>
              <p:nvPr/>
            </p:nvSpPr>
            <p:spPr>
              <a:xfrm>
                <a:off x="8426241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15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4" name="직사각형 353"/>
              <p:cNvSpPr/>
              <p:nvPr/>
            </p:nvSpPr>
            <p:spPr>
              <a:xfrm>
                <a:off x="8735660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55" name="직사각형 354"/>
              <p:cNvSpPr/>
              <p:nvPr/>
            </p:nvSpPr>
            <p:spPr>
              <a:xfrm>
                <a:off x="8918972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16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6" name="직사각형 355"/>
              <p:cNvSpPr/>
              <p:nvPr/>
            </p:nvSpPr>
            <p:spPr>
              <a:xfrm>
                <a:off x="9228391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57" name="직사각형 356"/>
              <p:cNvSpPr/>
              <p:nvPr/>
            </p:nvSpPr>
            <p:spPr>
              <a:xfrm>
                <a:off x="9414169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17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8" name="직사각형 357"/>
              <p:cNvSpPr/>
              <p:nvPr/>
            </p:nvSpPr>
            <p:spPr>
              <a:xfrm>
                <a:off x="9723588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359" name="직사각형 358"/>
              <p:cNvSpPr/>
              <p:nvPr/>
            </p:nvSpPr>
            <p:spPr>
              <a:xfrm>
                <a:off x="9909366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18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60" name="직사각형 359"/>
              <p:cNvSpPr/>
              <p:nvPr/>
            </p:nvSpPr>
            <p:spPr>
              <a:xfrm>
                <a:off x="10218785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3987421" y="5343024"/>
              <a:ext cx="584579" cy="18498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solidFill>
                    <a:schemeClr val="bg1"/>
                  </a:solidFill>
                </a:rPr>
                <a:t>7</a:t>
              </a:r>
              <a:r>
                <a:rPr lang="en-US" altLang="ko-KR" sz="1000" dirty="0" smtClean="0">
                  <a:solidFill>
                    <a:schemeClr val="bg1"/>
                  </a:solidFill>
                </a:rPr>
                <a:t> min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04950" y="4766140"/>
              <a:ext cx="559400" cy="18466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600" b="1" dirty="0" smtClean="0">
                  <a:solidFill>
                    <a:schemeClr val="bg1"/>
                  </a:solidFill>
                </a:rPr>
                <a:t>15s  5s</a:t>
              </a:r>
              <a:endParaRPr lang="ko-KR" alt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04765" y="5018323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210866" y="5004957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601514" y="5010773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015353" y="5016810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23485" y="502871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850459" y="5022564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240294" y="5036324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660482" y="5018300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057018" y="5010773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6271" y="5010773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886442" y="5022564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297497" y="5036324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711434" y="502357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101391" y="5018228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528208" y="5024860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935498" y="5018228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354417" y="5018228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744548" y="502943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01125" y="5738237"/>
            <a:ext cx="8341750" cy="838013"/>
            <a:chOff x="401125" y="5738237"/>
            <a:chExt cx="8341750" cy="838013"/>
          </a:xfrm>
        </p:grpSpPr>
        <p:grpSp>
          <p:nvGrpSpPr>
            <p:cNvPr id="212" name="그룹 211"/>
            <p:cNvGrpSpPr/>
            <p:nvPr/>
          </p:nvGrpSpPr>
          <p:grpSpPr>
            <a:xfrm>
              <a:off x="401125" y="5738237"/>
              <a:ext cx="8341750" cy="838013"/>
              <a:chOff x="1368939" y="5072771"/>
              <a:chExt cx="10093519" cy="1013997"/>
            </a:xfrm>
          </p:grpSpPr>
          <p:sp>
            <p:nvSpPr>
              <p:cNvPr id="213" name="직사각형 212"/>
              <p:cNvSpPr/>
              <p:nvPr/>
            </p:nvSpPr>
            <p:spPr>
              <a:xfrm>
                <a:off x="1386569" y="5072771"/>
                <a:ext cx="10075889" cy="1013997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lIns="36000" rIns="36000" rtlCol="0" anchor="t" anchorCtr="0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Session</a:t>
                </a:r>
                <a:r>
                  <a:rPr kumimoji="0" lang="ko-KR" altLang="en-US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③: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Sickness level 3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(26</a:t>
                </a:r>
                <a:r>
                  <a:rPr kumimoji="0" lang="ko-KR" altLang="en-US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scenes, 9 min.)</a:t>
                </a:r>
              </a:p>
            </p:txBody>
          </p:sp>
          <p:sp>
            <p:nvSpPr>
              <p:cNvPr id="214" name="오른쪽 중괄호 213"/>
              <p:cNvSpPr/>
              <p:nvPr/>
            </p:nvSpPr>
            <p:spPr>
              <a:xfrm rot="16200000">
                <a:off x="1609397" y="5196540"/>
                <a:ext cx="77275" cy="309103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5" name="오른쪽 중괄호 214"/>
              <p:cNvSpPr/>
              <p:nvPr/>
            </p:nvSpPr>
            <p:spPr>
              <a:xfrm rot="16200000">
                <a:off x="1856847" y="5258191"/>
                <a:ext cx="77275" cy="185799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6" name="TextBox 215"/>
              <p:cNvSpPr txBox="1"/>
              <p:nvPr/>
            </p:nvSpPr>
            <p:spPr>
              <a:xfrm>
                <a:off x="1368939" y="5166142"/>
                <a:ext cx="558190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15</a:t>
                </a:r>
                <a:r>
                  <a:rPr kumimoji="0" lang="ko-KR" altLang="en-US" sz="6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초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1650114" y="5166142"/>
                <a:ext cx="490739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5</a:t>
                </a:r>
                <a:r>
                  <a:rPr kumimoji="0" lang="ko-KR" altLang="en-US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초</a:t>
                </a:r>
              </a:p>
            </p:txBody>
          </p:sp>
          <p:sp>
            <p:nvSpPr>
              <p:cNvPr id="218" name="오른쪽 중괄호 217"/>
              <p:cNvSpPr/>
              <p:nvPr/>
            </p:nvSpPr>
            <p:spPr>
              <a:xfrm rot="5400000">
                <a:off x="6405424" y="830262"/>
                <a:ext cx="77276" cy="9901159"/>
              </a:xfrm>
              <a:prstGeom prst="rightBrac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6096189" y="5824522"/>
                <a:ext cx="661628" cy="223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9</a:t>
                </a:r>
                <a:r>
                  <a:rPr kumimoji="0" lang="ko-KR" altLang="en-US" sz="6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분</a:t>
                </a:r>
                <a:endPara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직사각형 219"/>
              <p:cNvSpPr/>
              <p:nvPr/>
            </p:nvSpPr>
            <p:spPr>
              <a:xfrm>
                <a:off x="1493483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1" name="직사각형 220"/>
              <p:cNvSpPr/>
              <p:nvPr/>
            </p:nvSpPr>
            <p:spPr>
              <a:xfrm>
                <a:off x="1802902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>
                <a:off x="1988680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2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3" name="직사각형 222"/>
              <p:cNvSpPr/>
              <p:nvPr/>
            </p:nvSpPr>
            <p:spPr>
              <a:xfrm>
                <a:off x="2298099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24" name="직사각형 223"/>
              <p:cNvSpPr/>
              <p:nvPr/>
            </p:nvSpPr>
            <p:spPr>
              <a:xfrm>
                <a:off x="2483877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3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5" name="직사각형 224"/>
              <p:cNvSpPr/>
              <p:nvPr/>
            </p:nvSpPr>
            <p:spPr>
              <a:xfrm>
                <a:off x="2793296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26" name="직사각형 225"/>
              <p:cNvSpPr/>
              <p:nvPr/>
            </p:nvSpPr>
            <p:spPr>
              <a:xfrm>
                <a:off x="2979074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4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7" name="직사각형 226"/>
              <p:cNvSpPr/>
              <p:nvPr/>
            </p:nvSpPr>
            <p:spPr>
              <a:xfrm>
                <a:off x="3288493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28" name="직사각형 227"/>
              <p:cNvSpPr/>
              <p:nvPr/>
            </p:nvSpPr>
            <p:spPr>
              <a:xfrm>
                <a:off x="3474271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5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9" name="직사각형 228"/>
              <p:cNvSpPr/>
              <p:nvPr/>
            </p:nvSpPr>
            <p:spPr>
              <a:xfrm>
                <a:off x="3783690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30" name="직사각형 229"/>
              <p:cNvSpPr/>
              <p:nvPr/>
            </p:nvSpPr>
            <p:spPr>
              <a:xfrm>
                <a:off x="3969468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6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1" name="직사각형 230"/>
              <p:cNvSpPr/>
              <p:nvPr/>
            </p:nvSpPr>
            <p:spPr>
              <a:xfrm>
                <a:off x="4278887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32" name="직사각형 231"/>
              <p:cNvSpPr/>
              <p:nvPr/>
            </p:nvSpPr>
            <p:spPr>
              <a:xfrm>
                <a:off x="4464665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7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3" name="직사각형 232"/>
              <p:cNvSpPr/>
              <p:nvPr/>
            </p:nvSpPr>
            <p:spPr>
              <a:xfrm>
                <a:off x="4774084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34" name="직사각형 233"/>
              <p:cNvSpPr/>
              <p:nvPr/>
            </p:nvSpPr>
            <p:spPr>
              <a:xfrm>
                <a:off x="4959862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8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5" name="직사각형 234"/>
              <p:cNvSpPr/>
              <p:nvPr/>
            </p:nvSpPr>
            <p:spPr>
              <a:xfrm>
                <a:off x="5269281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36" name="직사각형 235"/>
              <p:cNvSpPr/>
              <p:nvPr/>
            </p:nvSpPr>
            <p:spPr>
              <a:xfrm>
                <a:off x="5455059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9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7" name="직사각형 236"/>
              <p:cNvSpPr/>
              <p:nvPr/>
            </p:nvSpPr>
            <p:spPr>
              <a:xfrm>
                <a:off x="5764478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38" name="직사각형 237"/>
              <p:cNvSpPr/>
              <p:nvPr/>
            </p:nvSpPr>
            <p:spPr>
              <a:xfrm>
                <a:off x="5950256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10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39" name="직사각형 238"/>
              <p:cNvSpPr/>
              <p:nvPr/>
            </p:nvSpPr>
            <p:spPr>
              <a:xfrm>
                <a:off x="6259675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40" name="직사각형 239"/>
              <p:cNvSpPr/>
              <p:nvPr/>
            </p:nvSpPr>
            <p:spPr>
              <a:xfrm>
                <a:off x="6445453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11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1" name="직사각형 240"/>
              <p:cNvSpPr/>
              <p:nvPr/>
            </p:nvSpPr>
            <p:spPr>
              <a:xfrm>
                <a:off x="6754872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42" name="직사각형 241"/>
              <p:cNvSpPr/>
              <p:nvPr/>
            </p:nvSpPr>
            <p:spPr>
              <a:xfrm>
                <a:off x="6940650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12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3" name="직사각형 242"/>
              <p:cNvSpPr/>
              <p:nvPr/>
            </p:nvSpPr>
            <p:spPr>
              <a:xfrm>
                <a:off x="7250069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44" name="직사각형 243"/>
              <p:cNvSpPr/>
              <p:nvPr/>
            </p:nvSpPr>
            <p:spPr>
              <a:xfrm>
                <a:off x="7435847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13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5" name="직사각형 244"/>
              <p:cNvSpPr/>
              <p:nvPr/>
            </p:nvSpPr>
            <p:spPr>
              <a:xfrm>
                <a:off x="7745266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46" name="직사각형 245"/>
              <p:cNvSpPr/>
              <p:nvPr/>
            </p:nvSpPr>
            <p:spPr>
              <a:xfrm>
                <a:off x="7931044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14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7" name="직사각형 246"/>
              <p:cNvSpPr/>
              <p:nvPr/>
            </p:nvSpPr>
            <p:spPr>
              <a:xfrm>
                <a:off x="8240463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48" name="직사각형 247"/>
              <p:cNvSpPr/>
              <p:nvPr/>
            </p:nvSpPr>
            <p:spPr>
              <a:xfrm>
                <a:off x="8426241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15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49" name="직사각형 248"/>
              <p:cNvSpPr/>
              <p:nvPr/>
            </p:nvSpPr>
            <p:spPr>
              <a:xfrm>
                <a:off x="8735660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50" name="직사각형 249"/>
              <p:cNvSpPr/>
              <p:nvPr/>
            </p:nvSpPr>
            <p:spPr>
              <a:xfrm>
                <a:off x="8918972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16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1" name="직사각형 250"/>
              <p:cNvSpPr/>
              <p:nvPr/>
            </p:nvSpPr>
            <p:spPr>
              <a:xfrm>
                <a:off x="9228391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52" name="직사각형 251"/>
              <p:cNvSpPr/>
              <p:nvPr/>
            </p:nvSpPr>
            <p:spPr>
              <a:xfrm>
                <a:off x="10404563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25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3" name="직사각형 252"/>
              <p:cNvSpPr/>
              <p:nvPr/>
            </p:nvSpPr>
            <p:spPr>
              <a:xfrm>
                <a:off x="10713982" y="5409165"/>
                <a:ext cx="185462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  <p:sp>
            <p:nvSpPr>
              <p:cNvPr id="254" name="직사각형 253"/>
              <p:cNvSpPr/>
              <p:nvPr/>
            </p:nvSpPr>
            <p:spPr>
              <a:xfrm>
                <a:off x="10899760" y="5409165"/>
                <a:ext cx="309102" cy="310365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26</a:t>
                </a:r>
                <a:endParaRPr kumimoji="0" lang="ko-KR" alt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55" name="직사각형 254"/>
              <p:cNvSpPr/>
              <p:nvPr/>
            </p:nvSpPr>
            <p:spPr>
              <a:xfrm>
                <a:off x="11209179" y="5409165"/>
                <a:ext cx="185461" cy="31036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+mn-cs"/>
                  </a:rPr>
                  <a:t>평가</a:t>
                </a:r>
              </a:p>
            </p:txBody>
          </p:sp>
        </p:grpSp>
        <p:grpSp>
          <p:nvGrpSpPr>
            <p:cNvPr id="367" name="그룹 366"/>
            <p:cNvGrpSpPr/>
            <p:nvPr/>
          </p:nvGrpSpPr>
          <p:grpSpPr>
            <a:xfrm>
              <a:off x="7211299" y="6112461"/>
              <a:ext cx="497180" cy="83186"/>
              <a:chOff x="2486899" y="-603448"/>
              <a:chExt cx="497180" cy="83186"/>
            </a:xfrm>
          </p:grpSpPr>
          <p:sp>
            <p:nvSpPr>
              <p:cNvPr id="368" name="타원 367"/>
              <p:cNvSpPr/>
              <p:nvPr/>
            </p:nvSpPr>
            <p:spPr>
              <a:xfrm>
                <a:off x="2486899" y="-603448"/>
                <a:ext cx="83186" cy="83186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69" name="타원 368"/>
              <p:cNvSpPr/>
              <p:nvPr/>
            </p:nvSpPr>
            <p:spPr>
              <a:xfrm>
                <a:off x="2706230" y="-603448"/>
                <a:ext cx="83186" cy="83186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70" name="타원 369"/>
              <p:cNvSpPr/>
              <p:nvPr/>
            </p:nvSpPr>
            <p:spPr>
              <a:xfrm>
                <a:off x="2900893" y="-603448"/>
                <a:ext cx="83186" cy="83186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>
              <a:off x="4307943" y="6373427"/>
              <a:ext cx="584579" cy="18498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chemeClr val="bg1"/>
                  </a:solidFill>
                </a:rPr>
                <a:t>9 min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9809" y="5774199"/>
              <a:ext cx="559400" cy="18466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600" b="1" dirty="0" smtClean="0">
                  <a:solidFill>
                    <a:schemeClr val="bg1"/>
                  </a:solidFill>
                </a:rPr>
                <a:t>15s  5s</a:t>
              </a:r>
              <a:endParaRPr lang="ko-KR" altLang="en-US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77445" y="6005002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178052" y="6028610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587116" y="602860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000741" y="6028608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409384" y="601668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824622" y="6016688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228454" y="6024921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3643275" y="6012525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057569" y="6005002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441743" y="600006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849136" y="6022607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262761" y="6022606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5671404" y="6010687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086642" y="6010686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490474" y="6018919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905295" y="6006523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144292" y="6026527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8532697" y="6021236"/>
              <a:ext cx="12685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err="1" smtClean="0">
                  <a:solidFill>
                    <a:schemeClr val="bg1"/>
                  </a:solidFill>
                </a:rPr>
                <a:t>Ev</a:t>
              </a:r>
              <a:endParaRPr lang="ko-KR" altLang="en-US" sz="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5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#3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dirty="0" smtClean="0"/>
              <a:t>Release of </a:t>
            </a:r>
            <a:r>
              <a:rPr lang="en-US" altLang="ko-KR" sz="2000" b="1" dirty="0"/>
              <a:t>database for </a:t>
            </a:r>
            <a:r>
              <a:rPr lang="en-US" altLang="ko-KR" sz="2000" b="1" dirty="0" smtClean="0"/>
              <a:t>VR sickness analysis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sp>
        <p:nvSpPr>
          <p:cNvPr id="183" name="직사각형 182"/>
          <p:cNvSpPr/>
          <p:nvPr/>
        </p:nvSpPr>
        <p:spPr>
          <a:xfrm>
            <a:off x="6913179" y="1411014"/>
            <a:ext cx="2199290" cy="5391807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4" name="직사각형 183"/>
          <p:cNvSpPr/>
          <p:nvPr/>
        </p:nvSpPr>
        <p:spPr>
          <a:xfrm>
            <a:off x="4156779" y="1411014"/>
            <a:ext cx="2624959" cy="5391807"/>
          </a:xfrm>
          <a:prstGeom prst="rect">
            <a:avLst/>
          </a:prstGeom>
          <a:solidFill>
            <a:sysClr val="window" lastClr="FFFFFF">
              <a:lumMod val="95000"/>
              <a:alpha val="50000"/>
            </a:sysClr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5" name="직사각형 184"/>
          <p:cNvSpPr/>
          <p:nvPr/>
        </p:nvSpPr>
        <p:spPr>
          <a:xfrm>
            <a:off x="15767" y="1411014"/>
            <a:ext cx="4004440" cy="539180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7" name="모서리가 둥근 직사각형 186"/>
          <p:cNvSpPr/>
          <p:nvPr/>
        </p:nvSpPr>
        <p:spPr>
          <a:xfrm>
            <a:off x="2192592" y="5258564"/>
            <a:ext cx="1053561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Metadata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88" name="표 187"/>
          <p:cNvGraphicFramePr>
            <a:graphicFrameLocks noGrp="1"/>
          </p:cNvGraphicFramePr>
          <p:nvPr>
            <p:extLst/>
          </p:nvPr>
        </p:nvGraphicFramePr>
        <p:xfrm>
          <a:off x="2202321" y="5482457"/>
          <a:ext cx="1758454" cy="1257300"/>
        </p:xfrm>
        <a:graphic>
          <a:graphicData uri="http://schemas.openxmlformats.org/drawingml/2006/table">
            <a:tbl>
              <a:tblPr/>
              <a:tblGrid>
                <a:gridCol w="33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 row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b="1" u="none" strike="noStrike" dirty="0" smtClean="0">
                          <a:effectLst/>
                        </a:rPr>
                        <a:t>Metadata for importing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Frame number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Date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Time stamp (</a:t>
                      </a:r>
                      <a:r>
                        <a:rPr lang="en-US" sz="800" u="none" strike="noStrike" dirty="0" err="1" smtClean="0">
                          <a:effectLst/>
                        </a:rPr>
                        <a:t>ms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)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Scene name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+mn-ea"/>
                        </a:rPr>
                        <a:t>State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+mn-ea"/>
                        </a:rPr>
                        <a:t>Sync.</a:t>
                      </a:r>
                      <a:r>
                        <a:rPr lang="en-US" altLang="ko-KR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/>
                          <a:ea typeface="+mn-ea"/>
                        </a:rPr>
                        <a:t> Info.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9" name="표 188"/>
          <p:cNvGraphicFramePr>
            <a:graphicFrameLocks noGrp="1"/>
          </p:cNvGraphicFramePr>
          <p:nvPr>
            <p:extLst/>
          </p:nvPr>
        </p:nvGraphicFramePr>
        <p:xfrm>
          <a:off x="4187583" y="4158905"/>
          <a:ext cx="2427114" cy="1257300"/>
        </p:xfrm>
        <a:graphic>
          <a:graphicData uri="http://schemas.openxmlformats.org/drawingml/2006/table">
            <a:tbl>
              <a:tblPr/>
              <a:tblGrid>
                <a:gridCol w="986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 row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800" b="1" u="none" strike="noStrike" dirty="0" smtClean="0">
                          <a:effectLst/>
                        </a:rPr>
                        <a:t>Eye-tracking</a:t>
                      </a:r>
                    </a:p>
                    <a:p>
                      <a:pPr algn="ctr" fontAlgn="ctr"/>
                      <a:r>
                        <a:rPr lang="en-US" altLang="ko-K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Information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Gaze point x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Gaze point y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Pupil detection confidence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Pupil size x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Pupil</a:t>
                      </a:r>
                      <a:r>
                        <a:rPr lang="en-US" altLang="ko-KR" sz="800" u="none" strike="noStrike" baseline="0" dirty="0" smtClean="0">
                          <a:effectLst/>
                        </a:rPr>
                        <a:t> size y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Pupil</a:t>
                      </a:r>
                      <a:r>
                        <a:rPr lang="en-US" altLang="ko-KR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baseline="0" dirty="0" err="1" smtClean="0">
                          <a:effectLst/>
                        </a:rPr>
                        <a:t>anlge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0" name="모서리가 둥근 직사각형 189"/>
          <p:cNvSpPr/>
          <p:nvPr/>
        </p:nvSpPr>
        <p:spPr>
          <a:xfrm>
            <a:off x="4185380" y="3934558"/>
            <a:ext cx="1205181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Saliency info.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91" name="표 190"/>
          <p:cNvGraphicFramePr>
            <a:graphicFrameLocks noGrp="1"/>
          </p:cNvGraphicFramePr>
          <p:nvPr>
            <p:extLst/>
          </p:nvPr>
        </p:nvGraphicFramePr>
        <p:xfrm>
          <a:off x="45870" y="1662730"/>
          <a:ext cx="2005850" cy="5087560"/>
        </p:xfrm>
        <a:graphic>
          <a:graphicData uri="http://schemas.openxmlformats.org/drawingml/2006/table">
            <a:tbl>
              <a:tblPr/>
              <a:tblGrid>
                <a:gridCol w="565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214">
                <a:tc rowSpan="40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800" b="1" u="none" strike="noStrike" dirty="0" smtClean="0">
                          <a:effectLst/>
                        </a:rPr>
                        <a:t>VR content</a:t>
                      </a:r>
                    </a:p>
                    <a:p>
                      <a:pPr algn="ctr" fontAlgn="ctr"/>
                      <a:r>
                        <a:rPr lang="en-US" altLang="ko-KR" sz="800" b="1" u="none" strike="noStrike" dirty="0" smtClean="0">
                          <a:effectLst/>
                        </a:rPr>
                        <a:t>parameter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18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800" u="none" strike="noStrike" dirty="0" smtClean="0">
                          <a:effectLst/>
                        </a:rPr>
                        <a:t>Camera movement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C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X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position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y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position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z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position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X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Speed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y Speed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 Speed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X</a:t>
                      </a:r>
                      <a:r>
                        <a:rPr lang="ko-KR" altLang="en-US" sz="800" u="none" strike="noStrike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Acceleration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y</a:t>
                      </a:r>
                      <a:r>
                        <a:rPr lang="ko-KR" altLang="en-US" sz="800" u="none" strike="noStrike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Acceleration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</a:t>
                      </a:r>
                      <a:r>
                        <a:rPr lang="ko-KR" altLang="en-US" sz="800" u="none" strike="noStrike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Acceleration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X angle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Y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angle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 angle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X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Angular Vel.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y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Angular Vel.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z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Angular Vel.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x Angular </a:t>
                      </a:r>
                      <a:r>
                        <a:rPr lang="en-US" altLang="ko-KR" sz="800" u="none" strike="noStrike" dirty="0" err="1" smtClean="0">
                          <a:effectLst/>
                        </a:rPr>
                        <a:t>accel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y Angular </a:t>
                      </a:r>
                      <a:r>
                        <a:rPr lang="en-US" altLang="ko-KR" sz="800" u="none" strike="noStrike" dirty="0" err="1" smtClean="0">
                          <a:effectLst/>
                        </a:rPr>
                        <a:t>accel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 Angular </a:t>
                      </a:r>
                      <a:r>
                        <a:rPr lang="en-US" altLang="ko-KR" sz="800" u="none" strike="noStrike" dirty="0" err="1" smtClean="0">
                          <a:effectLst/>
                        </a:rPr>
                        <a:t>accel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18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800" u="none" strike="noStrike" dirty="0" smtClean="0">
                          <a:effectLst/>
                        </a:rPr>
                        <a:t>Head movement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C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X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position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y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position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z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position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X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Speed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y Speed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 Speed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X</a:t>
                      </a:r>
                      <a:r>
                        <a:rPr lang="ko-KR" altLang="en-US" sz="800" u="none" strike="noStrike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Acceleration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y</a:t>
                      </a:r>
                      <a:r>
                        <a:rPr lang="ko-KR" altLang="en-US" sz="800" u="none" strike="noStrike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Acceleration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</a:t>
                      </a:r>
                      <a:r>
                        <a:rPr lang="ko-KR" altLang="en-US" sz="800" u="none" strike="noStrike" smtClean="0">
                          <a:effectLst/>
                        </a:rPr>
                        <a:t> 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Acceleration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X angle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Y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angle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 angle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X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Angular Vel.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y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Angular Vel.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z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 Angular Vel.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x Angular </a:t>
                      </a:r>
                      <a:r>
                        <a:rPr lang="en-US" altLang="ko-KR" sz="800" u="none" strike="noStrike" dirty="0" err="1" smtClean="0">
                          <a:effectLst/>
                        </a:rPr>
                        <a:t>accel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y Angular </a:t>
                      </a:r>
                      <a:r>
                        <a:rPr lang="en-US" altLang="ko-KR" sz="800" u="none" strike="noStrike" dirty="0" err="1" smtClean="0">
                          <a:effectLst/>
                        </a:rPr>
                        <a:t>accel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z Angular </a:t>
                      </a:r>
                      <a:r>
                        <a:rPr lang="en-US" altLang="ko-KR" sz="800" u="none" strike="noStrike" dirty="0" err="1" smtClean="0">
                          <a:effectLst/>
                        </a:rPr>
                        <a:t>accel</a:t>
                      </a:r>
                      <a:r>
                        <a:rPr lang="en-US" altLang="ko-KR" sz="800" u="none" strike="noStrike" dirty="0" smtClean="0">
                          <a:effectLst/>
                        </a:rPr>
                        <a:t>.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800" u="none" strike="noStrike" dirty="0" smtClean="0">
                          <a:effectLst/>
                        </a:rPr>
                        <a:t>Controller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C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Forward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Left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Right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24214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800" u="none" strike="noStrike" dirty="0" smtClean="0">
                          <a:effectLst/>
                        </a:rPr>
                        <a:t>Rendering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C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800" u="none" strike="noStrike" dirty="0" smtClean="0">
                          <a:effectLst/>
                        </a:rPr>
                        <a:t>Frame/Sec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269" marR="5269" marT="5269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</a:tbl>
          </a:graphicData>
        </a:graphic>
      </p:graphicFrame>
      <p:sp>
        <p:nvSpPr>
          <p:cNvPr id="192" name="모서리가 둥근 직사각형 191"/>
          <p:cNvSpPr/>
          <p:nvPr/>
        </p:nvSpPr>
        <p:spPr>
          <a:xfrm>
            <a:off x="39749" y="1440676"/>
            <a:ext cx="1786882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System</a:t>
            </a:r>
            <a:r>
              <a:rPr kumimoji="0" lang="en-US" altLang="ko-KR" sz="9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parameters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3" name="그림 1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32" y="1793743"/>
            <a:ext cx="2426821" cy="2069794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285" name="모서리가 둥근 직사각형 284"/>
          <p:cNvSpPr/>
          <p:nvPr/>
        </p:nvSpPr>
        <p:spPr>
          <a:xfrm>
            <a:off x="4188470" y="1562834"/>
            <a:ext cx="1205181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Bio-signals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86" name="그림 2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129" y="1867162"/>
            <a:ext cx="1705485" cy="1283351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287" name="모서리가 둥근 직사각형 286"/>
          <p:cNvSpPr/>
          <p:nvPr/>
        </p:nvSpPr>
        <p:spPr>
          <a:xfrm>
            <a:off x="2197621" y="1651138"/>
            <a:ext cx="1357003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VR scene</a:t>
            </a:r>
            <a:r>
              <a:rPr kumimoji="0" lang="en-US" altLang="ko-KR" sz="9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(RGB)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88" name="그룹 287"/>
          <p:cNvGrpSpPr/>
          <p:nvPr/>
        </p:nvGrpSpPr>
        <p:grpSpPr>
          <a:xfrm>
            <a:off x="2192592" y="3501599"/>
            <a:ext cx="1733022" cy="1439929"/>
            <a:chOff x="5192535" y="3013597"/>
            <a:chExt cx="1733022" cy="1439929"/>
          </a:xfrm>
        </p:grpSpPr>
        <p:pic>
          <p:nvPicPr>
            <p:cNvPr id="289" name="그림 28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3237686"/>
              <a:ext cx="1705485" cy="1215840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  <p:sp>
          <p:nvSpPr>
            <p:cNvPr id="290" name="모서리가 둥근 직사각형 289"/>
            <p:cNvSpPr/>
            <p:nvPr/>
          </p:nvSpPr>
          <p:spPr>
            <a:xfrm>
              <a:off x="5192535" y="3013597"/>
              <a:ext cx="1357003" cy="216024"/>
            </a:xfrm>
            <a:prstGeom prst="round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900" b="1" kern="0" dirty="0" err="1">
                  <a:solidFill>
                    <a:prstClr val="black"/>
                  </a:solidFill>
                  <a:latin typeface="맑은 고딕"/>
                  <a:ea typeface="맑은 고딕" panose="020B0503020000020004" pitchFamily="50" charset="-127"/>
                </a:rPr>
                <a:t>D</a:t>
              </a:r>
              <a:r>
                <a:rPr kumimoji="0" lang="en-US" altLang="ko-KR" sz="9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epthmap</a:t>
              </a:r>
              <a:endPara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291" name="그림 2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26" y="5759029"/>
            <a:ext cx="1296144" cy="972108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pic>
        <p:nvPicPr>
          <p:cNvPr id="292" name="그림 2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1" y="5759029"/>
            <a:ext cx="1296144" cy="972108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293" name="모서리가 둥근 직사각형 292"/>
          <p:cNvSpPr/>
          <p:nvPr/>
        </p:nvSpPr>
        <p:spPr>
          <a:xfrm>
            <a:off x="4226643" y="5510049"/>
            <a:ext cx="1357003" cy="219649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Eye blink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94" name="그림 2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94" y="3506800"/>
            <a:ext cx="1941400" cy="1456050"/>
          </a:xfrm>
          <a:prstGeom prst="rect">
            <a:avLst/>
          </a:prstGeom>
          <a:ln w="19050">
            <a:solidFill>
              <a:sysClr val="windowText" lastClr="000000">
                <a:lumMod val="65000"/>
                <a:lumOff val="35000"/>
              </a:sysClr>
            </a:solidFill>
          </a:ln>
        </p:spPr>
      </p:pic>
      <p:sp>
        <p:nvSpPr>
          <p:cNvPr id="295" name="모서리가 둥근 직사각형 294"/>
          <p:cNvSpPr/>
          <p:nvPr/>
        </p:nvSpPr>
        <p:spPr>
          <a:xfrm>
            <a:off x="6994403" y="3277211"/>
            <a:ext cx="1357003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SSQ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96" name="그룹 295"/>
          <p:cNvGrpSpPr/>
          <p:nvPr/>
        </p:nvGrpSpPr>
        <p:grpSpPr>
          <a:xfrm>
            <a:off x="6994403" y="1594107"/>
            <a:ext cx="2065742" cy="1539487"/>
            <a:chOff x="6937173" y="5273646"/>
            <a:chExt cx="2065742" cy="1539487"/>
          </a:xfrm>
        </p:grpSpPr>
        <p:pic>
          <p:nvPicPr>
            <p:cNvPr id="297" name="그림 29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7173" y="5503235"/>
              <a:ext cx="2065742" cy="1309898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  <p:sp>
          <p:nvSpPr>
            <p:cNvPr id="298" name="모서리가 둥근 직사각형 297"/>
            <p:cNvSpPr/>
            <p:nvPr/>
          </p:nvSpPr>
          <p:spPr>
            <a:xfrm>
              <a:off x="6937173" y="5273646"/>
              <a:ext cx="1357003" cy="216024"/>
            </a:xfrm>
            <a:prstGeom prst="round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rPr>
                <a:t>MSSQ</a:t>
              </a:r>
              <a:endPara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299" name="그림 2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5494" y="5281595"/>
            <a:ext cx="1941400" cy="1451490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300" name="모서리가 둥근 직사각형 299"/>
          <p:cNvSpPr/>
          <p:nvPr/>
        </p:nvSpPr>
        <p:spPr>
          <a:xfrm>
            <a:off x="6994403" y="5074481"/>
            <a:ext cx="1357003" cy="21602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Sickness</a:t>
            </a:r>
            <a:r>
              <a:rPr kumimoji="0" lang="en-US" altLang="ko-KR" sz="9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level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1" name="모서리가 둥근 직사각형 300"/>
          <p:cNvSpPr/>
          <p:nvPr/>
        </p:nvSpPr>
        <p:spPr>
          <a:xfrm>
            <a:off x="544093" y="1173567"/>
            <a:ext cx="2947788" cy="234770"/>
          </a:xfrm>
          <a:prstGeom prst="round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VR contents</a:t>
            </a:r>
            <a:r>
              <a:rPr kumimoji="0" lang="ko-KR" alt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database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2" name="모서리가 둥근 직사각형 301"/>
          <p:cNvSpPr/>
          <p:nvPr/>
        </p:nvSpPr>
        <p:spPr>
          <a:xfrm>
            <a:off x="4261052" y="1244411"/>
            <a:ext cx="2255164" cy="234770"/>
          </a:xfrm>
          <a:prstGeom prst="round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Objective measurements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3" name="모서리가 둥근 직사각형 302"/>
          <p:cNvSpPr/>
          <p:nvPr/>
        </p:nvSpPr>
        <p:spPr>
          <a:xfrm>
            <a:off x="7064636" y="1244411"/>
            <a:ext cx="1823116" cy="234770"/>
          </a:xfrm>
          <a:prstGeom prst="round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Subjective score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64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#4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Quantitative analysis of VR sickness</a:t>
            </a:r>
            <a:endParaRPr lang="en-US" altLang="ko-KR" sz="2000" b="1" spc="-150" dirty="0" smtClean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Analysis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of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system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parameters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– VR sickness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38" y="1678337"/>
            <a:ext cx="7097723" cy="168497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000" y="3335054"/>
            <a:ext cx="6844000" cy="169798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251" y="5024337"/>
            <a:ext cx="6837496" cy="1789068"/>
          </a:xfrm>
          <a:prstGeom prst="rect">
            <a:avLst/>
          </a:prstGeom>
        </p:spPr>
      </p:pic>
      <p:sp>
        <p:nvSpPr>
          <p:cNvPr id="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42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#4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Quantitative analysis of VR sickness</a:t>
            </a:r>
            <a:endParaRPr lang="en-US" altLang="ko-KR" sz="2000" b="1" spc="-150" dirty="0" smtClean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Analysis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of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physiological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signals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– VR sickness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844824"/>
            <a:ext cx="4949537" cy="419335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94" y="1394495"/>
            <a:ext cx="3218012" cy="504056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73106" y="3140295"/>
            <a:ext cx="167706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BD582C"/>
                </a:solidFill>
              </a:rPr>
              <a:t>Delta</a:t>
            </a:r>
            <a:r>
              <a:rPr lang="en-US" altLang="ko-KR" sz="1000" b="1" dirty="0" smtClean="0">
                <a:solidFill>
                  <a:srgbClr val="BD582C"/>
                </a:solidFill>
              </a:rPr>
              <a:t>(%) Increasing</a:t>
            </a:r>
            <a:endParaRPr lang="ko-KR" altLang="en-US" sz="1000" b="1" dirty="0">
              <a:solidFill>
                <a:srgbClr val="BD582C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145002" y="3140295"/>
            <a:ext cx="172034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00B0F0"/>
                </a:solidFill>
              </a:rPr>
              <a:t>Theta(%) decreasing</a:t>
            </a:r>
            <a:endParaRPr lang="ko-KR" altLang="en-US" sz="1000" b="1" dirty="0">
              <a:solidFill>
                <a:srgbClr val="00B0F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151414" y="4787675"/>
            <a:ext cx="1859805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00B0F0"/>
                </a:solidFill>
              </a:rPr>
              <a:t>Gamma(%) decreasing</a:t>
            </a:r>
            <a:endParaRPr lang="ko-KR" altLang="en-US" sz="1000" b="1" dirty="0">
              <a:solidFill>
                <a:srgbClr val="00B0F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92341" y="4787675"/>
            <a:ext cx="163859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00B0F0"/>
                </a:solidFill>
              </a:rPr>
              <a:t>Beta(%) decreasing</a:t>
            </a:r>
            <a:endParaRPr lang="ko-KR" altLang="en-US" sz="1000" b="1" dirty="0">
              <a:solidFill>
                <a:srgbClr val="00B0F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654524" y="1486972"/>
            <a:ext cx="151355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BD582C"/>
                </a:solidFill>
              </a:rPr>
              <a:t>Mu(%) Increasing</a:t>
            </a:r>
            <a:endParaRPr lang="ko-KR" altLang="en-US" sz="1000" b="1" dirty="0">
              <a:solidFill>
                <a:srgbClr val="BD582C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386" y="1371600"/>
            <a:ext cx="269817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BD582C"/>
                </a:solidFill>
              </a:rPr>
              <a:t>Fp1, Fp2, P3: Alpha(%) Increasing</a:t>
            </a:r>
          </a:p>
          <a:p>
            <a:pPr algn="ctr"/>
            <a:r>
              <a:rPr lang="en-US" altLang="ko-KR" sz="1000" b="1" dirty="0" smtClean="0">
                <a:solidFill>
                  <a:srgbClr val="00B0F0"/>
                </a:solidFill>
              </a:rPr>
              <a:t>T3, T4: Alpha(%) Decreasing</a:t>
            </a:r>
            <a:endParaRPr lang="ko-KR" altLang="en-US" sz="1000" b="1" dirty="0">
              <a:solidFill>
                <a:srgbClr val="00B0F0"/>
              </a:solidFill>
            </a:endParaRPr>
          </a:p>
        </p:txBody>
      </p:sp>
      <p:sp>
        <p:nvSpPr>
          <p:cNvPr id="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82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#4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Quantitative analysis of VR sickness</a:t>
            </a:r>
            <a:endParaRPr lang="en-US" altLang="ko-KR" sz="2000" b="1" spc="-150" dirty="0" smtClean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Analysis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of gaze movements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– VR sickness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367" y="1775115"/>
            <a:ext cx="6538550" cy="42187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직사각형 6"/>
          <p:cNvSpPr/>
          <p:nvPr/>
        </p:nvSpPr>
        <p:spPr>
          <a:xfrm>
            <a:off x="6598997" y="2787622"/>
            <a:ext cx="122341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BD582C"/>
                </a:solidFill>
              </a:rPr>
              <a:t>Gaze point (x)</a:t>
            </a:r>
            <a:endParaRPr lang="ko-KR" altLang="en-US" sz="1200" b="1" dirty="0">
              <a:solidFill>
                <a:srgbClr val="BD582C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99799" y="3195265"/>
            <a:ext cx="12218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BD582C"/>
                </a:solidFill>
              </a:rPr>
              <a:t>Gaze point (y)</a:t>
            </a:r>
            <a:endParaRPr lang="ko-KR" altLang="en-US" sz="1200" b="1" dirty="0">
              <a:solidFill>
                <a:srgbClr val="BD582C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58655" y="6381328"/>
            <a:ext cx="18473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endParaRPr lang="ko-KR" altLang="en-US" sz="1200" b="1" dirty="0">
              <a:solidFill>
                <a:srgbClr val="BD582C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342423" y="4484010"/>
            <a:ext cx="112402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BD582C"/>
                </a:solidFill>
              </a:rPr>
              <a:t>Pupil size (x)</a:t>
            </a:r>
            <a:endParaRPr lang="ko-KR" altLang="en-US" sz="1200" b="1" dirty="0">
              <a:solidFill>
                <a:srgbClr val="BD582C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66915" y="4892224"/>
            <a:ext cx="112402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BD582C"/>
                </a:solidFill>
              </a:rPr>
              <a:t>Pupil size (y)</a:t>
            </a:r>
            <a:endParaRPr lang="ko-KR" altLang="en-US" sz="1200" b="1" dirty="0">
              <a:solidFill>
                <a:srgbClr val="BD582C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203948" y="4226948"/>
            <a:ext cx="877163" cy="276999"/>
          </a:xfrm>
          <a:prstGeom prst="rect">
            <a:avLst/>
          </a:prstGeom>
          <a:solidFill>
            <a:srgbClr val="DCE6F2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/>
              <a:t>Pupil size</a:t>
            </a:r>
            <a:endParaRPr lang="ko-KR" altLang="en-US" sz="1200" b="1" dirty="0"/>
          </a:p>
        </p:txBody>
      </p:sp>
      <p:sp>
        <p:nvSpPr>
          <p:cNvPr id="14" name="직사각형 13"/>
          <p:cNvSpPr/>
          <p:nvPr/>
        </p:nvSpPr>
        <p:spPr>
          <a:xfrm>
            <a:off x="4227733" y="2373656"/>
            <a:ext cx="976549" cy="276999"/>
          </a:xfrm>
          <a:prstGeom prst="rect">
            <a:avLst/>
          </a:prstGeom>
          <a:solidFill>
            <a:srgbClr val="DCE6F2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/>
              <a:t>Gaze point</a:t>
            </a:r>
            <a:endParaRPr lang="ko-KR" altLang="en-US" sz="1200" b="1" dirty="0"/>
          </a:p>
        </p:txBody>
      </p:sp>
      <p:sp>
        <p:nvSpPr>
          <p:cNvPr id="15" name="직사각형 14"/>
          <p:cNvSpPr/>
          <p:nvPr/>
        </p:nvSpPr>
        <p:spPr>
          <a:xfrm>
            <a:off x="6806643" y="5165841"/>
            <a:ext cx="994889" cy="646331"/>
          </a:xfrm>
          <a:prstGeom prst="rect">
            <a:avLst/>
          </a:prstGeom>
          <a:solidFill>
            <a:srgbClr val="DCE6F2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/>
              <a:t>VR HMD</a:t>
            </a:r>
          </a:p>
          <a:p>
            <a:pPr algn="ctr"/>
            <a:r>
              <a:rPr lang="en-US" altLang="ko-KR" sz="1200" b="1" dirty="0" smtClean="0"/>
              <a:t>Built-in</a:t>
            </a:r>
          </a:p>
          <a:p>
            <a:pPr algn="ctr"/>
            <a:r>
              <a:rPr lang="en-US" altLang="ko-KR" sz="1200" b="1" dirty="0" smtClean="0"/>
              <a:t>Eye tracker</a:t>
            </a:r>
            <a:endParaRPr lang="ko-KR" altLang="en-US" sz="1200" b="1" dirty="0"/>
          </a:p>
        </p:txBody>
      </p:sp>
      <p:sp>
        <p:nvSpPr>
          <p:cNvPr id="16" name="직사각형 15"/>
          <p:cNvSpPr/>
          <p:nvPr/>
        </p:nvSpPr>
        <p:spPr>
          <a:xfrm>
            <a:off x="1691680" y="3976178"/>
            <a:ext cx="1070175" cy="461665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 smtClean="0"/>
              <a:t>Gaze</a:t>
            </a:r>
          </a:p>
          <a:p>
            <a:pPr algn="ctr"/>
            <a:r>
              <a:rPr lang="en-US" altLang="ko-KR" sz="1200" b="1" dirty="0" smtClean="0"/>
              <a:t>trajectory</a:t>
            </a:r>
            <a:endParaRPr lang="ko-KR" altLang="en-US" sz="1200" b="1" dirty="0"/>
          </a:p>
        </p:txBody>
      </p:sp>
      <p:sp>
        <p:nvSpPr>
          <p:cNvPr id="1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52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#4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3590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Quantitative analysis of VR sickness</a:t>
            </a:r>
            <a:endParaRPr lang="en-US" altLang="ko-KR" sz="2000" b="1" spc="-150" dirty="0" smtClean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Prediction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model for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identifying the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level of VR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sickness via  supervised learning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526950A-16B2-41DC-B6AE-0A2C57052D1B}"/>
              </a:ext>
            </a:extLst>
          </p:cNvPr>
          <p:cNvSpPr/>
          <p:nvPr/>
        </p:nvSpPr>
        <p:spPr>
          <a:xfrm>
            <a:off x="223761" y="2135390"/>
            <a:ext cx="8510336" cy="1648231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B358C-BFD4-4F4F-985F-82BD10D638A6}"/>
              </a:ext>
            </a:extLst>
          </p:cNvPr>
          <p:cNvSpPr txBox="1"/>
          <p:nvPr/>
        </p:nvSpPr>
        <p:spPr>
          <a:xfrm>
            <a:off x="1442978" y="2240920"/>
            <a:ext cx="2906565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80</a:t>
            </a:r>
            <a:r>
              <a: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% </a:t>
            </a:r>
            <a:r>
              <a:rPr kumimoji="1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of the total dataset</a:t>
            </a:r>
            <a:r>
              <a:rPr kumimoji="1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(120 participants)</a:t>
            </a:r>
            <a:endParaRPr kumimoji="1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94">
            <a:extLst>
              <a:ext uri="{FF2B5EF4-FFF2-40B4-BE49-F238E27FC236}">
                <a16:creationId xmlns:a16="http://schemas.microsoft.com/office/drawing/2014/main" id="{93EF3556-A11D-455A-81AE-2844C69A0380}"/>
              </a:ext>
            </a:extLst>
          </p:cNvPr>
          <p:cNvSpPr/>
          <p:nvPr/>
        </p:nvSpPr>
        <p:spPr>
          <a:xfrm>
            <a:off x="6680135" y="2773783"/>
            <a:ext cx="1161827" cy="78838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순서도: 자기 디스크 9">
            <a:extLst>
              <a:ext uri="{FF2B5EF4-FFF2-40B4-BE49-F238E27FC236}">
                <a16:creationId xmlns:a16="http://schemas.microsoft.com/office/drawing/2014/main" id="{C6D926E3-05C1-4A05-89F6-9FCA2243F4C0}"/>
              </a:ext>
            </a:extLst>
          </p:cNvPr>
          <p:cNvSpPr/>
          <p:nvPr/>
        </p:nvSpPr>
        <p:spPr>
          <a:xfrm>
            <a:off x="7071176" y="2247039"/>
            <a:ext cx="364327" cy="244099"/>
          </a:xfrm>
          <a:prstGeom prst="flowChartMagneticDisk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0DF09-15F9-4052-BA85-5F4E4516B523}"/>
              </a:ext>
            </a:extLst>
          </p:cNvPr>
          <p:cNvSpPr txBox="1"/>
          <p:nvPr/>
        </p:nvSpPr>
        <p:spPr>
          <a:xfrm>
            <a:off x="7416602" y="2227756"/>
            <a:ext cx="1314784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Subjective score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화살표: 오른쪽 38">
            <a:extLst>
              <a:ext uri="{FF2B5EF4-FFF2-40B4-BE49-F238E27FC236}">
                <a16:creationId xmlns:a16="http://schemas.microsoft.com/office/drawing/2014/main" id="{E702363F-56B2-465D-9D0E-BB898B6A9F41}"/>
              </a:ext>
            </a:extLst>
          </p:cNvPr>
          <p:cNvSpPr/>
          <p:nvPr/>
        </p:nvSpPr>
        <p:spPr>
          <a:xfrm rot="5400000">
            <a:off x="7134261" y="2436643"/>
            <a:ext cx="238156" cy="386306"/>
          </a:xfrm>
          <a:prstGeom prst="rightArrow">
            <a:avLst/>
          </a:prstGeom>
          <a:gradFill flip="none" rotWithShape="1">
            <a:gsLst>
              <a:gs pos="76000">
                <a:srgbClr val="BFBFBF"/>
              </a:gs>
              <a:gs pos="47000">
                <a:srgbClr val="D3D3D3"/>
              </a:gs>
              <a:gs pos="0">
                <a:srgbClr val="9BBB59">
                  <a:lumMod val="0"/>
                  <a:lumOff val="100000"/>
                </a:srgbClr>
              </a:gs>
              <a:gs pos="100000">
                <a:srgbClr val="9BBB59">
                  <a:lumMod val="100000"/>
                </a:srgbClr>
              </a:gs>
            </a:gsLst>
            <a:lin ang="0" scaled="1"/>
            <a:tileRect/>
          </a:gra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ED5C25B-2D08-4CD2-8EB0-984F95D1EBEA}"/>
              </a:ext>
            </a:extLst>
          </p:cNvPr>
          <p:cNvSpPr/>
          <p:nvPr/>
        </p:nvSpPr>
        <p:spPr>
          <a:xfrm>
            <a:off x="223761" y="3838799"/>
            <a:ext cx="7695929" cy="1519450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176041-C28E-4237-8A94-074C9A9AA193}"/>
              </a:ext>
            </a:extLst>
          </p:cNvPr>
          <p:cNvSpPr txBox="1"/>
          <p:nvPr/>
        </p:nvSpPr>
        <p:spPr>
          <a:xfrm>
            <a:off x="2092940" y="2583675"/>
            <a:ext cx="1245855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Extracting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patial features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74B360-B01E-4108-B7AE-04DF22950F6E}"/>
              </a:ext>
            </a:extLst>
          </p:cNvPr>
          <p:cNvSpPr txBox="1"/>
          <p:nvPr/>
        </p:nvSpPr>
        <p:spPr>
          <a:xfrm>
            <a:off x="1442978" y="3944329"/>
            <a:ext cx="2829621" cy="2616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lvl="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100" kern="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20</a:t>
            </a:r>
            <a:r>
              <a:rPr kumimoji="1" lang="en-US" altLang="ko-KR" sz="1100" kern="0" dirty="0">
                <a:solidFill>
                  <a:prstClr val="black"/>
                </a:solidFill>
                <a:latin typeface="맑은 고딕" panose="020B0503020000020004" pitchFamily="50" charset="-127"/>
              </a:rPr>
              <a:t>% of the total dataset </a:t>
            </a:r>
            <a:r>
              <a:rPr kumimoji="1" lang="en-US" altLang="ko-KR" sz="1100" kern="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kumimoji="1" lang="en-US" altLang="ko-KR" sz="1100" kern="0" dirty="0">
                <a:solidFill>
                  <a:prstClr val="black"/>
                </a:solidFill>
                <a:latin typeface="맑은 고딕" panose="020B0503020000020004" pitchFamily="50" charset="-127"/>
              </a:rPr>
              <a:t>3</a:t>
            </a:r>
            <a:r>
              <a:rPr kumimoji="1" lang="en-US" altLang="ko-KR" sz="1100" kern="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0 </a:t>
            </a:r>
            <a:r>
              <a:rPr kumimoji="1" lang="en-US" altLang="ko-KR" sz="1100" kern="0" dirty="0">
                <a:solidFill>
                  <a:prstClr val="black"/>
                </a:solidFill>
                <a:latin typeface="맑은 고딕" panose="020B0503020000020004" pitchFamily="50" charset="-127"/>
              </a:rPr>
              <a:t>participants)</a:t>
            </a:r>
            <a:endParaRPr kumimoji="1" lang="ko-KR" altLang="en-US" sz="1100" kern="0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6" name="사각형: 둥근 모서리 63">
            <a:extLst>
              <a:ext uri="{FF2B5EF4-FFF2-40B4-BE49-F238E27FC236}">
                <a16:creationId xmlns:a16="http://schemas.microsoft.com/office/drawing/2014/main" id="{A3CD33FA-ED42-4C85-A27B-E04E67F560B4}"/>
              </a:ext>
            </a:extLst>
          </p:cNvPr>
          <p:cNvSpPr/>
          <p:nvPr/>
        </p:nvSpPr>
        <p:spPr>
          <a:xfrm>
            <a:off x="6680135" y="4425733"/>
            <a:ext cx="1161827" cy="788383"/>
          </a:xfrm>
          <a:prstGeom prst="roundRect">
            <a:avLst/>
          </a:prstGeom>
          <a:solidFill>
            <a:srgbClr val="F2DCDB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26F49-4763-43EA-BC02-2E1BA06644A6}"/>
              </a:ext>
            </a:extLst>
          </p:cNvPr>
          <p:cNvSpPr txBox="1"/>
          <p:nvPr/>
        </p:nvSpPr>
        <p:spPr>
          <a:xfrm>
            <a:off x="6830483" y="4584377"/>
            <a:ext cx="861134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Predictive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model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화살표: 오른쪽 65">
            <a:extLst>
              <a:ext uri="{FF2B5EF4-FFF2-40B4-BE49-F238E27FC236}">
                <a16:creationId xmlns:a16="http://schemas.microsoft.com/office/drawing/2014/main" id="{3D1F56CE-947B-4412-B1E0-0D5B2E7107B9}"/>
              </a:ext>
            </a:extLst>
          </p:cNvPr>
          <p:cNvSpPr/>
          <p:nvPr/>
        </p:nvSpPr>
        <p:spPr>
          <a:xfrm rot="5400000">
            <a:off x="6815951" y="3830382"/>
            <a:ext cx="874777" cy="386306"/>
          </a:xfrm>
          <a:prstGeom prst="rightArrow">
            <a:avLst/>
          </a:prstGeom>
          <a:gradFill flip="none" rotWithShape="1">
            <a:gsLst>
              <a:gs pos="76000">
                <a:srgbClr val="BFBFBF"/>
              </a:gs>
              <a:gs pos="47000">
                <a:srgbClr val="D3D3D3"/>
              </a:gs>
              <a:gs pos="0">
                <a:srgbClr val="9BBB59">
                  <a:lumMod val="0"/>
                  <a:lumOff val="100000"/>
                </a:srgb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화살표: 오른쪽 66">
            <a:extLst>
              <a:ext uri="{FF2B5EF4-FFF2-40B4-BE49-F238E27FC236}">
                <a16:creationId xmlns:a16="http://schemas.microsoft.com/office/drawing/2014/main" id="{B39295C9-FB68-4ACE-B148-172B3DDDE649}"/>
              </a:ext>
            </a:extLst>
          </p:cNvPr>
          <p:cNvSpPr/>
          <p:nvPr/>
        </p:nvSpPr>
        <p:spPr>
          <a:xfrm>
            <a:off x="7863429" y="4651304"/>
            <a:ext cx="348231" cy="386306"/>
          </a:xfrm>
          <a:prstGeom prst="rightArrow">
            <a:avLst/>
          </a:prstGeom>
          <a:gradFill flip="none" rotWithShape="1">
            <a:gsLst>
              <a:gs pos="76000">
                <a:srgbClr val="BFBFBF"/>
              </a:gs>
              <a:gs pos="47000">
                <a:srgbClr val="D3D3D3"/>
              </a:gs>
              <a:gs pos="0">
                <a:srgbClr val="9BBB59">
                  <a:lumMod val="0"/>
                  <a:lumOff val="100000"/>
                </a:srgb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C45DD755-39BA-4024-ADCF-B8AEFAD8AB3F}"/>
              </a:ext>
            </a:extLst>
          </p:cNvPr>
          <p:cNvSpPr/>
          <p:nvPr/>
        </p:nvSpPr>
        <p:spPr>
          <a:xfrm>
            <a:off x="8265866" y="4704419"/>
            <a:ext cx="287313" cy="287313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EA88E-EDDF-4754-AC5D-613B6C7802A7}"/>
              </a:ext>
            </a:extLst>
          </p:cNvPr>
          <p:cNvSpPr txBox="1"/>
          <p:nvPr/>
        </p:nvSpPr>
        <p:spPr>
          <a:xfrm>
            <a:off x="7892396" y="4075134"/>
            <a:ext cx="1034257" cy="64633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Predicted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VR sickness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score</a:t>
            </a:r>
            <a:endParaRPr kumimoji="1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D89404-188D-4035-8B19-5D38EFCEF30C}"/>
              </a:ext>
            </a:extLst>
          </p:cNvPr>
          <p:cNvSpPr txBox="1"/>
          <p:nvPr/>
        </p:nvSpPr>
        <p:spPr>
          <a:xfrm>
            <a:off x="3904167" y="2583675"/>
            <a:ext cx="1452642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Extracting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Temporal features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58A9E6F0-C5D6-4E1F-BF01-9022F1B683E7}"/>
              </a:ext>
            </a:extLst>
          </p:cNvPr>
          <p:cNvCxnSpPr>
            <a:stCxn id="27" idx="3"/>
            <a:endCxn id="8" idx="1"/>
          </p:cNvCxnSpPr>
          <p:nvPr/>
        </p:nvCxnSpPr>
        <p:spPr>
          <a:xfrm>
            <a:off x="5622705" y="3165509"/>
            <a:ext cx="1057430" cy="2466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F03991A8-1850-4EFA-9753-4A869495A402}"/>
              </a:ext>
            </a:extLst>
          </p:cNvPr>
          <p:cNvCxnSpPr>
            <a:cxnSpLocks/>
          </p:cNvCxnSpPr>
          <p:nvPr/>
        </p:nvCxnSpPr>
        <p:spPr>
          <a:xfrm flipV="1">
            <a:off x="1758020" y="3454830"/>
            <a:ext cx="227226" cy="194072"/>
          </a:xfrm>
          <a:prstGeom prst="straightConnector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43CB90-EA39-4675-B1DE-A837D0190EBA}"/>
                  </a:ext>
                </a:extLst>
              </p:cNvPr>
              <p:cNvSpPr txBox="1"/>
              <p:nvPr/>
            </p:nvSpPr>
            <p:spPr>
              <a:xfrm>
                <a:off x="1896352" y="3533347"/>
                <a:ext cx="124650" cy="153888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kumimoji="1" lang="ko-KR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543CB90-EA39-4675-B1DE-A837D0190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52" y="3533347"/>
                <a:ext cx="124650" cy="153888"/>
              </a:xfrm>
              <a:prstGeom prst="rect">
                <a:avLst/>
              </a:prstGeom>
              <a:blipFill rotWithShape="0">
                <a:blip r:embed="rId4"/>
                <a:stretch>
                  <a:fillRect l="-14286" r="-19048" b="-8000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E70B6C36-A557-437F-AC91-1C8766B42A40}"/>
              </a:ext>
            </a:extLst>
          </p:cNvPr>
          <p:cNvGrpSpPr/>
          <p:nvPr/>
        </p:nvGrpSpPr>
        <p:grpSpPr>
          <a:xfrm>
            <a:off x="5361277" y="2779203"/>
            <a:ext cx="261428" cy="772611"/>
            <a:chOff x="5261510" y="1854178"/>
            <a:chExt cx="261428" cy="772611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AB18C788-AA6B-45D3-AC8B-9A5D7E031914}"/>
                </a:ext>
              </a:extLst>
            </p:cNvPr>
            <p:cNvSpPr/>
            <p:nvPr/>
          </p:nvSpPr>
          <p:spPr>
            <a:xfrm>
              <a:off x="5261510" y="1854178"/>
              <a:ext cx="261428" cy="772611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934C0A28-F933-4B76-8CB1-66A748013951}"/>
                </a:ext>
              </a:extLst>
            </p:cNvPr>
            <p:cNvSpPr/>
            <p:nvPr/>
          </p:nvSpPr>
          <p:spPr>
            <a:xfrm>
              <a:off x="5329716" y="1881661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0FCB0D19-A8E3-4020-A3F1-AB13AEE1A13C}"/>
                </a:ext>
              </a:extLst>
            </p:cNvPr>
            <p:cNvSpPr/>
            <p:nvPr/>
          </p:nvSpPr>
          <p:spPr>
            <a:xfrm>
              <a:off x="5329716" y="2041252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4BD9DE0-E2DF-4D23-A822-E06713ED3002}"/>
                </a:ext>
              </a:extLst>
            </p:cNvPr>
            <p:cNvSpPr/>
            <p:nvPr/>
          </p:nvSpPr>
          <p:spPr>
            <a:xfrm>
              <a:off x="5329716" y="2199019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9344ED2A-5648-4BE7-9C22-3BABD51BB3FA}"/>
                </a:ext>
              </a:extLst>
            </p:cNvPr>
            <p:cNvSpPr/>
            <p:nvPr/>
          </p:nvSpPr>
          <p:spPr>
            <a:xfrm>
              <a:off x="5329716" y="2465326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3902C6CE-A32B-4A8B-ADB7-DD7C2C369778}"/>
                </a:ext>
              </a:extLst>
            </p:cNvPr>
            <p:cNvCxnSpPr/>
            <p:nvPr/>
          </p:nvCxnSpPr>
          <p:spPr>
            <a:xfrm>
              <a:off x="5399294" y="2355786"/>
              <a:ext cx="0" cy="100839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lgDash"/>
            </a:ln>
            <a:effectLst/>
          </p:spPr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4E0172C-B572-4172-912A-956541DA6BB6}"/>
              </a:ext>
            </a:extLst>
          </p:cNvPr>
          <p:cNvGrpSpPr/>
          <p:nvPr/>
        </p:nvGrpSpPr>
        <p:grpSpPr>
          <a:xfrm>
            <a:off x="474604" y="2667916"/>
            <a:ext cx="3425087" cy="772611"/>
            <a:chOff x="374837" y="1646674"/>
            <a:chExt cx="3425087" cy="772611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157399DC-D305-4E41-A734-D2476529851C}"/>
                </a:ext>
              </a:extLst>
            </p:cNvPr>
            <p:cNvSpPr/>
            <p:nvPr/>
          </p:nvSpPr>
          <p:spPr>
            <a:xfrm>
              <a:off x="374837" y="1646674"/>
              <a:ext cx="1475618" cy="77261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811E92BF-AADB-402F-97D0-F2B4772C9835}"/>
                </a:ext>
              </a:extLst>
            </p:cNvPr>
            <p:cNvSpPr/>
            <p:nvPr/>
          </p:nvSpPr>
          <p:spPr>
            <a:xfrm>
              <a:off x="3538495" y="1646674"/>
              <a:ext cx="261429" cy="772611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F71C031C-C099-4112-AF51-76FEFB01B4E4}"/>
                </a:ext>
              </a:extLst>
            </p:cNvPr>
            <p:cNvCxnSpPr>
              <a:stCxn id="34" idx="3"/>
              <a:endCxn id="35" idx="1"/>
            </p:cNvCxnSpPr>
            <p:nvPr/>
          </p:nvCxnSpPr>
          <p:spPr>
            <a:xfrm>
              <a:off x="1850455" y="2032980"/>
              <a:ext cx="168804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12B43A0-55A1-44D2-B8A8-1308DBB8FE1D}"/>
              </a:ext>
            </a:extLst>
          </p:cNvPr>
          <p:cNvGrpSpPr/>
          <p:nvPr/>
        </p:nvGrpSpPr>
        <p:grpSpPr>
          <a:xfrm>
            <a:off x="396842" y="2722277"/>
            <a:ext cx="3425087" cy="772611"/>
            <a:chOff x="374837" y="1646674"/>
            <a:chExt cx="3425087" cy="772611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E23D036C-5D2C-4E2E-8DB8-CCBDDA663D17}"/>
                </a:ext>
              </a:extLst>
            </p:cNvPr>
            <p:cNvSpPr/>
            <p:nvPr/>
          </p:nvSpPr>
          <p:spPr>
            <a:xfrm>
              <a:off x="374837" y="1646674"/>
              <a:ext cx="1475618" cy="77261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300097FB-B49C-4E6F-A7E6-EDD9FD598FB1}"/>
                </a:ext>
              </a:extLst>
            </p:cNvPr>
            <p:cNvSpPr/>
            <p:nvPr/>
          </p:nvSpPr>
          <p:spPr>
            <a:xfrm>
              <a:off x="3538495" y="1646674"/>
              <a:ext cx="261429" cy="772611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D3DEE214-49D8-4F54-A011-F5FBCD5D3B34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>
              <a:off x="1850455" y="2032980"/>
              <a:ext cx="168804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513B73FE-FB02-4E27-8A9F-D2FF31466A26}"/>
              </a:ext>
            </a:extLst>
          </p:cNvPr>
          <p:cNvGrpSpPr/>
          <p:nvPr/>
        </p:nvGrpSpPr>
        <p:grpSpPr>
          <a:xfrm>
            <a:off x="319842" y="2789472"/>
            <a:ext cx="3425087" cy="772611"/>
            <a:chOff x="374837" y="1646674"/>
            <a:chExt cx="3425087" cy="772611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0A830D4B-E09D-43E1-A82D-0C346DB2FED5}"/>
                </a:ext>
              </a:extLst>
            </p:cNvPr>
            <p:cNvSpPr/>
            <p:nvPr/>
          </p:nvSpPr>
          <p:spPr>
            <a:xfrm>
              <a:off x="374837" y="1646674"/>
              <a:ext cx="1475618" cy="77261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52CEB15-0B0D-45CF-AF54-771D4B799274}"/>
                </a:ext>
              </a:extLst>
            </p:cNvPr>
            <p:cNvSpPr/>
            <p:nvPr/>
          </p:nvSpPr>
          <p:spPr>
            <a:xfrm>
              <a:off x="3538495" y="1646674"/>
              <a:ext cx="261429" cy="772611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1200A996-0D3E-43B4-A99C-5CD2460FA098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>
              <a:off x="1850455" y="2032980"/>
              <a:ext cx="168804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DF289B5F-27C2-484D-9335-DD6540C5EED8}"/>
              </a:ext>
            </a:extLst>
          </p:cNvPr>
          <p:cNvGrpSpPr/>
          <p:nvPr/>
        </p:nvGrpSpPr>
        <p:grpSpPr>
          <a:xfrm>
            <a:off x="244054" y="2867275"/>
            <a:ext cx="3425087" cy="772611"/>
            <a:chOff x="374837" y="1646674"/>
            <a:chExt cx="3425087" cy="772611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C848BE1-FDCB-47E0-81BB-448B681565DB}"/>
                </a:ext>
              </a:extLst>
            </p:cNvPr>
            <p:cNvSpPr/>
            <p:nvPr/>
          </p:nvSpPr>
          <p:spPr>
            <a:xfrm>
              <a:off x="374837" y="1646674"/>
              <a:ext cx="1475618" cy="77261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62CAD2BF-1011-4DD9-8D80-BD81BA443BBC}"/>
                </a:ext>
              </a:extLst>
            </p:cNvPr>
            <p:cNvSpPr/>
            <p:nvPr/>
          </p:nvSpPr>
          <p:spPr>
            <a:xfrm>
              <a:off x="3538495" y="1646674"/>
              <a:ext cx="261429" cy="772611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48" name="직선 화살표 연결선 47">
              <a:extLst>
                <a:ext uri="{FF2B5EF4-FFF2-40B4-BE49-F238E27FC236}">
                  <a16:creationId xmlns:a16="http://schemas.microsoft.com/office/drawing/2014/main" id="{9E08E036-CE9E-481C-A651-B6BD1FF7AA53}"/>
                </a:ext>
              </a:extLst>
            </p:cNvPr>
            <p:cNvCxnSpPr>
              <a:stCxn id="46" idx="3"/>
              <a:endCxn id="47" idx="1"/>
            </p:cNvCxnSpPr>
            <p:nvPr/>
          </p:nvCxnSpPr>
          <p:spPr>
            <a:xfrm>
              <a:off x="1850455" y="2032980"/>
              <a:ext cx="1688040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C42E3181-D4CE-433C-A7E8-FC4267444877}"/>
              </a:ext>
            </a:extLst>
          </p:cNvPr>
          <p:cNvGrpSpPr/>
          <p:nvPr/>
        </p:nvGrpSpPr>
        <p:grpSpPr>
          <a:xfrm>
            <a:off x="3471773" y="2898749"/>
            <a:ext cx="132107" cy="715771"/>
            <a:chOff x="3406386" y="3523586"/>
            <a:chExt cx="132107" cy="715771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837280D1-1D32-46E5-8050-A402D8915FCA}"/>
                </a:ext>
              </a:extLst>
            </p:cNvPr>
            <p:cNvSpPr/>
            <p:nvPr/>
          </p:nvSpPr>
          <p:spPr>
            <a:xfrm>
              <a:off x="3406386" y="3523586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5A832A66-BB38-418F-A6A0-CAC23F1B74C5}"/>
                </a:ext>
              </a:extLst>
            </p:cNvPr>
            <p:cNvSpPr/>
            <p:nvPr/>
          </p:nvSpPr>
          <p:spPr>
            <a:xfrm>
              <a:off x="3406386" y="3683177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9F3B2904-F95F-4DDE-8406-264CF4F16653}"/>
                </a:ext>
              </a:extLst>
            </p:cNvPr>
            <p:cNvSpPr/>
            <p:nvPr/>
          </p:nvSpPr>
          <p:spPr>
            <a:xfrm>
              <a:off x="3406386" y="3840942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D39A1802-818F-46AE-B583-76AE6E4BE78C}"/>
                </a:ext>
              </a:extLst>
            </p:cNvPr>
            <p:cNvSpPr/>
            <p:nvPr/>
          </p:nvSpPr>
          <p:spPr>
            <a:xfrm>
              <a:off x="3406386" y="4107250"/>
              <a:ext cx="132107" cy="13210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0A255F57-6613-41F7-BAD7-A4F83F6BEA5E}"/>
                </a:ext>
              </a:extLst>
            </p:cNvPr>
            <p:cNvCxnSpPr/>
            <p:nvPr/>
          </p:nvCxnSpPr>
          <p:spPr>
            <a:xfrm>
              <a:off x="3472439" y="3993027"/>
              <a:ext cx="0" cy="9885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lgDash"/>
            </a:ln>
            <a:effectLst/>
          </p:spPr>
        </p:cxnSp>
      </p:grp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136A5BE8-B2A4-4616-86F7-055896AB8958}"/>
              </a:ext>
            </a:extLst>
          </p:cNvPr>
          <p:cNvCxnSpPr>
            <a:cxnSpLocks/>
            <a:stCxn id="47" idx="3"/>
            <a:endCxn id="27" idx="1"/>
          </p:cNvCxnSpPr>
          <p:nvPr/>
        </p:nvCxnSpPr>
        <p:spPr>
          <a:xfrm flipV="1">
            <a:off x="3669141" y="3165509"/>
            <a:ext cx="1692136" cy="88072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DF750160-F74C-4FFF-8A30-684064BFB47F}"/>
              </a:ext>
            </a:extLst>
          </p:cNvPr>
          <p:cNvCxnSpPr>
            <a:cxnSpLocks/>
            <a:stCxn id="43" idx="3"/>
            <a:endCxn id="27" idx="1"/>
          </p:cNvCxnSpPr>
          <p:nvPr/>
        </p:nvCxnSpPr>
        <p:spPr>
          <a:xfrm flipV="1">
            <a:off x="3744929" y="3165509"/>
            <a:ext cx="1616348" cy="10269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A28D928C-4E4B-45DC-BCB1-AEFED77514DA}"/>
              </a:ext>
            </a:extLst>
          </p:cNvPr>
          <p:cNvCxnSpPr>
            <a:stCxn id="39" idx="3"/>
            <a:endCxn id="27" idx="1"/>
          </p:cNvCxnSpPr>
          <p:nvPr/>
        </p:nvCxnSpPr>
        <p:spPr>
          <a:xfrm>
            <a:off x="3821929" y="3108583"/>
            <a:ext cx="1539348" cy="56926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B75214B7-F546-4BF2-BB96-3BF41B6114FF}"/>
              </a:ext>
            </a:extLst>
          </p:cNvPr>
          <p:cNvCxnSpPr>
            <a:stCxn id="35" idx="3"/>
            <a:endCxn id="27" idx="1"/>
          </p:cNvCxnSpPr>
          <p:nvPr/>
        </p:nvCxnSpPr>
        <p:spPr>
          <a:xfrm>
            <a:off x="3899691" y="3054222"/>
            <a:ext cx="1461586" cy="111287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CB1065F-006C-4190-B979-0DA428DBC359}"/>
              </a:ext>
            </a:extLst>
          </p:cNvPr>
          <p:cNvSpPr txBox="1"/>
          <p:nvPr/>
        </p:nvSpPr>
        <p:spPr>
          <a:xfrm>
            <a:off x="281164" y="3019256"/>
            <a:ext cx="1524777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VR 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sickness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Reference contents</a:t>
            </a:r>
            <a:endParaRPr kumimoji="1" lang="en-US" altLang="ko-K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6F8913-9AC1-41A9-AFB1-2C2308525F5D}"/>
              </a:ext>
            </a:extLst>
          </p:cNvPr>
          <p:cNvSpPr txBox="1"/>
          <p:nvPr/>
        </p:nvSpPr>
        <p:spPr>
          <a:xfrm>
            <a:off x="5679470" y="2584646"/>
            <a:ext cx="942887" cy="64633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Supervised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learning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SVR)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7A7F1F66-04D1-4A69-877D-0E8623FAA019}"/>
              </a:ext>
            </a:extLst>
          </p:cNvPr>
          <p:cNvCxnSpPr>
            <a:cxnSpLocks/>
          </p:cNvCxnSpPr>
          <p:nvPr/>
        </p:nvCxnSpPr>
        <p:spPr>
          <a:xfrm flipV="1">
            <a:off x="3769068" y="3454830"/>
            <a:ext cx="227226" cy="194072"/>
          </a:xfrm>
          <a:prstGeom prst="straightConnector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03D609F-1ECF-44C6-A4D4-DBEFDDFFB664}"/>
                  </a:ext>
                </a:extLst>
              </p:cNvPr>
              <p:cNvSpPr txBox="1"/>
              <p:nvPr/>
            </p:nvSpPr>
            <p:spPr>
              <a:xfrm>
                <a:off x="3907400" y="3533347"/>
                <a:ext cx="124650" cy="153888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kumimoji="1" lang="ko-KR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03D609F-1ECF-44C6-A4D4-DBEFDDFFB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400" y="3533347"/>
                <a:ext cx="124650" cy="153888"/>
              </a:xfrm>
              <a:prstGeom prst="rect">
                <a:avLst/>
              </a:prstGeom>
              <a:blipFill rotWithShape="0">
                <a:blip r:embed="rId5"/>
                <a:stretch>
                  <a:fillRect l="-20000" r="-20000" b="-8000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그룹 62">
            <a:extLst>
              <a:ext uri="{FF2B5EF4-FFF2-40B4-BE49-F238E27FC236}">
                <a16:creationId xmlns:a16="http://schemas.microsoft.com/office/drawing/2014/main" id="{DC32DF70-98BE-419A-994B-F4F29AE78A97}"/>
              </a:ext>
            </a:extLst>
          </p:cNvPr>
          <p:cNvGrpSpPr/>
          <p:nvPr/>
        </p:nvGrpSpPr>
        <p:grpSpPr>
          <a:xfrm>
            <a:off x="244054" y="4317618"/>
            <a:ext cx="5378651" cy="1019319"/>
            <a:chOff x="144287" y="1646674"/>
            <a:chExt cx="5378651" cy="1019319"/>
          </a:xfrm>
        </p:grpSpPr>
        <p:cxnSp>
          <p:nvCxnSpPr>
            <p:cNvPr id="64" name="직선 화살표 연결선 63">
              <a:extLst>
                <a:ext uri="{FF2B5EF4-FFF2-40B4-BE49-F238E27FC236}">
                  <a16:creationId xmlns:a16="http://schemas.microsoft.com/office/drawing/2014/main" id="{00922A0C-0C17-4BA5-BD44-7356A5111B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8253" y="2433588"/>
              <a:ext cx="227226" cy="194072"/>
            </a:xfrm>
            <a:prstGeom prst="straightConnector1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2AD59AC-5AA8-4735-8E88-98F961FC26F6}"/>
                    </a:ext>
                  </a:extLst>
                </p:cNvPr>
                <p:cNvSpPr txBox="1"/>
                <p:nvPr/>
              </p:nvSpPr>
              <p:spPr>
                <a:xfrm>
                  <a:off x="1796585" y="2512105"/>
                  <a:ext cx="124650" cy="153888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1" lang="ko-KR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2AD59AC-5AA8-4735-8E88-98F961FC26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85" y="2512105"/>
                  <a:ext cx="124650" cy="1538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4286" r="-19048" b="-12000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AC0F82D9-5893-4C99-8BD4-23D54D092E31}"/>
                </a:ext>
              </a:extLst>
            </p:cNvPr>
            <p:cNvGrpSpPr/>
            <p:nvPr/>
          </p:nvGrpSpPr>
          <p:grpSpPr>
            <a:xfrm>
              <a:off x="5261510" y="1757961"/>
              <a:ext cx="261428" cy="772611"/>
              <a:chOff x="5261510" y="1854178"/>
              <a:chExt cx="261428" cy="772611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D8715B9E-7A42-4083-BB08-1A8E39341545}"/>
                  </a:ext>
                </a:extLst>
              </p:cNvPr>
              <p:cNvSpPr/>
              <p:nvPr/>
            </p:nvSpPr>
            <p:spPr>
              <a:xfrm>
                <a:off x="5261510" y="1854178"/>
                <a:ext cx="261428" cy="772611"/>
              </a:xfrm>
              <a:prstGeom prst="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97" name="타원 96">
                <a:extLst>
                  <a:ext uri="{FF2B5EF4-FFF2-40B4-BE49-F238E27FC236}">
                    <a16:creationId xmlns:a16="http://schemas.microsoft.com/office/drawing/2014/main" id="{14148136-1138-4DC9-8A47-1738415EA96D}"/>
                  </a:ext>
                </a:extLst>
              </p:cNvPr>
              <p:cNvSpPr/>
              <p:nvPr/>
            </p:nvSpPr>
            <p:spPr>
              <a:xfrm>
                <a:off x="5329716" y="1881661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95000"/>
                  <a:lumOff val="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98" name="타원 97">
                <a:extLst>
                  <a:ext uri="{FF2B5EF4-FFF2-40B4-BE49-F238E27FC236}">
                    <a16:creationId xmlns:a16="http://schemas.microsoft.com/office/drawing/2014/main" id="{8602F237-C3D2-423C-A7AD-59573767993B}"/>
                  </a:ext>
                </a:extLst>
              </p:cNvPr>
              <p:cNvSpPr/>
              <p:nvPr/>
            </p:nvSpPr>
            <p:spPr>
              <a:xfrm>
                <a:off x="5329716" y="2041252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95000"/>
                  <a:lumOff val="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2E9C58AD-1A47-4F3D-B149-82DC33947D79}"/>
                  </a:ext>
                </a:extLst>
              </p:cNvPr>
              <p:cNvSpPr/>
              <p:nvPr/>
            </p:nvSpPr>
            <p:spPr>
              <a:xfrm>
                <a:off x="5329716" y="2199019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95000"/>
                  <a:lumOff val="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F2DE6F0E-D78E-40F3-9A0E-7DBACC2CA2B0}"/>
                  </a:ext>
                </a:extLst>
              </p:cNvPr>
              <p:cNvSpPr/>
              <p:nvPr/>
            </p:nvSpPr>
            <p:spPr>
              <a:xfrm>
                <a:off x="5329716" y="2465326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95000"/>
                  <a:lumOff val="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ABA01DE5-6EBF-4F95-BDC5-3132196528FA}"/>
                  </a:ext>
                </a:extLst>
              </p:cNvPr>
              <p:cNvCxnSpPr/>
              <p:nvPr/>
            </p:nvCxnSpPr>
            <p:spPr>
              <a:xfrm>
                <a:off x="5399294" y="2355786"/>
                <a:ext cx="0" cy="100839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/>
                </a:solidFill>
                <a:prstDash val="lgDash"/>
              </a:ln>
              <a:effectLst/>
            </p:spPr>
          </p:cxnSp>
        </p:grp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78BA23DB-CC28-4137-87FE-E01C13A8D257}"/>
                </a:ext>
              </a:extLst>
            </p:cNvPr>
            <p:cNvGrpSpPr/>
            <p:nvPr/>
          </p:nvGrpSpPr>
          <p:grpSpPr>
            <a:xfrm>
              <a:off x="374837" y="1646674"/>
              <a:ext cx="3425087" cy="772611"/>
              <a:chOff x="374837" y="1646674"/>
              <a:chExt cx="3425087" cy="772611"/>
            </a:xfrm>
          </p:grpSpPr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id="{3C3A23A8-D6E9-419B-8029-27400FE8E52D}"/>
                  </a:ext>
                </a:extLst>
              </p:cNvPr>
              <p:cNvSpPr/>
              <p:nvPr/>
            </p:nvSpPr>
            <p:spPr>
              <a:xfrm>
                <a:off x="374837" y="1646674"/>
                <a:ext cx="1475618" cy="7726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015DB49C-6E78-4AF2-96FC-D712148732A0}"/>
                  </a:ext>
                </a:extLst>
              </p:cNvPr>
              <p:cNvSpPr/>
              <p:nvPr/>
            </p:nvSpPr>
            <p:spPr>
              <a:xfrm>
                <a:off x="3538495" y="1646674"/>
                <a:ext cx="261429" cy="772611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95" name="직선 화살표 연결선 94">
                <a:extLst>
                  <a:ext uri="{FF2B5EF4-FFF2-40B4-BE49-F238E27FC236}">
                    <a16:creationId xmlns:a16="http://schemas.microsoft.com/office/drawing/2014/main" id="{624D6F38-3C95-4F51-8D20-77F87F2A1B9A}"/>
                  </a:ext>
                </a:extLst>
              </p:cNvPr>
              <p:cNvCxnSpPr>
                <a:stCxn id="93" idx="3"/>
                <a:endCxn id="94" idx="1"/>
              </p:cNvCxnSpPr>
              <p:nvPr/>
            </p:nvCxnSpPr>
            <p:spPr>
              <a:xfrm>
                <a:off x="1850455" y="2032980"/>
                <a:ext cx="1688040" cy="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3178A9A4-D154-4A26-ACB9-AA9E84CAB016}"/>
                </a:ext>
              </a:extLst>
            </p:cNvPr>
            <p:cNvGrpSpPr/>
            <p:nvPr/>
          </p:nvGrpSpPr>
          <p:grpSpPr>
            <a:xfrm>
              <a:off x="297075" y="1701035"/>
              <a:ext cx="3425087" cy="772611"/>
              <a:chOff x="374837" y="1646674"/>
              <a:chExt cx="3425087" cy="772611"/>
            </a:xfrm>
          </p:grpSpPr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FA951CEF-0F64-4497-A2BE-2BE535AEACBE}"/>
                  </a:ext>
                </a:extLst>
              </p:cNvPr>
              <p:cNvSpPr/>
              <p:nvPr/>
            </p:nvSpPr>
            <p:spPr>
              <a:xfrm>
                <a:off x="374837" y="1646674"/>
                <a:ext cx="1475618" cy="7726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C5E215CC-DD97-45D1-97FE-19F5422E6035}"/>
                  </a:ext>
                </a:extLst>
              </p:cNvPr>
              <p:cNvSpPr/>
              <p:nvPr/>
            </p:nvSpPr>
            <p:spPr>
              <a:xfrm>
                <a:off x="3538495" y="1646674"/>
                <a:ext cx="261429" cy="772611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92" name="직선 화살표 연결선 91">
                <a:extLst>
                  <a:ext uri="{FF2B5EF4-FFF2-40B4-BE49-F238E27FC236}">
                    <a16:creationId xmlns:a16="http://schemas.microsoft.com/office/drawing/2014/main" id="{FF746526-6130-43A4-97F3-361240CC90C6}"/>
                  </a:ext>
                </a:extLst>
              </p:cNvPr>
              <p:cNvCxnSpPr>
                <a:stCxn id="90" idx="3"/>
                <a:endCxn id="91" idx="1"/>
              </p:cNvCxnSpPr>
              <p:nvPr/>
            </p:nvCxnSpPr>
            <p:spPr>
              <a:xfrm>
                <a:off x="1850455" y="2032980"/>
                <a:ext cx="1688040" cy="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EF668AF0-F02E-47AD-A747-DC8655060BEF}"/>
                </a:ext>
              </a:extLst>
            </p:cNvPr>
            <p:cNvGrpSpPr/>
            <p:nvPr/>
          </p:nvGrpSpPr>
          <p:grpSpPr>
            <a:xfrm>
              <a:off x="220075" y="1768230"/>
              <a:ext cx="3425087" cy="772611"/>
              <a:chOff x="374837" y="1646674"/>
              <a:chExt cx="3425087" cy="772611"/>
            </a:xfrm>
          </p:grpSpPr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C6BF2C23-53ED-421A-BE49-4E6AD497F837}"/>
                  </a:ext>
                </a:extLst>
              </p:cNvPr>
              <p:cNvSpPr/>
              <p:nvPr/>
            </p:nvSpPr>
            <p:spPr>
              <a:xfrm>
                <a:off x="374837" y="1646674"/>
                <a:ext cx="1475618" cy="7726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1A6CCDEB-2CEF-47B4-A013-DF053A74ED0B}"/>
                  </a:ext>
                </a:extLst>
              </p:cNvPr>
              <p:cNvSpPr/>
              <p:nvPr/>
            </p:nvSpPr>
            <p:spPr>
              <a:xfrm>
                <a:off x="3538495" y="1646674"/>
                <a:ext cx="261429" cy="772611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89" name="직선 화살표 연결선 88">
                <a:extLst>
                  <a:ext uri="{FF2B5EF4-FFF2-40B4-BE49-F238E27FC236}">
                    <a16:creationId xmlns:a16="http://schemas.microsoft.com/office/drawing/2014/main" id="{4862B7D3-1D45-47EF-BF86-12707109B1C1}"/>
                  </a:ext>
                </a:extLst>
              </p:cNvPr>
              <p:cNvCxnSpPr>
                <a:stCxn id="87" idx="3"/>
                <a:endCxn id="88" idx="1"/>
              </p:cNvCxnSpPr>
              <p:nvPr/>
            </p:nvCxnSpPr>
            <p:spPr>
              <a:xfrm>
                <a:off x="1850455" y="2032980"/>
                <a:ext cx="1688040" cy="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6B3645F8-5E6E-45F9-998E-26B3CEEBF871}"/>
                </a:ext>
              </a:extLst>
            </p:cNvPr>
            <p:cNvGrpSpPr/>
            <p:nvPr/>
          </p:nvGrpSpPr>
          <p:grpSpPr>
            <a:xfrm>
              <a:off x="144287" y="1846033"/>
              <a:ext cx="3425087" cy="772611"/>
              <a:chOff x="374837" y="1646674"/>
              <a:chExt cx="3425087" cy="772611"/>
            </a:xfrm>
          </p:grpSpPr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04042D7E-6A77-449E-9BAF-8EC3568B168E}"/>
                  </a:ext>
                </a:extLst>
              </p:cNvPr>
              <p:cNvSpPr/>
              <p:nvPr/>
            </p:nvSpPr>
            <p:spPr>
              <a:xfrm>
                <a:off x="374837" y="1646674"/>
                <a:ext cx="1475618" cy="77261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36316171-FA7C-4691-A493-031B56308A7F}"/>
                  </a:ext>
                </a:extLst>
              </p:cNvPr>
              <p:cNvSpPr/>
              <p:nvPr/>
            </p:nvSpPr>
            <p:spPr>
              <a:xfrm>
                <a:off x="3538495" y="1646674"/>
                <a:ext cx="261429" cy="772611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86" name="직선 화살표 연결선 85">
                <a:extLst>
                  <a:ext uri="{FF2B5EF4-FFF2-40B4-BE49-F238E27FC236}">
                    <a16:creationId xmlns:a16="http://schemas.microsoft.com/office/drawing/2014/main" id="{66759CBF-5E52-4FFC-B6D6-1E6854CD92C7}"/>
                  </a:ext>
                </a:extLst>
              </p:cNvPr>
              <p:cNvCxnSpPr>
                <a:stCxn id="84" idx="3"/>
                <a:endCxn id="85" idx="1"/>
              </p:cNvCxnSpPr>
              <p:nvPr/>
            </p:nvCxnSpPr>
            <p:spPr>
              <a:xfrm>
                <a:off x="1850455" y="2032980"/>
                <a:ext cx="1688040" cy="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7005F8AD-9F5E-4BBE-B4D0-54B9B6EE657F}"/>
                </a:ext>
              </a:extLst>
            </p:cNvPr>
            <p:cNvGrpSpPr/>
            <p:nvPr/>
          </p:nvGrpSpPr>
          <p:grpSpPr>
            <a:xfrm>
              <a:off x="3372006" y="1877507"/>
              <a:ext cx="132107" cy="715771"/>
              <a:chOff x="3406386" y="3523586"/>
              <a:chExt cx="132107" cy="715771"/>
            </a:xfrm>
          </p:grpSpPr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D9672969-848B-4116-A97D-D4C7022ED68F}"/>
                  </a:ext>
                </a:extLst>
              </p:cNvPr>
              <p:cNvSpPr/>
              <p:nvPr/>
            </p:nvSpPr>
            <p:spPr>
              <a:xfrm>
                <a:off x="3406386" y="3523586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B3A32EB8-28C2-4369-A785-95E75E92C00A}"/>
                  </a:ext>
                </a:extLst>
              </p:cNvPr>
              <p:cNvSpPr/>
              <p:nvPr/>
            </p:nvSpPr>
            <p:spPr>
              <a:xfrm>
                <a:off x="3406386" y="3683177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1" name="타원 80">
                <a:extLst>
                  <a:ext uri="{FF2B5EF4-FFF2-40B4-BE49-F238E27FC236}">
                    <a16:creationId xmlns:a16="http://schemas.microsoft.com/office/drawing/2014/main" id="{BA8FBD89-A9F9-4423-8F2F-A1735C01195D}"/>
                  </a:ext>
                </a:extLst>
              </p:cNvPr>
              <p:cNvSpPr/>
              <p:nvPr/>
            </p:nvSpPr>
            <p:spPr>
              <a:xfrm>
                <a:off x="3406386" y="3840942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CB171571-13E4-4C1B-8F7E-424FC6795975}"/>
                  </a:ext>
                </a:extLst>
              </p:cNvPr>
              <p:cNvSpPr/>
              <p:nvPr/>
            </p:nvSpPr>
            <p:spPr>
              <a:xfrm>
                <a:off x="3406386" y="4107250"/>
                <a:ext cx="132107" cy="132107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83" name="직선 연결선 82">
                <a:extLst>
                  <a:ext uri="{FF2B5EF4-FFF2-40B4-BE49-F238E27FC236}">
                    <a16:creationId xmlns:a16="http://schemas.microsoft.com/office/drawing/2014/main" id="{30C5164E-C4CE-448A-A8A3-513D815D15BC}"/>
                  </a:ext>
                </a:extLst>
              </p:cNvPr>
              <p:cNvCxnSpPr/>
              <p:nvPr/>
            </p:nvCxnSpPr>
            <p:spPr>
              <a:xfrm>
                <a:off x="3472439" y="3993027"/>
                <a:ext cx="0" cy="98852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/>
                </a:solidFill>
                <a:prstDash val="lgDash"/>
              </a:ln>
              <a:effectLst/>
            </p:spPr>
          </p:cxnSp>
        </p:grpSp>
        <p:cxnSp>
          <p:nvCxnSpPr>
            <p:cNvPr id="72" name="직선 화살표 연결선 71">
              <a:extLst>
                <a:ext uri="{FF2B5EF4-FFF2-40B4-BE49-F238E27FC236}">
                  <a16:creationId xmlns:a16="http://schemas.microsoft.com/office/drawing/2014/main" id="{913F8CC0-4F3D-4FDD-BAEA-DFD15A78894D}"/>
                </a:ext>
              </a:extLst>
            </p:cNvPr>
            <p:cNvCxnSpPr>
              <a:cxnSpLocks/>
              <a:stCxn id="85" idx="3"/>
              <a:endCxn id="96" idx="1"/>
            </p:cNvCxnSpPr>
            <p:nvPr/>
          </p:nvCxnSpPr>
          <p:spPr>
            <a:xfrm flipV="1">
              <a:off x="3569374" y="2144267"/>
              <a:ext cx="1692136" cy="88072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화살표 연결선 72">
              <a:extLst>
                <a:ext uri="{FF2B5EF4-FFF2-40B4-BE49-F238E27FC236}">
                  <a16:creationId xmlns:a16="http://schemas.microsoft.com/office/drawing/2014/main" id="{63848B17-72DA-4728-8CC1-F0B7B165965B}"/>
                </a:ext>
              </a:extLst>
            </p:cNvPr>
            <p:cNvCxnSpPr>
              <a:cxnSpLocks/>
              <a:stCxn id="88" idx="3"/>
              <a:endCxn id="96" idx="1"/>
            </p:cNvCxnSpPr>
            <p:nvPr/>
          </p:nvCxnSpPr>
          <p:spPr>
            <a:xfrm flipV="1">
              <a:off x="3645162" y="2144267"/>
              <a:ext cx="1616348" cy="10269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화살표 연결선 73">
              <a:extLst>
                <a:ext uri="{FF2B5EF4-FFF2-40B4-BE49-F238E27FC236}">
                  <a16:creationId xmlns:a16="http://schemas.microsoft.com/office/drawing/2014/main" id="{1326E3F9-B7F6-474A-99EF-B0F8138298F8}"/>
                </a:ext>
              </a:extLst>
            </p:cNvPr>
            <p:cNvCxnSpPr>
              <a:stCxn id="91" idx="3"/>
              <a:endCxn id="96" idx="1"/>
            </p:cNvCxnSpPr>
            <p:nvPr/>
          </p:nvCxnSpPr>
          <p:spPr>
            <a:xfrm>
              <a:off x="3722162" y="2087341"/>
              <a:ext cx="1539348" cy="56926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화살표 연결선 74">
              <a:extLst>
                <a:ext uri="{FF2B5EF4-FFF2-40B4-BE49-F238E27FC236}">
                  <a16:creationId xmlns:a16="http://schemas.microsoft.com/office/drawing/2014/main" id="{981845F2-A805-437A-88FB-7B5DD22FEEAD}"/>
                </a:ext>
              </a:extLst>
            </p:cNvPr>
            <p:cNvCxnSpPr>
              <a:stCxn id="94" idx="3"/>
              <a:endCxn id="96" idx="1"/>
            </p:cNvCxnSpPr>
            <p:nvPr/>
          </p:nvCxnSpPr>
          <p:spPr>
            <a:xfrm>
              <a:off x="3799924" y="2032980"/>
              <a:ext cx="1461586" cy="111287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83E501F-2D5C-4618-B3C8-13B5AE76D8A5}"/>
                </a:ext>
              </a:extLst>
            </p:cNvPr>
            <p:cNvSpPr txBox="1"/>
            <p:nvPr/>
          </p:nvSpPr>
          <p:spPr>
            <a:xfrm>
              <a:off x="181397" y="2000067"/>
              <a:ext cx="1524776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rtlCol="0">
              <a:spAutoFit/>
            </a:bodyPr>
            <a:lstStyle/>
            <a:p>
              <a:pPr lvl="0"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200" kern="0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VR sickness</a:t>
              </a:r>
            </a:p>
            <a:p>
              <a:pPr lvl="0"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200" kern="0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Reference contents</a:t>
              </a:r>
            </a:p>
          </p:txBody>
        </p:sp>
        <p:cxnSp>
          <p:nvCxnSpPr>
            <p:cNvPr id="77" name="직선 화살표 연결선 76">
              <a:extLst>
                <a:ext uri="{FF2B5EF4-FFF2-40B4-BE49-F238E27FC236}">
                  <a16:creationId xmlns:a16="http://schemas.microsoft.com/office/drawing/2014/main" id="{0598721C-FF5F-4E86-A424-E5CE31C1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9301" y="2433588"/>
              <a:ext cx="227226" cy="194072"/>
            </a:xfrm>
            <a:prstGeom prst="straightConnector1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9F9C725-0F70-49CE-999B-5BB06DC3A08E}"/>
                    </a:ext>
                  </a:extLst>
                </p:cNvPr>
                <p:cNvSpPr txBox="1"/>
                <p:nvPr/>
              </p:nvSpPr>
              <p:spPr>
                <a:xfrm>
                  <a:off x="3807633" y="2512105"/>
                  <a:ext cx="124650" cy="153888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ko-KR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kumimoji="1" lang="ko-KR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E9F9C725-0F70-49CE-999B-5BB06DC3A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7633" y="2512105"/>
                  <a:ext cx="124650" cy="15388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0000" r="-20000" b="-12000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91B3D32D-2774-4924-9B08-B77531E77546}"/>
              </a:ext>
            </a:extLst>
          </p:cNvPr>
          <p:cNvCxnSpPr>
            <a:stCxn id="96" idx="3"/>
            <a:endCxn id="16" idx="1"/>
          </p:cNvCxnSpPr>
          <p:nvPr/>
        </p:nvCxnSpPr>
        <p:spPr>
          <a:xfrm>
            <a:off x="5622705" y="4815211"/>
            <a:ext cx="1057430" cy="4714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9284798-B78A-43A8-9147-B5AE1768E269}"/>
              </a:ext>
            </a:extLst>
          </p:cNvPr>
          <p:cNvSpPr txBox="1"/>
          <p:nvPr/>
        </p:nvSpPr>
        <p:spPr>
          <a:xfrm>
            <a:off x="5679470" y="4223685"/>
            <a:ext cx="942887" cy="64633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Supervised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learning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(SVR)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6" name="Picture 2" descr="neural networkì ëí ì´ë¯¸ì§ ê²ìê²°ê³¼">
            <a:extLst>
              <a:ext uri="{FF2B5EF4-FFF2-40B4-BE49-F238E27FC236}">
                <a16:creationId xmlns:a16="http://schemas.microsoft.com/office/drawing/2014/main" id="{A5236CB0-805B-463D-A03E-B09FE1C59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r="4277" b="12772"/>
          <a:stretch/>
        </p:blipFill>
        <p:spPr bwMode="auto">
          <a:xfrm>
            <a:off x="6812807" y="2872521"/>
            <a:ext cx="912179" cy="6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모서리가 둥근 직사각형 106"/>
          <p:cNvSpPr/>
          <p:nvPr/>
        </p:nvSpPr>
        <p:spPr>
          <a:xfrm>
            <a:off x="265664" y="2195237"/>
            <a:ext cx="1135412" cy="24016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Training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265664" y="3905110"/>
            <a:ext cx="1135412" cy="24016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Testing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176041-C28E-4237-8A94-074C9A9AA193}"/>
              </a:ext>
            </a:extLst>
          </p:cNvPr>
          <p:cNvSpPr txBox="1"/>
          <p:nvPr/>
        </p:nvSpPr>
        <p:spPr>
          <a:xfrm>
            <a:off x="2092940" y="4248732"/>
            <a:ext cx="1245855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Extracting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patial features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FD89404-188D-4035-8B19-5D38EFCEF30C}"/>
              </a:ext>
            </a:extLst>
          </p:cNvPr>
          <p:cNvSpPr txBox="1"/>
          <p:nvPr/>
        </p:nvSpPr>
        <p:spPr>
          <a:xfrm>
            <a:off x="3904167" y="4243965"/>
            <a:ext cx="1452642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Extracting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kern="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Temporal features</a:t>
            </a:r>
            <a:endParaRPr kumimoji="1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47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1</a:t>
            </a:fld>
            <a:endParaRPr lang="en-US" sz="1400">
              <a:latin typeface="Myriad Pro" charset="0"/>
            </a:endParaRPr>
          </a:p>
        </p:txBody>
      </p:sp>
      <p:sp>
        <p:nvSpPr>
          <p:cNvPr id="17411" name="Text Box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" y="1066800"/>
            <a:ext cx="8763000" cy="4191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altLang="ja-JP" sz="16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600" b="1" dirty="0" err="1"/>
              <a:t>Subclause</a:t>
            </a:r>
            <a:r>
              <a:rPr lang="en-US" sz="1600" b="1" dirty="0"/>
              <a:t> 5.2.1 of the </a:t>
            </a:r>
            <a:r>
              <a:rPr lang="en-US" sz="1600" b="1" i="1" dirty="0"/>
              <a:t>IEEE-SA Standards Board Bylaws </a:t>
            </a:r>
            <a:r>
              <a:rPr lang="en-US" sz="16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6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6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6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6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6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600" dirty="0">
                <a:cs typeface="ＭＳ Ｐゴシック" pitchFamily="-84" charset="-128"/>
              </a:rPr>
              <a:t>, section 7, </a:t>
            </a:r>
            <a:r>
              <a:rPr lang="en-US" altLang="ja-JP" sz="1600" dirty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600" dirty="0">
                <a:cs typeface="ＭＳ Ｐゴシック" pitchFamily="-84" charset="-128"/>
              </a:rPr>
              <a:t>, and the </a:t>
            </a:r>
            <a:r>
              <a:rPr lang="en-US" altLang="ja-JP" sz="16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6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6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6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600" dirty="0">
                <a:cs typeface="ＭＳ Ｐゴシック" pitchFamily="-84" charset="-128"/>
              </a:rPr>
              <a:t>, section 6, </a:t>
            </a:r>
            <a:r>
              <a:rPr lang="en-US" altLang="ja-JP" sz="1600" dirty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600" dirty="0">
                <a:cs typeface="ＭＳ Ｐゴシック" pitchFamily="-84" charset="-128"/>
              </a:rPr>
              <a:t>, and the </a:t>
            </a:r>
            <a:r>
              <a:rPr lang="en-US" altLang="ja-JP" sz="16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6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600" dirty="0">
              <a:cs typeface="ＭＳ Ｐゴシック" pitchFamily="-84" charset="-128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. Expectations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51520" y="1052736"/>
            <a:ext cx="8856984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2016-2020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global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AR∙VR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market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prospect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Goldman Sachs: 2.2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billion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USD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ko-KR" altLang="en-US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→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80 USD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Digi-Capital: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3.9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billion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USD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ko-KR" altLang="en-US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→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150 billion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USD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VR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content-related market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24.5 billion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USD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1360900" lvl="2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266700" algn="l"/>
                <a:tab pos="538163" algn="l"/>
              </a:tabLst>
              <a:defRPr/>
            </a:pPr>
            <a:r>
              <a:rPr lang="en-US" altLang="ko-KR" sz="16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Hyundai Research Institute, </a:t>
            </a:r>
          </a:p>
          <a:p>
            <a:pPr marL="1018000" lvl="2" latinLnBrk="0">
              <a:lnSpc>
                <a:spcPct val="130000"/>
              </a:lnSpc>
              <a:buClr>
                <a:schemeClr val="tx1"/>
              </a:buClr>
              <a:tabLst>
                <a:tab pos="266700" algn="l"/>
                <a:tab pos="538163" algn="l"/>
              </a:tabLst>
              <a:defRPr/>
            </a:pPr>
            <a:r>
              <a:rPr lang="en-US" altLang="ko-KR" sz="16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    “Domestic and Foreign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6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AR∙VR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Industry Trends </a:t>
            </a:r>
          </a:p>
          <a:p>
            <a:pPr marL="1018000" lvl="2" latinLnBrk="0">
              <a:lnSpc>
                <a:spcPct val="130000"/>
              </a:lnSpc>
              <a:buClr>
                <a:schemeClr val="tx1"/>
              </a:buClr>
              <a:tabLst>
                <a:tab pos="266700" algn="l"/>
                <a:tab pos="538163" algn="l"/>
              </a:tabLst>
              <a:defRPr/>
            </a:pPr>
            <a:r>
              <a:rPr lang="en-US" altLang="ko-KR" sz="16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      and its Implication,” 2017</a:t>
            </a: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endParaRPr lang="en-US" altLang="ko-KR" sz="2000" b="1" spc="-150" dirty="0" smtClean="0">
              <a:solidFill>
                <a:srgbClr val="002060"/>
              </a:solidFill>
              <a:latin typeface="+mn-ea"/>
              <a:sym typeface="Wingdings" pitchFamily="2" charset="2"/>
            </a:endParaRP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Expanded VR content market via guaranteed human’s physical safety</a:t>
            </a: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Triggering further in-depth R&amp;D for reducing VR sickness</a:t>
            </a: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Revenue in terms of royalties or the authorization fee for the proprietary standard related to the large-scale clinical test dataset</a:t>
            </a:r>
            <a:endParaRPr lang="ko-KR" altLang="en-US" sz="2000" b="1" spc="-150" dirty="0">
              <a:solidFill>
                <a:srgbClr val="002060"/>
              </a:solidFill>
              <a:latin typeface="+mn-ea"/>
              <a:sym typeface="Wingdings" pitchFamily="2" charset="2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6312066" y="1026598"/>
            <a:ext cx="2473800" cy="2429665"/>
            <a:chOff x="6312066" y="1026598"/>
            <a:chExt cx="2473800" cy="2429665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2066" y="1037428"/>
              <a:ext cx="2463467" cy="238526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312066" y="3240819"/>
              <a:ext cx="148470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800" dirty="0" smtClean="0"/>
                <a:t>Data : </a:t>
              </a:r>
              <a:r>
                <a:rPr lang="en-US" altLang="ko-KR" sz="800" dirty="0" err="1" smtClean="0"/>
                <a:t>Superdata</a:t>
              </a:r>
              <a:r>
                <a:rPr lang="en-US" altLang="ko-KR" sz="800" dirty="0" smtClean="0"/>
                <a:t>(2016)</a:t>
              </a:r>
              <a:endParaRPr lang="ko-KR" altLang="en-US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73026" y="1026598"/>
              <a:ext cx="24128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/>
                <a:t>&lt;VR Content Market Forecast&gt;</a:t>
              </a:r>
              <a:endParaRPr lang="ko-KR" altLang="en-US" sz="1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53784" y="1293604"/>
              <a:ext cx="127101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b="1" dirty="0" smtClean="0"/>
                <a:t>(0.1 billion Dollars)</a:t>
              </a:r>
              <a:endParaRPr lang="ko-KR" altLang="en-US" sz="500" b="1" dirty="0"/>
            </a:p>
          </p:txBody>
        </p:sp>
      </p:grpSp>
      <p:sp>
        <p:nvSpPr>
          <p:cNvPr id="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61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25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446671"/>
              </p:ext>
            </p:extLst>
          </p:nvPr>
        </p:nvGraphicFramePr>
        <p:xfrm>
          <a:off x="228600" y="1371600"/>
          <a:ext cx="8686800" cy="402637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Database Construction for Quantitative Analysis</a:t>
                      </a:r>
                    </a:p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of VR Sickness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-8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2019-7-10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Heeseok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Oh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+82 10 5264 1928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ohhs@etri.re.kr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Beom-Ryeol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Lee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+82 10 8880 3347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lbr@etri.re.kr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50572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Youngho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Lee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3008 5770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jason0720@etri.re.kr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572759"/>
                  </a:ext>
                </a:extLst>
              </a:tr>
              <a:tr h="273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Wookho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Son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+82 10 8759 3602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whson@etri.re.kr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</a:t>
            </a:r>
            <a:br>
              <a:rPr lang="en-GB" altLang="ko-KR" sz="1800" dirty="0"/>
            </a:br>
            <a:r>
              <a:rPr lang="en-US" altLang="ko-KR" sz="1800" dirty="0"/>
              <a:t>HMD Based VR Sickness Reducing Technology</a:t>
            </a:r>
            <a:br>
              <a:rPr lang="en-US" altLang="ko-KR" sz="1800" dirty="0"/>
            </a:br>
            <a:r>
              <a:rPr lang="en-US" altLang="ko-KR" sz="1800" dirty="0" err="1"/>
              <a:t>Dongil</a:t>
            </a:r>
            <a:r>
              <a:rPr lang="en-US" altLang="ko-KR" sz="1800" dirty="0"/>
              <a:t> Dillon </a:t>
            </a:r>
            <a:r>
              <a:rPr lang="en-US" altLang="ko-KR" sz="1800" dirty="0" err="1"/>
              <a:t>Seo</a:t>
            </a:r>
            <a:r>
              <a:rPr lang="en-US" altLang="ko-KR" sz="1800" dirty="0"/>
              <a:t>, </a:t>
            </a:r>
            <a:r>
              <a:rPr lang="en-US" altLang="ko-KR" sz="1800" dirty="0" smtClean="0"/>
              <a:t>dillon@joyfun.kr</a:t>
            </a:r>
            <a:endParaRPr lang="ko-KR" altLang="en-US" sz="1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</a:t>
            </a:fld>
            <a:endParaRPr lang="en-US">
              <a:latin typeface="Myriad Pro" charset="0"/>
            </a:endParaRPr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569CF84F-01FB-4E00-8D50-3A0287B9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3079-19-0017-00-0002-Database-Construction-for-Quantitative-Analysis-of-VR-Sickness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8572500" cy="470535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ko-KR" sz="2800" b="1" dirty="0" smtClean="0"/>
              <a:t>Overview</a:t>
            </a:r>
            <a:endParaRPr lang="en-US" altLang="ko-KR" sz="2800" b="1" dirty="0"/>
          </a:p>
          <a:p>
            <a:pPr marL="514350" indent="-514350">
              <a:buAutoNum type="arabicPeriod"/>
            </a:pPr>
            <a:r>
              <a:rPr lang="en-US" altLang="ko-KR" sz="2800" b="1" dirty="0"/>
              <a:t>B</a:t>
            </a:r>
            <a:r>
              <a:rPr lang="en-US" altLang="ko-KR" sz="2800" b="1" dirty="0" smtClean="0"/>
              <a:t>ackground</a:t>
            </a:r>
            <a:endParaRPr lang="en-US" altLang="ko-KR" sz="2800" b="1" dirty="0"/>
          </a:p>
          <a:p>
            <a:pPr marL="514350" indent="-514350">
              <a:buAutoNum type="arabicPeriod"/>
            </a:pPr>
            <a:r>
              <a:rPr lang="en-US" altLang="ko-KR" sz="2800" b="1" dirty="0" smtClean="0"/>
              <a:t>Standardization Provisions</a:t>
            </a:r>
          </a:p>
          <a:p>
            <a:pPr marL="914400" lvl="1" indent="-514350">
              <a:buAutoNum type="arabicPeriod"/>
            </a:pPr>
            <a:r>
              <a:rPr lang="en-US" altLang="ko-KR" sz="2000" b="1" dirty="0" smtClean="0"/>
              <a:t>Creation of reference content for VR</a:t>
            </a:r>
            <a:r>
              <a:rPr lang="ko-KR" altLang="en-US" sz="2000" b="1" dirty="0" smtClean="0"/>
              <a:t> </a:t>
            </a:r>
            <a:r>
              <a:rPr lang="en-US" altLang="ko-KR" sz="2000" b="1" dirty="0" smtClean="0"/>
              <a:t>sickness evaluation</a:t>
            </a:r>
          </a:p>
          <a:p>
            <a:pPr marL="914400" lvl="1" indent="-514350">
              <a:buAutoNum type="arabicPeriod"/>
            </a:pPr>
            <a:r>
              <a:rPr lang="en-US" altLang="ko-KR" sz="2000" b="1" dirty="0" smtClean="0"/>
              <a:t>Design of protocol for a large-scale VR sickness clinical test</a:t>
            </a:r>
          </a:p>
          <a:p>
            <a:pPr marL="914400" lvl="1" indent="-514350">
              <a:buAutoNum type="arabicPeriod"/>
            </a:pPr>
            <a:r>
              <a:rPr lang="en-US" altLang="ko-KR" sz="2000" b="1" dirty="0" smtClean="0"/>
              <a:t>Release of database for analysis of VR sickness</a:t>
            </a:r>
          </a:p>
          <a:p>
            <a:pPr marL="914400" lvl="1" indent="-514350">
              <a:buAutoNum type="arabicPeriod"/>
            </a:pPr>
            <a:r>
              <a:rPr lang="en-US" altLang="ko-KR" sz="2000" b="1" dirty="0" smtClean="0"/>
              <a:t>Quantitative analysis of VR sickness</a:t>
            </a:r>
            <a:endParaRPr lang="en-US" altLang="ko-KR" sz="2000" b="1" dirty="0"/>
          </a:p>
          <a:p>
            <a:pPr marL="514350" indent="-514350">
              <a:buAutoNum type="arabicPeriod"/>
            </a:pPr>
            <a:r>
              <a:rPr lang="en-US" altLang="ko-KR" sz="2800" b="1" dirty="0" smtClean="0"/>
              <a:t>Expectations</a:t>
            </a:r>
            <a:endParaRPr lang="ko-KR" altLang="en-US" sz="28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C5C-C177-47CA-968A-16AF03599F47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47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. Overview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1052736"/>
            <a:ext cx="88569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ea typeface="+mn-ea"/>
                <a:sym typeface="Wingdings" pitchFamily="2" charset="2"/>
              </a:rPr>
              <a:t>Title:  The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Guideline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on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Database Construction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for Quantitative Analysis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of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VR Sickness</a:t>
            </a:r>
            <a:endParaRPr lang="en-US" altLang="ko-KR" sz="2000" b="1" spc="-150" dirty="0">
              <a:solidFill>
                <a:srgbClr val="002060"/>
              </a:solidFill>
              <a:latin typeface="+mn-ea"/>
              <a:ea typeface="+mn-ea"/>
              <a:sym typeface="Wingdings" pitchFamily="2" charset="2"/>
            </a:endParaRP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ea typeface="+mn-ea"/>
                <a:sym typeface="Wingdings" pitchFamily="2" charset="2"/>
              </a:rPr>
              <a:t>Contents: 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T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he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methods on creating reference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content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and measuring VR sickness for objective/quantitative analysis of physiological symptoms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arising from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viewing VR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content</a:t>
            </a:r>
            <a:endParaRPr lang="ko-KR" altLang="en-US" sz="2000" b="1" spc="-150" dirty="0">
              <a:solidFill>
                <a:srgbClr val="002060"/>
              </a:solidFill>
              <a:latin typeface="+mn-ea"/>
              <a:ea typeface="+mn-ea"/>
              <a:sym typeface="Wingdings" pitchFamily="2" charset="2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95" y="3074856"/>
            <a:ext cx="6779010" cy="978542"/>
          </a:xfrm>
          <a:prstGeom prst="rect">
            <a:avLst/>
          </a:prstGeom>
        </p:spPr>
      </p:pic>
      <p:pic>
        <p:nvPicPr>
          <p:cNvPr id="16" name="_x381520264" descr="EMB00005cac14b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4" y="4755069"/>
            <a:ext cx="2682742" cy="15771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3766273" y="4117399"/>
            <a:ext cx="2393728" cy="765238"/>
            <a:chOff x="3354409" y="3937569"/>
            <a:chExt cx="2476012" cy="935358"/>
          </a:xfrm>
        </p:grpSpPr>
        <p:pic>
          <p:nvPicPr>
            <p:cNvPr id="18" name="_x408009096" descr="EMB0000842c439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671" y="3937621"/>
              <a:ext cx="1248750" cy="93483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_x408007096" descr="EMB0000842c439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409" y="3937569"/>
              <a:ext cx="1243678" cy="93535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모서리가 둥근 직사각형 19"/>
          <p:cNvSpPr/>
          <p:nvPr/>
        </p:nvSpPr>
        <p:spPr>
          <a:xfrm>
            <a:off x="3664479" y="4078247"/>
            <a:ext cx="1270359" cy="25698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VR sickness evaluation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8"/>
          <a:srcRect b="43797"/>
          <a:stretch/>
        </p:blipFill>
        <p:spPr>
          <a:xfrm>
            <a:off x="3973993" y="4940332"/>
            <a:ext cx="1978288" cy="851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모서리가 둥근 직사각형 21"/>
          <p:cNvSpPr/>
          <p:nvPr/>
        </p:nvSpPr>
        <p:spPr>
          <a:xfrm>
            <a:off x="3664479" y="4925353"/>
            <a:ext cx="1270359" cy="29162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Physiological measurement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3" name="_x385890576" descr="EMB00005cac14b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94" y="5861872"/>
            <a:ext cx="1978287" cy="9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모서리가 둥근 직사각형 23"/>
          <p:cNvSpPr/>
          <p:nvPr/>
        </p:nvSpPr>
        <p:spPr>
          <a:xfrm>
            <a:off x="3664479" y="5849481"/>
            <a:ext cx="1270359" cy="23134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Subject’s opinion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51352" y="4076206"/>
            <a:ext cx="1490968" cy="2553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0" lang="en-US" altLang="ko-KR" sz="900" b="1" kern="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VR Content parameters</a:t>
            </a:r>
            <a:endParaRPr kumimoji="0" lang="ko-KR" altLang="en-US" sz="90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10"/>
          <a:srcRect l="11314" r="13017" b="25328"/>
          <a:stretch/>
        </p:blipFill>
        <p:spPr>
          <a:xfrm>
            <a:off x="6306532" y="6081022"/>
            <a:ext cx="1042770" cy="784778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3183" y="5823882"/>
            <a:ext cx="975099" cy="9151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4548" y="6367394"/>
            <a:ext cx="591313" cy="44772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7088319" y="5499931"/>
            <a:ext cx="1389380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kern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Quantitative analysis of VR sickness</a:t>
            </a:r>
            <a:endParaRPr kumimoji="0" lang="ko-KR" altLang="en-US" sz="900" b="1" kern="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881654" y="4593825"/>
            <a:ext cx="2412392" cy="29607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VR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scenes </a:t>
            </a:r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having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sickness level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오른쪽 화살표 51"/>
          <p:cNvSpPr/>
          <p:nvPr/>
        </p:nvSpPr>
        <p:spPr>
          <a:xfrm>
            <a:off x="3494853" y="5084402"/>
            <a:ext cx="201814" cy="88697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오른쪽 화살표 52"/>
          <p:cNvSpPr/>
          <p:nvPr/>
        </p:nvSpPr>
        <p:spPr>
          <a:xfrm>
            <a:off x="6222085" y="5084402"/>
            <a:ext cx="201814" cy="88697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5536" y="3252622"/>
            <a:ext cx="782150" cy="57888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400" b="1" kern="0" dirty="0" smtClean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Main Items</a:t>
            </a:r>
            <a:endParaRPr lang="en-US" altLang="ko-KR" sz="1400" b="1" kern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232807" y="3153782"/>
            <a:ext cx="1592036" cy="789569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1. Producing reference </a:t>
            </a:r>
            <a:r>
              <a:rPr lang="en-US" altLang="ko-KR" sz="1200" dirty="0" smtClean="0">
                <a:solidFill>
                  <a:schemeClr val="tx1"/>
                </a:solidFill>
              </a:rPr>
              <a:t>content </a:t>
            </a:r>
            <a:r>
              <a:rPr lang="en-US" altLang="ko-KR" sz="1200" dirty="0">
                <a:solidFill>
                  <a:schemeClr val="tx1"/>
                </a:solidFill>
              </a:rPr>
              <a:t>for VR sickness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2914650" y="3153782"/>
            <a:ext cx="1592036" cy="789569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2. Designing </a:t>
            </a:r>
            <a:r>
              <a:rPr lang="en-US" altLang="ko-KR" sz="1200" dirty="0">
                <a:solidFill>
                  <a:schemeClr val="tx1"/>
                </a:solidFill>
              </a:rPr>
              <a:t>protocol for large-scale VR sickness evaluation</a:t>
            </a:r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629150" y="3153782"/>
            <a:ext cx="1592036" cy="789569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3. Releasing </a:t>
            </a:r>
            <a:r>
              <a:rPr lang="en-US" altLang="ko-KR" sz="1200" dirty="0">
                <a:solidFill>
                  <a:schemeClr val="tx1"/>
                </a:solidFill>
              </a:rPr>
              <a:t>database for analysis of VR sickness</a:t>
            </a:r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6302829" y="3153782"/>
            <a:ext cx="1592036" cy="789569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4. Quantitative </a:t>
            </a:r>
            <a:r>
              <a:rPr lang="en-US" altLang="ko-KR" sz="1200" dirty="0">
                <a:solidFill>
                  <a:schemeClr val="tx1"/>
                </a:solidFill>
              </a:rPr>
              <a:t>analysis of VR sickness</a:t>
            </a:r>
            <a:endParaRPr lang="ko-KR" altLang="en-US" sz="1200">
              <a:solidFill>
                <a:schemeClr val="tx1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627248" y="4347403"/>
            <a:ext cx="1776939" cy="1088897"/>
            <a:chOff x="6627248" y="4347403"/>
            <a:chExt cx="1776939" cy="1088897"/>
          </a:xfrm>
        </p:grpSpPr>
        <p:grpSp>
          <p:nvGrpSpPr>
            <p:cNvPr id="25" name="그룹 24"/>
            <p:cNvGrpSpPr/>
            <p:nvPr/>
          </p:nvGrpSpPr>
          <p:grpSpPr>
            <a:xfrm>
              <a:off x="6627248" y="4347403"/>
              <a:ext cx="1593531" cy="1088897"/>
              <a:chOff x="6698761" y="3203574"/>
              <a:chExt cx="1593531" cy="1088897"/>
            </a:xfrm>
          </p:grpSpPr>
          <p:sp>
            <p:nvSpPr>
              <p:cNvPr id="26" name="사각형: 둥근 모서리 51"/>
              <p:cNvSpPr/>
              <p:nvPr/>
            </p:nvSpPr>
            <p:spPr>
              <a:xfrm>
                <a:off x="6698761" y="3203574"/>
                <a:ext cx="1579680" cy="10888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5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6826669" y="3334420"/>
                <a:ext cx="175777" cy="1652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6830375" y="3576303"/>
                <a:ext cx="177578" cy="1553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5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6831276" y="4034800"/>
                <a:ext cx="175777" cy="1592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5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0" name="TextBox 68"/>
              <p:cNvSpPr txBox="1"/>
              <p:nvPr/>
            </p:nvSpPr>
            <p:spPr>
              <a:xfrm>
                <a:off x="6793969" y="3271207"/>
                <a:ext cx="25039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v</a:t>
                </a:r>
                <a:endParaRPr lang="ko-KR" altLang="en-US" sz="10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1" name="TextBox 69"/>
              <p:cNvSpPr txBox="1"/>
              <p:nvPr/>
            </p:nvSpPr>
            <p:spPr>
              <a:xfrm>
                <a:off x="6975211" y="3313498"/>
                <a:ext cx="453970" cy="20005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70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카메라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2" name="TextBox 71"/>
              <p:cNvSpPr txBox="1"/>
              <p:nvPr/>
            </p:nvSpPr>
            <p:spPr>
              <a:xfrm>
                <a:off x="6974653" y="3773780"/>
                <a:ext cx="356188" cy="20005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70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FOV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3" name="TextBox 72"/>
              <p:cNvSpPr txBox="1"/>
              <p:nvPr/>
            </p:nvSpPr>
            <p:spPr>
              <a:xfrm>
                <a:off x="6976903" y="4028646"/>
                <a:ext cx="720069" cy="20005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70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VR </a:t>
                </a:r>
                <a:r>
                  <a:rPr lang="ko-KR" altLang="en-US" sz="70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시청 영상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4" name="TextBox 73"/>
              <p:cNvSpPr txBox="1"/>
              <p:nvPr/>
            </p:nvSpPr>
            <p:spPr>
              <a:xfrm>
                <a:off x="7838322" y="3309602"/>
                <a:ext cx="36420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70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위치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5" name="타원 34"/>
              <p:cNvSpPr/>
              <p:nvPr/>
            </p:nvSpPr>
            <p:spPr>
              <a:xfrm>
                <a:off x="7743326" y="3340277"/>
                <a:ext cx="139148" cy="13914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7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6" name="타원 35"/>
              <p:cNvSpPr/>
              <p:nvPr/>
            </p:nvSpPr>
            <p:spPr>
              <a:xfrm>
                <a:off x="7743818" y="3682154"/>
                <a:ext cx="139148" cy="13914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7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7746609" y="3963761"/>
                <a:ext cx="139148" cy="13914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7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38" name="직선 연결선 37"/>
              <p:cNvCxnSpPr/>
              <p:nvPr/>
            </p:nvCxnSpPr>
            <p:spPr>
              <a:xfrm>
                <a:off x="7588867" y="3410486"/>
                <a:ext cx="0" cy="6268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/>
              <p:cNvCxnSpPr>
                <a:cxnSpLocks/>
                <a:endCxn id="35" idx="2"/>
              </p:cNvCxnSpPr>
              <p:nvPr/>
            </p:nvCxnSpPr>
            <p:spPr>
              <a:xfrm>
                <a:off x="7374659" y="3409851"/>
                <a:ext cx="3686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>
                <a:cxnSpLocks/>
                <a:endCxn id="36" idx="2"/>
              </p:cNvCxnSpPr>
              <p:nvPr/>
            </p:nvCxnSpPr>
            <p:spPr>
              <a:xfrm>
                <a:off x="7588972" y="3751596"/>
                <a:ext cx="154846" cy="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/>
              <p:cNvCxnSpPr>
                <a:cxnSpLocks/>
                <a:endCxn id="37" idx="2"/>
              </p:cNvCxnSpPr>
              <p:nvPr/>
            </p:nvCxnSpPr>
            <p:spPr>
              <a:xfrm flipV="1">
                <a:off x="7593730" y="4033335"/>
                <a:ext cx="152879" cy="14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직사각형 41"/>
              <p:cNvSpPr/>
              <p:nvPr/>
            </p:nvSpPr>
            <p:spPr>
              <a:xfrm>
                <a:off x="6830375" y="3796998"/>
                <a:ext cx="177578" cy="1553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5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3" name="TextBox 69"/>
              <p:cNvSpPr txBox="1"/>
              <p:nvPr/>
            </p:nvSpPr>
            <p:spPr>
              <a:xfrm>
                <a:off x="6975211" y="3561869"/>
                <a:ext cx="633507" cy="20005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70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머리움직임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4" name="TextBox 73"/>
              <p:cNvSpPr txBox="1"/>
              <p:nvPr/>
            </p:nvSpPr>
            <p:spPr>
              <a:xfrm>
                <a:off x="7838322" y="3648162"/>
                <a:ext cx="36420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70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속도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5" name="TextBox 73"/>
              <p:cNvSpPr txBox="1"/>
              <p:nvPr/>
            </p:nvSpPr>
            <p:spPr>
              <a:xfrm>
                <a:off x="7838322" y="3931345"/>
                <a:ext cx="45397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70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가속도</a:t>
                </a:r>
                <a:endPara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930602" y="4475456"/>
              <a:ext cx="43057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Camera</a:t>
              </a:r>
              <a:endParaRPr lang="ko-KR" altLang="en-US" sz="5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940862" y="4647155"/>
              <a:ext cx="53457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Head Movement</a:t>
              </a:r>
              <a:endParaRPr lang="ko-KR" altLang="en-US" sz="5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852738" y="4462868"/>
              <a:ext cx="45306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Location</a:t>
              </a:r>
              <a:endParaRPr lang="ko-KR" altLang="en-US" sz="5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848600" y="4818067"/>
              <a:ext cx="4572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Speed</a:t>
              </a:r>
              <a:endParaRPr lang="ko-KR" altLang="en-US" sz="5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829696" y="5073415"/>
              <a:ext cx="57449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Acceleration</a:t>
              </a:r>
              <a:endParaRPr lang="ko-KR" altLang="en-US" sz="5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50802" y="5225387"/>
              <a:ext cx="564967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500" dirty="0" smtClean="0"/>
                <a:t>VR Scene</a:t>
              </a:r>
              <a:endParaRPr lang="ko-KR" altLang="en-US" sz="500" dirty="0"/>
            </a:p>
          </p:txBody>
        </p:sp>
      </p:grpSp>
      <p:sp>
        <p:nvSpPr>
          <p:cNvPr id="6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97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. Background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C5C-C177-47CA-968A-16AF03599F4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51520" y="1052736"/>
            <a:ext cx="88569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Severe VR sickness is ensued when viewing VR content through HMD</a:t>
            </a: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Means of reducing VR sickness is necessary based on observable parameters</a:t>
            </a: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ea typeface="+mn-ea"/>
                <a:sym typeface="Wingdings" pitchFamily="2" charset="2"/>
              </a:rPr>
              <a:t>A lack of standard database for an analysis of VR sickness</a:t>
            </a:r>
          </a:p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A practical difficulty on subjective evaluation with participants</a:t>
            </a:r>
            <a:endParaRPr lang="en-US" altLang="ko-KR" sz="2000" b="1" spc="-150" dirty="0" smtClean="0">
              <a:solidFill>
                <a:srgbClr val="002060"/>
              </a:solidFill>
              <a:latin typeface="+mn-ea"/>
              <a:ea typeface="+mn-ea"/>
              <a:sym typeface="Wingdings" pitchFamily="2" charset="2"/>
            </a:endParaRPr>
          </a:p>
          <a:p>
            <a:pPr marL="103600" latinLnBrk="0">
              <a:lnSpc>
                <a:spcPct val="130000"/>
              </a:lnSpc>
              <a:buClr>
                <a:schemeClr val="tx1"/>
              </a:buClr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  <a:ea typeface="+mn-ea"/>
                <a:sym typeface="Wingdings" pitchFamily="2" charset="2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ea typeface="+mn-ea"/>
                <a:sym typeface="Wingdings" pitchFamily="2" charset="2"/>
              </a:rPr>
              <a:t>                       </a:t>
            </a:r>
            <a:endParaRPr lang="ko-KR" altLang="en-US" sz="2000" b="1" spc="-150" dirty="0">
              <a:solidFill>
                <a:srgbClr val="002060"/>
              </a:solidFill>
              <a:latin typeface="+mn-ea"/>
              <a:ea typeface="+mn-ea"/>
              <a:sym typeface="Wingdings" pitchFamily="2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19400"/>
            <a:ext cx="6515100" cy="32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Standardization Provisions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C5C-C177-47CA-968A-16AF03599F4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51520" y="1052736"/>
            <a:ext cx="8856984" cy="448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ea typeface="+mn-ea"/>
                <a:sym typeface="Wingdings" pitchFamily="2" charset="2"/>
              </a:rPr>
              <a:t>Coverage</a:t>
            </a:r>
            <a:endParaRPr lang="ko-KR" altLang="en-US" sz="2000" b="1" spc="-150" dirty="0">
              <a:solidFill>
                <a:srgbClr val="002060"/>
              </a:solidFill>
              <a:latin typeface="+mn-ea"/>
              <a:ea typeface="+mn-ea"/>
              <a:sym typeface="Wingdings" pitchFamily="2" charset="2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100613"/>
              </p:ext>
            </p:extLst>
          </p:nvPr>
        </p:nvGraphicFramePr>
        <p:xfrm>
          <a:off x="107505" y="1524000"/>
          <a:ext cx="8856984" cy="4594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5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</a:rPr>
                        <a:t>Main category</a:t>
                      </a:r>
                      <a:endParaRPr lang="ko-KR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</a:rPr>
                        <a:t>Subcategory</a:t>
                      </a:r>
                      <a:endParaRPr lang="ko-KR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</a:rPr>
                        <a:t>Note</a:t>
                      </a:r>
                      <a:endParaRPr lang="ko-KR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14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050" b="1" dirty="0" smtClean="0"/>
                        <a:t>1. Creating VR scenes for VR sickness</a:t>
                      </a:r>
                      <a:r>
                        <a:rPr lang="en-US" altLang="ko-KR" sz="1050" b="1" baseline="0" dirty="0" smtClean="0"/>
                        <a:t> measurement</a:t>
                      </a:r>
                      <a:endParaRPr lang="ko-KR" alt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1.1. Categorizing scenes</a:t>
                      </a:r>
                      <a:r>
                        <a:rPr lang="en-US" altLang="ko-KR" sz="1050" baseline="0" dirty="0" smtClean="0"/>
                        <a:t> along </a:t>
                      </a:r>
                      <a:r>
                        <a:rPr lang="en-US" altLang="ko-KR" sz="1050" dirty="0" smtClean="0"/>
                        <a:t>VR</a:t>
                      </a:r>
                      <a:r>
                        <a:rPr lang="en-US" altLang="ko-KR" sz="1050" baseline="0" dirty="0" smtClean="0"/>
                        <a:t> sickness level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Grouping</a:t>
                      </a:r>
                      <a:r>
                        <a:rPr lang="en-US" altLang="ko-KR" sz="1050" baseline="0" dirty="0" smtClean="0"/>
                        <a:t> the VR scenes along the sickness level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1.2.</a:t>
                      </a:r>
                      <a:r>
                        <a:rPr lang="en-US" altLang="ko-KR" sz="1050" baseline="0" dirty="0" smtClean="0"/>
                        <a:t> VR contents </a:t>
                      </a:r>
                      <a:r>
                        <a:rPr lang="en-US" altLang="ko-KR" sz="1050" baseline="0" dirty="0" err="1" smtClean="0"/>
                        <a:t>params</a:t>
                      </a:r>
                      <a:r>
                        <a:rPr lang="en-US" altLang="ko-KR" sz="1050" baseline="0" dirty="0" smtClean="0"/>
                        <a:t>. Inducing VR sickness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Factors on VR contents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514">
                <a:tc rowSpan="7">
                  <a:txBody>
                    <a:bodyPr/>
                    <a:lstStyle/>
                    <a:p>
                      <a:pPr latinLnBrk="1"/>
                      <a:r>
                        <a:rPr lang="en-US" altLang="ko-KR" sz="1050" b="1" dirty="0" smtClean="0"/>
                        <a:t>2.</a:t>
                      </a:r>
                      <a:r>
                        <a:rPr lang="en-US" altLang="ko-KR" sz="1050" b="1" baseline="0" dirty="0" smtClean="0"/>
                        <a:t> Designing the protocol for subjective VR sickness evaluation</a:t>
                      </a:r>
                      <a:endParaRPr lang="ko-KR" alt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2.1. VR</a:t>
                      </a:r>
                      <a:r>
                        <a:rPr lang="en-US" altLang="ko-KR" sz="1050" baseline="0" dirty="0" smtClean="0"/>
                        <a:t> sickness measuring protocol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Overall procedure of</a:t>
                      </a:r>
                      <a:r>
                        <a:rPr lang="en-US" altLang="ko-KR" sz="1050" baseline="0" dirty="0" smtClean="0"/>
                        <a:t> obtaining data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2.2. Clustering of</a:t>
                      </a:r>
                      <a:r>
                        <a:rPr lang="en-US" altLang="ko-KR" sz="1050" baseline="0" dirty="0" smtClean="0"/>
                        <a:t> subjects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Age and sex</a:t>
                      </a:r>
                      <a:endParaRPr lang="ko-KR" altLang="en-US" sz="105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2.3. Agreeme</a:t>
                      </a:r>
                      <a:r>
                        <a:rPr lang="en-US" altLang="ko-KR" sz="1050" baseline="0" dirty="0" smtClean="0"/>
                        <a:t>nt format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Ethics and IRB on subjective test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2.4. Obtaining personal VR</a:t>
                      </a:r>
                      <a:r>
                        <a:rPr lang="en-US" altLang="ko-KR" sz="1050" baseline="0" dirty="0" smtClean="0"/>
                        <a:t> sickness susceptibility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In order</a:t>
                      </a:r>
                      <a:r>
                        <a:rPr lang="en-US" altLang="ko-KR" sz="1050" baseline="0" dirty="0" smtClean="0"/>
                        <a:t> to reflect individual differences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2.5. Measuring Physiological signals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Detailed measurements of biological</a:t>
                      </a:r>
                      <a:r>
                        <a:rPr lang="en-US" altLang="ko-KR" sz="1050" baseline="0" dirty="0" smtClean="0"/>
                        <a:t> signals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2.6. Designing the tutorial session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Reflecting the demand characteristics</a:t>
                      </a:r>
                      <a:r>
                        <a:rPr lang="en-US" altLang="ko-KR" sz="1050" baseline="0" dirty="0" smtClean="0"/>
                        <a:t> of human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2.7. Resting and assessing</a:t>
                      </a:r>
                      <a:endParaRPr lang="ko-KR" alt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514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050" b="1" dirty="0" smtClean="0"/>
                        <a:t>3. Public database format for  analysis on VR sickness</a:t>
                      </a:r>
                      <a:endParaRPr lang="ko-KR" alt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3.1.</a:t>
                      </a:r>
                      <a:r>
                        <a:rPr lang="en-US" altLang="ko-KR" sz="1050" baseline="0" dirty="0" smtClean="0"/>
                        <a:t> Database for VR sickness</a:t>
                      </a:r>
                      <a:endParaRPr lang="en-US" altLang="ko-KR" sz="105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Data</a:t>
                      </a:r>
                      <a:r>
                        <a:rPr lang="en-US" altLang="ko-KR" sz="1050" baseline="0" dirty="0" smtClean="0"/>
                        <a:t> format of VR contents and scenes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3.2. Objective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Data</a:t>
                      </a:r>
                      <a:r>
                        <a:rPr lang="en-US" altLang="ko-KR" sz="1050" baseline="0" dirty="0" smtClean="0"/>
                        <a:t> format of objective measurements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3.3. Subjective 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Data</a:t>
                      </a:r>
                      <a:r>
                        <a:rPr lang="en-US" altLang="ko-KR" sz="1050" baseline="0" dirty="0" smtClean="0"/>
                        <a:t> format of subjective measurements</a:t>
                      </a:r>
                      <a:endParaRPr lang="ko-KR" altLang="en-US" sz="105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514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sz="1050" b="1" dirty="0" smtClean="0"/>
                        <a:t>4. The</a:t>
                      </a:r>
                      <a:r>
                        <a:rPr lang="en-US" altLang="ko-KR" sz="1050" b="1" baseline="0" dirty="0" smtClean="0"/>
                        <a:t> methods on quantitative analysis of VR sickness</a:t>
                      </a:r>
                      <a:endParaRPr lang="en-US" altLang="ko-KR" sz="105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4.1. Analysis</a:t>
                      </a:r>
                      <a:r>
                        <a:rPr lang="en-US" altLang="ko-KR" sz="1050" baseline="0" dirty="0" smtClean="0"/>
                        <a:t> on s</a:t>
                      </a:r>
                      <a:r>
                        <a:rPr lang="en-US" altLang="ko-KR" sz="1050" dirty="0" smtClean="0"/>
                        <a:t>ystem </a:t>
                      </a:r>
                      <a:r>
                        <a:rPr lang="en-US" altLang="ko-KR" sz="1050" dirty="0" err="1" smtClean="0"/>
                        <a:t>params</a:t>
                      </a:r>
                      <a:r>
                        <a:rPr lang="ko-KR" altLang="en-US" sz="1050" smtClean="0"/>
                        <a:t> </a:t>
                      </a:r>
                      <a:r>
                        <a:rPr lang="en-US" altLang="ko-KR" sz="1050" dirty="0" smtClean="0"/>
                        <a:t>– VR</a:t>
                      </a:r>
                      <a:r>
                        <a:rPr lang="en-US" altLang="ko-KR" sz="1050" baseline="0" dirty="0" smtClean="0"/>
                        <a:t> sickness</a:t>
                      </a:r>
                      <a:endParaRPr lang="ko-KR" altLang="en-US" sz="105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Statistical analysis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4.2. Analysis</a:t>
                      </a:r>
                      <a:r>
                        <a:rPr lang="en-US" altLang="ko-KR" sz="1050" baseline="0" dirty="0" smtClean="0"/>
                        <a:t> on physiological signal</a:t>
                      </a:r>
                      <a:r>
                        <a:rPr lang="ko-KR" altLang="en-US" sz="1050" smtClean="0"/>
                        <a:t> </a:t>
                      </a:r>
                      <a:r>
                        <a:rPr lang="en-US" altLang="ko-KR" sz="1050" dirty="0" smtClean="0"/>
                        <a:t>– VR</a:t>
                      </a:r>
                      <a:r>
                        <a:rPr lang="ko-KR" altLang="en-US" sz="1050" smtClean="0"/>
                        <a:t> </a:t>
                      </a:r>
                      <a:r>
                        <a:rPr lang="en-US" altLang="ko-KR" sz="1050" dirty="0" smtClean="0"/>
                        <a:t>sickness</a:t>
                      </a:r>
                      <a:endParaRPr lang="ko-KR" altLang="en-US" sz="105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Statistical analysis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4.3.</a:t>
                      </a:r>
                      <a:r>
                        <a:rPr lang="en-US" altLang="ko-KR" sz="1050" baseline="0" dirty="0" smtClean="0"/>
                        <a:t> Analysis on gaze</a:t>
                      </a:r>
                      <a:r>
                        <a:rPr lang="ko-KR" altLang="en-US" sz="1050" smtClean="0"/>
                        <a:t> </a:t>
                      </a:r>
                      <a:r>
                        <a:rPr lang="en-US" altLang="ko-KR" sz="1050" dirty="0" smtClean="0"/>
                        <a:t>– VR</a:t>
                      </a:r>
                      <a:r>
                        <a:rPr lang="ko-KR" altLang="en-US" sz="1050" smtClean="0"/>
                        <a:t> </a:t>
                      </a:r>
                      <a:r>
                        <a:rPr lang="en-US" altLang="ko-KR" sz="1050" dirty="0" smtClean="0"/>
                        <a:t>sickness</a:t>
                      </a:r>
                      <a:endParaRPr lang="ko-KR" altLang="en-US" sz="105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Statistical analysis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514">
                <a:tc vMerge="1">
                  <a:txBody>
                    <a:bodyPr/>
                    <a:lstStyle/>
                    <a:p>
                      <a:pPr latinLnBrk="1"/>
                      <a:endParaRPr lang="ko-KR" altLang="en-US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4.4. Predictive model for</a:t>
                      </a:r>
                      <a:r>
                        <a:rPr lang="en-US" altLang="ko-KR" sz="1050" baseline="0" dirty="0" smtClean="0"/>
                        <a:t> the level of VR sickness via machine learning</a:t>
                      </a:r>
                      <a:endParaRPr lang="ko-KR" altLang="en-US" sz="105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Using supervised learning</a:t>
                      </a:r>
                      <a:endParaRPr lang="ko-KR" altLang="en-U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Standardization Provision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#1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7C5C-C177-47CA-968A-16AF03599F4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dirty="0" smtClean="0"/>
              <a:t>Creation of </a:t>
            </a:r>
            <a:r>
              <a:rPr lang="en-US" altLang="ko-KR" sz="2000" b="1" dirty="0"/>
              <a:t>reference </a:t>
            </a:r>
            <a:r>
              <a:rPr lang="en-US" altLang="ko-KR" sz="2000" b="1" dirty="0" smtClean="0"/>
              <a:t>content </a:t>
            </a:r>
            <a:r>
              <a:rPr lang="en-US" altLang="ko-KR" sz="2000" b="1" dirty="0"/>
              <a:t>for VR</a:t>
            </a:r>
            <a:r>
              <a:rPr lang="ko-KR" altLang="en-US" sz="2000" b="1" dirty="0"/>
              <a:t> </a:t>
            </a:r>
            <a:r>
              <a:rPr lang="en-US" altLang="ko-KR" sz="2000" b="1" dirty="0" smtClean="0"/>
              <a:t>sickness evaluation</a:t>
            </a:r>
            <a:endParaRPr lang="ko-KR" altLang="en-US" sz="2000" b="1" spc="-150" dirty="0">
              <a:solidFill>
                <a:srgbClr val="002060"/>
              </a:solidFill>
              <a:latin typeface="+mn-ea"/>
              <a:ea typeface="+mn-ea"/>
              <a:sym typeface="Wingdings" pitchFamily="2" charset="2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798260" y="1001113"/>
            <a:ext cx="1440002" cy="1683819"/>
            <a:chOff x="5798260" y="812853"/>
            <a:chExt cx="1440002" cy="1683819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261" y="1056672"/>
              <a:ext cx="1440000" cy="1440000"/>
            </a:xfrm>
            <a:prstGeom prst="rect">
              <a:avLst/>
            </a:prstGeom>
          </p:spPr>
        </p:pic>
        <p:sp>
          <p:nvSpPr>
            <p:cNvPr id="16" name="모서리가 둥근 직사각형 15"/>
            <p:cNvSpPr/>
            <p:nvPr/>
          </p:nvSpPr>
          <p:spPr>
            <a:xfrm>
              <a:off x="5798260" y="812853"/>
              <a:ext cx="1440002" cy="2160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FOV (moderate)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452320" y="1001113"/>
            <a:ext cx="1440000" cy="1683819"/>
            <a:chOff x="7452320" y="812853"/>
            <a:chExt cx="1440000" cy="1683819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1056672"/>
              <a:ext cx="1440000" cy="1440000"/>
            </a:xfrm>
            <a:prstGeom prst="rect">
              <a:avLst/>
            </a:prstGeom>
          </p:spPr>
        </p:pic>
        <p:sp>
          <p:nvSpPr>
            <p:cNvPr id="19" name="모서리가 둥근 직사각형 18"/>
            <p:cNvSpPr/>
            <p:nvPr/>
          </p:nvSpPr>
          <p:spPr>
            <a:xfrm>
              <a:off x="7452321" y="812853"/>
              <a:ext cx="1439998" cy="2160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FOV (small)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798261" y="2767475"/>
            <a:ext cx="1454262" cy="1684316"/>
            <a:chOff x="5798261" y="2752636"/>
            <a:chExt cx="1454262" cy="1684316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523" y="2996952"/>
              <a:ext cx="1440000" cy="1440000"/>
            </a:xfrm>
            <a:prstGeom prst="rect">
              <a:avLst/>
            </a:prstGeom>
          </p:spPr>
        </p:pic>
        <p:sp>
          <p:nvSpPr>
            <p:cNvPr id="22" name="모서리가 둥근 직사각형 21"/>
            <p:cNvSpPr/>
            <p:nvPr/>
          </p:nvSpPr>
          <p:spPr>
            <a:xfrm>
              <a:off x="5798261" y="2752636"/>
              <a:ext cx="1440000" cy="2160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IVB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7432225" y="2767475"/>
            <a:ext cx="1460095" cy="1684316"/>
            <a:chOff x="7432225" y="2752636"/>
            <a:chExt cx="1460095" cy="1684316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2996952"/>
              <a:ext cx="1440000" cy="1440000"/>
            </a:xfrm>
            <a:prstGeom prst="rect">
              <a:avLst/>
            </a:prstGeom>
          </p:spPr>
        </p:pic>
        <p:sp>
          <p:nvSpPr>
            <p:cNvPr id="25" name="모서리가 둥근 직사각형 24"/>
            <p:cNvSpPr/>
            <p:nvPr/>
          </p:nvSpPr>
          <p:spPr>
            <a:xfrm>
              <a:off x="7432225" y="2752636"/>
              <a:ext cx="1440000" cy="2160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Acceleration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798261" y="4556861"/>
            <a:ext cx="1454262" cy="1691500"/>
            <a:chOff x="5798261" y="4833684"/>
            <a:chExt cx="1454262" cy="1691500"/>
          </a:xfrm>
        </p:grpSpPr>
        <p:pic>
          <p:nvPicPr>
            <p:cNvPr id="27" name="그림 26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523" y="5085184"/>
              <a:ext cx="1440000" cy="1440000"/>
            </a:xfrm>
            <a:prstGeom prst="rect">
              <a:avLst/>
            </a:prstGeom>
          </p:spPr>
        </p:pic>
        <p:sp>
          <p:nvSpPr>
            <p:cNvPr id="28" name="모서리가 둥근 직사각형 27"/>
            <p:cNvSpPr/>
            <p:nvPr/>
          </p:nvSpPr>
          <p:spPr>
            <a:xfrm>
              <a:off x="5798261" y="4833684"/>
              <a:ext cx="1440000" cy="2160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Depth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7452319" y="4556861"/>
            <a:ext cx="1440001" cy="1691500"/>
            <a:chOff x="7452319" y="4833684"/>
            <a:chExt cx="1440001" cy="1691500"/>
          </a:xfrm>
        </p:grpSpPr>
        <p:pic>
          <p:nvPicPr>
            <p:cNvPr id="30" name="그림 29"/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085184"/>
              <a:ext cx="1440000" cy="1440000"/>
            </a:xfrm>
            <a:prstGeom prst="rect">
              <a:avLst/>
            </a:prstGeom>
          </p:spPr>
        </p:pic>
        <p:sp>
          <p:nvSpPr>
            <p:cNvPr id="31" name="모서리가 둥근 직사각형 30"/>
            <p:cNvSpPr/>
            <p:nvPr/>
          </p:nvSpPr>
          <p:spPr>
            <a:xfrm>
              <a:off x="7452319" y="4833684"/>
              <a:ext cx="1440000" cy="2160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Saliency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2" name="모서리가 둥근 직사각형 31"/>
          <p:cNvSpPr/>
          <p:nvPr/>
        </p:nvSpPr>
        <p:spPr>
          <a:xfrm>
            <a:off x="5777181" y="6401835"/>
            <a:ext cx="3225734" cy="38501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52 reference VR scenes</a:t>
            </a:r>
          </a:p>
          <a:p>
            <a:pPr algn="ctr"/>
            <a:r>
              <a:rPr lang="en-US" altLang="ko-KR" sz="1200" b="1" dirty="0" smtClean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Subjective evaluation</a:t>
            </a:r>
            <a:endParaRPr lang="ko-KR" altLang="en-US" sz="12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28" y="1013385"/>
            <a:ext cx="5118537" cy="5795990"/>
          </a:xfrm>
          <a:prstGeom prst="rect">
            <a:avLst/>
          </a:prstGeom>
        </p:spPr>
      </p:pic>
      <p:sp>
        <p:nvSpPr>
          <p:cNvPr id="35" name="슬라이드 번호 개체 틀 3"/>
          <p:cNvSpPr txBox="1">
            <a:spLocks/>
          </p:cNvSpPr>
          <p:nvPr/>
        </p:nvSpPr>
        <p:spPr>
          <a:xfrm>
            <a:off x="7543800" y="6629400"/>
            <a:ext cx="1485900" cy="247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Verdana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fld id="{F2147C5C-C177-47CA-968A-16AF03599F47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54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9143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Standardization Provision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#2</a:t>
            </a:r>
            <a:endParaRPr lang="ko-KR" altLang="en-US" sz="2200" dirty="0"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613419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252000" latinLnBrk="0">
              <a:lnSpc>
                <a:spcPct val="130000"/>
              </a:lnSpc>
              <a:buClr>
                <a:schemeClr val="tx1"/>
              </a:buClr>
              <a:buBlip>
                <a:blip r:embed="rId3"/>
              </a:buBlip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Design of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protocol for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a large-scale </a:t>
            </a:r>
            <a:r>
              <a:rPr lang="en-US" altLang="ko-KR" sz="2000" b="1" spc="-150" dirty="0">
                <a:solidFill>
                  <a:srgbClr val="002060"/>
                </a:solidFill>
                <a:latin typeface="+mn-ea"/>
                <a:sym typeface="Wingdings" pitchFamily="2" charset="2"/>
              </a:rPr>
              <a:t>VR sickness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clinical test</a:t>
            </a:r>
          </a:p>
          <a:p>
            <a:pPr marL="903700" lvl="1" indent="-342900" latinLnBrk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266700" algn="l"/>
                <a:tab pos="538163" algn="l"/>
              </a:tabLst>
              <a:defRPr/>
            </a:pP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  <a:sym typeface="Wingdings" pitchFamily="2" charset="2"/>
              </a:rPr>
              <a:t>Overall procedure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784949" y="3583156"/>
            <a:ext cx="3206651" cy="2631490"/>
          </a:xfrm>
          <a:prstGeom prst="rect">
            <a:avLst/>
          </a:prstGeom>
          <a:solidFill>
            <a:srgbClr val="DDDDDD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71450" lvl="0" indent="-171450" latinLnBrk="0">
              <a:buFont typeface="Arial" panose="020B0604020202020204" pitchFamily="34" charset="0"/>
              <a:buChar char="•"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Elaborated protocol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altLang="ko-KR" sz="1100" kern="0" dirty="0">
                <a:solidFill>
                  <a:prstClr val="black"/>
                </a:solidFill>
              </a:rPr>
              <a:t>based on </a:t>
            </a:r>
            <a:r>
              <a:rPr lang="en-US" altLang="ko-KR" sz="1100" kern="0" dirty="0" smtClean="0">
                <a:solidFill>
                  <a:prstClr val="black"/>
                </a:solidFill>
              </a:rPr>
              <a:t>neuropsychiatry, psychiatry, psychology consultation</a:t>
            </a:r>
            <a:endParaRPr lang="en-US" altLang="ko-KR" sz="1100" kern="0" dirty="0">
              <a:solidFill>
                <a:prstClr val="black"/>
              </a:solidFill>
            </a:endParaRPr>
          </a:p>
          <a:p>
            <a:pPr marL="171450" lvl="0" indent="-171450" latinLnBrk="0">
              <a:buFont typeface="Arial" panose="020B0604020202020204" pitchFamily="34" charset="0"/>
              <a:buChar char="•"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Survey on VR sickness measurement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estimation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100" kern="0" dirty="0" smtClean="0">
                <a:solidFill>
                  <a:prstClr val="black"/>
                </a:solidFill>
              </a:rPr>
              <a:t>Dividing sessions and embedding rest for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being avoid severe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dizziness and VR sickness accumulation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Tutorial session is given to reflect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Psychological demand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characteristics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On-line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monitoring of subject’s physical state and unusual response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(vomit, cough, interruption, etc.)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Obtaining</a:t>
            </a:r>
            <a:r>
              <a:rPr kumimoji="0" lang="en-US" altLang="ko-KR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VR scene by deploying capture board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5777578" y="3048001"/>
            <a:ext cx="3214022" cy="457200"/>
          </a:xfrm>
          <a:prstGeom prst="round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200" b="1" kern="0" dirty="0" smtClean="0">
                <a:solidFill>
                  <a:srgbClr val="FFC000"/>
                </a:solidFill>
              </a:rPr>
              <a:t>Designing </a:t>
            </a:r>
            <a:r>
              <a:rPr lang="en-US" altLang="ko-KR" sz="1200" b="1" kern="0" dirty="0">
                <a:solidFill>
                  <a:srgbClr val="FFC000"/>
                </a:solidFill>
              </a:rPr>
              <a:t>the protocol for subjective VR sickness </a:t>
            </a:r>
            <a:r>
              <a:rPr lang="en-US" altLang="ko-KR" sz="1200" b="1" kern="0" dirty="0" smtClean="0">
                <a:solidFill>
                  <a:srgbClr val="FFC000"/>
                </a:solidFill>
              </a:rPr>
              <a:t>evaluation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5" name="그룹 84"/>
          <p:cNvGrpSpPr/>
          <p:nvPr/>
        </p:nvGrpSpPr>
        <p:grpSpPr>
          <a:xfrm>
            <a:off x="683568" y="4139231"/>
            <a:ext cx="4871574" cy="1775352"/>
            <a:chOff x="423582" y="3294573"/>
            <a:chExt cx="4871574" cy="1775352"/>
          </a:xfrm>
        </p:grpSpPr>
        <p:pic>
          <p:nvPicPr>
            <p:cNvPr id="86" name="_x408009096" descr="EMB0000842c439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219" y="3320013"/>
              <a:ext cx="2272406" cy="174991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_x408007096" descr="EMB0000842c439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40" y="3367817"/>
              <a:ext cx="2263174" cy="170210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모서리가 둥근 직사각형 87"/>
            <p:cNvSpPr/>
            <p:nvPr/>
          </p:nvSpPr>
          <p:spPr>
            <a:xfrm>
              <a:off x="423582" y="3294573"/>
              <a:ext cx="2486790" cy="34469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Operator: </a:t>
              </a:r>
            </a:p>
            <a:p>
              <a:pPr algn="ctr"/>
              <a:r>
                <a:rPr lang="en-US" altLang="ko-KR" sz="90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Monitoring the participant’s physical state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9" name="모서리가 둥근 직사각형 88"/>
            <p:cNvSpPr/>
            <p:nvPr/>
          </p:nvSpPr>
          <p:spPr>
            <a:xfrm>
              <a:off x="2943586" y="3298864"/>
              <a:ext cx="2351570" cy="22902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Subjective evaluation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90" name="그림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8" y="1556792"/>
            <a:ext cx="8925825" cy="1353186"/>
          </a:xfrm>
          <a:prstGeom prst="rect">
            <a:avLst/>
          </a:prstGeom>
        </p:spPr>
      </p:pic>
      <p:sp>
        <p:nvSpPr>
          <p:cNvPr id="12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</p:spPr>
        <p:txBody>
          <a:bodyPr/>
          <a:lstStyle/>
          <a:p>
            <a:fld id="{F2147C5C-C177-47CA-968A-16AF03599F47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36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6641</TotalTime>
  <Words>1874</Words>
  <Application>Microsoft Office PowerPoint</Application>
  <PresentationFormat>화면 슬라이드 쇼(4:3)</PresentationFormat>
  <Paragraphs>595</Paragraphs>
  <Slides>21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21</vt:i4>
      </vt:variant>
    </vt:vector>
  </HeadingPairs>
  <TitlesOfParts>
    <vt:vector size="35" baseType="lpstr">
      <vt:lpstr>Geneva</vt:lpstr>
      <vt:lpstr>HY헤드라인M</vt:lpstr>
      <vt:lpstr>ＭＳ Ｐゴシック</vt:lpstr>
      <vt:lpstr>Myriad Pro</vt:lpstr>
      <vt:lpstr>游ゴシック</vt:lpstr>
      <vt:lpstr>나눔바른고딕</vt:lpstr>
      <vt:lpstr>맑은 고딕</vt:lpstr>
      <vt:lpstr>Arial</vt:lpstr>
      <vt:lpstr>Cambria Math</vt:lpstr>
      <vt:lpstr>Times New Roman</vt:lpstr>
      <vt:lpstr>Verdana</vt:lpstr>
      <vt:lpstr>Wingdings</vt:lpstr>
      <vt:lpstr>IEEE-SA Powerpoint Template</vt:lpstr>
      <vt:lpstr>Office 테마</vt:lpstr>
      <vt:lpstr>PowerPoint 프레젠테이션</vt:lpstr>
      <vt:lpstr>Compliance with  IEEE Standards Policies and Procedures</vt:lpstr>
      <vt:lpstr>IEEE 3079 HMD Based VR Sickness Reducing Technology Dongil Dillon Seo, dillon@joyfun.kr</vt:lpstr>
      <vt:lpstr>CONTENTS</vt:lpstr>
      <vt:lpstr>1. Overview</vt:lpstr>
      <vt:lpstr>2. Background</vt:lpstr>
      <vt:lpstr>3. Standardization Provisions</vt:lpstr>
      <vt:lpstr>3. Standardization Provision #1</vt:lpstr>
      <vt:lpstr>3. Standardization Provision #2</vt:lpstr>
      <vt:lpstr>3. Standardization Provision #2</vt:lpstr>
      <vt:lpstr>3. Standardization Provision #2</vt:lpstr>
      <vt:lpstr>3. Standardization Provision #2</vt:lpstr>
      <vt:lpstr>3. Standardization Provision #2</vt:lpstr>
      <vt:lpstr>3. Standardization Provision #2</vt:lpstr>
      <vt:lpstr>3. Standardization Provision #3</vt:lpstr>
      <vt:lpstr>3. Standardization Provision #4</vt:lpstr>
      <vt:lpstr>3. Standardization Provision #4</vt:lpstr>
      <vt:lpstr>3. Standardization Provision #4</vt:lpstr>
      <vt:lpstr>3. Standardization Provision #4</vt:lpstr>
      <vt:lpstr>4. Expectations</vt:lpstr>
      <vt:lpstr>PowerPoint 프레젠테이션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lee br</cp:lastModifiedBy>
  <cp:revision>315</cp:revision>
  <cp:lastPrinted>2018-02-28T09:01:45Z</cp:lastPrinted>
  <dcterms:created xsi:type="dcterms:W3CDTF">2014-10-13T13:02:20Z</dcterms:created>
  <dcterms:modified xsi:type="dcterms:W3CDTF">2019-07-02T11:17:14Z</dcterms:modified>
</cp:coreProperties>
</file>