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5" r:id="rId2"/>
    <p:sldId id="365" r:id="rId3"/>
    <p:sldId id="366" r:id="rId4"/>
    <p:sldId id="257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8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2D1B2-7B36-4D70-901D-41636BF745C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CD773-C892-4A43-9B88-29C4B81CE2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2929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305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BC767B-D3B3-43D7-B497-F5AD42D37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6BDCCF1-881E-41F5-B4F7-206E74918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1D1BCAF-F627-4B4B-A76C-9C0C4857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A92530-87EF-4D62-A561-7EC74BD3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EF88E7-70CF-46CF-B098-47FC5A01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275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DDFC5A-95AA-45E4-99A1-719E2CAA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64AC2D2-4606-48FA-B250-891EFFC29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D344FC-11CD-44A8-8132-EF54C460F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2D50CA-8B25-4B25-BAE6-9D1C2CF9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3D33EA-4A55-445E-90DF-7DBEFEE4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349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BCC0A2C-A25A-44F9-9F43-C2007FF446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4F7571-9EF7-440B-868B-525D9C0A6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7226A4-C890-482E-B481-E1888F0D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F3EA52-CA0E-4122-B261-A64534658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7CB5F4-00A0-4577-8BD5-E50F1F3C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99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01653"/>
            <a:ext cx="1220046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66875"/>
            <a:ext cx="103632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09675"/>
            <a:ext cx="103632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3014664"/>
            <a:ext cx="51816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665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913A7B-04BC-4DA1-8E08-83355E64B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224FE0-7719-40C7-92EB-48A5DED91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790AEB-9262-4020-8584-4DDF69DF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60EBE2-DC0D-412C-BB3C-721D2862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76E9BE-3EE3-43AB-8F18-1A01CE19C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22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41C8AA-D9A8-4023-BB18-10DA477C7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C7A989-AD4D-4F40-8B5B-3644026BD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3BE2B0-021E-46CF-9E11-DAD63877D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A29EF8-69BC-49A3-AE60-19CB050F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CDF32B-F961-47F3-8B73-5EF8E222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062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880274-7436-4D75-AFF7-E0018207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E44E7F-4AB2-407B-9B17-BF1332CD75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83E57BF-9AC6-4427-AD88-2E8E6CD5A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79695BA-BFC0-48FA-B51F-49B50BDA3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D5DBB2-09F5-459A-BD39-AA735CC1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4D14BA-1F27-4A68-9AE9-9E2A4A65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299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327519-8612-4F61-B8FD-7F45D67F9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E8F3DB6-E512-4B68-9A31-E2DD56DBB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03CBE6-DCA9-47F8-BCB1-33792C685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EE664AE-A85B-46D4-AB62-9B8379086D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87FC570-D68B-4067-81A2-CFB336C39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36E1A81-06AA-4B3C-9F6D-BB77E86B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A7059E7-D5EC-46D0-AA37-903F1490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995C7EE-3D77-46BE-AB9E-52AC48A78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0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E799ED-7AD8-48A2-A205-8BA07A079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4CA5308-922C-4AB8-8D8D-546255BA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72707DB-3CBF-4C09-9773-F7DC5FCC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BF6E611-16FE-4317-B9A4-3DC8D73C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29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7B50D99-9CE4-40A6-99B6-19AEA9C63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E80E940-3D64-4A95-9767-CABD3CAA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D39CBC-824E-4349-9CCB-CB3769D2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31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CA69FC-7B46-44CF-84FD-BD9168908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9C643F-91D0-4364-A7B9-05CEF7E6E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AC247E0-2AD2-488C-A58B-0237A4CCA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876F96-36A4-4296-9564-8917D5844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4F5A83-0CF3-48BC-B877-5963C196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7E04AD1-1B76-476C-9013-73EFDC8E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024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E3A108-329B-4C98-9CF0-B1AD40FF8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50D2786-1EDB-4730-B756-1B43E577DE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AC32DB2-7957-486B-B439-0BBB2ED1E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9C77378-8609-49A0-9EEA-F159D053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313EAC-CDCD-44C2-BB47-FB8DF973F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129004D-9D17-4510-B57D-42D9F7E1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06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2A776E4-7889-4A8D-989D-23EEF052A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BF7E6D8-B35E-4777-A410-AC97A8DE0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1346B0-1C75-4A44-8118-74EE6321A9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AAAB2-DE07-43C1-AF52-0D071B415384}" type="datetimeFigureOut">
              <a:rPr lang="ko-KR" altLang="en-US" smtClean="0"/>
              <a:t>2019-07-02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4D404B-33EC-4277-A1B5-20A600BA57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22AE66-21A8-4F3C-9BBA-3ACC50E97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69AE5-3414-463F-B3AD-D9BBC0D22D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45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eo@joyfun.kr" TargetMode="External"/><Relationship Id="rId2" Type="http://schemas.openxmlformats.org/officeDocument/2006/relationships/hyperlink" Target="mailto:lbr@etri.re.kr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dillion@etri.re.k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[</a:t>
            </a:r>
            <a:r>
              <a:rPr lang="en-US" altLang="ko-KR" dirty="0"/>
              <a:t>Scope of </a:t>
            </a:r>
            <a:r>
              <a:rPr lang="en-US" altLang="ko-KR" dirty="0" smtClean="0"/>
              <a:t>IEEE </a:t>
            </a:r>
            <a:r>
              <a:rPr lang="en-US" altLang="ko-KR" dirty="0"/>
              <a:t>3079 standard </a:t>
            </a:r>
            <a:r>
              <a:rPr lang="en-US" altLang="ko-KR" dirty="0" smtClean="0"/>
              <a:t>version 1.0 for </a:t>
            </a:r>
            <a:r>
              <a:rPr lang="en-US" altLang="ko-KR" dirty="0" smtClean="0"/>
              <a:t>the HMD </a:t>
            </a:r>
            <a:r>
              <a:rPr lang="en-US" altLang="ko-KR" dirty="0" smtClean="0"/>
              <a:t>based VR Sickness Reducing Technology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40536" y="2266794"/>
            <a:ext cx="9201912" cy="828675"/>
          </a:xfrm>
        </p:spPr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dirty="0" err="1">
                <a:latin typeface="+mj-lt"/>
              </a:rPr>
              <a:t>Beom-Ryeol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Lee/ETRI, </a:t>
            </a:r>
            <a:r>
              <a:rPr lang="en-GB" altLang="ko-KR" dirty="0" err="1">
                <a:latin typeface="+mj-lt"/>
                <a:ea typeface="Times New Roman" pitchFamily="-84" charset="0"/>
                <a:cs typeface="Times New Roman" pitchFamily="-84" charset="0"/>
              </a:rPr>
              <a:t>Sangkwon</a:t>
            </a:r>
            <a:r>
              <a:rPr lang="en-GB" altLang="ko-KR" dirty="0">
                <a:latin typeface="+mj-lt"/>
                <a:ea typeface="Times New Roman" pitchFamily="-84" charset="0"/>
                <a:cs typeface="Times New Roman" pitchFamily="-84" charset="0"/>
              </a:rPr>
              <a:t> Peter </a:t>
            </a:r>
            <a:r>
              <a:rPr lang="en-GB" altLang="ko-KR" dirty="0" err="1" smtClean="0">
                <a:latin typeface="+mj-lt"/>
                <a:ea typeface="Times New Roman" pitchFamily="-84" charset="0"/>
                <a:cs typeface="Times New Roman" pitchFamily="-84" charset="0"/>
              </a:rPr>
              <a:t>Jeong</a:t>
            </a:r>
            <a:r>
              <a:rPr lang="en-GB" altLang="ko-KR" dirty="0" smtClean="0">
                <a:latin typeface="+mj-lt"/>
                <a:ea typeface="Times New Roman" pitchFamily="-84" charset="0"/>
                <a:cs typeface="Times New Roman" pitchFamily="-84" charset="0"/>
              </a:rPr>
              <a:t>, </a:t>
            </a:r>
            <a:r>
              <a:rPr lang="en-GB" altLang="ko-KR" dirty="0" err="1">
                <a:latin typeface="+mj-lt"/>
                <a:ea typeface="Times New Roman" pitchFamily="-84" charset="0"/>
                <a:cs typeface="Times New Roman" pitchFamily="-84" charset="0"/>
              </a:rPr>
              <a:t>Dongil</a:t>
            </a:r>
            <a:r>
              <a:rPr lang="en-GB" altLang="ko-KR" dirty="0">
                <a:latin typeface="+mj-lt"/>
                <a:ea typeface="Times New Roman" pitchFamily="-84" charset="0"/>
                <a:cs typeface="Times New Roman" pitchFamily="-84" charset="0"/>
              </a:rPr>
              <a:t> Dillon </a:t>
            </a:r>
            <a:r>
              <a:rPr lang="en-GB" altLang="ko-KR" dirty="0" err="1" smtClean="0">
                <a:latin typeface="+mj-lt"/>
                <a:ea typeface="Times New Roman" pitchFamily="-84" charset="0"/>
                <a:cs typeface="Times New Roman" pitchFamily="-84" charset="0"/>
              </a:rPr>
              <a:t>Seo</a:t>
            </a:r>
            <a:r>
              <a:rPr lang="en-GB" altLang="ko-KR" dirty="0" smtClean="0">
                <a:latin typeface="+mj-lt"/>
                <a:ea typeface="Times New Roman" pitchFamily="-84" charset="0"/>
                <a:cs typeface="Times New Roman" pitchFamily="-84" charset="0"/>
              </a:rPr>
              <a:t>/</a:t>
            </a:r>
            <a:r>
              <a:rPr lang="en-GB" altLang="ko-KR" dirty="0" err="1" smtClean="0">
                <a:latin typeface="+mj-lt"/>
                <a:ea typeface="Times New Roman" pitchFamily="-84" charset="0"/>
                <a:cs typeface="Times New Roman" pitchFamily="-84" charset="0"/>
              </a:rPr>
              <a:t>Joyfun</a:t>
            </a:r>
            <a:r>
              <a:rPr lang="en-GB" altLang="ko-KR" dirty="0" smtClean="0">
                <a:latin typeface="+mj-lt"/>
                <a:ea typeface="Times New Roman" pitchFamily="-84" charset="0"/>
                <a:cs typeface="Times New Roman" pitchFamily="-84" charset="0"/>
              </a:rPr>
              <a:t> Inc.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subTitle" idx="4294967295"/>
          </p:nvPr>
        </p:nvSpPr>
        <p:spPr>
          <a:xfrm>
            <a:off x="1676400" y="1066800"/>
            <a:ext cx="8763000" cy="4191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altLang="ja-JP" sz="1600" dirty="0">
              <a:cs typeface="ＭＳ Ｐゴシック" pitchFamily="-84" charset="-128"/>
            </a:endParaRPr>
          </a:p>
          <a:p>
            <a:pPr marL="0" indent="0"/>
            <a:r>
              <a:rPr lang="en-US" sz="1600" b="1" dirty="0" err="1"/>
              <a:t>Subclause</a:t>
            </a:r>
            <a:r>
              <a:rPr lang="en-US" sz="1600" b="1" dirty="0"/>
              <a:t> 5.2.1 of the </a:t>
            </a:r>
            <a:r>
              <a:rPr lang="en-US" sz="1600" b="1" i="1" dirty="0"/>
              <a:t>IEEE-SA Standards Board Bylaws </a:t>
            </a:r>
            <a:r>
              <a:rPr lang="en-US" sz="16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6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600" dirty="0">
              <a:cs typeface="ＭＳ Ｐゴシック" pitchFamily="-84" charset="-128"/>
            </a:endParaRPr>
          </a:p>
          <a:p>
            <a:pPr marL="0" indent="0"/>
            <a:r>
              <a:rPr lang="en-US" altLang="ja-JP" sz="16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6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600" dirty="0">
                <a:cs typeface="ＭＳ Ｐゴシック" pitchFamily="-84" charset="-128"/>
              </a:rPr>
              <a:t>, section 7, </a:t>
            </a:r>
            <a:r>
              <a:rPr lang="en-US" altLang="ja-JP" sz="16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600" dirty="0">
                <a:cs typeface="ＭＳ Ｐゴシック" pitchFamily="-84" charset="-128"/>
              </a:rPr>
              <a:t>, and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6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6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600" dirty="0">
                <a:cs typeface="ＭＳ Ｐゴシック" pitchFamily="-84" charset="-128"/>
              </a:rPr>
              <a:t>, section 6, </a:t>
            </a:r>
            <a:r>
              <a:rPr lang="en-US" altLang="ja-JP" sz="16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600" dirty="0">
                <a:cs typeface="ＭＳ Ｐゴシック" pitchFamily="-84" charset="-128"/>
              </a:rPr>
              <a:t>, and the </a:t>
            </a:r>
            <a:r>
              <a:rPr lang="en-US" altLang="ja-JP" sz="16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6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600" dirty="0">
              <a:cs typeface="ＭＳ Ｐゴシック" pitchFamily="-84" charset="-128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0"/>
            <a:ext cx="82296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cs typeface="ＭＳ Ｐゴシック" pitchFamily="-84" charset="-128"/>
              </a:rPr>
              <a:t>Compliance with </a:t>
            </a:r>
            <a:br>
              <a:rPr lang="en-US" sz="3200" dirty="0">
                <a:cs typeface="ＭＳ Ｐゴシック" pitchFamily="-84" charset="-128"/>
              </a:rPr>
            </a:br>
            <a:r>
              <a:rPr lang="en-US" sz="3200" dirty="0">
                <a:cs typeface="ＭＳ Ｐゴシック" pitchFamily="-84" charset="-128"/>
              </a:rPr>
              <a:t>IEEE Standards Policies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43712"/>
              </p:ext>
            </p:extLst>
          </p:nvPr>
        </p:nvGraphicFramePr>
        <p:xfrm>
          <a:off x="1752600" y="1371600"/>
          <a:ext cx="8686800" cy="402637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Scope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Standard version 1.0 for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the HMD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based VR Sickness Reducing Technology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2019-0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7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Beom-Ryeol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+82 10 8880 3347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  <a:hlinkClick r:id="rId2"/>
                        </a:rPr>
                        <a:t>lbr@etri.re.kr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Peter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Inc.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8667 7329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  <a:hlinkClick r:id="rId3"/>
                        </a:rPr>
                        <a:t>ceo@joyfun.kr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8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Dongil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Dillon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Inc.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  <a:hlinkClick r:id="rId4"/>
                        </a:rPr>
                        <a:t>dillon@joyfun.kr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1524001" y="2725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52402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 smtClean="0"/>
              <a:t>Dongil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dillon@joyfun.kr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4">
            <a:extLst>
              <a:ext uri="{FF2B5EF4-FFF2-40B4-BE49-F238E27FC236}">
                <a16:creationId xmlns:a16="http://schemas.microsoft.com/office/drawing/2014/main" id="{569CF84F-01FB-4E00-8D50-3A0287B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1200" y="6610350"/>
            <a:ext cx="7086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3079-19-0009-00-0002-Scope-of-IEEE-3079-version-1.0-for-the-HMD-based-VR-Sickness-Reducing-Technology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직사각형 58">
            <a:extLst>
              <a:ext uri="{FF2B5EF4-FFF2-40B4-BE49-F238E27FC236}">
                <a16:creationId xmlns:a16="http://schemas.microsoft.com/office/drawing/2014/main" id="{C0C7C543-F87D-43B7-9817-F1916D967734}"/>
              </a:ext>
            </a:extLst>
          </p:cNvPr>
          <p:cNvSpPr/>
          <p:nvPr/>
        </p:nvSpPr>
        <p:spPr>
          <a:xfrm>
            <a:off x="1214201" y="4666214"/>
            <a:ext cx="3033672" cy="6010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22F602B6-2D45-4413-8F57-607FAD2AB067}"/>
              </a:ext>
            </a:extLst>
          </p:cNvPr>
          <p:cNvSpPr/>
          <p:nvPr/>
        </p:nvSpPr>
        <p:spPr>
          <a:xfrm>
            <a:off x="1198285" y="872857"/>
            <a:ext cx="3161221" cy="3426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lang="en-US" altLang="ko-K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Dashboard</a:t>
            </a:r>
            <a:endParaRPr lang="ko-KR" alt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C3AF817E-9787-4AE6-BA1A-6DEBD753AED5}"/>
              </a:ext>
            </a:extLst>
          </p:cNvPr>
          <p:cNvSpPr/>
          <p:nvPr/>
        </p:nvSpPr>
        <p:spPr>
          <a:xfrm>
            <a:off x="4433833" y="872857"/>
            <a:ext cx="3161221" cy="3426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VRSL</a:t>
            </a:r>
            <a:endParaRPr lang="ko-KR" alt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0856D354-B4D1-4A4E-ADCB-876270DB15E1}"/>
              </a:ext>
            </a:extLst>
          </p:cNvPr>
          <p:cNvSpPr/>
          <p:nvPr/>
        </p:nvSpPr>
        <p:spPr>
          <a:xfrm>
            <a:off x="1214202" y="1215554"/>
            <a:ext cx="6391661" cy="743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 Content Genre</a:t>
            </a:r>
          </a:p>
          <a:p>
            <a:pPr algn="ctr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(Racing, Walking Attraction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Rollercoaster on M</a:t>
            </a:r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otion Platform, </a:t>
            </a:r>
            <a:r>
              <a:rPr lang="en-US" altLang="ko-K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E4C99EBC-4A01-46F1-A913-C44947BF3AE7}"/>
              </a:ext>
            </a:extLst>
          </p:cNvPr>
          <p:cNvSpPr/>
          <p:nvPr/>
        </p:nvSpPr>
        <p:spPr>
          <a:xfrm>
            <a:off x="1192934" y="2314373"/>
            <a:ext cx="3054938" cy="3426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Design </a:t>
            </a:r>
            <a:r>
              <a:rPr lang="en-US" altLang="ko-K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endParaRPr lang="ko-KR" alt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BF1451FC-750B-4777-B709-D905D2B2B1FB}"/>
              </a:ext>
            </a:extLst>
          </p:cNvPr>
          <p:cNvSpPr/>
          <p:nvPr/>
        </p:nvSpPr>
        <p:spPr>
          <a:xfrm>
            <a:off x="4562032" y="2314373"/>
            <a:ext cx="3033023" cy="3426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Framework</a:t>
            </a:r>
            <a:endParaRPr lang="ko-KR" alt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79471A17-2496-462C-AD43-7703054F8177}"/>
              </a:ext>
            </a:extLst>
          </p:cNvPr>
          <p:cNvSpPr/>
          <p:nvPr/>
        </p:nvSpPr>
        <p:spPr>
          <a:xfrm>
            <a:off x="1232962" y="2674973"/>
            <a:ext cx="1459611" cy="743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Directing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F1832A76-FD7F-4CB6-A0E3-6A99ACA6F8B5}"/>
              </a:ext>
            </a:extLst>
          </p:cNvPr>
          <p:cNvSpPr/>
          <p:nvPr/>
        </p:nvSpPr>
        <p:spPr>
          <a:xfrm>
            <a:off x="2731037" y="2674972"/>
            <a:ext cx="1484565" cy="743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Scene capture </a:t>
            </a:r>
            <a:r>
              <a:rPr lang="en-US" altLang="ko-KR" sz="1200">
                <a:latin typeface="Times New Roman" panose="02020603050405020304" pitchFamily="18" charset="0"/>
                <a:cs typeface="Times New Roman" panose="02020603050405020304" pitchFamily="18" charset="0"/>
              </a:rPr>
              <a:t>&amp; Management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52A9C2CA-A2F0-4E52-A036-55E769B0B4F0}"/>
              </a:ext>
            </a:extLst>
          </p:cNvPr>
          <p:cNvSpPr/>
          <p:nvPr/>
        </p:nvSpPr>
        <p:spPr>
          <a:xfrm>
            <a:off x="1241467" y="3416894"/>
            <a:ext cx="956575" cy="743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Factor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55E4684A-60DC-4079-B60E-B45AC5C93CD7}"/>
              </a:ext>
            </a:extLst>
          </p:cNvPr>
          <p:cNvSpPr/>
          <p:nvPr/>
        </p:nvSpPr>
        <p:spPr>
          <a:xfrm>
            <a:off x="2260365" y="3416894"/>
            <a:ext cx="911882" cy="743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HMD Device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F72B08A1-0B17-4A42-9662-94E2CD5DACA1}"/>
              </a:ext>
            </a:extLst>
          </p:cNvPr>
          <p:cNvSpPr/>
          <p:nvPr/>
        </p:nvSpPr>
        <p:spPr>
          <a:xfrm>
            <a:off x="3215681" y="3416892"/>
            <a:ext cx="999922" cy="743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Environment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FFDFB452-38D8-4BCE-8617-B5F0C37D6E4F}"/>
              </a:ext>
            </a:extLst>
          </p:cNvPr>
          <p:cNvSpPr/>
          <p:nvPr/>
        </p:nvSpPr>
        <p:spPr>
          <a:xfrm>
            <a:off x="4596647" y="2665162"/>
            <a:ext cx="945162" cy="1579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Content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CD129CC0-3877-4BF9-BE80-3E4A7488A0DC}"/>
              </a:ext>
            </a:extLst>
          </p:cNvPr>
          <p:cNvSpPr/>
          <p:nvPr/>
        </p:nvSpPr>
        <p:spPr>
          <a:xfrm>
            <a:off x="5588654" y="2665162"/>
            <a:ext cx="979777" cy="1579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Trial Protocol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8DF6011C-CDE5-46ED-AF66-6E6F5453B571}"/>
              </a:ext>
            </a:extLst>
          </p:cNvPr>
          <p:cNvSpPr/>
          <p:nvPr/>
        </p:nvSpPr>
        <p:spPr>
          <a:xfrm>
            <a:off x="6615277" y="2665161"/>
            <a:ext cx="945163" cy="1579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Questionnaire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순서도: 자기 디스크 74">
            <a:extLst>
              <a:ext uri="{FF2B5EF4-FFF2-40B4-BE49-F238E27FC236}">
                <a16:creationId xmlns:a16="http://schemas.microsoft.com/office/drawing/2014/main" id="{6B5A91D6-7AA0-4A65-9ED5-18CBECB01C2B}"/>
              </a:ext>
            </a:extLst>
          </p:cNvPr>
          <p:cNvSpPr/>
          <p:nvPr/>
        </p:nvSpPr>
        <p:spPr>
          <a:xfrm>
            <a:off x="8193999" y="2625574"/>
            <a:ext cx="1004036" cy="157955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 data</a:t>
            </a:r>
          </a:p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</a:t>
            </a:r>
          </a:p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VRSL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DCF47F9-CE36-4792-B4EB-1050DD18978F}"/>
              </a:ext>
            </a:extLst>
          </p:cNvPr>
          <p:cNvSpPr txBox="1"/>
          <p:nvPr/>
        </p:nvSpPr>
        <p:spPr>
          <a:xfrm>
            <a:off x="8523409" y="2754448"/>
            <a:ext cx="373896" cy="2644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ko-KR" alt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E9EACB4D-D5E1-4AE8-A48C-EBD1225E88DD}"/>
              </a:ext>
            </a:extLst>
          </p:cNvPr>
          <p:cNvSpPr/>
          <p:nvPr/>
        </p:nvSpPr>
        <p:spPr>
          <a:xfrm>
            <a:off x="1192935" y="4336086"/>
            <a:ext cx="3054939" cy="3426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lang="en-US" altLang="ko-KR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</a:t>
            </a:r>
            <a:endParaRPr lang="ko-KR" alt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1608B3F6-B81F-4BC5-9E4D-9EDA11ACD3FB}"/>
              </a:ext>
            </a:extLst>
          </p:cNvPr>
          <p:cNvSpPr/>
          <p:nvPr/>
        </p:nvSpPr>
        <p:spPr>
          <a:xfrm>
            <a:off x="8282223" y="323229"/>
            <a:ext cx="2067850" cy="3426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endParaRPr lang="ko-KR" alt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CE4EA5B8-87F0-4966-9DB9-4F221F8F22F6}"/>
              </a:ext>
            </a:extLst>
          </p:cNvPr>
          <p:cNvSpPr/>
          <p:nvPr/>
        </p:nvSpPr>
        <p:spPr>
          <a:xfrm>
            <a:off x="1214202" y="5171735"/>
            <a:ext cx="6380851" cy="5896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LAN/WAN(wired/wireless)</a:t>
            </a:r>
          </a:p>
          <a:p>
            <a:pPr algn="ctr"/>
            <a:r>
              <a:rPr lang="en-US" altLang="ko-K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WiFi</a:t>
            </a:r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/Mobile, Handover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DA26D28C-EF9F-4C20-8990-A332D457E780}"/>
              </a:ext>
            </a:extLst>
          </p:cNvPr>
          <p:cNvSpPr/>
          <p:nvPr/>
        </p:nvSpPr>
        <p:spPr>
          <a:xfrm>
            <a:off x="4562032" y="4507423"/>
            <a:ext cx="3033022" cy="417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M2P Measurer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241C142E-98F5-4BE1-AA2B-E9F3EE5F5B95}"/>
              </a:ext>
            </a:extLst>
          </p:cNvPr>
          <p:cNvSpPr/>
          <p:nvPr/>
        </p:nvSpPr>
        <p:spPr>
          <a:xfrm>
            <a:off x="8215183" y="4666214"/>
            <a:ext cx="1812255" cy="37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 Editor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234F4808-184D-45E7-8D45-6201B95F03BF}"/>
              </a:ext>
            </a:extLst>
          </p:cNvPr>
          <p:cNvSpPr/>
          <p:nvPr/>
        </p:nvSpPr>
        <p:spPr>
          <a:xfrm>
            <a:off x="8215183" y="5071662"/>
            <a:ext cx="1812255" cy="37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 Notifier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D11A2688-D3BB-4D2C-B96E-D84D50893EBD}"/>
              </a:ext>
            </a:extLst>
          </p:cNvPr>
          <p:cNvSpPr/>
          <p:nvPr/>
        </p:nvSpPr>
        <p:spPr>
          <a:xfrm>
            <a:off x="8215183" y="5477109"/>
            <a:ext cx="1812255" cy="37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 Monitor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33B8C3DE-BCD2-4089-AFB9-CFC771DFB3B6}"/>
              </a:ext>
            </a:extLst>
          </p:cNvPr>
          <p:cNvSpPr/>
          <p:nvPr/>
        </p:nvSpPr>
        <p:spPr>
          <a:xfrm>
            <a:off x="9675968" y="2020474"/>
            <a:ext cx="979777" cy="157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 </a:t>
            </a:r>
          </a:p>
          <a:p>
            <a:pPr algn="ctr"/>
            <a:r>
              <a:rPr lang="en-US" altLang="ko-K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693F48DF-D0CD-4CF3-9DDE-DEA50B758454}"/>
              </a:ext>
            </a:extLst>
          </p:cNvPr>
          <p:cNvSpPr/>
          <p:nvPr/>
        </p:nvSpPr>
        <p:spPr>
          <a:xfrm>
            <a:off x="11050495" y="4233983"/>
            <a:ext cx="1056949" cy="1599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 Store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사각형: 둥근 모서리 52">
            <a:extLst>
              <a:ext uri="{FF2B5EF4-FFF2-40B4-BE49-F238E27FC236}">
                <a16:creationId xmlns:a16="http://schemas.microsoft.com/office/drawing/2014/main" id="{CDDFCAF0-592F-444B-A31A-21EC931954B4}"/>
              </a:ext>
            </a:extLst>
          </p:cNvPr>
          <p:cNvSpPr/>
          <p:nvPr/>
        </p:nvSpPr>
        <p:spPr>
          <a:xfrm>
            <a:off x="998740" y="2177020"/>
            <a:ext cx="6772022" cy="3893089"/>
          </a:xfrm>
          <a:prstGeom prst="roundRect">
            <a:avLst>
              <a:gd name="adj" fmla="val 3233"/>
            </a:avLst>
          </a:prstGeom>
          <a:noFill/>
          <a:ln w="25400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90" name="연결선: 꺾임 70">
            <a:extLst>
              <a:ext uri="{FF2B5EF4-FFF2-40B4-BE49-F238E27FC236}">
                <a16:creationId xmlns:a16="http://schemas.microsoft.com/office/drawing/2014/main" id="{A1F9BB05-B4E2-4C74-BBE0-1DC3551CCFF8}"/>
              </a:ext>
            </a:extLst>
          </p:cNvPr>
          <p:cNvCxnSpPr>
            <a:cxnSpLocks/>
            <a:stCxn id="87" idx="2"/>
            <a:endCxn id="83" idx="3"/>
          </p:cNvCxnSpPr>
          <p:nvPr/>
        </p:nvCxnSpPr>
        <p:spPr>
          <a:xfrm rot="5400000">
            <a:off x="9466094" y="4155588"/>
            <a:ext cx="1261109" cy="138419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75">
            <a:extLst>
              <a:ext uri="{FF2B5EF4-FFF2-40B4-BE49-F238E27FC236}">
                <a16:creationId xmlns:a16="http://schemas.microsoft.com/office/drawing/2014/main" id="{98BD6792-12E8-4B71-81FA-19D9A4ADB881}"/>
              </a:ext>
            </a:extLst>
          </p:cNvPr>
          <p:cNvCxnSpPr>
            <a:cxnSpLocks/>
            <a:stCxn id="87" idx="0"/>
          </p:cNvCxnSpPr>
          <p:nvPr/>
        </p:nvCxnSpPr>
        <p:spPr>
          <a:xfrm rot="16200000" flipV="1">
            <a:off x="8381565" y="236181"/>
            <a:ext cx="997782" cy="2570803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연결선: 꺾임 79">
            <a:extLst>
              <a:ext uri="{FF2B5EF4-FFF2-40B4-BE49-F238E27FC236}">
                <a16:creationId xmlns:a16="http://schemas.microsoft.com/office/drawing/2014/main" id="{ED1DE607-6467-45E1-8875-882D19C575DB}"/>
              </a:ext>
            </a:extLst>
          </p:cNvPr>
          <p:cNvCxnSpPr>
            <a:cxnSpLocks/>
            <a:stCxn id="65" idx="3"/>
            <a:endCxn id="75" idx="1"/>
          </p:cNvCxnSpPr>
          <p:nvPr/>
        </p:nvCxnSpPr>
        <p:spPr>
          <a:xfrm>
            <a:off x="7595055" y="2485722"/>
            <a:ext cx="1100963" cy="139851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연결선: 꺾임 85">
            <a:extLst>
              <a:ext uri="{FF2B5EF4-FFF2-40B4-BE49-F238E27FC236}">
                <a16:creationId xmlns:a16="http://schemas.microsoft.com/office/drawing/2014/main" id="{CB52463E-4905-4D92-913A-33F921D2A26D}"/>
              </a:ext>
            </a:extLst>
          </p:cNvPr>
          <p:cNvCxnSpPr>
            <a:cxnSpLocks/>
            <a:stCxn id="88" idx="0"/>
            <a:endCxn id="79" idx="0"/>
          </p:cNvCxnSpPr>
          <p:nvPr/>
        </p:nvCxnSpPr>
        <p:spPr>
          <a:xfrm rot="16200000" flipV="1">
            <a:off x="8492182" y="1147195"/>
            <a:ext cx="3910754" cy="2262822"/>
          </a:xfrm>
          <a:prstGeom prst="bentConnector3">
            <a:avLst>
              <a:gd name="adj1" fmla="val 105845"/>
            </a:avLst>
          </a:prstGeom>
          <a:ln w="2857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연결선: 꺾임 94">
            <a:extLst>
              <a:ext uri="{FF2B5EF4-FFF2-40B4-BE49-F238E27FC236}">
                <a16:creationId xmlns:a16="http://schemas.microsoft.com/office/drawing/2014/main" id="{7993BCCC-B599-44F7-859B-6F3CF7961532}"/>
              </a:ext>
            </a:extLst>
          </p:cNvPr>
          <p:cNvCxnSpPr>
            <a:cxnSpLocks/>
            <a:stCxn id="75" idx="4"/>
            <a:endCxn id="87" idx="1"/>
          </p:cNvCxnSpPr>
          <p:nvPr/>
        </p:nvCxnSpPr>
        <p:spPr>
          <a:xfrm flipV="1">
            <a:off x="9198035" y="2807359"/>
            <a:ext cx="477933" cy="60799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연결선: 꺾임 97">
            <a:extLst>
              <a:ext uri="{FF2B5EF4-FFF2-40B4-BE49-F238E27FC236}">
                <a16:creationId xmlns:a16="http://schemas.microsoft.com/office/drawing/2014/main" id="{6702F9E4-DDF4-4E17-A2FC-94CAFDD4FBE8}"/>
              </a:ext>
            </a:extLst>
          </p:cNvPr>
          <p:cNvCxnSpPr>
            <a:cxnSpLocks/>
            <a:stCxn id="64" idx="1"/>
            <a:endCxn id="60" idx="1"/>
          </p:cNvCxnSpPr>
          <p:nvPr/>
        </p:nvCxnSpPr>
        <p:spPr>
          <a:xfrm rot="10800000" flipH="1">
            <a:off x="1192933" y="1044207"/>
            <a:ext cx="5351" cy="1441516"/>
          </a:xfrm>
          <a:prstGeom prst="bentConnector3">
            <a:avLst>
              <a:gd name="adj1" fmla="val -427209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화살표 연결선 96">
            <a:extLst>
              <a:ext uri="{FF2B5EF4-FFF2-40B4-BE49-F238E27FC236}">
                <a16:creationId xmlns:a16="http://schemas.microsoft.com/office/drawing/2014/main" id="{A03FBD5D-3422-46A1-AC27-971CB20F37C0}"/>
              </a:ext>
            </a:extLst>
          </p:cNvPr>
          <p:cNvCxnSpPr>
            <a:cxnSpLocks/>
            <a:stCxn id="64" idx="3"/>
            <a:endCxn id="65" idx="1"/>
          </p:cNvCxnSpPr>
          <p:nvPr/>
        </p:nvCxnSpPr>
        <p:spPr>
          <a:xfrm>
            <a:off x="4247872" y="2485722"/>
            <a:ext cx="31416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연결선: 꺾임 122">
            <a:extLst>
              <a:ext uri="{FF2B5EF4-FFF2-40B4-BE49-F238E27FC236}">
                <a16:creationId xmlns:a16="http://schemas.microsoft.com/office/drawing/2014/main" id="{B62B4A29-1617-474F-8206-02B4ED9F22A3}"/>
              </a:ext>
            </a:extLst>
          </p:cNvPr>
          <p:cNvCxnSpPr>
            <a:cxnSpLocks/>
            <a:stCxn id="78" idx="1"/>
          </p:cNvCxnSpPr>
          <p:nvPr/>
        </p:nvCxnSpPr>
        <p:spPr>
          <a:xfrm rot="10800000">
            <a:off x="425139" y="968422"/>
            <a:ext cx="767796" cy="3539015"/>
          </a:xfrm>
          <a:prstGeom prst="bentConnector2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그림 99">
            <a:extLst>
              <a:ext uri="{FF2B5EF4-FFF2-40B4-BE49-F238E27FC236}">
                <a16:creationId xmlns:a16="http://schemas.microsoft.com/office/drawing/2014/main" id="{14524525-AA03-481D-B946-78545F4A7A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823" y="74952"/>
            <a:ext cx="925387" cy="729230"/>
          </a:xfrm>
          <a:prstGeom prst="rect">
            <a:avLst/>
          </a:prstGeom>
        </p:spPr>
      </p:pic>
      <p:pic>
        <p:nvPicPr>
          <p:cNvPr id="101" name="그림 100">
            <a:extLst>
              <a:ext uri="{FF2B5EF4-FFF2-40B4-BE49-F238E27FC236}">
                <a16:creationId xmlns:a16="http://schemas.microsoft.com/office/drawing/2014/main" id="{B420D812-F494-45DE-BEA3-E661671346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29415" y="6011133"/>
            <a:ext cx="961945" cy="682442"/>
          </a:xfrm>
          <a:prstGeom prst="rect">
            <a:avLst/>
          </a:prstGeom>
        </p:spPr>
      </p:pic>
      <p:sp>
        <p:nvSpPr>
          <p:cNvPr id="102" name="번개 101">
            <a:extLst>
              <a:ext uri="{FF2B5EF4-FFF2-40B4-BE49-F238E27FC236}">
                <a16:creationId xmlns:a16="http://schemas.microsoft.com/office/drawing/2014/main" id="{C6E67534-B883-41F0-A6E4-FB8D6A7DE109}"/>
              </a:ext>
            </a:extLst>
          </p:cNvPr>
          <p:cNvSpPr/>
          <p:nvPr/>
        </p:nvSpPr>
        <p:spPr>
          <a:xfrm>
            <a:off x="1747697" y="597973"/>
            <a:ext cx="775827" cy="370448"/>
          </a:xfrm>
          <a:prstGeom prst="lightningBol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번개 102">
            <a:extLst>
              <a:ext uri="{FF2B5EF4-FFF2-40B4-BE49-F238E27FC236}">
                <a16:creationId xmlns:a16="http://schemas.microsoft.com/office/drawing/2014/main" id="{574E5750-EBEA-4914-AA40-F1C548CC2ED8}"/>
              </a:ext>
            </a:extLst>
          </p:cNvPr>
          <p:cNvSpPr/>
          <p:nvPr/>
        </p:nvSpPr>
        <p:spPr>
          <a:xfrm flipH="1" flipV="1">
            <a:off x="2653970" y="5596020"/>
            <a:ext cx="750890" cy="474095"/>
          </a:xfrm>
          <a:prstGeom prst="lightningBol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A4BA9539-9C9C-40F5-A3FC-5E18AD3AEBC7}"/>
              </a:ext>
            </a:extLst>
          </p:cNvPr>
          <p:cNvSpPr/>
          <p:nvPr/>
        </p:nvSpPr>
        <p:spPr>
          <a:xfrm>
            <a:off x="7979751" y="837278"/>
            <a:ext cx="2126343" cy="37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VRSL Classifier</a:t>
            </a:r>
            <a:r>
              <a:rPr lang="ko-KR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53A3D461-4A99-4694-B5F2-1CDDF65BA6EE}"/>
              </a:ext>
            </a:extLst>
          </p:cNvPr>
          <p:cNvCxnSpPr>
            <a:cxnSpLocks/>
            <a:stCxn id="79" idx="1"/>
          </p:cNvCxnSpPr>
          <p:nvPr/>
        </p:nvCxnSpPr>
        <p:spPr>
          <a:xfrm flipH="1">
            <a:off x="7919909" y="494579"/>
            <a:ext cx="362314" cy="0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9566C5F2-04ED-421B-89FB-3EE8639EBED1}"/>
              </a:ext>
            </a:extLst>
          </p:cNvPr>
          <p:cNvCxnSpPr>
            <a:cxnSpLocks/>
          </p:cNvCxnSpPr>
          <p:nvPr/>
        </p:nvCxnSpPr>
        <p:spPr>
          <a:xfrm>
            <a:off x="7911801" y="494578"/>
            <a:ext cx="24324" cy="3841508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CFB66D4D-FC5E-4084-A5DC-6703458BD00E}"/>
              </a:ext>
            </a:extLst>
          </p:cNvPr>
          <p:cNvCxnSpPr/>
          <p:nvPr/>
        </p:nvCxnSpPr>
        <p:spPr>
          <a:xfrm flipH="1">
            <a:off x="4481088" y="4336086"/>
            <a:ext cx="3466344" cy="0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A398BC93-E1BF-496F-8034-D666D4E1B874}"/>
              </a:ext>
            </a:extLst>
          </p:cNvPr>
          <p:cNvCxnSpPr>
            <a:cxnSpLocks/>
          </p:cNvCxnSpPr>
          <p:nvPr/>
        </p:nvCxnSpPr>
        <p:spPr>
          <a:xfrm>
            <a:off x="4481088" y="4328591"/>
            <a:ext cx="0" cy="743071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>
            <a:extLst>
              <a:ext uri="{FF2B5EF4-FFF2-40B4-BE49-F238E27FC236}">
                <a16:creationId xmlns:a16="http://schemas.microsoft.com/office/drawing/2014/main" id="{D6768D83-CC83-42F7-908B-9072808075C9}"/>
              </a:ext>
            </a:extLst>
          </p:cNvPr>
          <p:cNvCxnSpPr>
            <a:cxnSpLocks/>
          </p:cNvCxnSpPr>
          <p:nvPr/>
        </p:nvCxnSpPr>
        <p:spPr>
          <a:xfrm flipV="1">
            <a:off x="4481087" y="5044490"/>
            <a:ext cx="3438822" cy="27172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>
            <a:extLst>
              <a:ext uri="{FF2B5EF4-FFF2-40B4-BE49-F238E27FC236}">
                <a16:creationId xmlns:a16="http://schemas.microsoft.com/office/drawing/2014/main" id="{0836E619-2E71-4B0A-B785-FBB1C71447CD}"/>
              </a:ext>
            </a:extLst>
          </p:cNvPr>
          <p:cNvCxnSpPr>
            <a:cxnSpLocks/>
          </p:cNvCxnSpPr>
          <p:nvPr/>
        </p:nvCxnSpPr>
        <p:spPr>
          <a:xfrm>
            <a:off x="7919909" y="5044490"/>
            <a:ext cx="16216" cy="1025625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A2C565D4-3755-4D11-BA13-FCC20C838B6D}"/>
              </a:ext>
            </a:extLst>
          </p:cNvPr>
          <p:cNvCxnSpPr/>
          <p:nvPr/>
        </p:nvCxnSpPr>
        <p:spPr>
          <a:xfrm>
            <a:off x="7919909" y="6070115"/>
            <a:ext cx="2905407" cy="0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DC328E47-0451-4B4B-8282-81110FE4002F}"/>
              </a:ext>
            </a:extLst>
          </p:cNvPr>
          <p:cNvCxnSpPr>
            <a:cxnSpLocks/>
          </p:cNvCxnSpPr>
          <p:nvPr/>
        </p:nvCxnSpPr>
        <p:spPr>
          <a:xfrm flipH="1" flipV="1">
            <a:off x="10767319" y="494578"/>
            <a:ext cx="57998" cy="5575539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015F1B09-758F-4BA9-9319-271BD8B2120B}"/>
              </a:ext>
            </a:extLst>
          </p:cNvPr>
          <p:cNvCxnSpPr>
            <a:cxnSpLocks/>
            <a:endCxn id="79" idx="3"/>
          </p:cNvCxnSpPr>
          <p:nvPr/>
        </p:nvCxnSpPr>
        <p:spPr>
          <a:xfrm flipH="1">
            <a:off x="10350073" y="494579"/>
            <a:ext cx="435914" cy="0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7B1B9F10-CC2F-40A5-9053-155A0E6F728B}"/>
              </a:ext>
            </a:extLst>
          </p:cNvPr>
          <p:cNvSpPr txBox="1"/>
          <p:nvPr/>
        </p:nvSpPr>
        <p:spPr>
          <a:xfrm>
            <a:off x="9987953" y="6299840"/>
            <a:ext cx="21194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/>
              <a:t>*VRS</a:t>
            </a:r>
            <a:r>
              <a:rPr lang="ko-KR" altLang="en-US" sz="1000" dirty="0"/>
              <a:t> </a:t>
            </a:r>
            <a:r>
              <a:rPr lang="en-US" altLang="ko-KR" sz="1000" dirty="0"/>
              <a:t>:</a:t>
            </a:r>
            <a:r>
              <a:rPr lang="ko-KR" altLang="en-US" sz="1000" dirty="0"/>
              <a:t> </a:t>
            </a:r>
            <a:r>
              <a:rPr lang="en-US" altLang="ko-KR" sz="1000" dirty="0"/>
              <a:t>VR</a:t>
            </a:r>
            <a:r>
              <a:rPr lang="ko-KR" altLang="en-US" sz="1000" dirty="0"/>
              <a:t> </a:t>
            </a:r>
            <a:r>
              <a:rPr lang="en-US" altLang="ko-KR" sz="1000" dirty="0"/>
              <a:t>Sickness</a:t>
            </a:r>
          </a:p>
          <a:p>
            <a:r>
              <a:rPr lang="en-US" altLang="ko-KR" sz="1000" dirty="0"/>
              <a:t> VRSL : VR Sickness Level</a:t>
            </a:r>
          </a:p>
          <a:p>
            <a:r>
              <a:rPr lang="en-US" altLang="ko-KR" sz="1000" dirty="0"/>
              <a:t> M2P: Motion-to-photon</a:t>
            </a:r>
            <a:r>
              <a:rPr lang="ko-KR" altLang="en-US" sz="1000" dirty="0"/>
              <a:t> </a:t>
            </a:r>
            <a:r>
              <a:rPr lang="en-US" altLang="ko-KR" sz="1000" dirty="0"/>
              <a:t>Latency</a:t>
            </a:r>
            <a:endParaRPr lang="ko-KR" altLang="en-US" sz="1000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80E44C0-5A7A-4523-8091-5892C9F4A5E9}"/>
              </a:ext>
            </a:extLst>
          </p:cNvPr>
          <p:cNvSpPr txBox="1"/>
          <p:nvPr/>
        </p:nvSpPr>
        <p:spPr>
          <a:xfrm>
            <a:off x="4938084" y="6007594"/>
            <a:ext cx="216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Scope of IEEE 3079 v.1.0</a:t>
            </a:r>
            <a:endParaRPr lang="ko-KR" altLang="en-US" sz="1400" dirty="0"/>
          </a:p>
        </p:txBody>
      </p: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0E5A6DEE-14F8-475E-B859-B466F8C82438}"/>
              </a:ext>
            </a:extLst>
          </p:cNvPr>
          <p:cNvSpPr/>
          <p:nvPr/>
        </p:nvSpPr>
        <p:spPr>
          <a:xfrm>
            <a:off x="8209257" y="4257547"/>
            <a:ext cx="1812255" cy="378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 Predictor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8" name="직선 화살표 연결선 117">
            <a:extLst>
              <a:ext uri="{FF2B5EF4-FFF2-40B4-BE49-F238E27FC236}">
                <a16:creationId xmlns:a16="http://schemas.microsoft.com/office/drawing/2014/main" id="{BFDDADE8-B6A3-44EC-852B-4BCC9138BC4D}"/>
              </a:ext>
            </a:extLst>
          </p:cNvPr>
          <p:cNvCxnSpPr/>
          <p:nvPr/>
        </p:nvCxnSpPr>
        <p:spPr>
          <a:xfrm>
            <a:off x="425139" y="968421"/>
            <a:ext cx="810684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화살표 연결선 118">
            <a:extLst>
              <a:ext uri="{FF2B5EF4-FFF2-40B4-BE49-F238E27FC236}">
                <a16:creationId xmlns:a16="http://schemas.microsoft.com/office/drawing/2014/main" id="{C34CE3A1-D8D4-465B-A43F-7A8729D784BF}"/>
              </a:ext>
            </a:extLst>
          </p:cNvPr>
          <p:cNvCxnSpPr/>
          <p:nvPr/>
        </p:nvCxnSpPr>
        <p:spPr>
          <a:xfrm>
            <a:off x="8926643" y="1626433"/>
            <a:ext cx="0" cy="999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>
            <a:extLst>
              <a:ext uri="{FF2B5EF4-FFF2-40B4-BE49-F238E27FC236}">
                <a16:creationId xmlns:a16="http://schemas.microsoft.com/office/drawing/2014/main" id="{4B299E46-D7D9-4C56-AAB3-A44B3EA0DD37}"/>
              </a:ext>
            </a:extLst>
          </p:cNvPr>
          <p:cNvCxnSpPr>
            <a:cxnSpLocks/>
          </p:cNvCxnSpPr>
          <p:nvPr/>
        </p:nvCxnSpPr>
        <p:spPr>
          <a:xfrm flipH="1">
            <a:off x="7674965" y="1633928"/>
            <a:ext cx="1251678" cy="7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13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329</Words>
  <Application>Microsoft Office PowerPoint</Application>
  <PresentationFormat>와이드스크린</PresentationFormat>
  <Paragraphs>69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Geneva</vt:lpstr>
      <vt:lpstr>ＭＳ Ｐゴシック</vt:lpstr>
      <vt:lpstr>Myriad Pro</vt:lpstr>
      <vt:lpstr>游ゴシック</vt:lpstr>
      <vt:lpstr>맑은 고딕</vt:lpstr>
      <vt:lpstr>Arial</vt:lpstr>
      <vt:lpstr>Times New Roman</vt:lpstr>
      <vt:lpstr>Office 테마</vt:lpstr>
      <vt:lpstr>PowerPoint 프레젠테이션</vt:lpstr>
      <vt:lpstr>Compliance with  IEEE Standards Policies and Procedures</vt:lpstr>
      <vt:lpstr>IEEE 3079 HMD Based VR Sickness Reducing Technology Dongil Dillon Seo, dillon@joyfun.kr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Sangkwon Jeong</dc:creator>
  <cp:lastModifiedBy>lee br</cp:lastModifiedBy>
  <cp:revision>30</cp:revision>
  <dcterms:created xsi:type="dcterms:W3CDTF">2019-04-23T18:38:52Z</dcterms:created>
  <dcterms:modified xsi:type="dcterms:W3CDTF">2019-07-02T11:44:42Z</dcterms:modified>
</cp:coreProperties>
</file>