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 id="2147483899" r:id="rId2"/>
  </p:sldMasterIdLst>
  <p:notesMasterIdLst>
    <p:notesMasterId r:id="rId22"/>
  </p:notesMasterIdLst>
  <p:handoutMasterIdLst>
    <p:handoutMasterId r:id="rId23"/>
  </p:handoutMasterIdLst>
  <p:sldIdLst>
    <p:sldId id="325" r:id="rId3"/>
    <p:sldId id="476" r:id="rId4"/>
    <p:sldId id="477" r:id="rId5"/>
    <p:sldId id="447" r:id="rId6"/>
    <p:sldId id="462" r:id="rId7"/>
    <p:sldId id="463" r:id="rId8"/>
    <p:sldId id="464" r:id="rId9"/>
    <p:sldId id="465" r:id="rId10"/>
    <p:sldId id="466" r:id="rId11"/>
    <p:sldId id="467" r:id="rId12"/>
    <p:sldId id="468" r:id="rId13"/>
    <p:sldId id="469" r:id="rId14"/>
    <p:sldId id="470" r:id="rId15"/>
    <p:sldId id="471" r:id="rId16"/>
    <p:sldId id="472" r:id="rId17"/>
    <p:sldId id="473" r:id="rId18"/>
    <p:sldId id="474" r:id="rId19"/>
    <p:sldId id="475" r:id="rId20"/>
    <p:sldId id="356" r:id="rId21"/>
  </p:sldIdLst>
  <p:sldSz cx="9144000" cy="6858000" type="screen4x3"/>
  <p:notesSz cx="6807200" cy="9939338"/>
  <p:defaultTextStyle>
    <a:defPPr>
      <a:defRPr lang="en-US"/>
    </a:defPPr>
    <a:lvl1pPr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1pPr>
    <a:lvl2pPr marL="4572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2pPr>
    <a:lvl3pPr marL="9144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3pPr>
    <a:lvl4pPr marL="13716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4pPr>
    <a:lvl5pPr marL="18288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A1"/>
    <a:srgbClr val="E8E8E8"/>
    <a:srgbClr val="FDC82F"/>
    <a:srgbClr val="009FDA"/>
    <a:srgbClr val="001FA1"/>
    <a:srgbClr val="E37222"/>
    <a:srgbClr val="69BE28"/>
    <a:srgbClr val="6B1F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5" autoAdjust="0"/>
    <p:restoredTop sz="94660"/>
  </p:normalViewPr>
  <p:slideViewPr>
    <p:cSldViewPr>
      <p:cViewPr varScale="1">
        <p:scale>
          <a:sx n="83" d="100"/>
          <a:sy n="83" d="100"/>
        </p:scale>
        <p:origin x="1493" y="6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91" d="100"/>
          <a:sy n="91" d="100"/>
        </p:scale>
        <p:origin x="280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bwMode="auto">
          <a:xfrm>
            <a:off x="0"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39" name="Rectangle 3"/>
          <p:cNvSpPr>
            <a:spLocks noGrp="1" noChangeArrowheads="1"/>
          </p:cNvSpPr>
          <p:nvPr>
            <p:ph type="dt" sz="quarter" idx="1"/>
          </p:nvPr>
        </p:nvSpPr>
        <p:spPr bwMode="auto">
          <a:xfrm>
            <a:off x="3855838"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270340" name="Rectangle 4"/>
          <p:cNvSpPr>
            <a:spLocks noGrp="1" noChangeArrowheads="1"/>
          </p:cNvSpPr>
          <p:nvPr>
            <p:ph type="ftr" sz="quarter" idx="2"/>
          </p:nvPr>
        </p:nvSpPr>
        <p:spPr bwMode="auto">
          <a:xfrm>
            <a:off x="0" y="9440646"/>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41" name="Rectangle 5"/>
          <p:cNvSpPr>
            <a:spLocks noGrp="1" noChangeArrowheads="1"/>
          </p:cNvSpPr>
          <p:nvPr>
            <p:ph type="sldNum" sz="quarter" idx="3"/>
          </p:nvPr>
        </p:nvSpPr>
        <p:spPr bwMode="auto">
          <a:xfrm>
            <a:off x="3855838" y="9440646"/>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B6451FB5-4252-AA4F-BE74-2C59450FA335}" type="slidenum">
              <a:rPr lang="en-US"/>
              <a:pPr>
                <a:defRPr/>
              </a:pPr>
              <a:t>‹#›</a:t>
            </a:fld>
            <a:endParaRPr lang="en-US"/>
          </a:p>
        </p:txBody>
      </p:sp>
    </p:spTree>
    <p:extLst>
      <p:ext uri="{BB962C8B-B14F-4D97-AF65-F5344CB8AC3E}">
        <p14:creationId xmlns:p14="http://schemas.microsoft.com/office/powerpoint/2010/main" val="466496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9787"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5" name="Rectangle 3"/>
          <p:cNvSpPr>
            <a:spLocks noGrp="1" noChangeArrowheads="1"/>
          </p:cNvSpPr>
          <p:nvPr>
            <p:ph type="dt" idx="1"/>
          </p:nvPr>
        </p:nvSpPr>
        <p:spPr bwMode="auto">
          <a:xfrm>
            <a:off x="3857413" y="0"/>
            <a:ext cx="2949787"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7627" y="4721186"/>
            <a:ext cx="4991947" cy="44727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442371"/>
            <a:ext cx="2949787"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57413" y="9442371"/>
            <a:ext cx="2949787"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7FCCA5F2-1146-D048-AEE3-411CEBD21B49}" type="slidenum">
              <a:rPr lang="en-US"/>
              <a:pPr>
                <a:defRPr/>
              </a:pPr>
              <a:t>‹#›</a:t>
            </a:fld>
            <a:endParaRPr lang="en-US"/>
          </a:p>
        </p:txBody>
      </p:sp>
    </p:spTree>
    <p:extLst>
      <p:ext uri="{BB962C8B-B14F-4D97-AF65-F5344CB8AC3E}">
        <p14:creationId xmlns:p14="http://schemas.microsoft.com/office/powerpoint/2010/main" val="6494507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Geneva" charset="-128"/>
        <a:cs typeface="Geneva"/>
      </a:defRPr>
    </a:lvl1pPr>
    <a:lvl2pPr marL="457200" algn="l" rtl="0" eaLnBrk="0" fontAlgn="base" hangingPunct="0">
      <a:spcBef>
        <a:spcPct val="30000"/>
      </a:spcBef>
      <a:spcAft>
        <a:spcPct val="0"/>
      </a:spcAft>
      <a:defRPr sz="1200" kern="1200">
        <a:solidFill>
          <a:schemeClr val="tx1"/>
        </a:solidFill>
        <a:latin typeface="Arial" charset="0"/>
        <a:ea typeface="Geneva" charset="-128"/>
        <a:cs typeface="Geneva"/>
      </a:defRPr>
    </a:lvl2pPr>
    <a:lvl3pPr marL="914400" algn="l" rtl="0" eaLnBrk="0" fontAlgn="base" hangingPunct="0">
      <a:spcBef>
        <a:spcPct val="30000"/>
      </a:spcBef>
      <a:spcAft>
        <a:spcPct val="0"/>
      </a:spcAft>
      <a:defRPr sz="1200" kern="1200">
        <a:solidFill>
          <a:schemeClr val="tx1"/>
        </a:solidFill>
        <a:latin typeface="Arial" charset="0"/>
        <a:ea typeface="Geneva" charset="-128"/>
        <a:cs typeface="Geneva"/>
      </a:defRPr>
    </a:lvl3pPr>
    <a:lvl4pPr marL="1371600" algn="l" rtl="0" eaLnBrk="0" fontAlgn="base" hangingPunct="0">
      <a:spcBef>
        <a:spcPct val="30000"/>
      </a:spcBef>
      <a:spcAft>
        <a:spcPct val="0"/>
      </a:spcAft>
      <a:defRPr sz="1200" kern="1200">
        <a:solidFill>
          <a:schemeClr val="tx1"/>
        </a:solidFill>
        <a:latin typeface="Arial" charset="0"/>
        <a:ea typeface="Geneva" charset="-128"/>
        <a:cs typeface="Geneva"/>
      </a:defRPr>
    </a:lvl4pPr>
    <a:lvl5pPr marL="1828800" algn="l" rtl="0" eaLnBrk="0" fontAlgn="base" hangingPunct="0">
      <a:spcBef>
        <a:spcPct val="30000"/>
      </a:spcBef>
      <a:spcAft>
        <a:spcPct val="0"/>
      </a:spcAft>
      <a:defRPr sz="1200" kern="1200">
        <a:solidFill>
          <a:schemeClr val="tx1"/>
        </a:solidFill>
        <a:latin typeface="Arial" charset="0"/>
        <a:ea typeface="Geneva" charset="-128"/>
        <a:cs typeface="Genev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E9656C4-EB93-4304-8A14-93735C71600A}" type="slidenum">
              <a:rPr lang="en-US"/>
              <a:pPr/>
              <a:t>0</a:t>
            </a:fld>
            <a:endParaRPr lang="en-US"/>
          </a:p>
        </p:txBody>
      </p:sp>
      <p:sp>
        <p:nvSpPr>
          <p:cNvPr id="28675" name="Rectangle 2"/>
          <p:cNvSpPr>
            <a:spLocks noGrp="1" noRot="1" noChangeAspect="1" noChangeArrowheads="1" noTextEdit="1"/>
          </p:cNvSpPr>
          <p:nvPr>
            <p:ph type="sldImg"/>
          </p:nvPr>
        </p:nvSpPr>
        <p:spPr>
          <a:xfrm>
            <a:off x="920750" y="746125"/>
            <a:ext cx="4965700" cy="3725863"/>
          </a:xfrm>
          <a:ln/>
        </p:spPr>
      </p:sp>
      <p:sp>
        <p:nvSpPr>
          <p:cNvPr id="28676" name="Rectangle 3"/>
          <p:cNvSpPr>
            <a:spLocks noGrp="1" noChangeArrowheads="1"/>
          </p:cNvSpPr>
          <p:nvPr>
            <p:ph type="body" idx="1"/>
          </p:nvPr>
        </p:nvSpPr>
        <p:spPr>
          <a:noFill/>
          <a:ln/>
        </p:spPr>
        <p:txBody>
          <a:bodyPr/>
          <a:lstStyle/>
          <a:p>
            <a:pPr eaLnBrk="1" hangingPunct="1"/>
            <a:endParaRPr lang="en-US" sz="1800">
              <a:ea typeface="Geneva" pitchFamily="34" charset="0"/>
              <a:cs typeface="Geneva" pitchFamily="34" charset="0"/>
            </a:endParaRPr>
          </a:p>
        </p:txBody>
      </p:sp>
    </p:spTree>
    <p:extLst>
      <p:ext uri="{BB962C8B-B14F-4D97-AF65-F5344CB8AC3E}">
        <p14:creationId xmlns:p14="http://schemas.microsoft.com/office/powerpoint/2010/main" val="1319864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158C4D36-588A-4998-88CB-743DA5127BED}" type="slidenum">
              <a:rPr lang="ko-KR" altLang="en-US" smtClean="0"/>
              <a:t>11</a:t>
            </a:fld>
            <a:endParaRPr lang="ko-KR" altLang="en-US"/>
          </a:p>
        </p:txBody>
      </p:sp>
    </p:spTree>
    <p:extLst>
      <p:ext uri="{BB962C8B-B14F-4D97-AF65-F5344CB8AC3E}">
        <p14:creationId xmlns:p14="http://schemas.microsoft.com/office/powerpoint/2010/main" val="2212980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158C4D36-588A-4998-88CB-743DA5127BED}" type="slidenum">
              <a:rPr lang="ko-KR" altLang="en-US" smtClean="0"/>
              <a:t>12</a:t>
            </a:fld>
            <a:endParaRPr lang="ko-KR" altLang="en-US"/>
          </a:p>
        </p:txBody>
      </p:sp>
    </p:spTree>
    <p:extLst>
      <p:ext uri="{BB962C8B-B14F-4D97-AF65-F5344CB8AC3E}">
        <p14:creationId xmlns:p14="http://schemas.microsoft.com/office/powerpoint/2010/main" val="2904994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158C4D36-588A-4998-88CB-743DA5127BED}" type="slidenum">
              <a:rPr lang="ko-KR" altLang="en-US" smtClean="0"/>
              <a:t>13</a:t>
            </a:fld>
            <a:endParaRPr lang="ko-KR" altLang="en-US"/>
          </a:p>
        </p:txBody>
      </p:sp>
    </p:spTree>
    <p:extLst>
      <p:ext uri="{BB962C8B-B14F-4D97-AF65-F5344CB8AC3E}">
        <p14:creationId xmlns:p14="http://schemas.microsoft.com/office/powerpoint/2010/main" val="2005164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158C4D36-588A-4998-88CB-743DA5127BED}" type="slidenum">
              <a:rPr lang="ko-KR" altLang="en-US" smtClean="0"/>
              <a:t>14</a:t>
            </a:fld>
            <a:endParaRPr lang="ko-KR" altLang="en-US"/>
          </a:p>
        </p:txBody>
      </p:sp>
    </p:spTree>
    <p:extLst>
      <p:ext uri="{BB962C8B-B14F-4D97-AF65-F5344CB8AC3E}">
        <p14:creationId xmlns:p14="http://schemas.microsoft.com/office/powerpoint/2010/main" val="3534302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158C4D36-588A-4998-88CB-743DA5127BED}" type="slidenum">
              <a:rPr lang="ko-KR" altLang="en-US" smtClean="0"/>
              <a:t>15</a:t>
            </a:fld>
            <a:endParaRPr lang="ko-KR" altLang="en-US"/>
          </a:p>
        </p:txBody>
      </p:sp>
    </p:spTree>
    <p:extLst>
      <p:ext uri="{BB962C8B-B14F-4D97-AF65-F5344CB8AC3E}">
        <p14:creationId xmlns:p14="http://schemas.microsoft.com/office/powerpoint/2010/main" val="1418412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158C4D36-588A-4998-88CB-743DA5127BED}" type="slidenum">
              <a:rPr lang="ko-KR" altLang="en-US" smtClean="0"/>
              <a:t>16</a:t>
            </a:fld>
            <a:endParaRPr lang="ko-KR" altLang="en-US"/>
          </a:p>
        </p:txBody>
      </p:sp>
    </p:spTree>
    <p:extLst>
      <p:ext uri="{BB962C8B-B14F-4D97-AF65-F5344CB8AC3E}">
        <p14:creationId xmlns:p14="http://schemas.microsoft.com/office/powerpoint/2010/main" val="516138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158C4D36-588A-4998-88CB-743DA5127BED}" type="slidenum">
              <a:rPr lang="ko-KR" altLang="en-US" smtClean="0"/>
              <a:t>17</a:t>
            </a:fld>
            <a:endParaRPr lang="ko-KR" altLang="en-US"/>
          </a:p>
        </p:txBody>
      </p:sp>
    </p:spTree>
    <p:extLst>
      <p:ext uri="{BB962C8B-B14F-4D97-AF65-F5344CB8AC3E}">
        <p14:creationId xmlns:p14="http://schemas.microsoft.com/office/powerpoint/2010/main" val="3729351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158C4D36-588A-4998-88CB-743DA5127BED}" type="slidenum">
              <a:rPr lang="ko-KR" altLang="en-US" smtClean="0"/>
              <a:t>3</a:t>
            </a:fld>
            <a:endParaRPr lang="ko-KR" altLang="en-US"/>
          </a:p>
        </p:txBody>
      </p:sp>
    </p:spTree>
    <p:extLst>
      <p:ext uri="{BB962C8B-B14F-4D97-AF65-F5344CB8AC3E}">
        <p14:creationId xmlns:p14="http://schemas.microsoft.com/office/powerpoint/2010/main" val="1598099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158C4D36-588A-4998-88CB-743DA5127BED}" type="slidenum">
              <a:rPr lang="ko-KR" altLang="en-US" smtClean="0"/>
              <a:t>4</a:t>
            </a:fld>
            <a:endParaRPr lang="ko-KR" altLang="en-US"/>
          </a:p>
        </p:txBody>
      </p:sp>
    </p:spTree>
    <p:extLst>
      <p:ext uri="{BB962C8B-B14F-4D97-AF65-F5344CB8AC3E}">
        <p14:creationId xmlns:p14="http://schemas.microsoft.com/office/powerpoint/2010/main" val="2400965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158C4D36-588A-4998-88CB-743DA5127BED}" type="slidenum">
              <a:rPr lang="ko-KR" altLang="en-US" smtClean="0"/>
              <a:t>5</a:t>
            </a:fld>
            <a:endParaRPr lang="ko-KR" altLang="en-US"/>
          </a:p>
        </p:txBody>
      </p:sp>
    </p:spTree>
    <p:extLst>
      <p:ext uri="{BB962C8B-B14F-4D97-AF65-F5344CB8AC3E}">
        <p14:creationId xmlns:p14="http://schemas.microsoft.com/office/powerpoint/2010/main" val="3622650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158C4D36-588A-4998-88CB-743DA5127BED}" type="slidenum">
              <a:rPr lang="ko-KR" altLang="en-US" smtClean="0"/>
              <a:t>6</a:t>
            </a:fld>
            <a:endParaRPr lang="ko-KR" altLang="en-US"/>
          </a:p>
        </p:txBody>
      </p:sp>
    </p:spTree>
    <p:extLst>
      <p:ext uri="{BB962C8B-B14F-4D97-AF65-F5344CB8AC3E}">
        <p14:creationId xmlns:p14="http://schemas.microsoft.com/office/powerpoint/2010/main" val="1106994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158C4D36-588A-4998-88CB-743DA5127BED}" type="slidenum">
              <a:rPr lang="ko-KR" altLang="en-US" smtClean="0"/>
              <a:t>7</a:t>
            </a:fld>
            <a:endParaRPr lang="ko-KR" altLang="en-US"/>
          </a:p>
        </p:txBody>
      </p:sp>
    </p:spTree>
    <p:extLst>
      <p:ext uri="{BB962C8B-B14F-4D97-AF65-F5344CB8AC3E}">
        <p14:creationId xmlns:p14="http://schemas.microsoft.com/office/powerpoint/2010/main" val="3168610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158C4D36-588A-4998-88CB-743DA5127BED}" type="slidenum">
              <a:rPr lang="ko-KR" altLang="en-US" smtClean="0"/>
              <a:t>8</a:t>
            </a:fld>
            <a:endParaRPr lang="ko-KR" altLang="en-US"/>
          </a:p>
        </p:txBody>
      </p:sp>
    </p:spTree>
    <p:extLst>
      <p:ext uri="{BB962C8B-B14F-4D97-AF65-F5344CB8AC3E}">
        <p14:creationId xmlns:p14="http://schemas.microsoft.com/office/powerpoint/2010/main" val="2636907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158C4D36-588A-4998-88CB-743DA5127BED}" type="slidenum">
              <a:rPr lang="ko-KR" altLang="en-US" smtClean="0"/>
              <a:t>9</a:t>
            </a:fld>
            <a:endParaRPr lang="ko-KR" altLang="en-US"/>
          </a:p>
        </p:txBody>
      </p:sp>
    </p:spTree>
    <p:extLst>
      <p:ext uri="{BB962C8B-B14F-4D97-AF65-F5344CB8AC3E}">
        <p14:creationId xmlns:p14="http://schemas.microsoft.com/office/powerpoint/2010/main" val="3033084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158C4D36-588A-4998-88CB-743DA5127BED}" type="slidenum">
              <a:rPr lang="ko-KR" altLang="en-US" smtClean="0"/>
              <a:t>10</a:t>
            </a:fld>
            <a:endParaRPr lang="ko-KR" altLang="en-US"/>
          </a:p>
        </p:txBody>
      </p:sp>
    </p:spTree>
    <p:extLst>
      <p:ext uri="{BB962C8B-B14F-4D97-AF65-F5344CB8AC3E}">
        <p14:creationId xmlns:p14="http://schemas.microsoft.com/office/powerpoint/2010/main" val="21268326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Glob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4513" name="Picture 8" descr="IEEE_SA_Bar_Graphic_long_lg"/>
          <p:cNvPicPr>
            <a:picLocks noChangeAspect="1" noChangeArrowheads="1"/>
          </p:cNvPicPr>
          <p:nvPr userDrawn="1"/>
        </p:nvPicPr>
        <p:blipFill>
          <a:blip r:embed="rId3" cstate="print"/>
          <a:srcRect/>
          <a:stretch>
            <a:fillRect/>
          </a:stretch>
        </p:blipFill>
        <p:spPr bwMode="auto">
          <a:xfrm>
            <a:off x="0" y="501652"/>
            <a:ext cx="9150351" cy="415925"/>
          </a:xfrm>
          <a:prstGeom prst="rect">
            <a:avLst/>
          </a:prstGeom>
          <a:noFill/>
          <a:ln w="9525">
            <a:noFill/>
            <a:miter lim="800000"/>
            <a:headEnd/>
            <a:tailEnd/>
          </a:ln>
        </p:spPr>
      </p:pic>
      <p:sp>
        <p:nvSpPr>
          <p:cNvPr id="240644" name="Rectangle 4"/>
          <p:cNvSpPr>
            <a:spLocks noGrp="1" noChangeArrowheads="1"/>
          </p:cNvSpPr>
          <p:nvPr>
            <p:ph type="subTitle" idx="1"/>
          </p:nvPr>
        </p:nvSpPr>
        <p:spPr>
          <a:xfrm>
            <a:off x="685800" y="1666875"/>
            <a:ext cx="7772400" cy="533400"/>
          </a:xfrm>
        </p:spPr>
        <p:txBody>
          <a:bodyPr anchor="t" anchorCtr="0"/>
          <a:lstStyle>
            <a:lvl1pPr>
              <a:defRPr sz="2400">
                <a:solidFill>
                  <a:schemeClr val="bg1"/>
                </a:solidFill>
              </a:defRPr>
            </a:lvl1pPr>
          </a:lstStyle>
          <a:p>
            <a:r>
              <a:rPr lang="en-US" dirty="0"/>
              <a:t>Click to edit Master subtitle style</a:t>
            </a:r>
          </a:p>
        </p:txBody>
      </p:sp>
      <p:sp>
        <p:nvSpPr>
          <p:cNvPr id="240643" name="Rectangle 3"/>
          <p:cNvSpPr>
            <a:spLocks noGrp="1" noChangeArrowheads="1"/>
          </p:cNvSpPr>
          <p:nvPr>
            <p:ph type="ctrTitle"/>
          </p:nvPr>
        </p:nvSpPr>
        <p:spPr>
          <a:xfrm>
            <a:off x="685800" y="1209675"/>
            <a:ext cx="7772400" cy="533400"/>
          </a:xfrm>
        </p:spPr>
        <p:txBody>
          <a:bodyPr anchor="b" anchorCtr="0"/>
          <a:lstStyle>
            <a:lvl1pPr>
              <a:defRPr>
                <a:solidFill>
                  <a:schemeClr val="bg1"/>
                </a:solidFill>
              </a:defRPr>
            </a:lvl1pPr>
          </a:lstStyle>
          <a:p>
            <a:r>
              <a:rPr lang="en-US" dirty="0"/>
              <a:t>Click to edit Master title style</a:t>
            </a:r>
          </a:p>
        </p:txBody>
      </p:sp>
      <p:sp>
        <p:nvSpPr>
          <p:cNvPr id="7" name="Text Placeholder 5"/>
          <p:cNvSpPr>
            <a:spLocks noGrp="1"/>
          </p:cNvSpPr>
          <p:nvPr>
            <p:ph type="body" sz="quarter" idx="10"/>
          </p:nvPr>
        </p:nvSpPr>
        <p:spPr>
          <a:xfrm>
            <a:off x="685800" y="3014663"/>
            <a:ext cx="3886200" cy="828675"/>
          </a:xfrm>
        </p:spPr>
        <p:txBody>
          <a:bodyPr anchor="ctr" anchorCtr="0"/>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0274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제목 슬라이드">
    <p:bg>
      <p:bgPr>
        <a:solidFill>
          <a:srgbClr val="1088C4"/>
        </a:solidFill>
        <a:effectLst/>
      </p:bgPr>
    </p:bg>
    <p:spTree>
      <p:nvGrpSpPr>
        <p:cNvPr id="1" name=""/>
        <p:cNvGrpSpPr/>
        <p:nvPr/>
      </p:nvGrpSpPr>
      <p:grpSpPr>
        <a:xfrm>
          <a:off x="0" y="0"/>
          <a:ext cx="0" cy="0"/>
          <a:chOff x="0" y="0"/>
          <a:chExt cx="0" cy="0"/>
        </a:xfrm>
      </p:grpSpPr>
      <p:pic>
        <p:nvPicPr>
          <p:cNvPr id="11" name="Picture 2" descr="pattern_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92375"/>
            <a:ext cx="91440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pattern_0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51482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pattern_0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62150" y="0"/>
            <a:ext cx="718185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2336801"/>
            <a:ext cx="6858000" cy="1655762"/>
          </a:xfrm>
        </p:spPr>
        <p:txBody>
          <a:bodyPr anchor="ctr">
            <a:normAutofit/>
          </a:bodyPr>
          <a:lstStyle>
            <a:lvl1pPr marL="0" indent="0" algn="ctr">
              <a:buNone/>
              <a:defRPr sz="40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dirty="0"/>
              <a:t>클릭하여 마스터 부제목 스타일 편집</a:t>
            </a:r>
            <a:endParaRPr lang="en-US" dirty="0"/>
          </a:p>
        </p:txBody>
      </p:sp>
    </p:spTree>
    <p:extLst>
      <p:ext uri="{BB962C8B-B14F-4D97-AF65-F5344CB8AC3E}">
        <p14:creationId xmlns:p14="http://schemas.microsoft.com/office/powerpoint/2010/main" val="308937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nodeType="withEffect">
                                  <p:stCondLst>
                                    <p:cond delay="60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28600"/>
            <a:ext cx="8229600" cy="625474"/>
          </a:xfrm>
          <a:noFill/>
          <a:ln w="9525">
            <a:noFill/>
            <a:miter lim="800000"/>
            <a:headEnd/>
            <a:tailEnd/>
          </a:ln>
        </p:spPr>
        <p:txBody>
          <a:bodyPr vert="horz" wrap="square" lIns="91440" tIns="45720" rIns="91440" bIns="45720" numCol="1" anchor="ctr" anchorCtr="0" compatLnSpc="1">
            <a:prstTxWarp prst="textNoShape">
              <a:avLst/>
            </a:prstTxWarp>
          </a:bodyPr>
          <a:lstStyle>
            <a:lvl1pPr>
              <a:defRPr lang="ko-KR" altLang="en-US" sz="2800" b="1">
                <a:solidFill>
                  <a:schemeClr val="tx2"/>
                </a:solidFill>
                <a:cs typeface="ＭＳ Ｐゴシック" pitchFamily="-112" charset="-128"/>
              </a:defRPr>
            </a:lvl1pPr>
          </a:lstStyle>
          <a:p>
            <a:pPr lvl="0" eaLnBrk="0" fontAlgn="base" hangingPunct="0">
              <a:spcAft>
                <a:spcPct val="0"/>
              </a:spcAft>
            </a:pPr>
            <a:r>
              <a:rPr lang="ko-KR" altLang="en-US"/>
              <a:t>마스터 제목 스타일 편집</a:t>
            </a:r>
          </a:p>
        </p:txBody>
      </p:sp>
      <p:sp>
        <p:nvSpPr>
          <p:cNvPr id="3" name="내용 개체 틀 2"/>
          <p:cNvSpPr>
            <a:spLocks noGrp="1"/>
          </p:cNvSpPr>
          <p:nvPr>
            <p:ph idx="1"/>
          </p:nvPr>
        </p:nvSpPr>
        <p:spPr>
          <a:xfrm>
            <a:off x="457200" y="1219200"/>
            <a:ext cx="8229600" cy="4705350"/>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pic>
        <p:nvPicPr>
          <p:cNvPr id="7" name="Picture 23" descr="IEEE_SA_Bar_Graphic_long_rgb"/>
          <p:cNvPicPr>
            <a:picLocks noChangeAspect="1" noChangeArrowheads="1"/>
          </p:cNvPicPr>
          <p:nvPr userDrawn="1"/>
        </p:nvPicPr>
        <p:blipFill>
          <a:blip r:embed="rId2"/>
          <a:srcRect/>
          <a:stretch>
            <a:fillRect/>
          </a:stretch>
        </p:blipFill>
        <p:spPr bwMode="auto">
          <a:xfrm>
            <a:off x="0" y="6172200"/>
            <a:ext cx="9144000" cy="438150"/>
          </a:xfrm>
          <a:prstGeom prst="rect">
            <a:avLst/>
          </a:prstGeom>
          <a:noFill/>
          <a:ln w="9525">
            <a:noFill/>
            <a:miter lim="800000"/>
            <a:headEnd/>
            <a:tailEnd/>
          </a:ln>
        </p:spPr>
      </p:pic>
      <p:pic>
        <p:nvPicPr>
          <p:cNvPr id="8" name="Picture 24" descr="IEEE_white"/>
          <p:cNvPicPr>
            <a:picLocks noChangeAspect="1" noChangeArrowheads="1"/>
          </p:cNvPicPr>
          <p:nvPr userDrawn="1"/>
        </p:nvPicPr>
        <p:blipFill>
          <a:blip r:embed="rId3"/>
          <a:srcRect/>
          <a:stretch>
            <a:fillRect/>
          </a:stretch>
        </p:blipFill>
        <p:spPr bwMode="auto">
          <a:xfrm>
            <a:off x="8001000" y="6248400"/>
            <a:ext cx="901700" cy="265113"/>
          </a:xfrm>
          <a:prstGeom prst="rect">
            <a:avLst/>
          </a:prstGeom>
          <a:noFill/>
          <a:ln w="9525">
            <a:noFill/>
            <a:miter lim="800000"/>
            <a:headEnd/>
            <a:tailEnd/>
          </a:ln>
        </p:spPr>
      </p:pic>
      <p:sp>
        <p:nvSpPr>
          <p:cNvPr id="11"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
        <p:nvSpPr>
          <p:cNvPr id="12" name="바닥글 개체 틀 4"/>
          <p:cNvSpPr>
            <a:spLocks noGrp="1"/>
          </p:cNvSpPr>
          <p:nvPr>
            <p:ph type="ftr" sz="quarter" idx="11"/>
          </p:nvPr>
        </p:nvSpPr>
        <p:spPr>
          <a:xfrm>
            <a:off x="457200" y="6610350"/>
            <a:ext cx="7086600" cy="247650"/>
          </a:xfrm>
          <a:prstGeom prst="rect">
            <a:avLst/>
          </a:prstGeom>
        </p:spPr>
        <p:txBody>
          <a:bodyPr/>
          <a:lstStyle>
            <a:lvl1pPr algn="l">
              <a:defRPr sz="900" b="1">
                <a:solidFill>
                  <a:schemeClr val="tx1"/>
                </a:solidFill>
              </a:defRPr>
            </a:lvl1pPr>
          </a:lstStyle>
          <a:p>
            <a:pPr>
              <a:defRPr/>
            </a:pPr>
            <a:r>
              <a:rPr lang="en-US" dirty="0"/>
              <a:t>3079-18-0053-00-0002-framework-of-evaluation-and-assessment-for-the-VR-sockness-of-VR-content</a:t>
            </a:r>
          </a:p>
        </p:txBody>
      </p:sp>
    </p:spTree>
    <p:extLst>
      <p:ext uri="{BB962C8B-B14F-4D97-AF65-F5344CB8AC3E}">
        <p14:creationId xmlns:p14="http://schemas.microsoft.com/office/powerpoint/2010/main" val="2518125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7" name="바닥글 개체 틀 4"/>
          <p:cNvSpPr>
            <a:spLocks noGrp="1"/>
          </p:cNvSpPr>
          <p:nvPr>
            <p:ph type="ftr" sz="quarter" idx="11"/>
          </p:nvPr>
        </p:nvSpPr>
        <p:spPr>
          <a:xfrm>
            <a:off x="457200" y="6610350"/>
            <a:ext cx="7086600" cy="247650"/>
          </a:xfrm>
          <a:prstGeom prst="rect">
            <a:avLst/>
          </a:prstGeom>
        </p:spPr>
        <p:txBody>
          <a:bodyPr/>
          <a:lstStyle>
            <a:lvl1pPr algn="l">
              <a:defRPr sz="900" b="1">
                <a:solidFill>
                  <a:schemeClr val="tx1"/>
                </a:solidFill>
              </a:defRPr>
            </a:lvl1pPr>
          </a:lstStyle>
          <a:p>
            <a:pPr>
              <a:defRPr/>
            </a:pPr>
            <a:r>
              <a:rPr lang="en-US" dirty="0"/>
              <a:t>3079-18-0053-00-0002-framework-of-evaluation-and-assessment-for-the-VR-sockness-of-VR-content</a:t>
            </a:r>
          </a:p>
        </p:txBody>
      </p:sp>
      <p:sp>
        <p:nvSpPr>
          <p:cNvPr id="8"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1416472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10"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
        <p:nvSpPr>
          <p:cNvPr id="5" name="바닥글 개체 틀 4"/>
          <p:cNvSpPr>
            <a:spLocks noGrp="1"/>
          </p:cNvSpPr>
          <p:nvPr>
            <p:ph type="ftr" sz="quarter" idx="11"/>
          </p:nvPr>
        </p:nvSpPr>
        <p:spPr>
          <a:xfrm>
            <a:off x="457200" y="6610350"/>
            <a:ext cx="7086600" cy="247650"/>
          </a:xfrm>
          <a:prstGeom prst="rect">
            <a:avLst/>
          </a:prstGeom>
        </p:spPr>
        <p:txBody>
          <a:bodyPr/>
          <a:lstStyle>
            <a:lvl1pPr algn="l">
              <a:defRPr sz="900" b="1">
                <a:solidFill>
                  <a:schemeClr val="tx1"/>
                </a:solidFill>
              </a:defRPr>
            </a:lvl1pPr>
          </a:lstStyle>
          <a:p>
            <a:pPr>
              <a:defRPr/>
            </a:pPr>
            <a:r>
              <a:rPr lang="en-US" dirty="0"/>
              <a:t>3079-18-0053-00-0002-framework-of-evaluation-and-assessment-for-the-VR-sockness-of-VR-content</a:t>
            </a:r>
          </a:p>
        </p:txBody>
      </p:sp>
    </p:spTree>
    <p:extLst>
      <p:ext uri="{BB962C8B-B14F-4D97-AF65-F5344CB8AC3E}">
        <p14:creationId xmlns:p14="http://schemas.microsoft.com/office/powerpoint/2010/main" val="1387050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Glob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4513" name="Picture 8" descr="IEEE_SA_Bar_Graphic_long_lg"/>
          <p:cNvPicPr>
            <a:picLocks noChangeAspect="1" noChangeArrowheads="1"/>
          </p:cNvPicPr>
          <p:nvPr userDrawn="1"/>
        </p:nvPicPr>
        <p:blipFill>
          <a:blip r:embed="rId3" cstate="print"/>
          <a:srcRect/>
          <a:stretch>
            <a:fillRect/>
          </a:stretch>
        </p:blipFill>
        <p:spPr bwMode="auto">
          <a:xfrm>
            <a:off x="0" y="501652"/>
            <a:ext cx="9150351" cy="415925"/>
          </a:xfrm>
          <a:prstGeom prst="rect">
            <a:avLst/>
          </a:prstGeom>
          <a:noFill/>
          <a:ln w="9525">
            <a:noFill/>
            <a:miter lim="800000"/>
            <a:headEnd/>
            <a:tailEnd/>
          </a:ln>
        </p:spPr>
      </p:pic>
      <p:sp>
        <p:nvSpPr>
          <p:cNvPr id="240644" name="Rectangle 4"/>
          <p:cNvSpPr>
            <a:spLocks noGrp="1" noChangeArrowheads="1"/>
          </p:cNvSpPr>
          <p:nvPr>
            <p:ph type="subTitle" idx="1"/>
          </p:nvPr>
        </p:nvSpPr>
        <p:spPr>
          <a:xfrm>
            <a:off x="685800" y="1666875"/>
            <a:ext cx="7772400" cy="533400"/>
          </a:xfrm>
        </p:spPr>
        <p:txBody>
          <a:bodyPr anchor="t" anchorCtr="0"/>
          <a:lstStyle>
            <a:lvl1pPr>
              <a:defRPr sz="2400">
                <a:solidFill>
                  <a:schemeClr val="bg1"/>
                </a:solidFill>
              </a:defRPr>
            </a:lvl1pPr>
          </a:lstStyle>
          <a:p>
            <a:r>
              <a:rPr lang="en-US" dirty="0"/>
              <a:t>Click to edit Master subtitle style</a:t>
            </a:r>
          </a:p>
        </p:txBody>
      </p:sp>
      <p:sp>
        <p:nvSpPr>
          <p:cNvPr id="240643" name="Rectangle 3"/>
          <p:cNvSpPr>
            <a:spLocks noGrp="1" noChangeArrowheads="1"/>
          </p:cNvSpPr>
          <p:nvPr>
            <p:ph type="ctrTitle"/>
          </p:nvPr>
        </p:nvSpPr>
        <p:spPr>
          <a:xfrm>
            <a:off x="685800" y="1209675"/>
            <a:ext cx="7772400" cy="533400"/>
          </a:xfrm>
        </p:spPr>
        <p:txBody>
          <a:bodyPr anchor="b" anchorCtr="0"/>
          <a:lstStyle>
            <a:lvl1pPr>
              <a:defRPr>
                <a:solidFill>
                  <a:schemeClr val="bg1"/>
                </a:solidFill>
              </a:defRPr>
            </a:lvl1pPr>
          </a:lstStyle>
          <a:p>
            <a:r>
              <a:rPr lang="en-US" dirty="0"/>
              <a:t>Click to edit Master title style</a:t>
            </a:r>
          </a:p>
        </p:txBody>
      </p:sp>
      <p:sp>
        <p:nvSpPr>
          <p:cNvPr id="7" name="Text Placeholder 5"/>
          <p:cNvSpPr>
            <a:spLocks noGrp="1"/>
          </p:cNvSpPr>
          <p:nvPr>
            <p:ph type="body" sz="quarter" idx="10"/>
          </p:nvPr>
        </p:nvSpPr>
        <p:spPr>
          <a:xfrm>
            <a:off x="685800" y="3014663"/>
            <a:ext cx="3886200" cy="828675"/>
          </a:xfrm>
        </p:spPr>
        <p:txBody>
          <a:bodyPr anchor="ctr" anchorCtr="0"/>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72032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5.xml"/><Relationship Id="rId7"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3" descr="IEEE_SA_Bar_Graphic_long_rgb"/>
          <p:cNvPicPr>
            <a:picLocks noChangeAspect="1" noChangeArrowheads="1"/>
          </p:cNvPicPr>
          <p:nvPr/>
        </p:nvPicPr>
        <p:blipFill>
          <a:blip r:embed="rId4"/>
          <a:srcRect/>
          <a:stretch>
            <a:fillRect/>
          </a:stretch>
        </p:blipFill>
        <p:spPr bwMode="auto">
          <a:xfrm>
            <a:off x="0" y="6172200"/>
            <a:ext cx="9190038" cy="4381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09600" y="304800"/>
            <a:ext cx="80772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524000"/>
            <a:ext cx="8077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7086600" y="6629400"/>
            <a:ext cx="106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r>
              <a:rPr lang="en-US" altLang="ko-KR"/>
              <a:t>Insert Date here</a:t>
            </a:r>
            <a:endParaRPr lang="en-US"/>
          </a:p>
        </p:txBody>
      </p:sp>
      <p:sp>
        <p:nvSpPr>
          <p:cNvPr id="1029" name="Rectangle 5"/>
          <p:cNvSpPr>
            <a:spLocks noGrp="1" noChangeArrowheads="1"/>
          </p:cNvSpPr>
          <p:nvPr>
            <p:ph type="ftr" sz="quarter" idx="3"/>
          </p:nvPr>
        </p:nvSpPr>
        <p:spPr bwMode="auto">
          <a:xfrm>
            <a:off x="609600" y="6629400"/>
            <a:ext cx="4800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r>
              <a:rPr lang="en-US" dirty="0"/>
              <a:t>3079-18-0053-00-0002</a:t>
            </a:r>
          </a:p>
        </p:txBody>
      </p:sp>
      <p:sp>
        <p:nvSpPr>
          <p:cNvPr id="1030" name="Rectangle 6"/>
          <p:cNvSpPr>
            <a:spLocks noGrp="1" noChangeArrowheads="1"/>
          </p:cNvSpPr>
          <p:nvPr>
            <p:ph type="sldNum" sz="quarter" idx="4"/>
          </p:nvPr>
        </p:nvSpPr>
        <p:spPr bwMode="auto">
          <a:xfrm>
            <a:off x="8705850" y="6629400"/>
            <a:ext cx="43815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b="1">
                <a:solidFill>
                  <a:srgbClr val="000000"/>
                </a:solidFill>
                <a:latin typeface="Arial" pitchFamily="-84" charset="0"/>
              </a:defRPr>
            </a:lvl1pPr>
          </a:lstStyle>
          <a:p>
            <a:pPr>
              <a:defRPr/>
            </a:pPr>
            <a:fld id="{2E8BD8E8-FEBE-4B48-A872-D5E72F1EB77B}" type="slidenum">
              <a:rPr lang="en-US"/>
              <a:pPr>
                <a:defRPr/>
              </a:pPr>
              <a:t>‹#›</a:t>
            </a:fld>
            <a:endParaRPr lang="en-US" sz="1400">
              <a:latin typeface="Myriad Pro" charset="0"/>
            </a:endParaRPr>
          </a:p>
        </p:txBody>
      </p:sp>
      <p:pic>
        <p:nvPicPr>
          <p:cNvPr id="1032" name="Picture 24" descr="IEEE_white"/>
          <p:cNvPicPr>
            <a:picLocks noChangeAspect="1" noChangeArrowheads="1"/>
          </p:cNvPicPr>
          <p:nvPr/>
        </p:nvPicPr>
        <p:blipFill>
          <a:blip r:embed="rId5"/>
          <a:srcRect/>
          <a:stretch>
            <a:fillRect/>
          </a:stretch>
        </p:blipFill>
        <p:spPr bwMode="auto">
          <a:xfrm>
            <a:off x="8001000" y="6248400"/>
            <a:ext cx="901700" cy="265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8" r:id="rId1"/>
    <p:sldLayoutId id="2147483915" r:id="rId2"/>
  </p:sldLayoutIdLst>
  <p:hf hdr="0" dt="0"/>
  <p:txStyles>
    <p:titleStyle>
      <a:lvl1pPr algn="l" rtl="0" eaLnBrk="0" fontAlgn="base" hangingPunct="0">
        <a:spcBef>
          <a:spcPct val="0"/>
        </a:spcBef>
        <a:spcAft>
          <a:spcPct val="0"/>
        </a:spcAft>
        <a:defRPr sz="2800" b="1">
          <a:solidFill>
            <a:schemeClr val="tx2"/>
          </a:solidFill>
          <a:latin typeface="+mj-lt"/>
          <a:ea typeface="+mj-ea"/>
          <a:cs typeface="ＭＳ Ｐゴシック" pitchFamily="-112" charset="-128"/>
        </a:defRPr>
      </a:lvl1pPr>
      <a:lvl2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2pPr>
      <a:lvl3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3pPr>
      <a:lvl4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4pPr>
      <a:lvl5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342900" indent="-342900" algn="l" rtl="0" eaLnBrk="0" fontAlgn="base" hangingPunct="0">
        <a:spcBef>
          <a:spcPct val="50000"/>
        </a:spcBef>
        <a:spcAft>
          <a:spcPct val="0"/>
        </a:spcAft>
        <a:defRPr>
          <a:solidFill>
            <a:schemeClr val="tx1"/>
          </a:solidFill>
          <a:latin typeface="+mn-lt"/>
          <a:ea typeface="+mn-ea"/>
          <a:cs typeface="ＭＳ Ｐゴシック" pitchFamily="-112" charset="-128"/>
        </a:defRPr>
      </a:lvl1pPr>
      <a:lvl2pPr marL="742950" indent="-285750" algn="l" rtl="0" eaLnBrk="0" fontAlgn="base" hangingPunct="0">
        <a:spcBef>
          <a:spcPct val="20000"/>
        </a:spcBef>
        <a:spcAft>
          <a:spcPct val="0"/>
        </a:spcAft>
        <a:buChar char="–"/>
        <a:defRPr>
          <a:solidFill>
            <a:schemeClr val="tx1"/>
          </a:solidFill>
          <a:latin typeface="+mn-lt"/>
          <a:ea typeface="+mn-ea"/>
          <a:cs typeface="ＭＳ Ｐゴシック" pitchFamily="-112" charset="-128"/>
        </a:defRPr>
      </a:lvl2pPr>
      <a:lvl3pPr marL="1143000" indent="-228600" algn="l" rtl="0" eaLnBrk="0" fontAlgn="base" hangingPunct="0">
        <a:spcBef>
          <a:spcPct val="20000"/>
        </a:spcBef>
        <a:spcAft>
          <a:spcPct val="0"/>
        </a:spcAft>
        <a:buChar char="•"/>
        <a:defRPr sz="1600">
          <a:solidFill>
            <a:schemeClr val="tx1"/>
          </a:solidFill>
          <a:latin typeface="+mn-lt"/>
          <a:ea typeface="+mn-ea"/>
          <a:cs typeface="ＭＳ Ｐゴシック" pitchFamily="-112" charset="-128"/>
        </a:defRPr>
      </a:lvl3pPr>
      <a:lvl4pPr marL="16002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4pPr>
      <a:lvl5pPr marL="20574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152401"/>
            <a:ext cx="8229600" cy="6095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Aft>
                <a:spcPct val="0"/>
              </a:spcAft>
            </a:pPr>
            <a:r>
              <a:rPr lang="ko-KR" altLang="en-US"/>
              <a:t>마스터 제목 스타일 편집</a:t>
            </a:r>
          </a:p>
        </p:txBody>
      </p:sp>
      <p:sp>
        <p:nvSpPr>
          <p:cNvPr id="3" name="텍스트 개체 틀 2"/>
          <p:cNvSpPr>
            <a:spLocks noGrp="1"/>
          </p:cNvSpPr>
          <p:nvPr>
            <p:ph type="body" idx="1"/>
          </p:nvPr>
        </p:nvSpPr>
        <p:spPr>
          <a:xfrm>
            <a:off x="457200" y="1066800"/>
            <a:ext cx="8229600" cy="4800600"/>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9"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0" name="Picture 23" descr="IEEE_SA_Bar_Graphic_long_rgb"/>
          <p:cNvPicPr>
            <a:picLocks noChangeAspect="1" noChangeArrowheads="1"/>
          </p:cNvPicPr>
          <p:nvPr userDrawn="1"/>
        </p:nvPicPr>
        <p:blipFill>
          <a:blip r:embed="rId6"/>
          <a:srcRect/>
          <a:stretch>
            <a:fillRect/>
          </a:stretch>
        </p:blipFill>
        <p:spPr bwMode="auto">
          <a:xfrm>
            <a:off x="0" y="6172200"/>
            <a:ext cx="9144000" cy="438150"/>
          </a:xfrm>
          <a:prstGeom prst="rect">
            <a:avLst/>
          </a:prstGeom>
          <a:noFill/>
          <a:ln w="9525">
            <a:noFill/>
            <a:miter lim="800000"/>
            <a:headEnd/>
            <a:tailEnd/>
          </a:ln>
        </p:spPr>
      </p:pic>
      <p:pic>
        <p:nvPicPr>
          <p:cNvPr id="11" name="Picture 24" descr="IEEE_white"/>
          <p:cNvPicPr>
            <a:picLocks noChangeAspect="1" noChangeArrowheads="1"/>
          </p:cNvPicPr>
          <p:nvPr userDrawn="1"/>
        </p:nvPicPr>
        <p:blipFill>
          <a:blip r:embed="rId7"/>
          <a:srcRect/>
          <a:stretch>
            <a:fillRect/>
          </a:stretch>
        </p:blipFill>
        <p:spPr bwMode="auto">
          <a:xfrm>
            <a:off x="8001000" y="6248400"/>
            <a:ext cx="901700" cy="265113"/>
          </a:xfrm>
          <a:prstGeom prst="rect">
            <a:avLst/>
          </a:prstGeom>
          <a:noFill/>
          <a:ln w="9525">
            <a:noFill/>
            <a:miter lim="800000"/>
            <a:headEnd/>
            <a:tailEnd/>
          </a:ln>
        </p:spPr>
      </p:pic>
      <p:pic>
        <p:nvPicPr>
          <p:cNvPr id="5" name="그림 4">
            <a:extLst>
              <a:ext uri="{FF2B5EF4-FFF2-40B4-BE49-F238E27FC236}">
                <a16:creationId xmlns:a16="http://schemas.microsoft.com/office/drawing/2014/main" id="{CE061156-9F7C-44A3-8C58-D8DF487B97C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68911" y="138954"/>
            <a:ext cx="833789" cy="680196"/>
          </a:xfrm>
          <a:prstGeom prst="rect">
            <a:avLst/>
          </a:prstGeom>
        </p:spPr>
      </p:pic>
      <p:sp>
        <p:nvSpPr>
          <p:cNvPr id="12" name="바닥글 개체 틀 4"/>
          <p:cNvSpPr>
            <a:spLocks noGrp="1"/>
          </p:cNvSpPr>
          <p:nvPr>
            <p:ph type="ftr" sz="quarter" idx="3"/>
          </p:nvPr>
        </p:nvSpPr>
        <p:spPr>
          <a:xfrm>
            <a:off x="457200" y="6610350"/>
            <a:ext cx="7086600" cy="247650"/>
          </a:xfrm>
          <a:prstGeom prst="rect">
            <a:avLst/>
          </a:prstGeom>
        </p:spPr>
        <p:txBody>
          <a:bodyPr/>
          <a:lstStyle>
            <a:lvl1pPr algn="l">
              <a:defRPr sz="900" b="1">
                <a:solidFill>
                  <a:schemeClr val="tx1"/>
                </a:solidFill>
              </a:defRPr>
            </a:lvl1pPr>
          </a:lstStyle>
          <a:p>
            <a:pPr>
              <a:defRPr/>
            </a:pPr>
            <a:r>
              <a:rPr lang="en-US" dirty="0"/>
              <a:t>3079-18-0053-00-0002-framework-of-evaluation-and-assessment-for-the-VR-sockness-of-VR-content</a:t>
            </a:r>
          </a:p>
        </p:txBody>
      </p:sp>
    </p:spTree>
    <p:extLst>
      <p:ext uri="{BB962C8B-B14F-4D97-AF65-F5344CB8AC3E}">
        <p14:creationId xmlns:p14="http://schemas.microsoft.com/office/powerpoint/2010/main" val="1211743880"/>
      </p:ext>
    </p:extLst>
  </p:cSld>
  <p:clrMap bg1="lt1" tx1="dk1" bg2="lt2" tx2="dk2" accent1="accent1" accent2="accent2" accent3="accent3" accent4="accent4" accent5="accent5" accent6="accent6" hlink="hlink" folHlink="folHlink"/>
  <p:sldLayoutIdLst>
    <p:sldLayoutId id="2147483901" r:id="rId1"/>
    <p:sldLayoutId id="2147483905" r:id="rId2"/>
    <p:sldLayoutId id="2147483906" r:id="rId3"/>
    <p:sldLayoutId id="2147483911" r:id="rId4"/>
  </p:sldLayoutIdLst>
  <p:hf hdr="0" dt="0"/>
  <p:txStyles>
    <p:titleStyle>
      <a:lvl1pPr algn="l" defTabSz="685800" rtl="0" eaLnBrk="1" latinLnBrk="1" hangingPunct="1">
        <a:lnSpc>
          <a:spcPct val="90000"/>
        </a:lnSpc>
        <a:spcBef>
          <a:spcPct val="0"/>
        </a:spcBef>
        <a:buNone/>
        <a:defRPr lang="ko-KR" altLang="en-US" sz="2800" b="1" kern="1200">
          <a:solidFill>
            <a:schemeClr val="tx2"/>
          </a:solidFill>
          <a:latin typeface="+mj-lt"/>
          <a:ea typeface="+mj-ea"/>
          <a:cs typeface="+mj-cs"/>
        </a:defRPr>
      </a:lvl1pPr>
    </p:titleStyle>
    <p:bodyStyle>
      <a:lvl1pPr marL="171450" indent="-171450" algn="l" defTabSz="685800" rtl="0" eaLnBrk="1" latinLnBrk="1"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1"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1"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9.emf"/><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28.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bylaws/sect6-7.html#6" TargetMode="External"/><Relationship Id="rId2" Type="http://schemas.openxmlformats.org/officeDocument/2006/relationships/hyperlink" Target="http://standards.ieee.org/develop/policies/bylaws/sect6-7.html#7"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3" Type="http://schemas.openxmlformats.org/officeDocument/2006/relationships/image" Target="../media/image9.emf"/><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1666874"/>
            <a:ext cx="8001000" cy="923925"/>
          </a:xfrm>
        </p:spPr>
        <p:txBody>
          <a:bodyPr>
            <a:normAutofit/>
          </a:bodyPr>
          <a:lstStyle/>
          <a:p>
            <a:r>
              <a:rPr lang="en-US" dirty="0"/>
              <a:t>[Deep Learning-based VR Sickness </a:t>
            </a:r>
            <a:r>
              <a:rPr lang="en-US" dirty="0" smtClean="0"/>
              <a:t>Assessment Considering </a:t>
            </a:r>
            <a:r>
              <a:rPr lang="en-US" dirty="0"/>
              <a:t>Content Quality </a:t>
            </a:r>
            <a:r>
              <a:rPr lang="en-US" dirty="0" smtClean="0"/>
              <a:t>Factor]</a:t>
            </a:r>
            <a:endParaRPr lang="en-US" dirty="0"/>
          </a:p>
        </p:txBody>
      </p:sp>
      <p:sp>
        <p:nvSpPr>
          <p:cNvPr id="7" name="Text Placeholder 6"/>
          <p:cNvSpPr>
            <a:spLocks noGrp="1"/>
          </p:cNvSpPr>
          <p:nvPr>
            <p:ph type="body" sz="quarter" idx="10"/>
          </p:nvPr>
        </p:nvSpPr>
        <p:spPr>
          <a:xfrm>
            <a:off x="710184" y="2514600"/>
            <a:ext cx="7467600" cy="828675"/>
          </a:xfrm>
        </p:spPr>
        <p:txBody>
          <a:bodyPr/>
          <a:lstStyle/>
          <a:p>
            <a:r>
              <a:rPr lang="en-US" dirty="0" smtClean="0"/>
              <a:t>[</a:t>
            </a:r>
            <a:r>
              <a:rPr lang="en-US" altLang="ko-KR" dirty="0"/>
              <a:t>Sangmin Lee, </a:t>
            </a:r>
            <a:r>
              <a:rPr lang="en-US" altLang="ko-KR" dirty="0" err="1"/>
              <a:t>Kihyun</a:t>
            </a:r>
            <a:r>
              <a:rPr lang="en-US" altLang="ko-KR" dirty="0"/>
              <a:t> Kim, </a:t>
            </a:r>
            <a:r>
              <a:rPr lang="en-US" altLang="ko-KR" dirty="0" err="1"/>
              <a:t>Hak</a:t>
            </a:r>
            <a:r>
              <a:rPr lang="en-US" altLang="ko-KR" dirty="0"/>
              <a:t> </a:t>
            </a:r>
            <a:r>
              <a:rPr lang="en-US" altLang="ko-KR" dirty="0" err="1"/>
              <a:t>Gu</a:t>
            </a:r>
            <a:r>
              <a:rPr lang="en-US" altLang="ko-KR" dirty="0"/>
              <a:t> Kim, Minho Park, Yong Man Ro </a:t>
            </a:r>
            <a:r>
              <a:rPr lang="en-US" altLang="ko-KR" dirty="0" smtClean="0"/>
              <a:t>/ KAIST</a:t>
            </a:r>
            <a:r>
              <a:rPr lang="en-US" dirty="0" smtClean="0"/>
              <a:t>]</a:t>
            </a:r>
            <a:endParaRPr lang="en-US" dirty="0"/>
          </a:p>
        </p:txBody>
      </p:sp>
    </p:spTree>
    <p:extLst>
      <p:ext uri="{BB962C8B-B14F-4D97-AF65-F5344CB8AC3E}">
        <p14:creationId xmlns:p14="http://schemas.microsoft.com/office/powerpoint/2010/main" val="4271947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ormAutofit/>
          </a:bodyPr>
          <a:lstStyle/>
          <a:p>
            <a:r>
              <a:rPr lang="en-US" altLang="ko-KR" sz="2400" dirty="0" smtClean="0">
                <a:latin typeface="+mn-ea"/>
                <a:ea typeface="+mn-ea"/>
              </a:rPr>
              <a:t>Proposed Method</a:t>
            </a:r>
            <a:endParaRPr lang="ko-KR" altLang="en-US" sz="2400" dirty="0">
              <a:latin typeface="+mn-ea"/>
              <a:ea typeface="+mn-ea"/>
            </a:endParaRPr>
          </a:p>
        </p:txBody>
      </p:sp>
      <p:sp>
        <p:nvSpPr>
          <p:cNvPr id="4" name="슬라이드 번호 개체 틀 3"/>
          <p:cNvSpPr>
            <a:spLocks noGrp="1"/>
          </p:cNvSpPr>
          <p:nvPr>
            <p:ph type="sldNum" sz="quarter" idx="12"/>
          </p:nvPr>
        </p:nvSpPr>
        <p:spPr/>
        <p:txBody>
          <a:bodyPr/>
          <a:lstStyle/>
          <a:p>
            <a:fld id="{F2147C5C-C177-47CA-968A-16AF03599F47}" type="slidenum">
              <a:rPr lang="ko-KR" altLang="en-US" smtClean="0"/>
              <a:t>9</a:t>
            </a:fld>
            <a:endParaRPr lang="ko-KR" altLang="en-US"/>
          </a:p>
        </p:txBody>
      </p:sp>
      <p:sp>
        <p:nvSpPr>
          <p:cNvPr id="5" name="직사각형 4"/>
          <p:cNvSpPr/>
          <p:nvPr/>
        </p:nvSpPr>
        <p:spPr>
          <a:xfrm>
            <a:off x="251520" y="1052736"/>
            <a:ext cx="8856984" cy="2893100"/>
          </a:xfrm>
          <a:prstGeom prst="rect">
            <a:avLst/>
          </a:prstGeom>
        </p:spPr>
        <p:txBody>
          <a:bodyPr wrap="square">
            <a:spAutoFit/>
          </a:bodyPr>
          <a:lstStyle/>
          <a:p>
            <a:pPr marL="355600" indent="-252000" latinLnBrk="0">
              <a:lnSpc>
                <a:spcPct val="130000"/>
              </a:lnSpc>
              <a:buClr>
                <a:schemeClr val="tx1"/>
              </a:buClr>
              <a:buBlip>
                <a:blip r:embed="rId3"/>
              </a:buBlip>
              <a:tabLst>
                <a:tab pos="266700" algn="l"/>
                <a:tab pos="538163" algn="l"/>
              </a:tabLst>
              <a:defRPr/>
            </a:pPr>
            <a:r>
              <a:rPr lang="en-US" altLang="ko-KR" sz="2000" b="1" spc="-150" dirty="0" smtClean="0">
                <a:solidFill>
                  <a:srgbClr val="002060"/>
                </a:solidFill>
                <a:latin typeface="+mn-ea"/>
                <a:ea typeface="+mn-ea"/>
                <a:sym typeface="Wingdings" pitchFamily="2" charset="2"/>
              </a:rPr>
              <a:t>Spatial inconsistency</a:t>
            </a:r>
          </a:p>
          <a:p>
            <a:pPr marL="812800" lvl="1"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The Structural Similarity (SSIM) is a perceptual metric that quantifies image quality degradation.</a:t>
            </a:r>
          </a:p>
          <a:p>
            <a:pPr marL="812800" lvl="1"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SSIM is used for measuring structural similarity (0 ~ 1) between two images.</a:t>
            </a:r>
          </a:p>
          <a:p>
            <a:pPr marL="812800" lvl="1"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SSIM  ↓, Spatial inconsistency  ↑.</a:t>
            </a:r>
          </a:p>
          <a:p>
            <a:pPr marL="560800" lvl="1">
              <a:lnSpc>
                <a:spcPct val="130000"/>
              </a:lnSpc>
              <a:buClr>
                <a:schemeClr val="tx1"/>
              </a:buClr>
              <a:tabLst>
                <a:tab pos="266700" algn="l"/>
                <a:tab pos="538163" algn="l"/>
              </a:tabLst>
              <a:defRPr/>
            </a:pPr>
            <a:endParaRPr lang="en-US" altLang="ko-KR" sz="2000" b="1" spc="-150" dirty="0">
              <a:solidFill>
                <a:srgbClr val="002060"/>
              </a:solidFill>
              <a:latin typeface="+mn-ea"/>
              <a:ea typeface="+mn-ea"/>
              <a:sym typeface="Wingdings" pitchFamily="2" charset="2"/>
            </a:endParaRPr>
          </a:p>
        </p:txBody>
      </p:sp>
      <p:grpSp>
        <p:nvGrpSpPr>
          <p:cNvPr id="7" name="그룹 6"/>
          <p:cNvGrpSpPr/>
          <p:nvPr/>
        </p:nvGrpSpPr>
        <p:grpSpPr>
          <a:xfrm>
            <a:off x="2743200" y="3915025"/>
            <a:ext cx="1596931" cy="1486112"/>
            <a:chOff x="7069714" y="2420838"/>
            <a:chExt cx="1226552" cy="1226247"/>
          </a:xfrm>
        </p:grpSpPr>
        <p:pic>
          <p:nvPicPr>
            <p:cNvPr id="8" name="그림 7"/>
            <p:cNvPicPr>
              <a:picLocks noChangeAspect="1"/>
            </p:cNvPicPr>
            <p:nvPr/>
          </p:nvPicPr>
          <p:blipFill rotWithShape="1">
            <a:blip r:embed="rId4"/>
            <a:srcRect l="16667" r="16667"/>
            <a:stretch/>
          </p:blipFill>
          <p:spPr>
            <a:xfrm>
              <a:off x="7072128" y="2422949"/>
              <a:ext cx="1224136" cy="1224136"/>
            </a:xfrm>
            <a:prstGeom prst="rect">
              <a:avLst/>
            </a:prstGeom>
          </p:spPr>
        </p:pic>
        <p:cxnSp>
          <p:nvCxnSpPr>
            <p:cNvPr id="9" name="직선 연결선 8"/>
            <p:cNvCxnSpPr/>
            <p:nvPr/>
          </p:nvCxnSpPr>
          <p:spPr>
            <a:xfrm>
              <a:off x="8289121" y="2420838"/>
              <a:ext cx="0" cy="1226247"/>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직선 연결선 9"/>
            <p:cNvCxnSpPr/>
            <p:nvPr/>
          </p:nvCxnSpPr>
          <p:spPr>
            <a:xfrm>
              <a:off x="7069714" y="2422262"/>
              <a:ext cx="4" cy="1224823"/>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직선 연결선 10"/>
            <p:cNvCxnSpPr/>
            <p:nvPr/>
          </p:nvCxnSpPr>
          <p:spPr>
            <a:xfrm flipH="1" flipV="1">
              <a:off x="7069714" y="2421893"/>
              <a:ext cx="1226552" cy="371"/>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직선 연결선 11"/>
            <p:cNvCxnSpPr/>
            <p:nvPr/>
          </p:nvCxnSpPr>
          <p:spPr>
            <a:xfrm flipH="1">
              <a:off x="7069714" y="3639640"/>
              <a:ext cx="1219407"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직선 연결선 12"/>
            <p:cNvCxnSpPr>
              <a:stCxn id="8" idx="3"/>
              <a:endCxn id="8" idx="1"/>
            </p:cNvCxnSpPr>
            <p:nvPr/>
          </p:nvCxnSpPr>
          <p:spPr>
            <a:xfrm flipH="1">
              <a:off x="7072128" y="3035017"/>
              <a:ext cx="1224136"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직선 연결선 13"/>
            <p:cNvCxnSpPr>
              <a:stCxn id="8" idx="0"/>
              <a:endCxn id="8" idx="2"/>
            </p:cNvCxnSpPr>
            <p:nvPr/>
          </p:nvCxnSpPr>
          <p:spPr>
            <a:xfrm>
              <a:off x="7684196" y="2422949"/>
              <a:ext cx="0" cy="1224136"/>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직선 연결선 14"/>
            <p:cNvCxnSpPr/>
            <p:nvPr/>
          </p:nvCxnSpPr>
          <p:spPr>
            <a:xfrm>
              <a:off x="7376110" y="2420838"/>
              <a:ext cx="0" cy="1224136"/>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p:nvPr/>
          </p:nvCxnSpPr>
          <p:spPr>
            <a:xfrm>
              <a:off x="7977277" y="2420838"/>
              <a:ext cx="0" cy="1224136"/>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직선 연결선 16"/>
            <p:cNvCxnSpPr/>
            <p:nvPr/>
          </p:nvCxnSpPr>
          <p:spPr>
            <a:xfrm flipH="1">
              <a:off x="7069714" y="2739107"/>
              <a:ext cx="1224136"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직선 연결선 17"/>
            <p:cNvCxnSpPr/>
            <p:nvPr/>
          </p:nvCxnSpPr>
          <p:spPr>
            <a:xfrm flipH="1">
              <a:off x="7072128" y="3339553"/>
              <a:ext cx="1224136"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9" name="그룹 18"/>
          <p:cNvGrpSpPr/>
          <p:nvPr/>
        </p:nvGrpSpPr>
        <p:grpSpPr>
          <a:xfrm>
            <a:off x="5143330" y="3915025"/>
            <a:ext cx="1599150" cy="1486112"/>
            <a:chOff x="5218368" y="2492896"/>
            <a:chExt cx="1228256" cy="1226247"/>
          </a:xfrm>
        </p:grpSpPr>
        <p:pic>
          <p:nvPicPr>
            <p:cNvPr id="20" name="그림 19"/>
            <p:cNvPicPr>
              <a:picLocks noChangeAspect="1"/>
            </p:cNvPicPr>
            <p:nvPr/>
          </p:nvPicPr>
          <p:blipFill rotWithShape="1">
            <a:blip r:embed="rId5"/>
            <a:srcRect l="16667" r="16667"/>
            <a:stretch/>
          </p:blipFill>
          <p:spPr>
            <a:xfrm>
              <a:off x="5218368" y="2492946"/>
              <a:ext cx="1224000" cy="1224000"/>
            </a:xfrm>
            <a:prstGeom prst="rect">
              <a:avLst/>
            </a:prstGeom>
          </p:spPr>
        </p:pic>
        <p:cxnSp>
          <p:nvCxnSpPr>
            <p:cNvPr id="21" name="직선 연결선 20"/>
            <p:cNvCxnSpPr/>
            <p:nvPr/>
          </p:nvCxnSpPr>
          <p:spPr>
            <a:xfrm>
              <a:off x="6439479" y="2492896"/>
              <a:ext cx="0" cy="1226247"/>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직선 연결선 21"/>
            <p:cNvCxnSpPr/>
            <p:nvPr/>
          </p:nvCxnSpPr>
          <p:spPr>
            <a:xfrm>
              <a:off x="5220072" y="2494320"/>
              <a:ext cx="4" cy="1224823"/>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직선 연결선 22"/>
            <p:cNvCxnSpPr/>
            <p:nvPr/>
          </p:nvCxnSpPr>
          <p:spPr>
            <a:xfrm flipH="1" flipV="1">
              <a:off x="5220072" y="2493951"/>
              <a:ext cx="1226552" cy="371"/>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p:nvPr/>
          </p:nvCxnSpPr>
          <p:spPr>
            <a:xfrm flipH="1">
              <a:off x="5220072" y="3711698"/>
              <a:ext cx="1219407"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직선 연결선 24"/>
            <p:cNvCxnSpPr/>
            <p:nvPr/>
          </p:nvCxnSpPr>
          <p:spPr>
            <a:xfrm flipH="1">
              <a:off x="5222486" y="3107075"/>
              <a:ext cx="1224136"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직선 연결선 25"/>
            <p:cNvCxnSpPr/>
            <p:nvPr/>
          </p:nvCxnSpPr>
          <p:spPr>
            <a:xfrm>
              <a:off x="5834554" y="2495007"/>
              <a:ext cx="0" cy="1224136"/>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 name="직선 연결선 26"/>
            <p:cNvCxnSpPr/>
            <p:nvPr/>
          </p:nvCxnSpPr>
          <p:spPr>
            <a:xfrm>
              <a:off x="5526468" y="2492896"/>
              <a:ext cx="0" cy="1224136"/>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직선 연결선 27"/>
            <p:cNvCxnSpPr/>
            <p:nvPr/>
          </p:nvCxnSpPr>
          <p:spPr>
            <a:xfrm>
              <a:off x="6127635" y="2492896"/>
              <a:ext cx="0" cy="1224136"/>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 name="직선 연결선 28"/>
            <p:cNvCxnSpPr/>
            <p:nvPr/>
          </p:nvCxnSpPr>
          <p:spPr>
            <a:xfrm flipH="1">
              <a:off x="5220072" y="2811165"/>
              <a:ext cx="1224136"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0" name="직선 연결선 29"/>
            <p:cNvCxnSpPr/>
            <p:nvPr/>
          </p:nvCxnSpPr>
          <p:spPr>
            <a:xfrm flipH="1">
              <a:off x="5222486" y="3411611"/>
              <a:ext cx="1224136"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grpSp>
      <p:cxnSp>
        <p:nvCxnSpPr>
          <p:cNvPr id="31" name="꺾인 연결선 30"/>
          <p:cNvCxnSpPr>
            <a:stCxn id="20" idx="2"/>
            <a:endCxn id="8" idx="2"/>
          </p:cNvCxnSpPr>
          <p:nvPr/>
        </p:nvCxnSpPr>
        <p:spPr>
          <a:xfrm rot="5400000">
            <a:off x="4740355" y="4201357"/>
            <a:ext cx="2662" cy="2396899"/>
          </a:xfrm>
          <a:prstGeom prst="bentConnector3">
            <a:avLst>
              <a:gd name="adj1" fmla="val 8687528"/>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823278" y="3582598"/>
            <a:ext cx="1495922" cy="369332"/>
          </a:xfrm>
          <a:prstGeom prst="rect">
            <a:avLst/>
          </a:prstGeom>
          <a:noFill/>
        </p:spPr>
        <p:txBody>
          <a:bodyPr wrap="none" rtlCol="0">
            <a:spAutoFit/>
          </a:bodyPr>
          <a:lstStyle/>
          <a:p>
            <a:r>
              <a:rPr lang="en-US" altLang="ko-KR" b="1" dirty="0" smtClean="0">
                <a:latin typeface="+mj-lt"/>
              </a:rPr>
              <a:t>Input frame</a:t>
            </a:r>
            <a:endParaRPr lang="ko-KR" altLang="en-US" b="1" dirty="0">
              <a:latin typeface="+mj-lt"/>
            </a:endParaRPr>
          </a:p>
        </p:txBody>
      </p:sp>
      <p:sp>
        <p:nvSpPr>
          <p:cNvPr id="33" name="TextBox 32"/>
          <p:cNvSpPr txBox="1"/>
          <p:nvPr/>
        </p:nvSpPr>
        <p:spPr>
          <a:xfrm>
            <a:off x="4975750" y="3565187"/>
            <a:ext cx="1998432" cy="369332"/>
          </a:xfrm>
          <a:prstGeom prst="rect">
            <a:avLst/>
          </a:prstGeom>
          <a:noFill/>
        </p:spPr>
        <p:txBody>
          <a:bodyPr wrap="none" rtlCol="0">
            <a:spAutoFit/>
          </a:bodyPr>
          <a:lstStyle/>
          <a:p>
            <a:r>
              <a:rPr lang="en-US" altLang="ko-KR" b="1" dirty="0" smtClean="0">
                <a:latin typeface="+mj-lt"/>
              </a:rPr>
              <a:t>Reference frame</a:t>
            </a:r>
            <a:endParaRPr lang="ko-KR" altLang="en-US" b="1" dirty="0">
              <a:latin typeface="+mj-lt"/>
            </a:endParaRPr>
          </a:p>
        </p:txBody>
      </p:sp>
      <p:sp>
        <p:nvSpPr>
          <p:cNvPr id="34" name="TextBox 33"/>
          <p:cNvSpPr txBox="1"/>
          <p:nvPr/>
        </p:nvSpPr>
        <p:spPr>
          <a:xfrm>
            <a:off x="4061320" y="5650468"/>
            <a:ext cx="1465466" cy="369332"/>
          </a:xfrm>
          <a:prstGeom prst="rect">
            <a:avLst/>
          </a:prstGeom>
          <a:noFill/>
        </p:spPr>
        <p:txBody>
          <a:bodyPr wrap="none" rtlCol="0">
            <a:spAutoFit/>
          </a:bodyPr>
          <a:lstStyle/>
          <a:p>
            <a:r>
              <a:rPr lang="en-US" altLang="ko-KR" dirty="0" err="1" smtClean="0">
                <a:latin typeface="+mj-lt"/>
              </a:rPr>
              <a:t>SSIM</a:t>
            </a:r>
            <a:r>
              <a:rPr lang="en-US" altLang="ko-KR" dirty="0" smtClean="0">
                <a:latin typeface="+mj-lt"/>
              </a:rPr>
              <a:t> = 0.72</a:t>
            </a:r>
            <a:endParaRPr lang="ko-KR" altLang="en-US" dirty="0">
              <a:latin typeface="+mj-lt"/>
            </a:endParaRPr>
          </a:p>
        </p:txBody>
      </p:sp>
    </p:spTree>
    <p:extLst>
      <p:ext uri="{BB962C8B-B14F-4D97-AF65-F5344CB8AC3E}">
        <p14:creationId xmlns:p14="http://schemas.microsoft.com/office/powerpoint/2010/main" val="2864231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ormAutofit/>
          </a:bodyPr>
          <a:lstStyle/>
          <a:p>
            <a:r>
              <a:rPr lang="en-US" altLang="ko-KR" sz="2400" dirty="0" smtClean="0">
                <a:latin typeface="+mn-ea"/>
                <a:ea typeface="+mn-ea"/>
              </a:rPr>
              <a:t>Proposed Method</a:t>
            </a:r>
            <a:endParaRPr lang="ko-KR" altLang="en-US" sz="2400" dirty="0">
              <a:latin typeface="+mn-ea"/>
              <a:ea typeface="+mn-ea"/>
            </a:endParaRPr>
          </a:p>
        </p:txBody>
      </p:sp>
      <p:sp>
        <p:nvSpPr>
          <p:cNvPr id="4" name="슬라이드 번호 개체 틀 3"/>
          <p:cNvSpPr>
            <a:spLocks noGrp="1"/>
          </p:cNvSpPr>
          <p:nvPr>
            <p:ph type="sldNum" sz="quarter" idx="12"/>
          </p:nvPr>
        </p:nvSpPr>
        <p:spPr/>
        <p:txBody>
          <a:bodyPr/>
          <a:lstStyle/>
          <a:p>
            <a:fld id="{F2147C5C-C177-47CA-968A-16AF03599F47}" type="slidenum">
              <a:rPr lang="ko-KR" altLang="en-US" smtClean="0"/>
              <a:t>10</a:t>
            </a:fld>
            <a:endParaRPr lang="ko-KR" altLang="en-US"/>
          </a:p>
        </p:txBody>
      </p:sp>
      <mc:AlternateContent xmlns:mc="http://schemas.openxmlformats.org/markup-compatibility/2006" xmlns:a14="http://schemas.microsoft.com/office/drawing/2010/main">
        <mc:Choice Requires="a14">
          <p:sp>
            <p:nvSpPr>
              <p:cNvPr id="5" name="직사각형 4"/>
              <p:cNvSpPr/>
              <p:nvPr/>
            </p:nvSpPr>
            <p:spPr>
              <a:xfrm>
                <a:off x="251520" y="1052736"/>
                <a:ext cx="8856984" cy="3300584"/>
              </a:xfrm>
              <a:prstGeom prst="rect">
                <a:avLst/>
              </a:prstGeom>
            </p:spPr>
            <p:txBody>
              <a:bodyPr wrap="square">
                <a:spAutoFit/>
              </a:bodyPr>
              <a:lstStyle/>
              <a:p>
                <a:pPr marL="355600" indent="-252000" latinLnBrk="0">
                  <a:lnSpc>
                    <a:spcPct val="130000"/>
                  </a:lnSpc>
                  <a:buClr>
                    <a:schemeClr val="tx1"/>
                  </a:buClr>
                  <a:buBlip>
                    <a:blip r:embed="rId3"/>
                  </a:buBlip>
                  <a:tabLst>
                    <a:tab pos="266700" algn="l"/>
                    <a:tab pos="538163" algn="l"/>
                  </a:tabLst>
                  <a:defRPr/>
                </a:pPr>
                <a:r>
                  <a:rPr lang="en-US" altLang="ko-KR" sz="2000" b="1" spc="-150" dirty="0" smtClean="0">
                    <a:solidFill>
                      <a:srgbClr val="002060"/>
                    </a:solidFill>
                    <a:latin typeface="+mn-ea"/>
                    <a:ea typeface="+mn-ea"/>
                    <a:sym typeface="Wingdings" pitchFamily="2" charset="2"/>
                  </a:rPr>
                  <a:t>Temporal inconsistency</a:t>
                </a:r>
              </a:p>
              <a:p>
                <a:pPr marL="812800" lvl="1"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Flicker </a:t>
                </a:r>
                <a:r>
                  <a:rPr lang="en-US" altLang="ko-KR" sz="2000" b="1" spc="-150" dirty="0" smtClean="0">
                    <a:solidFill>
                      <a:srgbClr val="002060"/>
                    </a:solidFill>
                    <a:latin typeface="+mn-ea"/>
                    <a:ea typeface="+mn-ea"/>
                    <a:sym typeface="Wingdings" pitchFamily="2" charset="2"/>
                  </a:rPr>
                  <a:t>amount </a:t>
                </a:r>
                <a:r>
                  <a:rPr lang="en-US" altLang="ko-KR" sz="2000" b="1" spc="-150" dirty="0">
                    <a:solidFill>
                      <a:srgbClr val="002060"/>
                    </a:solidFill>
                    <a:latin typeface="+mn-ea"/>
                    <a:ea typeface="+mn-ea"/>
                    <a:sym typeface="Wingdings" pitchFamily="2" charset="2"/>
                  </a:rPr>
                  <a:t>is defined as an average of difference at pixel level between adjacent two frames as follows, </a:t>
                </a:r>
                <a14:m>
                  <m:oMath xmlns:m="http://schemas.openxmlformats.org/officeDocument/2006/math">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𝐹</m:t>
                        </m:r>
                        <m:r>
                          <a:rPr lang="en-US" altLang="ko-KR" sz="2000" i="1">
                            <a:latin typeface="Cambria Math" panose="02040503050406030204" pitchFamily="18" charset="0"/>
                          </a:rPr>
                          <m:t>.</m:t>
                        </m:r>
                        <m:r>
                          <a:rPr lang="en-US" altLang="ko-KR" sz="2000" i="1">
                            <a:latin typeface="Cambria Math" panose="02040503050406030204" pitchFamily="18" charset="0"/>
                          </a:rPr>
                          <m:t>𝐴</m:t>
                        </m:r>
                      </m:e>
                      <m:sub>
                        <m:r>
                          <a:rPr lang="en-US" altLang="ko-KR" sz="2000" i="1">
                            <a:latin typeface="Cambria Math" panose="02040503050406030204" pitchFamily="18" charset="0"/>
                          </a:rPr>
                          <m:t>𝑡</m:t>
                        </m:r>
                      </m:sub>
                    </m:sSub>
                    <m:r>
                      <a:rPr lang="en-US" altLang="ko-KR" sz="2000" i="1">
                        <a:latin typeface="Cambria Math" panose="02040503050406030204" pitchFamily="18" charset="0"/>
                      </a:rPr>
                      <m:t>= </m:t>
                    </m:r>
                    <m:f>
                      <m:fPr>
                        <m:ctrlPr>
                          <a:rPr lang="en-US" altLang="ko-KR" sz="2000" i="1">
                            <a:latin typeface="Cambria Math" panose="02040503050406030204" pitchFamily="18" charset="0"/>
                          </a:rPr>
                        </m:ctrlPr>
                      </m:fPr>
                      <m:num>
                        <m:r>
                          <a:rPr lang="en-US" altLang="ko-KR" sz="2000" i="1">
                            <a:latin typeface="Cambria Math" panose="02040503050406030204" pitchFamily="18" charset="0"/>
                          </a:rPr>
                          <m:t>1</m:t>
                        </m:r>
                      </m:num>
                      <m:den>
                        <m:r>
                          <a:rPr lang="en-US" altLang="ko-KR" sz="2000" i="1">
                            <a:latin typeface="Cambria Math" panose="02040503050406030204" pitchFamily="18" charset="0"/>
                          </a:rPr>
                          <m:t>𝑥</m:t>
                        </m:r>
                        <m:r>
                          <a:rPr lang="en-US" altLang="ko-KR" sz="2000" i="1">
                            <a:latin typeface="Cambria Math" panose="02040503050406030204" pitchFamily="18" charset="0"/>
                          </a:rPr>
                          <m:t> ×</m:t>
                        </m:r>
                        <m:r>
                          <a:rPr lang="en-US" altLang="ko-KR" sz="2000" i="1">
                            <a:latin typeface="Cambria Math" panose="02040503050406030204" pitchFamily="18" charset="0"/>
                            <a:ea typeface="Cambria Math" panose="02040503050406030204" pitchFamily="18" charset="0"/>
                          </a:rPr>
                          <m:t>𝑦</m:t>
                        </m:r>
                      </m:den>
                    </m:f>
                    <m:nary>
                      <m:naryPr>
                        <m:chr m:val="∑"/>
                        <m:supHide m:val="on"/>
                        <m:ctrlPr>
                          <a:rPr lang="en-US" altLang="ko-KR" sz="2000" i="1">
                            <a:latin typeface="Cambria Math" panose="02040503050406030204" pitchFamily="18" charset="0"/>
                          </a:rPr>
                        </m:ctrlPr>
                      </m:naryPr>
                      <m:sub>
                        <m:r>
                          <m:rPr>
                            <m:brk m:alnAt="7"/>
                          </m:rPr>
                          <a:rPr lang="en-US" altLang="ko-KR" sz="2000" i="1">
                            <a:latin typeface="Cambria Math" panose="02040503050406030204" pitchFamily="18" charset="0"/>
                          </a:rPr>
                          <m:t>𝑥</m:t>
                        </m:r>
                        <m:r>
                          <a:rPr lang="en-US" altLang="ko-KR" sz="2000" i="1">
                            <a:latin typeface="Cambria Math" panose="02040503050406030204" pitchFamily="18" charset="0"/>
                            <a:ea typeface="Cambria Math" panose="02040503050406030204" pitchFamily="18" charset="0"/>
                          </a:rPr>
                          <m:t>∈</m:t>
                        </m:r>
                        <m:r>
                          <a:rPr lang="en-US" altLang="ko-KR" sz="2000" i="1">
                            <a:latin typeface="Cambria Math" panose="02040503050406030204" pitchFamily="18" charset="0"/>
                            <a:ea typeface="Cambria Math" panose="02040503050406030204" pitchFamily="18" charset="0"/>
                          </a:rPr>
                          <m:t>𝑋</m:t>
                        </m:r>
                        <m:r>
                          <a:rPr lang="en-US" altLang="ko-KR" sz="2000" i="1">
                            <a:latin typeface="Cambria Math" panose="02040503050406030204" pitchFamily="18" charset="0"/>
                            <a:ea typeface="Cambria Math" panose="02040503050406030204" pitchFamily="18" charset="0"/>
                          </a:rPr>
                          <m:t>,</m:t>
                        </m:r>
                        <m:r>
                          <a:rPr lang="en-US" altLang="ko-KR" sz="2000" i="1">
                            <a:latin typeface="Cambria Math" panose="02040503050406030204" pitchFamily="18" charset="0"/>
                            <a:ea typeface="Cambria Math" panose="02040503050406030204" pitchFamily="18" charset="0"/>
                          </a:rPr>
                          <m:t>𝑦</m:t>
                        </m:r>
                        <m:r>
                          <a:rPr lang="en-US" altLang="ko-KR" sz="2000" i="1">
                            <a:latin typeface="Cambria Math" panose="02040503050406030204" pitchFamily="18" charset="0"/>
                            <a:ea typeface="Cambria Math" panose="02040503050406030204" pitchFamily="18" charset="0"/>
                          </a:rPr>
                          <m:t>∈</m:t>
                        </m:r>
                        <m:r>
                          <a:rPr lang="en-US" altLang="ko-KR" sz="2000" i="1">
                            <a:latin typeface="Cambria Math" panose="02040503050406030204" pitchFamily="18" charset="0"/>
                            <a:ea typeface="Cambria Math" panose="02040503050406030204" pitchFamily="18" charset="0"/>
                          </a:rPr>
                          <m:t>𝑌</m:t>
                        </m:r>
                      </m:sub>
                      <m:sup/>
                      <m:e>
                        <m:r>
                          <a:rPr lang="en-US" altLang="ko-KR" sz="2000" i="1">
                            <a:latin typeface="Cambria Math" panose="02040503050406030204" pitchFamily="18" charset="0"/>
                          </a:rPr>
                          <m:t> </m:t>
                        </m:r>
                        <m:d>
                          <m:dPr>
                            <m:begChr m:val="|"/>
                            <m:endChr m:val="|"/>
                            <m:ctrlPr>
                              <a:rPr lang="en-US" altLang="ko-KR" sz="2000" i="1">
                                <a:latin typeface="Cambria Math" panose="02040503050406030204" pitchFamily="18" charset="0"/>
                              </a:rPr>
                            </m:ctrlPr>
                          </m:dPr>
                          <m:e>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𝐼</m:t>
                                </m:r>
                              </m:e>
                              <m:sub>
                                <m:r>
                                  <a:rPr lang="en-US" altLang="ko-KR" sz="2000" i="1">
                                    <a:latin typeface="Cambria Math" panose="02040503050406030204" pitchFamily="18" charset="0"/>
                                  </a:rPr>
                                  <m:t>𝑡</m:t>
                                </m:r>
                              </m:sub>
                            </m:sSub>
                            <m:r>
                              <a:rPr lang="en-US" altLang="ko-KR" sz="2000" i="1">
                                <a:latin typeface="Cambria Math" panose="02040503050406030204" pitchFamily="18" charset="0"/>
                              </a:rPr>
                              <m:t>(</m:t>
                            </m:r>
                            <m:r>
                              <a:rPr lang="en-US" altLang="ko-KR" sz="2000" i="1">
                                <a:latin typeface="Cambria Math" panose="02040503050406030204" pitchFamily="18" charset="0"/>
                              </a:rPr>
                              <m:t>𝑋</m:t>
                            </m:r>
                            <m:r>
                              <a:rPr lang="en-US" altLang="ko-KR" sz="2000" i="1">
                                <a:latin typeface="Cambria Math" panose="02040503050406030204" pitchFamily="18" charset="0"/>
                              </a:rPr>
                              <m:t>,</m:t>
                            </m:r>
                            <m:r>
                              <a:rPr lang="en-US" altLang="ko-KR" sz="2000" i="1">
                                <a:latin typeface="Cambria Math" panose="02040503050406030204" pitchFamily="18" charset="0"/>
                              </a:rPr>
                              <m:t>𝑌</m:t>
                            </m:r>
                            <m:r>
                              <a:rPr lang="en-US" altLang="ko-KR" sz="2000" i="1">
                                <a:latin typeface="Cambria Math" panose="02040503050406030204" pitchFamily="18" charset="0"/>
                              </a:rPr>
                              <m:t>) −</m:t>
                            </m:r>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𝐼</m:t>
                                </m:r>
                              </m:e>
                              <m:sub>
                                <m:r>
                                  <a:rPr lang="en-US" altLang="ko-KR" sz="2000" i="1">
                                    <a:latin typeface="Cambria Math" panose="02040503050406030204" pitchFamily="18" charset="0"/>
                                  </a:rPr>
                                  <m:t>𝑡</m:t>
                                </m:r>
                                <m:r>
                                  <a:rPr lang="en-US" altLang="ko-KR" sz="2000" i="1">
                                    <a:latin typeface="Cambria Math" panose="02040503050406030204" pitchFamily="18" charset="0"/>
                                  </a:rPr>
                                  <m:t>−1</m:t>
                                </m:r>
                              </m:sub>
                            </m:sSub>
                            <m:r>
                              <a:rPr lang="en-US" altLang="ko-KR" sz="2000" i="1">
                                <a:latin typeface="Cambria Math" panose="02040503050406030204" pitchFamily="18" charset="0"/>
                              </a:rPr>
                              <m:t>(</m:t>
                            </m:r>
                            <m:r>
                              <a:rPr lang="en-US" altLang="ko-KR" sz="2000" i="1">
                                <a:latin typeface="Cambria Math" panose="02040503050406030204" pitchFamily="18" charset="0"/>
                              </a:rPr>
                              <m:t>𝑋</m:t>
                            </m:r>
                            <m:r>
                              <a:rPr lang="en-US" altLang="ko-KR" sz="2000" i="1">
                                <a:latin typeface="Cambria Math" panose="02040503050406030204" pitchFamily="18" charset="0"/>
                              </a:rPr>
                              <m:t>,</m:t>
                            </m:r>
                            <m:r>
                              <a:rPr lang="en-US" altLang="ko-KR" sz="2000" i="1">
                                <a:latin typeface="Cambria Math" panose="02040503050406030204" pitchFamily="18" charset="0"/>
                              </a:rPr>
                              <m:t>𝑌</m:t>
                            </m:r>
                            <m:r>
                              <a:rPr lang="en-US" altLang="ko-KR" sz="2000" i="1">
                                <a:latin typeface="Cambria Math" panose="02040503050406030204" pitchFamily="18" charset="0"/>
                              </a:rPr>
                              <m:t>)</m:t>
                            </m:r>
                          </m:e>
                        </m:d>
                      </m:e>
                    </m:nary>
                  </m:oMath>
                </a14:m>
                <a:r>
                  <a:rPr lang="en-US" altLang="ko-KR" sz="2000" i="1" dirty="0" smtClean="0">
                    <a:latin typeface="Trebuchet MS" panose="020B0603020202020204" pitchFamily="34" charset="0"/>
                  </a:rPr>
                  <a:t>.</a:t>
                </a:r>
                <a:endParaRPr lang="en-US" altLang="ko-KR" sz="2000" b="1" spc="-150" dirty="0">
                  <a:solidFill>
                    <a:srgbClr val="002060"/>
                  </a:solidFill>
                  <a:latin typeface="+mn-ea"/>
                  <a:ea typeface="+mn-ea"/>
                  <a:sym typeface="Wingdings" pitchFamily="2" charset="2"/>
                </a:endParaRPr>
              </a:p>
              <a:p>
                <a:pPr marL="812800" lvl="1" indent="-252000">
                  <a:lnSpc>
                    <a:spcPct val="130000"/>
                  </a:lnSpc>
                  <a:buClr>
                    <a:schemeClr val="tx1"/>
                  </a:buClr>
                  <a:buBlip>
                    <a:blip r:embed="rId3"/>
                  </a:buBlip>
                  <a:tabLst>
                    <a:tab pos="266700" algn="l"/>
                    <a:tab pos="538163" algn="l"/>
                  </a:tabLst>
                  <a:defRPr/>
                </a:pPr>
                <a:r>
                  <a:rPr lang="en-US" altLang="ko-KR" sz="2000" b="1" spc="-150" dirty="0" smtClean="0">
                    <a:solidFill>
                      <a:srgbClr val="002060"/>
                    </a:solidFill>
                    <a:latin typeface="+mn-ea"/>
                    <a:ea typeface="+mn-ea"/>
                    <a:sym typeface="Wingdings" pitchFamily="2" charset="2"/>
                  </a:rPr>
                  <a:t>Flicker score is also computed as </a:t>
                </a:r>
                <a14:m>
                  <m:oMath xmlns:m="http://schemas.openxmlformats.org/officeDocument/2006/math">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𝐹</m:t>
                        </m:r>
                        <m:r>
                          <a:rPr lang="en-US" altLang="ko-KR" sz="2000" i="1">
                            <a:latin typeface="Cambria Math" panose="02040503050406030204" pitchFamily="18" charset="0"/>
                          </a:rPr>
                          <m:t>.</m:t>
                        </m:r>
                        <m:r>
                          <a:rPr lang="en-US" altLang="ko-KR" sz="2000" i="1">
                            <a:latin typeface="Cambria Math" panose="02040503050406030204" pitchFamily="18" charset="0"/>
                          </a:rPr>
                          <m:t>𝑆</m:t>
                        </m:r>
                      </m:e>
                      <m:sub>
                        <m:r>
                          <a:rPr lang="en-US" altLang="ko-KR" sz="2000" i="1">
                            <a:latin typeface="Cambria Math" panose="02040503050406030204" pitchFamily="18" charset="0"/>
                          </a:rPr>
                          <m:t>𝑡</m:t>
                        </m:r>
                      </m:sub>
                    </m:sSub>
                    <m:r>
                      <a:rPr lang="en-US" altLang="ko-KR" sz="2000" i="1">
                        <a:latin typeface="Cambria Math" panose="02040503050406030204" pitchFamily="18" charset="0"/>
                      </a:rPr>
                      <m:t>=</m:t>
                    </m:r>
                    <m:d>
                      <m:dPr>
                        <m:begChr m:val="|"/>
                        <m:endChr m:val="|"/>
                        <m:ctrlPr>
                          <a:rPr lang="en-US" altLang="ko-KR" sz="2000" i="1">
                            <a:latin typeface="Cambria Math" panose="02040503050406030204" pitchFamily="18" charset="0"/>
                          </a:rPr>
                        </m:ctrlPr>
                      </m:dPr>
                      <m:e>
                        <m:r>
                          <a:rPr lang="en-US" altLang="ko-KR" sz="2000" i="1">
                            <a:latin typeface="Cambria Math" panose="02040503050406030204" pitchFamily="18" charset="0"/>
                          </a:rPr>
                          <m:t>𝐹</m:t>
                        </m:r>
                        <m:r>
                          <a:rPr lang="en-US" altLang="ko-KR" sz="2000" i="1">
                            <a:latin typeface="Cambria Math" panose="02040503050406030204" pitchFamily="18" charset="0"/>
                          </a:rPr>
                          <m:t>.</m:t>
                        </m:r>
                        <m:sSubSup>
                          <m:sSubSupPr>
                            <m:ctrlPr>
                              <a:rPr lang="en-US" altLang="ko-KR" sz="2000" i="1">
                                <a:latin typeface="Cambria Math" panose="02040503050406030204" pitchFamily="18" charset="0"/>
                              </a:rPr>
                            </m:ctrlPr>
                          </m:sSubSupPr>
                          <m:e>
                            <m:r>
                              <a:rPr lang="en-US" altLang="ko-KR" sz="2000" i="1">
                                <a:latin typeface="Cambria Math" panose="02040503050406030204" pitchFamily="18" charset="0"/>
                              </a:rPr>
                              <m:t>𝐴</m:t>
                            </m:r>
                          </m:e>
                          <m:sub>
                            <m:r>
                              <a:rPr lang="en-US" altLang="ko-KR" sz="2000" i="1">
                                <a:latin typeface="Cambria Math" panose="02040503050406030204" pitchFamily="18" charset="0"/>
                              </a:rPr>
                              <m:t>𝑡</m:t>
                            </m:r>
                          </m:sub>
                          <m:sup>
                            <m:r>
                              <a:rPr lang="en-US" altLang="ko-KR" sz="2000" i="1">
                                <a:latin typeface="Cambria Math" panose="02040503050406030204" pitchFamily="18" charset="0"/>
                              </a:rPr>
                              <m:t>𝐺𝑇</m:t>
                            </m:r>
                          </m:sup>
                        </m:sSubSup>
                        <m:r>
                          <a:rPr lang="en-US" altLang="ko-KR" sz="2000" i="1">
                            <a:latin typeface="Cambria Math" panose="02040503050406030204" pitchFamily="18" charset="0"/>
                          </a:rPr>
                          <m:t>−</m:t>
                        </m:r>
                        <m:r>
                          <a:rPr lang="en-US" altLang="ko-KR" sz="2000" i="1">
                            <a:latin typeface="Cambria Math" panose="02040503050406030204" pitchFamily="18" charset="0"/>
                          </a:rPr>
                          <m:t>𝐹</m:t>
                        </m:r>
                        <m:r>
                          <a:rPr lang="en-US" altLang="ko-KR" sz="2000" i="1">
                            <a:latin typeface="Cambria Math" panose="02040503050406030204" pitchFamily="18" charset="0"/>
                          </a:rPr>
                          <m:t>.</m:t>
                        </m:r>
                        <m:sSubSup>
                          <m:sSubSupPr>
                            <m:ctrlPr>
                              <a:rPr lang="en-US" altLang="ko-KR" sz="2000" i="1">
                                <a:latin typeface="Cambria Math" panose="02040503050406030204" pitchFamily="18" charset="0"/>
                              </a:rPr>
                            </m:ctrlPr>
                          </m:sSubSupPr>
                          <m:e>
                            <m:r>
                              <a:rPr lang="en-US" altLang="ko-KR" sz="2000" i="1">
                                <a:latin typeface="Cambria Math" panose="02040503050406030204" pitchFamily="18" charset="0"/>
                              </a:rPr>
                              <m:t>𝐴</m:t>
                            </m:r>
                          </m:e>
                          <m:sub>
                            <m:r>
                              <a:rPr lang="en-US" altLang="ko-KR" sz="2000" i="1">
                                <a:latin typeface="Cambria Math" panose="02040503050406030204" pitchFamily="18" charset="0"/>
                              </a:rPr>
                              <m:t>𝑡</m:t>
                            </m:r>
                          </m:sub>
                          <m:sup>
                            <m:r>
                              <a:rPr lang="en-US" altLang="ko-KR" sz="2000" i="1">
                                <a:latin typeface="Cambria Math" panose="02040503050406030204" pitchFamily="18" charset="0"/>
                              </a:rPr>
                              <m:t>𝑖𝑛𝑝𝑢𝑡</m:t>
                            </m:r>
                          </m:sup>
                        </m:sSubSup>
                      </m:e>
                    </m:d>
                  </m:oMath>
                </a14:m>
                <a:r>
                  <a:rPr lang="en-US" altLang="ko-KR" sz="2000" i="1" dirty="0">
                    <a:latin typeface="Trebuchet MS" panose="020B0603020202020204" pitchFamily="34" charset="0"/>
                  </a:rPr>
                  <a:t>.</a:t>
                </a:r>
              </a:p>
              <a:p>
                <a:pPr marL="812800" lvl="1" indent="-252000">
                  <a:lnSpc>
                    <a:spcPct val="130000"/>
                  </a:lnSpc>
                  <a:buClr>
                    <a:schemeClr val="tx1"/>
                  </a:buClr>
                  <a:buBlip>
                    <a:blip r:embed="rId3"/>
                  </a:buBlip>
                  <a:tabLst>
                    <a:tab pos="266700" algn="l"/>
                    <a:tab pos="538163" algn="l"/>
                  </a:tabLst>
                  <a:defRPr/>
                </a:pPr>
                <a:r>
                  <a:rPr lang="en-US" altLang="ko-KR" sz="2000" b="1" spc="-150" dirty="0" smtClean="0">
                    <a:solidFill>
                      <a:srgbClr val="002060"/>
                    </a:solidFill>
                    <a:latin typeface="+mn-ea"/>
                    <a:ea typeface="+mn-ea"/>
                    <a:sym typeface="Wingdings" pitchFamily="2" charset="2"/>
                  </a:rPr>
                  <a:t>Flicker </a:t>
                </a:r>
                <a:r>
                  <a:rPr lang="en-US" altLang="ko-KR" sz="2000" b="1" spc="-150" dirty="0">
                    <a:solidFill>
                      <a:srgbClr val="002060"/>
                    </a:solidFill>
                    <a:latin typeface="+mn-ea"/>
                    <a:ea typeface="+mn-ea"/>
                    <a:sym typeface="Wingdings" pitchFamily="2" charset="2"/>
                  </a:rPr>
                  <a:t>score ↑, Temporal inconsistency ↑.</a:t>
                </a:r>
              </a:p>
              <a:p>
                <a:pPr marL="560800" lvl="1">
                  <a:lnSpc>
                    <a:spcPct val="130000"/>
                  </a:lnSpc>
                  <a:buClr>
                    <a:schemeClr val="tx1"/>
                  </a:buClr>
                  <a:tabLst>
                    <a:tab pos="266700" algn="l"/>
                    <a:tab pos="538163" algn="l"/>
                  </a:tabLst>
                  <a:defRPr/>
                </a:pPr>
                <a:endParaRPr lang="en-US" altLang="ko-KR" sz="2000" b="1" spc="-150" dirty="0">
                  <a:solidFill>
                    <a:srgbClr val="002060"/>
                  </a:solidFill>
                  <a:latin typeface="+mn-ea"/>
                  <a:ea typeface="+mn-ea"/>
                  <a:sym typeface="Wingdings" pitchFamily="2" charset="2"/>
                </a:endParaRPr>
              </a:p>
            </p:txBody>
          </p:sp>
        </mc:Choice>
        <mc:Fallback xmlns="">
          <p:sp>
            <p:nvSpPr>
              <p:cNvPr id="5" name="직사각형 4"/>
              <p:cNvSpPr>
                <a:spLocks noRot="1" noChangeAspect="1" noMove="1" noResize="1" noEditPoints="1" noAdjustHandles="1" noChangeArrowheads="1" noChangeShapeType="1" noTextEdit="1"/>
              </p:cNvSpPr>
              <p:nvPr/>
            </p:nvSpPr>
            <p:spPr>
              <a:xfrm>
                <a:off x="251520" y="1052736"/>
                <a:ext cx="8856984" cy="3300584"/>
              </a:xfrm>
              <a:prstGeom prst="rect">
                <a:avLst/>
              </a:prstGeom>
              <a:blipFill>
                <a:blip r:embed="rId4"/>
                <a:stretch>
                  <a:fillRect r="-551"/>
                </a:stretch>
              </a:blipFill>
            </p:spPr>
            <p:txBody>
              <a:bodyPr/>
              <a:lstStyle/>
              <a:p>
                <a:r>
                  <a:rPr lang="ko-KR" altLang="en-US">
                    <a:noFill/>
                  </a:rPr>
                  <a:t> </a:t>
                </a:r>
              </a:p>
            </p:txBody>
          </p:sp>
        </mc:Fallback>
      </mc:AlternateContent>
      <p:grpSp>
        <p:nvGrpSpPr>
          <p:cNvPr id="35" name="그룹 34"/>
          <p:cNvGrpSpPr/>
          <p:nvPr/>
        </p:nvGrpSpPr>
        <p:grpSpPr>
          <a:xfrm>
            <a:off x="5105400" y="4098878"/>
            <a:ext cx="1599150" cy="1486112"/>
            <a:chOff x="5218368" y="2492896"/>
            <a:chExt cx="1228256" cy="1226247"/>
          </a:xfrm>
        </p:grpSpPr>
        <p:pic>
          <p:nvPicPr>
            <p:cNvPr id="36" name="그림 35"/>
            <p:cNvPicPr>
              <a:picLocks noChangeAspect="1"/>
            </p:cNvPicPr>
            <p:nvPr/>
          </p:nvPicPr>
          <p:blipFill rotWithShape="1">
            <a:blip r:embed="rId5"/>
            <a:srcRect l="16667" r="16667"/>
            <a:stretch/>
          </p:blipFill>
          <p:spPr>
            <a:xfrm>
              <a:off x="5218368" y="2492946"/>
              <a:ext cx="1224000" cy="1224000"/>
            </a:xfrm>
            <a:prstGeom prst="rect">
              <a:avLst/>
            </a:prstGeom>
          </p:spPr>
        </p:pic>
        <p:cxnSp>
          <p:nvCxnSpPr>
            <p:cNvPr id="37" name="직선 연결선 36"/>
            <p:cNvCxnSpPr/>
            <p:nvPr/>
          </p:nvCxnSpPr>
          <p:spPr>
            <a:xfrm>
              <a:off x="6439479" y="2492896"/>
              <a:ext cx="0" cy="1226247"/>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8" name="직선 연결선 37"/>
            <p:cNvCxnSpPr/>
            <p:nvPr/>
          </p:nvCxnSpPr>
          <p:spPr>
            <a:xfrm>
              <a:off x="5220072" y="2494320"/>
              <a:ext cx="4" cy="1224823"/>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9" name="직선 연결선 38"/>
            <p:cNvCxnSpPr/>
            <p:nvPr/>
          </p:nvCxnSpPr>
          <p:spPr>
            <a:xfrm flipH="1" flipV="1">
              <a:off x="5220072" y="2493951"/>
              <a:ext cx="1226552" cy="371"/>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0" name="직선 연결선 39"/>
            <p:cNvCxnSpPr/>
            <p:nvPr/>
          </p:nvCxnSpPr>
          <p:spPr>
            <a:xfrm flipH="1">
              <a:off x="5220072" y="3711698"/>
              <a:ext cx="1219407"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1" name="직선 연결선 40"/>
            <p:cNvCxnSpPr/>
            <p:nvPr/>
          </p:nvCxnSpPr>
          <p:spPr>
            <a:xfrm flipH="1">
              <a:off x="5222486" y="3107075"/>
              <a:ext cx="1224136"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2" name="직선 연결선 41"/>
            <p:cNvCxnSpPr/>
            <p:nvPr/>
          </p:nvCxnSpPr>
          <p:spPr>
            <a:xfrm>
              <a:off x="5834554" y="2495007"/>
              <a:ext cx="0" cy="1224136"/>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3" name="직선 연결선 42"/>
            <p:cNvCxnSpPr/>
            <p:nvPr/>
          </p:nvCxnSpPr>
          <p:spPr>
            <a:xfrm>
              <a:off x="5526468" y="2492896"/>
              <a:ext cx="0" cy="1224136"/>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4" name="직선 연결선 43"/>
            <p:cNvCxnSpPr/>
            <p:nvPr/>
          </p:nvCxnSpPr>
          <p:spPr>
            <a:xfrm>
              <a:off x="6127635" y="2492896"/>
              <a:ext cx="0" cy="1224136"/>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5" name="직선 연결선 44"/>
            <p:cNvCxnSpPr/>
            <p:nvPr/>
          </p:nvCxnSpPr>
          <p:spPr>
            <a:xfrm flipH="1">
              <a:off x="5220072" y="2811165"/>
              <a:ext cx="1224136"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6" name="직선 연결선 45"/>
            <p:cNvCxnSpPr/>
            <p:nvPr/>
          </p:nvCxnSpPr>
          <p:spPr>
            <a:xfrm flipH="1">
              <a:off x="5222486" y="3411611"/>
              <a:ext cx="1224136"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grpSp>
      <p:cxnSp>
        <p:nvCxnSpPr>
          <p:cNvPr id="47" name="꺾인 연결선 46"/>
          <p:cNvCxnSpPr>
            <a:stCxn id="36" idx="2"/>
          </p:cNvCxnSpPr>
          <p:nvPr/>
        </p:nvCxnSpPr>
        <p:spPr>
          <a:xfrm rot="5400000">
            <a:off x="4702425" y="4385210"/>
            <a:ext cx="2662" cy="2396899"/>
          </a:xfrm>
          <a:prstGeom prst="bentConnector3">
            <a:avLst>
              <a:gd name="adj1" fmla="val 8687528"/>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811416" y="3766451"/>
            <a:ext cx="1495922" cy="369332"/>
          </a:xfrm>
          <a:prstGeom prst="rect">
            <a:avLst/>
          </a:prstGeom>
          <a:noFill/>
        </p:spPr>
        <p:txBody>
          <a:bodyPr wrap="none" rtlCol="0">
            <a:spAutoFit/>
          </a:bodyPr>
          <a:lstStyle/>
          <a:p>
            <a:r>
              <a:rPr lang="en-US" altLang="ko-KR" b="1" dirty="0" smtClean="0">
                <a:latin typeface="+mn-ea"/>
                <a:ea typeface="+mn-ea"/>
              </a:rPr>
              <a:t>Input frame</a:t>
            </a:r>
            <a:endParaRPr lang="ko-KR" altLang="en-US" b="1" dirty="0">
              <a:latin typeface="+mn-ea"/>
              <a:ea typeface="+mn-ea"/>
            </a:endParaRPr>
          </a:p>
        </p:txBody>
      </p:sp>
      <p:sp>
        <p:nvSpPr>
          <p:cNvPr id="49" name="TextBox 48"/>
          <p:cNvSpPr txBox="1"/>
          <p:nvPr/>
        </p:nvSpPr>
        <p:spPr>
          <a:xfrm>
            <a:off x="4963888" y="3764280"/>
            <a:ext cx="1998432" cy="369332"/>
          </a:xfrm>
          <a:prstGeom prst="rect">
            <a:avLst/>
          </a:prstGeom>
          <a:noFill/>
        </p:spPr>
        <p:txBody>
          <a:bodyPr wrap="none" rtlCol="0">
            <a:spAutoFit/>
          </a:bodyPr>
          <a:lstStyle/>
          <a:p>
            <a:r>
              <a:rPr lang="en-US" altLang="ko-KR" b="1" dirty="0" smtClean="0">
                <a:latin typeface="+mn-ea"/>
                <a:ea typeface="+mn-ea"/>
              </a:rPr>
              <a:t>Reference frame</a:t>
            </a:r>
            <a:endParaRPr lang="ko-KR" altLang="en-US" b="1" dirty="0">
              <a:latin typeface="+mn-ea"/>
              <a:ea typeface="+mn-ea"/>
            </a:endParaRPr>
          </a:p>
        </p:txBody>
      </p:sp>
      <p:grpSp>
        <p:nvGrpSpPr>
          <p:cNvPr id="50" name="그룹 49"/>
          <p:cNvGrpSpPr/>
          <p:nvPr/>
        </p:nvGrpSpPr>
        <p:grpSpPr>
          <a:xfrm>
            <a:off x="5179232" y="4161283"/>
            <a:ext cx="1599150" cy="1486112"/>
            <a:chOff x="5218368" y="2492896"/>
            <a:chExt cx="1228256" cy="1226247"/>
          </a:xfrm>
        </p:grpSpPr>
        <p:pic>
          <p:nvPicPr>
            <p:cNvPr id="51" name="그림 50"/>
            <p:cNvPicPr>
              <a:picLocks noChangeAspect="1"/>
            </p:cNvPicPr>
            <p:nvPr/>
          </p:nvPicPr>
          <p:blipFill rotWithShape="1">
            <a:blip r:embed="rId5"/>
            <a:srcRect l="16667" r="16667"/>
            <a:stretch/>
          </p:blipFill>
          <p:spPr>
            <a:xfrm>
              <a:off x="5218368" y="2492946"/>
              <a:ext cx="1224000" cy="1224000"/>
            </a:xfrm>
            <a:prstGeom prst="rect">
              <a:avLst/>
            </a:prstGeom>
          </p:spPr>
        </p:pic>
        <p:cxnSp>
          <p:nvCxnSpPr>
            <p:cNvPr id="52" name="직선 연결선 51"/>
            <p:cNvCxnSpPr/>
            <p:nvPr/>
          </p:nvCxnSpPr>
          <p:spPr>
            <a:xfrm>
              <a:off x="6439479" y="2492896"/>
              <a:ext cx="0" cy="1226247"/>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3" name="직선 연결선 52"/>
            <p:cNvCxnSpPr/>
            <p:nvPr/>
          </p:nvCxnSpPr>
          <p:spPr>
            <a:xfrm>
              <a:off x="5220072" y="2494320"/>
              <a:ext cx="4" cy="1224823"/>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4" name="직선 연결선 53"/>
            <p:cNvCxnSpPr/>
            <p:nvPr/>
          </p:nvCxnSpPr>
          <p:spPr>
            <a:xfrm flipH="1" flipV="1">
              <a:off x="5220072" y="2493951"/>
              <a:ext cx="1226552" cy="371"/>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5" name="직선 연결선 54"/>
            <p:cNvCxnSpPr/>
            <p:nvPr/>
          </p:nvCxnSpPr>
          <p:spPr>
            <a:xfrm flipH="1">
              <a:off x="5220072" y="3711698"/>
              <a:ext cx="1219407"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6" name="직선 연결선 55"/>
            <p:cNvCxnSpPr/>
            <p:nvPr/>
          </p:nvCxnSpPr>
          <p:spPr>
            <a:xfrm flipH="1">
              <a:off x="5222486" y="3107075"/>
              <a:ext cx="1224136"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직선 연결선 56"/>
            <p:cNvCxnSpPr/>
            <p:nvPr/>
          </p:nvCxnSpPr>
          <p:spPr>
            <a:xfrm>
              <a:off x="5834554" y="2495007"/>
              <a:ext cx="0" cy="1224136"/>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8" name="직선 연결선 57"/>
            <p:cNvCxnSpPr/>
            <p:nvPr/>
          </p:nvCxnSpPr>
          <p:spPr>
            <a:xfrm>
              <a:off x="5526468" y="2492896"/>
              <a:ext cx="0" cy="1224136"/>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9" name="직선 연결선 58"/>
            <p:cNvCxnSpPr/>
            <p:nvPr/>
          </p:nvCxnSpPr>
          <p:spPr>
            <a:xfrm>
              <a:off x="6127635" y="2492896"/>
              <a:ext cx="0" cy="1224136"/>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0" name="직선 연결선 59"/>
            <p:cNvCxnSpPr/>
            <p:nvPr/>
          </p:nvCxnSpPr>
          <p:spPr>
            <a:xfrm flipH="1">
              <a:off x="5220072" y="2811165"/>
              <a:ext cx="1224136"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1" name="직선 연결선 60"/>
            <p:cNvCxnSpPr/>
            <p:nvPr/>
          </p:nvCxnSpPr>
          <p:spPr>
            <a:xfrm flipH="1">
              <a:off x="5222486" y="3411611"/>
              <a:ext cx="1224136"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2" name="TextBox 61"/>
              <p:cNvSpPr txBox="1"/>
              <p:nvPr/>
            </p:nvSpPr>
            <p:spPr>
              <a:xfrm>
                <a:off x="1057197" y="5304040"/>
                <a:ext cx="1699504" cy="4278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ko-KR" b="0" i="1" smtClean="0">
                              <a:latin typeface="Cambria Math" panose="02040503050406030204" pitchFamily="18" charset="0"/>
                              <a:ea typeface="+mn-ea"/>
                            </a:rPr>
                          </m:ctrlPr>
                        </m:sSubSupPr>
                        <m:e>
                          <m:r>
                            <a:rPr lang="en-US" altLang="ko-KR" i="1">
                              <a:latin typeface="Cambria Math" panose="02040503050406030204" pitchFamily="18" charset="0"/>
                              <a:ea typeface="+mn-ea"/>
                            </a:rPr>
                            <m:t>𝐹</m:t>
                          </m:r>
                          <m:r>
                            <a:rPr lang="en-US" altLang="ko-KR" i="1">
                              <a:latin typeface="Cambria Math" panose="02040503050406030204" pitchFamily="18" charset="0"/>
                              <a:ea typeface="+mn-ea"/>
                            </a:rPr>
                            <m:t>.</m:t>
                          </m:r>
                          <m:r>
                            <a:rPr lang="en-US" altLang="ko-KR" i="1">
                              <a:latin typeface="Cambria Math" panose="02040503050406030204" pitchFamily="18" charset="0"/>
                              <a:ea typeface="+mn-ea"/>
                            </a:rPr>
                            <m:t>𝐴</m:t>
                          </m:r>
                        </m:e>
                        <m:sub>
                          <m:r>
                            <a:rPr lang="en-US" altLang="ko-KR" i="1">
                              <a:latin typeface="Cambria Math" panose="02040503050406030204" pitchFamily="18" charset="0"/>
                              <a:ea typeface="+mn-ea"/>
                            </a:rPr>
                            <m:t>𝑡</m:t>
                          </m:r>
                        </m:sub>
                        <m:sup>
                          <m:r>
                            <a:rPr lang="en-US" altLang="ko-KR" b="0" i="1" smtClean="0">
                              <a:latin typeface="Cambria Math" panose="02040503050406030204" pitchFamily="18" charset="0"/>
                              <a:ea typeface="+mn-ea"/>
                            </a:rPr>
                            <m:t>𝑖𝑛𝑝𝑢𝑡</m:t>
                          </m:r>
                        </m:sup>
                      </m:sSubSup>
                      <m:r>
                        <a:rPr lang="en-US" altLang="ko-KR" b="0" i="1" smtClean="0">
                          <a:latin typeface="Cambria Math" panose="02040503050406030204" pitchFamily="18" charset="0"/>
                          <a:ea typeface="+mn-ea"/>
                        </a:rPr>
                        <m:t>=0.5</m:t>
                      </m:r>
                    </m:oMath>
                  </m:oMathPara>
                </a14:m>
                <a:endParaRPr lang="ko-KR" altLang="en-US" b="1" dirty="0">
                  <a:latin typeface="+mn-ea"/>
                  <a:ea typeface="+mn-ea"/>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1057197" y="5304040"/>
                <a:ext cx="1699504" cy="427874"/>
              </a:xfrm>
              <a:prstGeom prst="rect">
                <a:avLst/>
              </a:prstGeom>
              <a:blipFill>
                <a:blip r:embed="rId6"/>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6735187" y="5304040"/>
                <a:ext cx="1472711" cy="3786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ko-KR" b="0" i="1" smtClean="0">
                              <a:latin typeface="Cambria Math" panose="02040503050406030204" pitchFamily="18" charset="0"/>
                              <a:ea typeface="+mn-ea"/>
                            </a:rPr>
                          </m:ctrlPr>
                        </m:sSubSupPr>
                        <m:e>
                          <m:r>
                            <a:rPr lang="en-US" altLang="ko-KR" i="1">
                              <a:latin typeface="Cambria Math" panose="02040503050406030204" pitchFamily="18" charset="0"/>
                              <a:ea typeface="+mn-ea"/>
                            </a:rPr>
                            <m:t>𝐹</m:t>
                          </m:r>
                          <m:r>
                            <a:rPr lang="en-US" altLang="ko-KR" i="1">
                              <a:latin typeface="Cambria Math" panose="02040503050406030204" pitchFamily="18" charset="0"/>
                              <a:ea typeface="+mn-ea"/>
                            </a:rPr>
                            <m:t>.</m:t>
                          </m:r>
                          <m:r>
                            <a:rPr lang="en-US" altLang="ko-KR" i="1">
                              <a:latin typeface="Cambria Math" panose="02040503050406030204" pitchFamily="18" charset="0"/>
                              <a:ea typeface="+mn-ea"/>
                            </a:rPr>
                            <m:t>𝐴</m:t>
                          </m:r>
                        </m:e>
                        <m:sub>
                          <m:r>
                            <a:rPr lang="en-US" altLang="ko-KR" i="1">
                              <a:latin typeface="Cambria Math" panose="02040503050406030204" pitchFamily="18" charset="0"/>
                              <a:ea typeface="+mn-ea"/>
                            </a:rPr>
                            <m:t>𝑡</m:t>
                          </m:r>
                        </m:sub>
                        <m:sup>
                          <m:r>
                            <a:rPr lang="en-US" altLang="ko-KR" b="0" i="1" smtClean="0">
                              <a:latin typeface="Cambria Math" panose="02040503050406030204" pitchFamily="18" charset="0"/>
                              <a:ea typeface="+mn-ea"/>
                            </a:rPr>
                            <m:t>𝐺𝑇</m:t>
                          </m:r>
                        </m:sup>
                      </m:sSubSup>
                      <m:r>
                        <a:rPr lang="en-US" altLang="ko-KR" b="0" i="1" smtClean="0">
                          <a:latin typeface="Cambria Math" panose="02040503050406030204" pitchFamily="18" charset="0"/>
                          <a:ea typeface="+mn-ea"/>
                        </a:rPr>
                        <m:t>=0.3</m:t>
                      </m:r>
                    </m:oMath>
                  </m:oMathPara>
                </a14:m>
                <a:endParaRPr lang="ko-KR" altLang="en-US" b="1" dirty="0">
                  <a:latin typeface="+mn-ea"/>
                  <a:ea typeface="+mn-ea"/>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6735187" y="5304040"/>
                <a:ext cx="1472711" cy="378693"/>
              </a:xfrm>
              <a:prstGeom prst="rect">
                <a:avLst/>
              </a:prstGeom>
              <a:blipFill>
                <a:blip r:embed="rId7"/>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3464791" y="5791200"/>
                <a:ext cx="26167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ko-KR" i="1" smtClean="0">
                              <a:latin typeface="Cambria Math" panose="02040503050406030204" pitchFamily="18" charset="0"/>
                              <a:ea typeface="+mn-ea"/>
                            </a:rPr>
                          </m:ctrlPr>
                        </m:sSubPr>
                        <m:e>
                          <m:r>
                            <a:rPr lang="en-US" altLang="ko-KR" i="1">
                              <a:latin typeface="Cambria Math" panose="02040503050406030204" pitchFamily="18" charset="0"/>
                              <a:ea typeface="+mn-ea"/>
                            </a:rPr>
                            <m:t>𝐹</m:t>
                          </m:r>
                          <m:r>
                            <a:rPr lang="en-US" altLang="ko-KR" i="1">
                              <a:latin typeface="Cambria Math" panose="02040503050406030204" pitchFamily="18" charset="0"/>
                              <a:ea typeface="+mn-ea"/>
                            </a:rPr>
                            <m:t>.</m:t>
                          </m:r>
                          <m:r>
                            <a:rPr lang="en-US" altLang="ko-KR" i="1">
                              <a:latin typeface="Cambria Math" panose="02040503050406030204" pitchFamily="18" charset="0"/>
                              <a:ea typeface="+mn-ea"/>
                            </a:rPr>
                            <m:t>𝑆</m:t>
                          </m:r>
                        </m:e>
                        <m:sub>
                          <m:r>
                            <a:rPr lang="en-US" altLang="ko-KR" i="1">
                              <a:latin typeface="Cambria Math" panose="02040503050406030204" pitchFamily="18" charset="0"/>
                              <a:ea typeface="+mn-ea"/>
                            </a:rPr>
                            <m:t>𝑡</m:t>
                          </m:r>
                        </m:sub>
                      </m:sSub>
                      <m:r>
                        <a:rPr lang="en-US" altLang="ko-KR" i="1">
                          <a:latin typeface="Cambria Math" panose="02040503050406030204" pitchFamily="18" charset="0"/>
                          <a:ea typeface="+mn-ea"/>
                        </a:rPr>
                        <m:t>=</m:t>
                      </m:r>
                      <m:d>
                        <m:dPr>
                          <m:begChr m:val="|"/>
                          <m:endChr m:val="|"/>
                          <m:ctrlPr>
                            <a:rPr lang="en-US" altLang="ko-KR" i="1">
                              <a:latin typeface="Cambria Math" panose="02040503050406030204" pitchFamily="18" charset="0"/>
                              <a:ea typeface="+mn-ea"/>
                            </a:rPr>
                          </m:ctrlPr>
                        </m:dPr>
                        <m:e>
                          <m:r>
                            <a:rPr lang="en-US" altLang="ko-KR" b="0" i="1" smtClean="0">
                              <a:latin typeface="Cambria Math" panose="02040503050406030204" pitchFamily="18" charset="0"/>
                              <a:ea typeface="+mn-ea"/>
                            </a:rPr>
                            <m:t>0.2−0.4</m:t>
                          </m:r>
                        </m:e>
                      </m:d>
                      <m:r>
                        <a:rPr lang="en-US" altLang="ko-KR" b="0" i="1" smtClean="0">
                          <a:latin typeface="Cambria Math" panose="02040503050406030204" pitchFamily="18" charset="0"/>
                          <a:ea typeface="+mn-ea"/>
                        </a:rPr>
                        <m:t>=0.2</m:t>
                      </m:r>
                    </m:oMath>
                  </m:oMathPara>
                </a14:m>
                <a:endParaRPr lang="ko-KR" altLang="en-US" b="1" dirty="0">
                  <a:latin typeface="+mn-ea"/>
                  <a:ea typeface="+mn-ea"/>
                </a:endParaRPr>
              </a:p>
            </p:txBody>
          </p:sp>
        </mc:Choice>
        <mc:Fallback xmlns="">
          <p:sp>
            <p:nvSpPr>
              <p:cNvPr id="64" name="TextBox 63"/>
              <p:cNvSpPr txBox="1">
                <a:spLocks noRot="1" noChangeAspect="1" noMove="1" noResize="1" noEditPoints="1" noAdjustHandles="1" noChangeArrowheads="1" noChangeShapeType="1" noTextEdit="1"/>
              </p:cNvSpPr>
              <p:nvPr/>
            </p:nvSpPr>
            <p:spPr>
              <a:xfrm>
                <a:off x="3464791" y="5791200"/>
                <a:ext cx="2616742" cy="369332"/>
              </a:xfrm>
              <a:prstGeom prst="rect">
                <a:avLst/>
              </a:prstGeom>
              <a:blipFill>
                <a:blip r:embed="rId8"/>
                <a:stretch>
                  <a:fillRect/>
                </a:stretch>
              </a:blipFill>
            </p:spPr>
            <p:txBody>
              <a:bodyPr/>
              <a:lstStyle/>
              <a:p>
                <a:r>
                  <a:rPr lang="ko-KR" altLang="en-US">
                    <a:noFill/>
                  </a:rPr>
                  <a:t> </a:t>
                </a:r>
              </a:p>
            </p:txBody>
          </p:sp>
        </mc:Fallback>
      </mc:AlternateContent>
      <p:grpSp>
        <p:nvGrpSpPr>
          <p:cNvPr id="89" name="그룹 88"/>
          <p:cNvGrpSpPr/>
          <p:nvPr/>
        </p:nvGrpSpPr>
        <p:grpSpPr>
          <a:xfrm>
            <a:off x="2639855" y="4117848"/>
            <a:ext cx="1596931" cy="1486112"/>
            <a:chOff x="7069714" y="2420838"/>
            <a:chExt cx="1226552" cy="1226247"/>
          </a:xfrm>
        </p:grpSpPr>
        <p:pic>
          <p:nvPicPr>
            <p:cNvPr id="90" name="그림 89"/>
            <p:cNvPicPr>
              <a:picLocks noChangeAspect="1"/>
            </p:cNvPicPr>
            <p:nvPr/>
          </p:nvPicPr>
          <p:blipFill rotWithShape="1">
            <a:blip r:embed="rId9"/>
            <a:srcRect l="16667" r="16667"/>
            <a:stretch/>
          </p:blipFill>
          <p:spPr>
            <a:xfrm>
              <a:off x="7072128" y="2422949"/>
              <a:ext cx="1224136" cy="1224136"/>
            </a:xfrm>
            <a:prstGeom prst="rect">
              <a:avLst/>
            </a:prstGeom>
          </p:spPr>
        </p:pic>
        <p:cxnSp>
          <p:nvCxnSpPr>
            <p:cNvPr id="91" name="직선 연결선 90"/>
            <p:cNvCxnSpPr/>
            <p:nvPr/>
          </p:nvCxnSpPr>
          <p:spPr>
            <a:xfrm>
              <a:off x="8289121" y="2420838"/>
              <a:ext cx="0" cy="1226247"/>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2" name="직선 연결선 91"/>
            <p:cNvCxnSpPr/>
            <p:nvPr/>
          </p:nvCxnSpPr>
          <p:spPr>
            <a:xfrm>
              <a:off x="7069714" y="2422262"/>
              <a:ext cx="4" cy="1224823"/>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3" name="직선 연결선 92"/>
            <p:cNvCxnSpPr/>
            <p:nvPr/>
          </p:nvCxnSpPr>
          <p:spPr>
            <a:xfrm flipH="1" flipV="1">
              <a:off x="7069714" y="2421893"/>
              <a:ext cx="1226552" cy="371"/>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4" name="직선 연결선 93"/>
            <p:cNvCxnSpPr/>
            <p:nvPr/>
          </p:nvCxnSpPr>
          <p:spPr>
            <a:xfrm flipH="1">
              <a:off x="7069714" y="3639640"/>
              <a:ext cx="1219407"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5" name="직선 연결선 94"/>
            <p:cNvCxnSpPr>
              <a:stCxn id="90" idx="3"/>
              <a:endCxn id="90" idx="1"/>
            </p:cNvCxnSpPr>
            <p:nvPr/>
          </p:nvCxnSpPr>
          <p:spPr>
            <a:xfrm flipH="1">
              <a:off x="7072128" y="3035017"/>
              <a:ext cx="1224136"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6" name="직선 연결선 95"/>
            <p:cNvCxnSpPr>
              <a:stCxn id="90" idx="0"/>
              <a:endCxn id="90" idx="2"/>
            </p:cNvCxnSpPr>
            <p:nvPr/>
          </p:nvCxnSpPr>
          <p:spPr>
            <a:xfrm>
              <a:off x="7684196" y="2422949"/>
              <a:ext cx="0" cy="1224136"/>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7" name="직선 연결선 96"/>
            <p:cNvCxnSpPr/>
            <p:nvPr/>
          </p:nvCxnSpPr>
          <p:spPr>
            <a:xfrm>
              <a:off x="7376110" y="2420838"/>
              <a:ext cx="0" cy="1224136"/>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8" name="직선 연결선 97"/>
            <p:cNvCxnSpPr/>
            <p:nvPr/>
          </p:nvCxnSpPr>
          <p:spPr>
            <a:xfrm>
              <a:off x="7977277" y="2420838"/>
              <a:ext cx="0" cy="1224136"/>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9" name="직선 연결선 98"/>
            <p:cNvCxnSpPr/>
            <p:nvPr/>
          </p:nvCxnSpPr>
          <p:spPr>
            <a:xfrm flipH="1">
              <a:off x="7069714" y="2739107"/>
              <a:ext cx="1224136"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0" name="직선 연결선 99"/>
            <p:cNvCxnSpPr/>
            <p:nvPr/>
          </p:nvCxnSpPr>
          <p:spPr>
            <a:xfrm flipH="1">
              <a:off x="7072128" y="3339553"/>
              <a:ext cx="1224136"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01" name="그룹 100"/>
          <p:cNvGrpSpPr/>
          <p:nvPr/>
        </p:nvGrpSpPr>
        <p:grpSpPr>
          <a:xfrm>
            <a:off x="2715989" y="4165223"/>
            <a:ext cx="1596931" cy="1499890"/>
            <a:chOff x="7069714" y="2409469"/>
            <a:chExt cx="1226552" cy="1237616"/>
          </a:xfrm>
        </p:grpSpPr>
        <p:pic>
          <p:nvPicPr>
            <p:cNvPr id="102" name="그림 101"/>
            <p:cNvPicPr>
              <a:picLocks noChangeAspect="1"/>
            </p:cNvPicPr>
            <p:nvPr/>
          </p:nvPicPr>
          <p:blipFill rotWithShape="1">
            <a:blip r:embed="rId9"/>
            <a:srcRect l="16667" r="16667"/>
            <a:stretch/>
          </p:blipFill>
          <p:spPr>
            <a:xfrm>
              <a:off x="7072128" y="2422949"/>
              <a:ext cx="1224136" cy="1224136"/>
            </a:xfrm>
            <a:prstGeom prst="rect">
              <a:avLst/>
            </a:prstGeom>
          </p:spPr>
        </p:pic>
        <p:cxnSp>
          <p:nvCxnSpPr>
            <p:cNvPr id="103" name="직선 연결선 102"/>
            <p:cNvCxnSpPr/>
            <p:nvPr/>
          </p:nvCxnSpPr>
          <p:spPr>
            <a:xfrm>
              <a:off x="8289121" y="2420838"/>
              <a:ext cx="0" cy="1226247"/>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4" name="직선 연결선 103"/>
            <p:cNvCxnSpPr/>
            <p:nvPr/>
          </p:nvCxnSpPr>
          <p:spPr>
            <a:xfrm>
              <a:off x="7069714" y="2422262"/>
              <a:ext cx="4" cy="1224823"/>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5" name="직선 연결선 104"/>
            <p:cNvCxnSpPr/>
            <p:nvPr/>
          </p:nvCxnSpPr>
          <p:spPr>
            <a:xfrm flipH="1" flipV="1">
              <a:off x="7069714" y="2421893"/>
              <a:ext cx="1226552" cy="371"/>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6" name="직선 연결선 105"/>
            <p:cNvCxnSpPr/>
            <p:nvPr/>
          </p:nvCxnSpPr>
          <p:spPr>
            <a:xfrm flipH="1">
              <a:off x="7069714" y="3639640"/>
              <a:ext cx="1219407"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7" name="직선 연결선 106"/>
            <p:cNvCxnSpPr>
              <a:stCxn id="102" idx="3"/>
              <a:endCxn id="102" idx="1"/>
            </p:cNvCxnSpPr>
            <p:nvPr/>
          </p:nvCxnSpPr>
          <p:spPr>
            <a:xfrm flipH="1">
              <a:off x="7072128" y="3035017"/>
              <a:ext cx="1224136"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8" name="직선 연결선 107"/>
            <p:cNvCxnSpPr>
              <a:stCxn id="102" idx="0"/>
              <a:endCxn id="102" idx="2"/>
            </p:cNvCxnSpPr>
            <p:nvPr/>
          </p:nvCxnSpPr>
          <p:spPr>
            <a:xfrm>
              <a:off x="7684196" y="2422949"/>
              <a:ext cx="0" cy="1224136"/>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9" name="직선 연결선 108"/>
            <p:cNvCxnSpPr/>
            <p:nvPr/>
          </p:nvCxnSpPr>
          <p:spPr>
            <a:xfrm>
              <a:off x="7376110" y="2409469"/>
              <a:ext cx="0" cy="1224136"/>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0" name="직선 연결선 109"/>
            <p:cNvCxnSpPr/>
            <p:nvPr/>
          </p:nvCxnSpPr>
          <p:spPr>
            <a:xfrm>
              <a:off x="7977277" y="2420838"/>
              <a:ext cx="0" cy="1224136"/>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1" name="직선 연결선 110"/>
            <p:cNvCxnSpPr/>
            <p:nvPr/>
          </p:nvCxnSpPr>
          <p:spPr>
            <a:xfrm flipH="1">
              <a:off x="7069714" y="2739107"/>
              <a:ext cx="1224136"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2" name="직선 연결선 111"/>
            <p:cNvCxnSpPr/>
            <p:nvPr/>
          </p:nvCxnSpPr>
          <p:spPr>
            <a:xfrm flipH="1">
              <a:off x="7072128" y="3339553"/>
              <a:ext cx="1224136"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46379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ormAutofit/>
          </a:bodyPr>
          <a:lstStyle/>
          <a:p>
            <a:r>
              <a:rPr lang="en-US" altLang="ko-KR" sz="2400" dirty="0" smtClean="0">
                <a:latin typeface="+mn-ea"/>
                <a:ea typeface="+mn-ea"/>
              </a:rPr>
              <a:t>Proposed Method</a:t>
            </a:r>
            <a:endParaRPr lang="ko-KR" altLang="en-US" sz="2400" dirty="0">
              <a:latin typeface="+mn-ea"/>
              <a:ea typeface="+mn-ea"/>
            </a:endParaRPr>
          </a:p>
        </p:txBody>
      </p:sp>
      <p:sp>
        <p:nvSpPr>
          <p:cNvPr id="4" name="슬라이드 번호 개체 틀 3"/>
          <p:cNvSpPr>
            <a:spLocks noGrp="1"/>
          </p:cNvSpPr>
          <p:nvPr>
            <p:ph type="sldNum" sz="quarter" idx="12"/>
          </p:nvPr>
        </p:nvSpPr>
        <p:spPr/>
        <p:txBody>
          <a:bodyPr/>
          <a:lstStyle/>
          <a:p>
            <a:fld id="{F2147C5C-C177-47CA-968A-16AF03599F47}" type="slidenum">
              <a:rPr lang="ko-KR" altLang="en-US" smtClean="0"/>
              <a:t>11</a:t>
            </a:fld>
            <a:endParaRPr lang="ko-KR" altLang="en-US"/>
          </a:p>
        </p:txBody>
      </p:sp>
      <mc:AlternateContent xmlns:mc="http://schemas.openxmlformats.org/markup-compatibility/2006" xmlns:a14="http://schemas.microsoft.com/office/drawing/2010/main">
        <mc:Choice Requires="a14">
          <p:sp>
            <p:nvSpPr>
              <p:cNvPr id="5" name="직사각형 4"/>
              <p:cNvSpPr/>
              <p:nvPr/>
            </p:nvSpPr>
            <p:spPr>
              <a:xfrm>
                <a:off x="251520" y="1052736"/>
                <a:ext cx="8856984" cy="1689437"/>
              </a:xfrm>
              <a:prstGeom prst="rect">
                <a:avLst/>
              </a:prstGeom>
            </p:spPr>
            <p:txBody>
              <a:bodyPr wrap="square">
                <a:spAutoFit/>
              </a:bodyPr>
              <a:lstStyle/>
              <a:p>
                <a:pPr marL="355600" indent="-252000" latinLnBrk="0">
                  <a:lnSpc>
                    <a:spcPct val="130000"/>
                  </a:lnSpc>
                  <a:buClr>
                    <a:schemeClr val="tx1"/>
                  </a:buClr>
                  <a:buBlip>
                    <a:blip r:embed="rId3"/>
                  </a:buBlip>
                  <a:tabLst>
                    <a:tab pos="266700" algn="l"/>
                    <a:tab pos="538163" algn="l"/>
                  </a:tabLst>
                  <a:defRPr/>
                </a:pPr>
                <a:r>
                  <a:rPr lang="en-US" altLang="ko-KR" sz="2000" b="1" spc="-150" dirty="0" smtClean="0">
                    <a:solidFill>
                      <a:srgbClr val="002060"/>
                    </a:solidFill>
                    <a:latin typeface="+mn-ea"/>
                    <a:ea typeface="+mn-ea"/>
                    <a:sym typeface="Wingdings" pitchFamily="2" charset="2"/>
                  </a:rPr>
                  <a:t>Spatial encoder and spatial perception-guider</a:t>
                </a:r>
              </a:p>
              <a:p>
                <a:pPr marL="812800" lvl="1"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Spatial encoder and spatial perception-guider are trained with minimizing SSIM prediction loss, </a:t>
                </a:r>
                <a14:m>
                  <m:oMath xmlns:m="http://schemas.openxmlformats.org/officeDocument/2006/math">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𝐿</m:t>
                        </m:r>
                      </m:e>
                      <m:sub>
                        <m:r>
                          <a:rPr lang="en-US" altLang="ko-KR" sz="2000" i="1">
                            <a:latin typeface="Cambria Math" panose="02040503050406030204" pitchFamily="18" charset="0"/>
                          </a:rPr>
                          <m:t>𝑆</m:t>
                        </m:r>
                      </m:sub>
                    </m:sSub>
                    <m:r>
                      <a:rPr lang="en-US" altLang="ko-KR" sz="2000" i="1">
                        <a:latin typeface="Cambria Math" panose="02040503050406030204" pitchFamily="18" charset="0"/>
                      </a:rPr>
                      <m:t>=</m:t>
                    </m:r>
                    <m:sSubSup>
                      <m:sSubSupPr>
                        <m:ctrlPr>
                          <a:rPr lang="en-US" altLang="ko-KR" sz="2000" i="1" smtClean="0">
                            <a:latin typeface="Cambria Math" panose="02040503050406030204" pitchFamily="18" charset="0"/>
                          </a:rPr>
                        </m:ctrlPr>
                      </m:sSubSupPr>
                      <m:e>
                        <m:d>
                          <m:dPr>
                            <m:begChr m:val="|"/>
                            <m:endChr m:val="|"/>
                            <m:ctrlPr>
                              <a:rPr lang="en-US" altLang="ko-KR" sz="2000" i="1">
                                <a:latin typeface="Cambria Math" panose="02040503050406030204" pitchFamily="18" charset="0"/>
                              </a:rPr>
                            </m:ctrlPr>
                          </m:dPr>
                          <m:e>
                            <m:r>
                              <a:rPr lang="en-US" altLang="ko-KR" sz="2000" i="1">
                                <a:latin typeface="Cambria Math" panose="02040503050406030204" pitchFamily="18" charset="0"/>
                              </a:rPr>
                              <m:t> </m:t>
                            </m:r>
                            <m:r>
                              <a:rPr lang="en-US" altLang="ko-KR" sz="2000" i="1">
                                <a:latin typeface="Cambria Math" panose="02040503050406030204" pitchFamily="18" charset="0"/>
                              </a:rPr>
                              <m:t>𝑆𝑆𝐼</m:t>
                            </m:r>
                            <m:sSup>
                              <m:sSupPr>
                                <m:ctrlPr>
                                  <a:rPr lang="en-US" altLang="ko-KR" sz="2000" i="1">
                                    <a:latin typeface="Cambria Math" panose="02040503050406030204" pitchFamily="18" charset="0"/>
                                  </a:rPr>
                                </m:ctrlPr>
                              </m:sSupPr>
                              <m:e>
                                <m:r>
                                  <a:rPr lang="en-US" altLang="ko-KR" sz="2000" i="1">
                                    <a:latin typeface="Cambria Math" panose="02040503050406030204" pitchFamily="18" charset="0"/>
                                  </a:rPr>
                                  <m:t>𝑀</m:t>
                                </m:r>
                              </m:e>
                              <m:sup>
                                <m:r>
                                  <a:rPr lang="en-US" altLang="ko-KR" sz="2000" i="1">
                                    <a:latin typeface="Cambria Math" panose="02040503050406030204" pitchFamily="18" charset="0"/>
                                  </a:rPr>
                                  <m:t>𝐺</m:t>
                                </m:r>
                              </m:sup>
                            </m:sSup>
                            <m:r>
                              <a:rPr lang="en-US" altLang="ko-KR" sz="2000" i="1">
                                <a:latin typeface="Cambria Math" panose="02040503050406030204" pitchFamily="18" charset="0"/>
                              </a:rPr>
                              <m:t>−</m:t>
                            </m:r>
                            <m:r>
                              <a:rPr lang="en-US" altLang="ko-KR" sz="2000" i="1">
                                <a:latin typeface="Cambria Math" panose="02040503050406030204" pitchFamily="18" charset="0"/>
                              </a:rPr>
                              <m:t>𝑆𝑆𝐼</m:t>
                            </m:r>
                            <m:sSup>
                              <m:sSupPr>
                                <m:ctrlPr>
                                  <a:rPr lang="en-US" altLang="ko-KR" sz="2000" i="1">
                                    <a:latin typeface="Cambria Math" panose="02040503050406030204" pitchFamily="18" charset="0"/>
                                  </a:rPr>
                                </m:ctrlPr>
                              </m:sSupPr>
                              <m:e>
                                <m:r>
                                  <a:rPr lang="en-US" altLang="ko-KR" sz="2000" i="1">
                                    <a:latin typeface="Cambria Math" panose="02040503050406030204" pitchFamily="18" charset="0"/>
                                  </a:rPr>
                                  <m:t>𝑀</m:t>
                                </m:r>
                              </m:e>
                              <m:sup>
                                <m:r>
                                  <a:rPr lang="en-US" altLang="ko-KR" sz="2000" i="1">
                                    <a:latin typeface="Cambria Math" panose="02040503050406030204" pitchFamily="18" charset="0"/>
                                  </a:rPr>
                                  <m:t>𝑃</m:t>
                                </m:r>
                              </m:sup>
                            </m:sSup>
                          </m:e>
                        </m:d>
                      </m:e>
                      <m:sub>
                        <m:r>
                          <a:rPr lang="en-US" altLang="ko-KR" sz="2000" b="0" i="1" smtClean="0">
                            <a:latin typeface="Cambria Math" panose="02040503050406030204" pitchFamily="18" charset="0"/>
                          </a:rPr>
                          <m:t>2</m:t>
                        </m:r>
                      </m:sub>
                      <m:sup>
                        <m:r>
                          <a:rPr lang="en-US" altLang="ko-KR" sz="2000" b="0" i="1" smtClean="0">
                            <a:latin typeface="Cambria Math" panose="02040503050406030204" pitchFamily="18" charset="0"/>
                          </a:rPr>
                          <m:t>2</m:t>
                        </m:r>
                      </m:sup>
                    </m:sSubSup>
                  </m:oMath>
                </a14:m>
                <a:endParaRPr lang="en-US" altLang="ko-KR" sz="2000" b="1" spc="-150" dirty="0">
                  <a:solidFill>
                    <a:srgbClr val="002060"/>
                  </a:solidFill>
                  <a:latin typeface="+mn-ea"/>
                  <a:ea typeface="+mn-ea"/>
                  <a:sym typeface="Wingdings" pitchFamily="2" charset="2"/>
                </a:endParaRPr>
              </a:p>
              <a:p>
                <a:pPr marL="560800" lvl="1">
                  <a:lnSpc>
                    <a:spcPct val="130000"/>
                  </a:lnSpc>
                  <a:buClr>
                    <a:schemeClr val="tx1"/>
                  </a:buClr>
                  <a:tabLst>
                    <a:tab pos="266700" algn="l"/>
                    <a:tab pos="538163" algn="l"/>
                  </a:tabLst>
                  <a:defRPr/>
                </a:pPr>
                <a:endParaRPr lang="en-US" altLang="ko-KR" sz="2000" b="1" spc="-150" dirty="0">
                  <a:solidFill>
                    <a:srgbClr val="002060"/>
                  </a:solidFill>
                  <a:latin typeface="+mn-ea"/>
                  <a:ea typeface="+mn-ea"/>
                  <a:sym typeface="Wingdings" pitchFamily="2" charset="2"/>
                </a:endParaRPr>
              </a:p>
            </p:txBody>
          </p:sp>
        </mc:Choice>
        <mc:Fallback xmlns="">
          <p:sp>
            <p:nvSpPr>
              <p:cNvPr id="5" name="직사각형 4"/>
              <p:cNvSpPr>
                <a:spLocks noRot="1" noChangeAspect="1" noMove="1" noResize="1" noEditPoints="1" noAdjustHandles="1" noChangeArrowheads="1" noChangeShapeType="1" noTextEdit="1"/>
              </p:cNvSpPr>
              <p:nvPr/>
            </p:nvSpPr>
            <p:spPr>
              <a:xfrm>
                <a:off x="251520" y="1052736"/>
                <a:ext cx="8856984" cy="1689437"/>
              </a:xfrm>
              <a:prstGeom prst="rect">
                <a:avLst/>
              </a:prstGeom>
              <a:blipFill>
                <a:blip r:embed="rId4"/>
                <a:stretch>
                  <a:fillRect/>
                </a:stretch>
              </a:blipFill>
            </p:spPr>
            <p:txBody>
              <a:bodyPr/>
              <a:lstStyle/>
              <a:p>
                <a:r>
                  <a:rPr lang="ko-KR" altLang="en-US">
                    <a:noFill/>
                  </a:rPr>
                  <a:t> </a:t>
                </a:r>
              </a:p>
            </p:txBody>
          </p:sp>
        </mc:Fallback>
      </mc:AlternateContent>
      <p:pic>
        <p:nvPicPr>
          <p:cNvPr id="3" name="그림 2"/>
          <p:cNvPicPr>
            <a:picLocks noChangeAspect="1"/>
          </p:cNvPicPr>
          <p:nvPr/>
        </p:nvPicPr>
        <p:blipFill>
          <a:blip r:embed="rId5"/>
          <a:stretch>
            <a:fillRect/>
          </a:stretch>
        </p:blipFill>
        <p:spPr>
          <a:xfrm>
            <a:off x="1243369" y="2438400"/>
            <a:ext cx="6873285" cy="3581400"/>
          </a:xfrm>
          <a:prstGeom prst="rect">
            <a:avLst/>
          </a:prstGeom>
        </p:spPr>
      </p:pic>
    </p:spTree>
    <p:extLst>
      <p:ext uri="{BB962C8B-B14F-4D97-AF65-F5344CB8AC3E}">
        <p14:creationId xmlns:p14="http://schemas.microsoft.com/office/powerpoint/2010/main" val="687620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ormAutofit/>
          </a:bodyPr>
          <a:lstStyle/>
          <a:p>
            <a:r>
              <a:rPr lang="en-US" altLang="ko-KR" sz="2400" dirty="0" smtClean="0">
                <a:latin typeface="+mn-ea"/>
                <a:ea typeface="+mn-ea"/>
              </a:rPr>
              <a:t>Proposed Method</a:t>
            </a:r>
            <a:endParaRPr lang="ko-KR" altLang="en-US" sz="2400" dirty="0">
              <a:latin typeface="+mn-ea"/>
              <a:ea typeface="+mn-ea"/>
            </a:endParaRPr>
          </a:p>
        </p:txBody>
      </p:sp>
      <p:sp>
        <p:nvSpPr>
          <p:cNvPr id="4" name="슬라이드 번호 개체 틀 3"/>
          <p:cNvSpPr>
            <a:spLocks noGrp="1"/>
          </p:cNvSpPr>
          <p:nvPr>
            <p:ph type="sldNum" sz="quarter" idx="12"/>
          </p:nvPr>
        </p:nvSpPr>
        <p:spPr/>
        <p:txBody>
          <a:bodyPr/>
          <a:lstStyle/>
          <a:p>
            <a:fld id="{F2147C5C-C177-47CA-968A-16AF03599F47}" type="slidenum">
              <a:rPr lang="ko-KR" altLang="en-US" smtClean="0"/>
              <a:t>12</a:t>
            </a:fld>
            <a:endParaRPr lang="ko-KR" altLang="en-US"/>
          </a:p>
        </p:txBody>
      </p:sp>
      <mc:AlternateContent xmlns:mc="http://schemas.openxmlformats.org/markup-compatibility/2006" xmlns:a14="http://schemas.microsoft.com/office/drawing/2010/main">
        <mc:Choice Requires="a14">
          <p:sp>
            <p:nvSpPr>
              <p:cNvPr id="5" name="직사각형 4"/>
              <p:cNvSpPr/>
              <p:nvPr/>
            </p:nvSpPr>
            <p:spPr>
              <a:xfrm>
                <a:off x="251520" y="1052736"/>
                <a:ext cx="8856984" cy="1689437"/>
              </a:xfrm>
              <a:prstGeom prst="rect">
                <a:avLst/>
              </a:prstGeom>
            </p:spPr>
            <p:txBody>
              <a:bodyPr wrap="square">
                <a:spAutoFit/>
              </a:bodyPr>
              <a:lstStyle/>
              <a:p>
                <a:pPr marL="355600" indent="-252000" latinLnBrk="0">
                  <a:lnSpc>
                    <a:spcPct val="130000"/>
                  </a:lnSpc>
                  <a:buClr>
                    <a:schemeClr val="tx1"/>
                  </a:buClr>
                  <a:buBlip>
                    <a:blip r:embed="rId3"/>
                  </a:buBlip>
                  <a:tabLst>
                    <a:tab pos="266700" algn="l"/>
                    <a:tab pos="538163" algn="l"/>
                  </a:tabLst>
                  <a:defRPr/>
                </a:pPr>
                <a:r>
                  <a:rPr lang="en-US" altLang="ko-KR" sz="2000" b="1" spc="-150" dirty="0" smtClean="0">
                    <a:solidFill>
                      <a:srgbClr val="002060"/>
                    </a:solidFill>
                    <a:latin typeface="+mn-ea"/>
                    <a:ea typeface="+mn-ea"/>
                    <a:sym typeface="Wingdings" pitchFamily="2" charset="2"/>
                  </a:rPr>
                  <a:t>Temporal encoder and temporal perception-guider</a:t>
                </a:r>
              </a:p>
              <a:p>
                <a:pPr marL="812800" lvl="1"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Temporal encoder and Flicker predictor are trained with minimizing Flicker prediction loss</a:t>
                </a:r>
                <a:r>
                  <a:rPr lang="en-US" altLang="ko-KR" sz="2000" b="1" spc="-150" dirty="0" smtClean="0">
                    <a:solidFill>
                      <a:srgbClr val="002060"/>
                    </a:solidFill>
                    <a:latin typeface="+mn-ea"/>
                    <a:ea typeface="+mn-ea"/>
                    <a:sym typeface="Wingdings" pitchFamily="2" charset="2"/>
                  </a:rPr>
                  <a:t>, </a:t>
                </a:r>
                <a14:m>
                  <m:oMath xmlns:m="http://schemas.openxmlformats.org/officeDocument/2006/math">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𝐿</m:t>
                        </m:r>
                      </m:e>
                      <m:sub>
                        <m:r>
                          <a:rPr lang="en-US" altLang="ko-KR" sz="2000" b="0" i="1" smtClean="0">
                            <a:latin typeface="Cambria Math" panose="02040503050406030204" pitchFamily="18" charset="0"/>
                          </a:rPr>
                          <m:t>𝑇</m:t>
                        </m:r>
                      </m:sub>
                    </m:sSub>
                    <m:r>
                      <a:rPr lang="en-US" altLang="ko-KR" sz="2000" i="1">
                        <a:latin typeface="Cambria Math" panose="02040503050406030204" pitchFamily="18" charset="0"/>
                      </a:rPr>
                      <m:t>=</m:t>
                    </m:r>
                    <m:sSubSup>
                      <m:sSubSupPr>
                        <m:ctrlPr>
                          <a:rPr lang="en-US" altLang="ko-KR" sz="2000" i="1" smtClean="0">
                            <a:latin typeface="Cambria Math" panose="02040503050406030204" pitchFamily="18" charset="0"/>
                          </a:rPr>
                        </m:ctrlPr>
                      </m:sSubSupPr>
                      <m:e>
                        <m:d>
                          <m:dPr>
                            <m:begChr m:val="|"/>
                            <m:endChr m:val="|"/>
                            <m:ctrlPr>
                              <a:rPr lang="en-US" altLang="ko-KR" sz="2000" i="1">
                                <a:latin typeface="Cambria Math" panose="02040503050406030204" pitchFamily="18" charset="0"/>
                              </a:rPr>
                            </m:ctrlPr>
                          </m:dPr>
                          <m:e>
                            <m:r>
                              <a:rPr lang="en-US" altLang="ko-KR" sz="2000" i="1">
                                <a:latin typeface="Cambria Math" panose="02040503050406030204" pitchFamily="18" charset="0"/>
                              </a:rPr>
                              <m:t> </m:t>
                            </m:r>
                            <m:sSup>
                              <m:sSupPr>
                                <m:ctrlPr>
                                  <a:rPr lang="en-US" altLang="ko-KR" sz="2000" i="1">
                                    <a:latin typeface="Cambria Math" panose="02040503050406030204" pitchFamily="18" charset="0"/>
                                  </a:rPr>
                                </m:ctrlPr>
                              </m:sSupPr>
                              <m:e>
                                <m:r>
                                  <a:rPr lang="en-US" altLang="ko-KR" sz="2000" i="1">
                                    <a:latin typeface="Cambria Math" panose="02040503050406030204" pitchFamily="18" charset="0"/>
                                  </a:rPr>
                                  <m:t>𝐹𝐿</m:t>
                                </m:r>
                              </m:e>
                              <m:sup>
                                <m:r>
                                  <a:rPr lang="en-US" altLang="ko-KR" sz="2000" i="1">
                                    <a:latin typeface="Cambria Math" panose="02040503050406030204" pitchFamily="18" charset="0"/>
                                  </a:rPr>
                                  <m:t>𝐺</m:t>
                                </m:r>
                              </m:sup>
                            </m:sSup>
                            <m:r>
                              <a:rPr lang="en-US" altLang="ko-KR" sz="2000" i="1">
                                <a:latin typeface="Cambria Math" panose="02040503050406030204" pitchFamily="18" charset="0"/>
                              </a:rPr>
                              <m:t>−</m:t>
                            </m:r>
                            <m:sSup>
                              <m:sSupPr>
                                <m:ctrlPr>
                                  <a:rPr lang="en-US" altLang="ko-KR" sz="2000" i="1">
                                    <a:latin typeface="Cambria Math" panose="02040503050406030204" pitchFamily="18" charset="0"/>
                                  </a:rPr>
                                </m:ctrlPr>
                              </m:sSupPr>
                              <m:e>
                                <m:r>
                                  <a:rPr lang="en-US" altLang="ko-KR" sz="2000" i="1">
                                    <a:latin typeface="Cambria Math" panose="02040503050406030204" pitchFamily="18" charset="0"/>
                                  </a:rPr>
                                  <m:t>𝐹𝐿</m:t>
                                </m:r>
                              </m:e>
                              <m:sup>
                                <m:r>
                                  <a:rPr lang="en-US" altLang="ko-KR" sz="2000" i="1">
                                    <a:latin typeface="Cambria Math" panose="02040503050406030204" pitchFamily="18" charset="0"/>
                                  </a:rPr>
                                  <m:t>𝑃</m:t>
                                </m:r>
                              </m:sup>
                            </m:sSup>
                          </m:e>
                        </m:d>
                      </m:e>
                      <m:sub>
                        <m:r>
                          <a:rPr lang="en-US" altLang="ko-KR" sz="2000" b="0" i="1" smtClean="0">
                            <a:latin typeface="Cambria Math" panose="02040503050406030204" pitchFamily="18" charset="0"/>
                          </a:rPr>
                          <m:t>2</m:t>
                        </m:r>
                      </m:sub>
                      <m:sup>
                        <m:r>
                          <a:rPr lang="en-US" altLang="ko-KR" sz="2000" b="0" i="1" smtClean="0">
                            <a:latin typeface="Cambria Math" panose="02040503050406030204" pitchFamily="18" charset="0"/>
                          </a:rPr>
                          <m:t>2</m:t>
                        </m:r>
                      </m:sup>
                    </m:sSubSup>
                    <m:r>
                      <a:rPr lang="en-US" altLang="ko-KR" sz="2000" i="1">
                        <a:latin typeface="Cambria Math" panose="02040503050406030204" pitchFamily="18" charset="0"/>
                      </a:rPr>
                      <m:t>. </m:t>
                    </m:r>
                  </m:oMath>
                </a14:m>
                <a:endParaRPr lang="en-US" altLang="ko-KR" sz="2000" b="1" spc="-150" dirty="0">
                  <a:solidFill>
                    <a:srgbClr val="002060"/>
                  </a:solidFill>
                  <a:latin typeface="+mn-ea"/>
                  <a:ea typeface="+mn-ea"/>
                  <a:sym typeface="Wingdings" pitchFamily="2" charset="2"/>
                </a:endParaRPr>
              </a:p>
              <a:p>
                <a:pPr marL="560800" lvl="1">
                  <a:lnSpc>
                    <a:spcPct val="130000"/>
                  </a:lnSpc>
                  <a:buClr>
                    <a:schemeClr val="tx1"/>
                  </a:buClr>
                  <a:tabLst>
                    <a:tab pos="266700" algn="l"/>
                    <a:tab pos="538163" algn="l"/>
                  </a:tabLst>
                  <a:defRPr/>
                </a:pPr>
                <a:endParaRPr lang="en-US" altLang="ko-KR" sz="2000" b="1" spc="-150" dirty="0">
                  <a:solidFill>
                    <a:srgbClr val="002060"/>
                  </a:solidFill>
                  <a:latin typeface="+mn-ea"/>
                  <a:ea typeface="+mn-ea"/>
                  <a:sym typeface="Wingdings" pitchFamily="2" charset="2"/>
                </a:endParaRPr>
              </a:p>
            </p:txBody>
          </p:sp>
        </mc:Choice>
        <mc:Fallback xmlns="">
          <p:sp>
            <p:nvSpPr>
              <p:cNvPr id="5" name="직사각형 4"/>
              <p:cNvSpPr>
                <a:spLocks noRot="1" noChangeAspect="1" noMove="1" noResize="1" noEditPoints="1" noAdjustHandles="1" noChangeArrowheads="1" noChangeShapeType="1" noTextEdit="1"/>
              </p:cNvSpPr>
              <p:nvPr/>
            </p:nvSpPr>
            <p:spPr>
              <a:xfrm>
                <a:off x="251520" y="1052736"/>
                <a:ext cx="8856984" cy="1689437"/>
              </a:xfrm>
              <a:prstGeom prst="rect">
                <a:avLst/>
              </a:prstGeom>
              <a:blipFill>
                <a:blip r:embed="rId4"/>
                <a:stretch>
                  <a:fillRect/>
                </a:stretch>
              </a:blipFill>
            </p:spPr>
            <p:txBody>
              <a:bodyPr/>
              <a:lstStyle/>
              <a:p>
                <a:r>
                  <a:rPr lang="ko-KR" altLang="en-US">
                    <a:noFill/>
                  </a:rPr>
                  <a:t> </a:t>
                </a:r>
              </a:p>
            </p:txBody>
          </p:sp>
        </mc:Fallback>
      </mc:AlternateContent>
      <p:pic>
        <p:nvPicPr>
          <p:cNvPr id="6" name="그림 5"/>
          <p:cNvPicPr>
            <a:picLocks noChangeAspect="1"/>
          </p:cNvPicPr>
          <p:nvPr/>
        </p:nvPicPr>
        <p:blipFill>
          <a:blip r:embed="rId5"/>
          <a:stretch>
            <a:fillRect/>
          </a:stretch>
        </p:blipFill>
        <p:spPr>
          <a:xfrm>
            <a:off x="2070735" y="2514600"/>
            <a:ext cx="5002530" cy="3430306"/>
          </a:xfrm>
          <a:prstGeom prst="rect">
            <a:avLst/>
          </a:prstGeom>
        </p:spPr>
      </p:pic>
    </p:spTree>
    <p:extLst>
      <p:ext uri="{BB962C8B-B14F-4D97-AF65-F5344CB8AC3E}">
        <p14:creationId xmlns:p14="http://schemas.microsoft.com/office/powerpoint/2010/main" val="140223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ormAutofit/>
          </a:bodyPr>
          <a:lstStyle/>
          <a:p>
            <a:r>
              <a:rPr lang="en-US" altLang="ko-KR" sz="2400" dirty="0" smtClean="0">
                <a:latin typeface="+mn-ea"/>
                <a:ea typeface="+mn-ea"/>
              </a:rPr>
              <a:t>Proposed Method</a:t>
            </a:r>
            <a:endParaRPr lang="ko-KR" altLang="en-US" sz="2400" dirty="0">
              <a:latin typeface="+mn-ea"/>
              <a:ea typeface="+mn-ea"/>
            </a:endParaRPr>
          </a:p>
        </p:txBody>
      </p:sp>
      <p:sp>
        <p:nvSpPr>
          <p:cNvPr id="4" name="슬라이드 번호 개체 틀 3"/>
          <p:cNvSpPr>
            <a:spLocks noGrp="1"/>
          </p:cNvSpPr>
          <p:nvPr>
            <p:ph type="sldNum" sz="quarter" idx="12"/>
          </p:nvPr>
        </p:nvSpPr>
        <p:spPr/>
        <p:txBody>
          <a:bodyPr/>
          <a:lstStyle/>
          <a:p>
            <a:fld id="{F2147C5C-C177-47CA-968A-16AF03599F47}" type="slidenum">
              <a:rPr lang="ko-KR" altLang="en-US" smtClean="0"/>
              <a:t>13</a:t>
            </a:fld>
            <a:endParaRPr lang="ko-KR" altLang="en-US"/>
          </a:p>
        </p:txBody>
      </p:sp>
      <mc:AlternateContent xmlns:mc="http://schemas.openxmlformats.org/markup-compatibility/2006" xmlns:a14="http://schemas.microsoft.com/office/drawing/2010/main">
        <mc:Choice Requires="a14">
          <p:sp>
            <p:nvSpPr>
              <p:cNvPr id="5" name="직사각형 4"/>
              <p:cNvSpPr/>
              <p:nvPr/>
            </p:nvSpPr>
            <p:spPr>
              <a:xfrm>
                <a:off x="251520" y="1052736"/>
                <a:ext cx="8856984" cy="3075714"/>
              </a:xfrm>
              <a:prstGeom prst="rect">
                <a:avLst/>
              </a:prstGeom>
            </p:spPr>
            <p:txBody>
              <a:bodyPr wrap="square">
                <a:spAutoFit/>
              </a:bodyPr>
              <a:lstStyle/>
              <a:p>
                <a:pPr marL="355600" indent="-252000" latinLnBrk="0">
                  <a:lnSpc>
                    <a:spcPct val="130000"/>
                  </a:lnSpc>
                  <a:buClr>
                    <a:schemeClr val="tx1"/>
                  </a:buClr>
                  <a:buBlip>
                    <a:blip r:embed="rId3"/>
                  </a:buBlip>
                  <a:tabLst>
                    <a:tab pos="266700" algn="l"/>
                    <a:tab pos="538163" algn="l"/>
                  </a:tabLst>
                  <a:defRPr/>
                </a:pPr>
                <a:r>
                  <a:rPr lang="en-US" altLang="ko-KR" sz="2000" b="1" spc="-150" dirty="0" smtClean="0">
                    <a:solidFill>
                      <a:srgbClr val="002060"/>
                    </a:solidFill>
                    <a:latin typeface="+mn-ea"/>
                    <a:ea typeface="+mn-ea"/>
                    <a:sym typeface="Wingdings" pitchFamily="2" charset="2"/>
                  </a:rPr>
                  <a:t>Sickness score predictor</a:t>
                </a:r>
                <a:endParaRPr lang="en-US" altLang="ko-KR" sz="2000" b="1" spc="-150" dirty="0">
                  <a:solidFill>
                    <a:srgbClr val="002060"/>
                  </a:solidFill>
                  <a:latin typeface="+mn-ea"/>
                  <a:ea typeface="+mn-ea"/>
                  <a:sym typeface="Wingdings" pitchFamily="2" charset="2"/>
                </a:endParaRPr>
              </a:p>
              <a:p>
                <a:pPr marL="812800" lvl="1"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Takes </a:t>
                </a:r>
                <a:r>
                  <a:rPr lang="en-US" altLang="ko-KR" sz="2000" b="1" spc="-150" dirty="0" err="1">
                    <a:solidFill>
                      <a:srgbClr val="002060"/>
                    </a:solidFill>
                    <a:latin typeface="+mn-ea"/>
                    <a:ea typeface="+mn-ea"/>
                    <a:sym typeface="Wingdings" pitchFamily="2" charset="2"/>
                  </a:rPr>
                  <a:t>spatio</a:t>
                </a:r>
                <a:r>
                  <a:rPr lang="en-US" altLang="ko-KR" sz="2000" b="1" spc="-150" dirty="0">
                    <a:solidFill>
                      <a:srgbClr val="002060"/>
                    </a:solidFill>
                    <a:latin typeface="+mn-ea"/>
                    <a:ea typeface="+mn-ea"/>
                    <a:sym typeface="Wingdings" pitchFamily="2" charset="2"/>
                  </a:rPr>
                  <a:t>-temporal feature of input frames and output predicted SSQ score passing through three FC layers.</a:t>
                </a:r>
              </a:p>
              <a:p>
                <a:pPr marL="812800" lvl="1"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Sickness score predictor is trained with minimizing SSQ prediction </a:t>
                </a:r>
                <a:r>
                  <a:rPr lang="en-US" altLang="ko-KR" sz="2000" b="1" spc="-150" dirty="0" smtClean="0">
                    <a:solidFill>
                      <a:srgbClr val="002060"/>
                    </a:solidFill>
                    <a:latin typeface="+mn-ea"/>
                    <a:ea typeface="+mn-ea"/>
                    <a:sym typeface="Wingdings" pitchFamily="2" charset="2"/>
                  </a:rPr>
                  <a:t>loss, </a:t>
                </a:r>
                <a14:m>
                  <m:oMath xmlns:m="http://schemas.openxmlformats.org/officeDocument/2006/math">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𝐿</m:t>
                        </m:r>
                      </m:e>
                      <m:sub>
                        <m:r>
                          <a:rPr lang="en-US" altLang="ko-KR" sz="2000" i="1">
                            <a:latin typeface="Cambria Math" panose="02040503050406030204" pitchFamily="18" charset="0"/>
                          </a:rPr>
                          <m:t>𝑆𝑆𝑄</m:t>
                        </m:r>
                        <m:r>
                          <a:rPr lang="en-US" altLang="ko-KR" sz="2000" b="0" i="1" smtClean="0">
                            <a:latin typeface="Cambria Math" panose="02040503050406030204" pitchFamily="18" charset="0"/>
                          </a:rPr>
                          <m:t>,</m:t>
                        </m:r>
                        <m:r>
                          <a:rPr lang="en-US" altLang="ko-KR" sz="2000" b="0" i="1" smtClean="0">
                            <a:latin typeface="Cambria Math" panose="02040503050406030204" pitchFamily="18" charset="0"/>
                          </a:rPr>
                          <m:t>𝑆𝑇𝐷</m:t>
                        </m:r>
                      </m:sub>
                    </m:sSub>
                    <m:r>
                      <a:rPr lang="en-US" altLang="ko-KR" sz="2000" i="1">
                        <a:latin typeface="Cambria Math" panose="02040503050406030204" pitchFamily="18" charset="0"/>
                      </a:rPr>
                      <m:t>=</m:t>
                    </m:r>
                    <m:sSubSup>
                      <m:sSubSupPr>
                        <m:ctrlPr>
                          <a:rPr lang="en-US" altLang="ko-KR" sz="2000" i="1" smtClean="0">
                            <a:latin typeface="Cambria Math" panose="02040503050406030204" pitchFamily="18" charset="0"/>
                          </a:rPr>
                        </m:ctrlPr>
                      </m:sSubSupPr>
                      <m:e>
                        <m:d>
                          <m:dPr>
                            <m:begChr m:val="|"/>
                            <m:endChr m:val="|"/>
                            <m:ctrlPr>
                              <a:rPr lang="en-US" altLang="ko-KR" sz="2000" i="1">
                                <a:latin typeface="Cambria Math" panose="02040503050406030204" pitchFamily="18" charset="0"/>
                              </a:rPr>
                            </m:ctrlPr>
                          </m:dPr>
                          <m:e>
                            <m:r>
                              <a:rPr lang="en-US" altLang="ko-KR" sz="2000" i="1">
                                <a:latin typeface="Cambria Math" panose="02040503050406030204" pitchFamily="18" charset="0"/>
                              </a:rPr>
                              <m:t> </m:t>
                            </m:r>
                            <m:sSup>
                              <m:sSupPr>
                                <m:ctrlPr>
                                  <a:rPr lang="en-US" altLang="ko-KR" sz="2000" i="1">
                                    <a:latin typeface="Cambria Math" panose="02040503050406030204" pitchFamily="18" charset="0"/>
                                  </a:rPr>
                                </m:ctrlPr>
                              </m:sSupPr>
                              <m:e>
                                <m:r>
                                  <a:rPr lang="en-US" altLang="ko-KR" sz="2000" b="0" i="1" smtClean="0">
                                    <a:latin typeface="Cambria Math" panose="02040503050406030204" pitchFamily="18" charset="0"/>
                                  </a:rPr>
                                  <m:t>(</m:t>
                                </m:r>
                                <m:r>
                                  <a:rPr lang="en-US" altLang="ko-KR" sz="2000" i="1">
                                    <a:latin typeface="Cambria Math" panose="02040503050406030204" pitchFamily="18" charset="0"/>
                                  </a:rPr>
                                  <m:t>𝑆𝑆𝑄</m:t>
                                </m:r>
                              </m:e>
                              <m:sup>
                                <m:r>
                                  <a:rPr lang="en-US" altLang="ko-KR" sz="2000" i="1">
                                    <a:latin typeface="Cambria Math" panose="02040503050406030204" pitchFamily="18" charset="0"/>
                                  </a:rPr>
                                  <m:t>𝐺</m:t>
                                </m:r>
                              </m:sup>
                            </m:sSup>
                            <m:r>
                              <a:rPr lang="en-US" altLang="ko-KR" sz="2000" b="0" i="1" smtClean="0">
                                <a:latin typeface="Cambria Math" panose="02040503050406030204" pitchFamily="18" charset="0"/>
                              </a:rPr>
                              <m:t>+</m:t>
                            </m:r>
                            <m:r>
                              <a:rPr lang="el-GR" altLang="ko-KR" sz="2000" i="1">
                                <a:latin typeface="Cambria Math" panose="02040503050406030204" pitchFamily="18" charset="0"/>
                              </a:rPr>
                              <m:t>𝜆</m:t>
                            </m:r>
                            <m:sSub>
                              <m:sSubPr>
                                <m:ctrlPr>
                                  <a:rPr lang="el-GR" altLang="ko-KR" sz="2000" i="1" smtClean="0">
                                    <a:latin typeface="Cambria Math" panose="02040503050406030204" pitchFamily="18" charset="0"/>
                                  </a:rPr>
                                </m:ctrlPr>
                              </m:sSubPr>
                              <m:e>
                                <m:r>
                                  <a:rPr lang="en-US" altLang="ko-KR" sz="2000" i="1">
                                    <a:latin typeface="Cambria Math" panose="02040503050406030204" pitchFamily="18" charset="0"/>
                                  </a:rPr>
                                  <m:t>𝑛</m:t>
                                </m:r>
                              </m:e>
                              <m:sub>
                                <m:r>
                                  <a:rPr lang="el-GR" altLang="ko-KR" sz="2000" i="1">
                                    <a:latin typeface="Cambria Math" panose="02040503050406030204" pitchFamily="18" charset="0"/>
                                  </a:rPr>
                                  <m:t>𝜎</m:t>
                                </m:r>
                                <m:r>
                                  <a:rPr lang="en-US" altLang="ko-KR" sz="2000" b="0" i="1" smtClean="0">
                                    <a:latin typeface="Cambria Math" panose="02040503050406030204" pitchFamily="18" charset="0"/>
                                  </a:rPr>
                                  <m:t>_</m:t>
                                </m:r>
                                <m:r>
                                  <a:rPr lang="en-US" altLang="ko-KR" sz="2000" b="0" i="1" smtClean="0">
                                    <a:latin typeface="Cambria Math" panose="02040503050406030204" pitchFamily="18" charset="0"/>
                                  </a:rPr>
                                  <m:t>𝑘</m:t>
                                </m:r>
                              </m:sub>
                            </m:sSub>
                            <m:r>
                              <a:rPr lang="en-US" altLang="ko-KR" sz="2000" b="0" i="1" smtClean="0">
                                <a:latin typeface="Cambria Math" panose="02040503050406030204" pitchFamily="18" charset="0"/>
                              </a:rPr>
                              <m:t>)</m:t>
                            </m:r>
                            <m:r>
                              <a:rPr lang="en-US" altLang="ko-KR" sz="2000" i="1">
                                <a:latin typeface="Cambria Math" panose="02040503050406030204" pitchFamily="18" charset="0"/>
                              </a:rPr>
                              <m:t>−</m:t>
                            </m:r>
                            <m:sSup>
                              <m:sSupPr>
                                <m:ctrlPr>
                                  <a:rPr lang="en-US" altLang="ko-KR" sz="2000" i="1">
                                    <a:latin typeface="Cambria Math" panose="02040503050406030204" pitchFamily="18" charset="0"/>
                                  </a:rPr>
                                </m:ctrlPr>
                              </m:sSupPr>
                              <m:e>
                                <m:r>
                                  <a:rPr lang="en-US" altLang="ko-KR" sz="2000" i="1">
                                    <a:latin typeface="Cambria Math" panose="02040503050406030204" pitchFamily="18" charset="0"/>
                                  </a:rPr>
                                  <m:t>𝑆𝑆𝑄</m:t>
                                </m:r>
                              </m:e>
                              <m:sup>
                                <m:r>
                                  <a:rPr lang="en-US" altLang="ko-KR" sz="2000" i="1">
                                    <a:latin typeface="Cambria Math" panose="02040503050406030204" pitchFamily="18" charset="0"/>
                                  </a:rPr>
                                  <m:t>𝑃</m:t>
                                </m:r>
                              </m:sup>
                            </m:sSup>
                          </m:e>
                        </m:d>
                      </m:e>
                      <m:sub>
                        <m:r>
                          <a:rPr lang="en-US" altLang="ko-KR" sz="2000" b="0" i="1" smtClean="0">
                            <a:latin typeface="Cambria Math" panose="02040503050406030204" pitchFamily="18" charset="0"/>
                          </a:rPr>
                          <m:t>2</m:t>
                        </m:r>
                      </m:sub>
                      <m:sup>
                        <m:r>
                          <a:rPr lang="en-US" altLang="ko-KR" sz="2000" b="0" i="1" smtClean="0">
                            <a:latin typeface="Cambria Math" panose="02040503050406030204" pitchFamily="18" charset="0"/>
                          </a:rPr>
                          <m:t>2</m:t>
                        </m:r>
                      </m:sup>
                    </m:sSubSup>
                    <m:r>
                      <a:rPr lang="en-US" altLang="ko-KR" sz="2000" b="0" i="1" smtClean="0">
                        <a:latin typeface="Cambria Math" panose="02040503050406030204" pitchFamily="18" charset="0"/>
                      </a:rPr>
                      <m:t>,</m:t>
                    </m:r>
                  </m:oMath>
                </a14:m>
                <a:r>
                  <a:rPr lang="en-US" altLang="ko-KR" sz="2000" dirty="0" smtClean="0"/>
                  <a:t> </a:t>
                </a:r>
                <a:r>
                  <a:rPr lang="en-US" altLang="ko-KR" sz="2000" b="1" spc="-150" dirty="0" smtClean="0">
                    <a:solidFill>
                      <a:srgbClr val="002060"/>
                    </a:solidFill>
                    <a:latin typeface="+mn-ea"/>
                    <a:sym typeface="Wingdings" pitchFamily="2" charset="2"/>
                  </a:rPr>
                  <a:t>where </a:t>
                </a:r>
                <a14:m>
                  <m:oMath xmlns:m="http://schemas.openxmlformats.org/officeDocument/2006/math">
                    <m:sSub>
                      <m:sSubPr>
                        <m:ctrlPr>
                          <a:rPr lang="el-GR" altLang="ko-KR" sz="2000" i="1">
                            <a:latin typeface="Cambria Math" panose="02040503050406030204" pitchFamily="18" charset="0"/>
                          </a:rPr>
                        </m:ctrlPr>
                      </m:sSubPr>
                      <m:e>
                        <m:r>
                          <a:rPr lang="en-US" altLang="ko-KR" sz="2000" i="1">
                            <a:latin typeface="Cambria Math" panose="02040503050406030204" pitchFamily="18" charset="0"/>
                          </a:rPr>
                          <m:t>𝑛</m:t>
                        </m:r>
                      </m:e>
                      <m:sub>
                        <m:r>
                          <a:rPr lang="el-GR" altLang="ko-KR" sz="2000" i="1">
                            <a:latin typeface="Cambria Math" panose="02040503050406030204" pitchFamily="18" charset="0"/>
                          </a:rPr>
                          <m:t>𝜎</m:t>
                        </m:r>
                        <m:r>
                          <a:rPr lang="en-US" altLang="ko-KR" sz="2000" i="1">
                            <a:latin typeface="Cambria Math" panose="02040503050406030204" pitchFamily="18" charset="0"/>
                          </a:rPr>
                          <m:t>_</m:t>
                        </m:r>
                        <m:r>
                          <a:rPr lang="en-US" altLang="ko-KR" sz="2000" i="1">
                            <a:latin typeface="Cambria Math" panose="02040503050406030204" pitchFamily="18" charset="0"/>
                          </a:rPr>
                          <m:t>𝑘</m:t>
                        </m:r>
                      </m:sub>
                    </m:sSub>
                  </m:oMath>
                </a14:m>
                <a:r>
                  <a:rPr lang="en-US" altLang="ko-KR" sz="2000" b="1" spc="-150" dirty="0" smtClean="0">
                    <a:solidFill>
                      <a:srgbClr val="002060"/>
                    </a:solidFill>
                    <a:latin typeface="+mn-ea"/>
                    <a:sym typeface="Wingdings" pitchFamily="2" charset="2"/>
                  </a:rPr>
                  <a:t>denotes </a:t>
                </a:r>
                <a:r>
                  <a:rPr lang="en-US" altLang="ko-KR" sz="2000" b="1" spc="-150" dirty="0" err="1" smtClean="0">
                    <a:solidFill>
                      <a:srgbClr val="002060"/>
                    </a:solidFill>
                    <a:latin typeface="+mn-ea"/>
                    <a:sym typeface="Wingdings" pitchFamily="2" charset="2"/>
                  </a:rPr>
                  <a:t>gaussian</a:t>
                </a:r>
                <a:r>
                  <a:rPr lang="en-US" altLang="ko-KR" sz="2000" b="1" spc="-150" dirty="0" smtClean="0">
                    <a:solidFill>
                      <a:srgbClr val="002060"/>
                    </a:solidFill>
                    <a:latin typeface="+mn-ea"/>
                    <a:sym typeface="Wingdings" pitchFamily="2" charset="2"/>
                  </a:rPr>
                  <a:t> noise with standard deviation </a:t>
                </a:r>
                <a14:m>
                  <m:oMath xmlns:m="http://schemas.openxmlformats.org/officeDocument/2006/math">
                    <m:r>
                      <a:rPr lang="el-GR" altLang="ko-KR" sz="2000" i="1">
                        <a:latin typeface="Cambria Math" panose="02040503050406030204" pitchFamily="18" charset="0"/>
                      </a:rPr>
                      <m:t>𝜎</m:t>
                    </m:r>
                    <m:r>
                      <a:rPr lang="en-US" altLang="ko-KR" sz="2000" i="1">
                        <a:latin typeface="Cambria Math" panose="02040503050406030204" pitchFamily="18" charset="0"/>
                      </a:rPr>
                      <m:t>_</m:t>
                    </m:r>
                    <m:r>
                      <a:rPr lang="en-US" altLang="ko-KR" sz="2000" i="1">
                        <a:latin typeface="Cambria Math" panose="02040503050406030204" pitchFamily="18" charset="0"/>
                      </a:rPr>
                      <m:t>𝑘</m:t>
                    </m:r>
                  </m:oMath>
                </a14:m>
                <a:r>
                  <a:rPr lang="en-US" altLang="ko-KR" sz="2000" b="1" spc="-150" dirty="0" smtClean="0">
                    <a:solidFill>
                      <a:srgbClr val="002060"/>
                    </a:solidFill>
                    <a:latin typeface="+mn-ea"/>
                    <a:sym typeface="Wingdings" pitchFamily="2" charset="2"/>
                  </a:rPr>
                  <a:t> of  content </a:t>
                </a:r>
                <a14:m>
                  <m:oMath xmlns:m="http://schemas.openxmlformats.org/officeDocument/2006/math">
                    <m:r>
                      <a:rPr lang="en-US" altLang="ko-KR" sz="2000" i="1">
                        <a:latin typeface="Cambria Math" panose="02040503050406030204" pitchFamily="18" charset="0"/>
                      </a:rPr>
                      <m:t>𝑘</m:t>
                    </m:r>
                    <m:r>
                      <a:rPr lang="en-US" altLang="ko-KR" sz="2000" i="1">
                        <a:latin typeface="Cambria Math" panose="02040503050406030204" pitchFamily="18" charset="0"/>
                      </a:rPr>
                      <m:t> </m:t>
                    </m:r>
                  </m:oMath>
                </a14:m>
                <a:r>
                  <a:rPr lang="en-US" altLang="ko-KR" sz="2000" b="1" spc="-150" dirty="0" smtClean="0">
                    <a:solidFill>
                      <a:srgbClr val="002060"/>
                    </a:solidFill>
                    <a:latin typeface="+mn-ea"/>
                    <a:sym typeface="Wingdings" pitchFamily="2" charset="2"/>
                  </a:rPr>
                  <a:t>SSQ scores. Weight parameter </a:t>
                </a:r>
                <a14:m>
                  <m:oMath xmlns:m="http://schemas.openxmlformats.org/officeDocument/2006/math">
                    <m:r>
                      <a:rPr lang="el-GR" altLang="ko-KR" sz="2000" i="1">
                        <a:latin typeface="Cambria Math" panose="02040503050406030204" pitchFamily="18" charset="0"/>
                      </a:rPr>
                      <m:t>𝜆</m:t>
                    </m:r>
                  </m:oMath>
                </a14:m>
                <a:r>
                  <a:rPr lang="en-US" altLang="ko-KR" sz="2000" b="1" spc="-150" dirty="0" smtClean="0">
                    <a:solidFill>
                      <a:srgbClr val="002060"/>
                    </a:solidFill>
                    <a:latin typeface="+mn-ea"/>
                    <a:sym typeface="Wingdings" pitchFamily="2" charset="2"/>
                  </a:rPr>
                  <a:t> is set as 0.2.</a:t>
                </a:r>
                <a:endParaRPr lang="en-US" altLang="ko-KR" sz="2000" b="1" spc="-150" dirty="0">
                  <a:solidFill>
                    <a:srgbClr val="002060"/>
                  </a:solidFill>
                  <a:latin typeface="+mn-ea"/>
                  <a:ea typeface="+mn-ea"/>
                  <a:sym typeface="Wingdings" pitchFamily="2" charset="2"/>
                </a:endParaRPr>
              </a:p>
            </p:txBody>
          </p:sp>
        </mc:Choice>
        <mc:Fallback xmlns="">
          <p:sp>
            <p:nvSpPr>
              <p:cNvPr id="5" name="직사각형 4"/>
              <p:cNvSpPr>
                <a:spLocks noRot="1" noChangeAspect="1" noMove="1" noResize="1" noEditPoints="1" noAdjustHandles="1" noChangeArrowheads="1" noChangeShapeType="1" noTextEdit="1"/>
              </p:cNvSpPr>
              <p:nvPr/>
            </p:nvSpPr>
            <p:spPr>
              <a:xfrm>
                <a:off x="251520" y="1052736"/>
                <a:ext cx="8856984" cy="3075714"/>
              </a:xfrm>
              <a:prstGeom prst="rect">
                <a:avLst/>
              </a:prstGeom>
              <a:blipFill>
                <a:blip r:embed="rId4"/>
                <a:stretch>
                  <a:fillRect r="-206" b="-1190"/>
                </a:stretch>
              </a:blipFill>
            </p:spPr>
            <p:txBody>
              <a:bodyPr/>
              <a:lstStyle/>
              <a:p>
                <a:r>
                  <a:rPr lang="ko-KR" altLang="en-US">
                    <a:noFill/>
                  </a:rPr>
                  <a:t> </a:t>
                </a:r>
              </a:p>
            </p:txBody>
          </p:sp>
        </mc:Fallback>
      </mc:AlternateContent>
      <p:pic>
        <p:nvPicPr>
          <p:cNvPr id="3" name="그림 2"/>
          <p:cNvPicPr>
            <a:picLocks noChangeAspect="1"/>
          </p:cNvPicPr>
          <p:nvPr/>
        </p:nvPicPr>
        <p:blipFill>
          <a:blip r:embed="rId5"/>
          <a:stretch>
            <a:fillRect/>
          </a:stretch>
        </p:blipFill>
        <p:spPr>
          <a:xfrm>
            <a:off x="2815302" y="4128450"/>
            <a:ext cx="3729419" cy="1810548"/>
          </a:xfrm>
          <a:prstGeom prst="rect">
            <a:avLst/>
          </a:prstGeom>
        </p:spPr>
      </p:pic>
    </p:spTree>
    <p:extLst>
      <p:ext uri="{BB962C8B-B14F-4D97-AF65-F5344CB8AC3E}">
        <p14:creationId xmlns:p14="http://schemas.microsoft.com/office/powerpoint/2010/main" val="275788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ormAutofit/>
          </a:bodyPr>
          <a:lstStyle/>
          <a:p>
            <a:r>
              <a:rPr lang="en-US" altLang="ko-KR" sz="2400" dirty="0" smtClean="0">
                <a:latin typeface="+mn-ea"/>
                <a:ea typeface="+mn-ea"/>
              </a:rPr>
              <a:t>Proposed Method</a:t>
            </a:r>
            <a:endParaRPr lang="ko-KR" altLang="en-US" sz="2400" dirty="0">
              <a:latin typeface="+mn-ea"/>
              <a:ea typeface="+mn-ea"/>
            </a:endParaRPr>
          </a:p>
        </p:txBody>
      </p:sp>
      <p:sp>
        <p:nvSpPr>
          <p:cNvPr id="4" name="슬라이드 번호 개체 틀 3"/>
          <p:cNvSpPr>
            <a:spLocks noGrp="1"/>
          </p:cNvSpPr>
          <p:nvPr>
            <p:ph type="sldNum" sz="quarter" idx="12"/>
          </p:nvPr>
        </p:nvSpPr>
        <p:spPr/>
        <p:txBody>
          <a:bodyPr/>
          <a:lstStyle/>
          <a:p>
            <a:fld id="{F2147C5C-C177-47CA-968A-16AF03599F47}" type="slidenum">
              <a:rPr lang="ko-KR" altLang="en-US" smtClean="0"/>
              <a:t>14</a:t>
            </a:fld>
            <a:endParaRPr lang="ko-KR" altLang="en-US"/>
          </a:p>
        </p:txBody>
      </p:sp>
      <mc:AlternateContent xmlns:mc="http://schemas.openxmlformats.org/markup-compatibility/2006">
        <mc:Choice xmlns:a14="http://schemas.microsoft.com/office/drawing/2010/main" Requires="a14">
          <p:sp>
            <p:nvSpPr>
              <p:cNvPr id="5" name="직사각형 4"/>
              <p:cNvSpPr/>
              <p:nvPr/>
            </p:nvSpPr>
            <p:spPr>
              <a:xfrm>
                <a:off x="251520" y="1052736"/>
                <a:ext cx="8856984" cy="3081036"/>
              </a:xfrm>
              <a:prstGeom prst="rect">
                <a:avLst/>
              </a:prstGeom>
            </p:spPr>
            <p:txBody>
              <a:bodyPr wrap="square">
                <a:spAutoFit/>
              </a:bodyPr>
              <a:lstStyle/>
              <a:p>
                <a:pPr marL="355600" indent="-252000" latinLnBrk="0">
                  <a:lnSpc>
                    <a:spcPct val="130000"/>
                  </a:lnSpc>
                  <a:buClr>
                    <a:schemeClr val="tx1"/>
                  </a:buClr>
                  <a:buBlip>
                    <a:blip r:embed="rId3"/>
                  </a:buBlip>
                  <a:tabLst>
                    <a:tab pos="266700" algn="l"/>
                    <a:tab pos="538163" algn="l"/>
                  </a:tabLst>
                  <a:defRPr/>
                </a:pPr>
                <a:r>
                  <a:rPr lang="en-US" altLang="ko-KR" sz="2000" b="1" spc="-150" dirty="0" smtClean="0">
                    <a:solidFill>
                      <a:srgbClr val="002060"/>
                    </a:solidFill>
                    <a:latin typeface="+mn-ea"/>
                    <a:ea typeface="+mn-ea"/>
                    <a:sym typeface="Wingdings" pitchFamily="2" charset="2"/>
                  </a:rPr>
                  <a:t>Training scheme</a:t>
                </a:r>
                <a:endParaRPr lang="en-US" altLang="ko-KR" sz="2000" b="1" spc="-150" dirty="0">
                  <a:solidFill>
                    <a:srgbClr val="002060"/>
                  </a:solidFill>
                  <a:latin typeface="+mn-ea"/>
                  <a:ea typeface="+mn-ea"/>
                  <a:sym typeface="Wingdings" pitchFamily="2" charset="2"/>
                </a:endParaRPr>
              </a:p>
              <a:p>
                <a:pPr marL="812800" lvl="1"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First, Spatial encoder and Temporal encoder are jointly trained with SSIM and Flicker prediction loss, </a:t>
                </a:r>
                <a14:m>
                  <m:oMath xmlns:m="http://schemas.openxmlformats.org/officeDocument/2006/math">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𝐿</m:t>
                        </m:r>
                      </m:e>
                      <m:sub>
                        <m:r>
                          <a:rPr lang="en-US" altLang="ko-KR" sz="2000" i="1">
                            <a:latin typeface="Cambria Math" panose="02040503050406030204" pitchFamily="18" charset="0"/>
                          </a:rPr>
                          <m:t>𝑆</m:t>
                        </m:r>
                      </m:sub>
                    </m:sSub>
                    <m:r>
                      <a:rPr lang="en-US" altLang="ko-KR" sz="2000" i="1">
                        <a:latin typeface="Cambria Math" panose="02040503050406030204" pitchFamily="18" charset="0"/>
                      </a:rPr>
                      <m:t>+</m:t>
                    </m:r>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𝐿</m:t>
                        </m:r>
                      </m:e>
                      <m:sub>
                        <m:r>
                          <a:rPr lang="en-US" altLang="ko-KR" sz="2000" b="0" i="1" smtClean="0">
                            <a:latin typeface="Cambria Math" panose="02040503050406030204" pitchFamily="18" charset="0"/>
                          </a:rPr>
                          <m:t>𝑇</m:t>
                        </m:r>
                      </m:sub>
                    </m:sSub>
                    <m:r>
                      <a:rPr lang="en-US" altLang="ko-KR" sz="2000" i="1">
                        <a:latin typeface="Cambria Math" panose="02040503050406030204" pitchFamily="18" charset="0"/>
                      </a:rPr>
                      <m:t>=</m:t>
                    </m:r>
                    <m:sSubSup>
                      <m:sSubSupPr>
                        <m:ctrlPr>
                          <a:rPr lang="en-US" altLang="ko-KR" sz="2000" i="1">
                            <a:latin typeface="Cambria Math" panose="02040503050406030204" pitchFamily="18" charset="0"/>
                          </a:rPr>
                        </m:ctrlPr>
                      </m:sSubSupPr>
                      <m:e>
                        <m:d>
                          <m:dPr>
                            <m:begChr m:val="|"/>
                            <m:endChr m:val="|"/>
                            <m:ctrlPr>
                              <a:rPr lang="en-US" altLang="ko-KR" sz="2000" i="1">
                                <a:latin typeface="Cambria Math" panose="02040503050406030204" pitchFamily="18" charset="0"/>
                              </a:rPr>
                            </m:ctrlPr>
                          </m:dPr>
                          <m:e>
                            <m:r>
                              <a:rPr lang="en-US" altLang="ko-KR" sz="2000" i="1">
                                <a:latin typeface="Cambria Math" panose="02040503050406030204" pitchFamily="18" charset="0"/>
                              </a:rPr>
                              <m:t> </m:t>
                            </m:r>
                            <m:r>
                              <a:rPr lang="en-US" altLang="ko-KR" sz="2000" i="1">
                                <a:latin typeface="Cambria Math" panose="02040503050406030204" pitchFamily="18" charset="0"/>
                              </a:rPr>
                              <m:t>𝑆𝑆𝐼</m:t>
                            </m:r>
                            <m:sSup>
                              <m:sSupPr>
                                <m:ctrlPr>
                                  <a:rPr lang="en-US" altLang="ko-KR" sz="2000" i="1">
                                    <a:latin typeface="Cambria Math" panose="02040503050406030204" pitchFamily="18" charset="0"/>
                                  </a:rPr>
                                </m:ctrlPr>
                              </m:sSupPr>
                              <m:e>
                                <m:r>
                                  <a:rPr lang="en-US" altLang="ko-KR" sz="2000" i="1">
                                    <a:latin typeface="Cambria Math" panose="02040503050406030204" pitchFamily="18" charset="0"/>
                                  </a:rPr>
                                  <m:t>𝑀</m:t>
                                </m:r>
                              </m:e>
                              <m:sup>
                                <m:r>
                                  <a:rPr lang="en-US" altLang="ko-KR" sz="2000" i="1">
                                    <a:latin typeface="Cambria Math" panose="02040503050406030204" pitchFamily="18" charset="0"/>
                                  </a:rPr>
                                  <m:t>𝐺</m:t>
                                </m:r>
                              </m:sup>
                            </m:sSup>
                            <m:r>
                              <a:rPr lang="en-US" altLang="ko-KR" sz="2000" i="1">
                                <a:latin typeface="Cambria Math" panose="02040503050406030204" pitchFamily="18" charset="0"/>
                              </a:rPr>
                              <m:t>−</m:t>
                            </m:r>
                            <m:r>
                              <a:rPr lang="en-US" altLang="ko-KR" sz="2000" i="1">
                                <a:latin typeface="Cambria Math" panose="02040503050406030204" pitchFamily="18" charset="0"/>
                              </a:rPr>
                              <m:t>𝑆𝑆𝐼</m:t>
                            </m:r>
                            <m:sSup>
                              <m:sSupPr>
                                <m:ctrlPr>
                                  <a:rPr lang="en-US" altLang="ko-KR" sz="2000" i="1">
                                    <a:latin typeface="Cambria Math" panose="02040503050406030204" pitchFamily="18" charset="0"/>
                                  </a:rPr>
                                </m:ctrlPr>
                              </m:sSupPr>
                              <m:e>
                                <m:r>
                                  <a:rPr lang="en-US" altLang="ko-KR" sz="2000" i="1">
                                    <a:latin typeface="Cambria Math" panose="02040503050406030204" pitchFamily="18" charset="0"/>
                                  </a:rPr>
                                  <m:t>𝑀</m:t>
                                </m:r>
                              </m:e>
                              <m:sup>
                                <m:r>
                                  <a:rPr lang="en-US" altLang="ko-KR" sz="2000" i="1">
                                    <a:latin typeface="Cambria Math" panose="02040503050406030204" pitchFamily="18" charset="0"/>
                                  </a:rPr>
                                  <m:t>𝑃</m:t>
                                </m:r>
                              </m:sup>
                            </m:sSup>
                          </m:e>
                        </m:d>
                      </m:e>
                      <m:sub>
                        <m:r>
                          <a:rPr lang="en-US" altLang="ko-KR" sz="2000" i="1">
                            <a:latin typeface="Cambria Math" panose="02040503050406030204" pitchFamily="18" charset="0"/>
                          </a:rPr>
                          <m:t>2</m:t>
                        </m:r>
                      </m:sub>
                      <m:sup>
                        <m:r>
                          <a:rPr lang="en-US" altLang="ko-KR" sz="2000" i="1">
                            <a:latin typeface="Cambria Math" panose="02040503050406030204" pitchFamily="18" charset="0"/>
                          </a:rPr>
                          <m:t>2</m:t>
                        </m:r>
                      </m:sup>
                    </m:sSubSup>
                    <m:r>
                      <a:rPr lang="en-US" altLang="ko-KR" sz="2000">
                        <a:latin typeface="Cambria Math" panose="02040503050406030204" pitchFamily="18" charset="0"/>
                      </a:rPr>
                      <m:t>+</m:t>
                    </m:r>
                    <m:sSubSup>
                      <m:sSubSupPr>
                        <m:ctrlPr>
                          <a:rPr lang="en-US" altLang="ko-KR" sz="2000" i="1">
                            <a:latin typeface="Cambria Math" panose="02040503050406030204" pitchFamily="18" charset="0"/>
                          </a:rPr>
                        </m:ctrlPr>
                      </m:sSubSupPr>
                      <m:e>
                        <m:d>
                          <m:dPr>
                            <m:begChr m:val="|"/>
                            <m:endChr m:val="|"/>
                            <m:ctrlPr>
                              <a:rPr lang="en-US" altLang="ko-KR" sz="2000" i="1">
                                <a:latin typeface="Cambria Math" panose="02040503050406030204" pitchFamily="18" charset="0"/>
                              </a:rPr>
                            </m:ctrlPr>
                          </m:dPr>
                          <m:e>
                            <m:r>
                              <a:rPr lang="en-US" altLang="ko-KR" sz="2000" i="1">
                                <a:latin typeface="Cambria Math" panose="02040503050406030204" pitchFamily="18" charset="0"/>
                              </a:rPr>
                              <m:t> </m:t>
                            </m:r>
                            <m:sSup>
                              <m:sSupPr>
                                <m:ctrlPr>
                                  <a:rPr lang="en-US" altLang="ko-KR" sz="2000" i="1">
                                    <a:latin typeface="Cambria Math" panose="02040503050406030204" pitchFamily="18" charset="0"/>
                                  </a:rPr>
                                </m:ctrlPr>
                              </m:sSupPr>
                              <m:e>
                                <m:r>
                                  <a:rPr lang="en-US" altLang="ko-KR" sz="2000" i="1">
                                    <a:latin typeface="Cambria Math" panose="02040503050406030204" pitchFamily="18" charset="0"/>
                                  </a:rPr>
                                  <m:t>𝐹𝐿</m:t>
                                </m:r>
                              </m:e>
                              <m:sup>
                                <m:r>
                                  <a:rPr lang="en-US" altLang="ko-KR" sz="2000" i="1">
                                    <a:latin typeface="Cambria Math" panose="02040503050406030204" pitchFamily="18" charset="0"/>
                                  </a:rPr>
                                  <m:t>𝐺</m:t>
                                </m:r>
                              </m:sup>
                            </m:sSup>
                            <m:r>
                              <a:rPr lang="en-US" altLang="ko-KR" sz="2000" i="1">
                                <a:latin typeface="Cambria Math" panose="02040503050406030204" pitchFamily="18" charset="0"/>
                              </a:rPr>
                              <m:t>−</m:t>
                            </m:r>
                            <m:sSup>
                              <m:sSupPr>
                                <m:ctrlPr>
                                  <a:rPr lang="en-US" altLang="ko-KR" sz="2000" i="1">
                                    <a:latin typeface="Cambria Math" panose="02040503050406030204" pitchFamily="18" charset="0"/>
                                  </a:rPr>
                                </m:ctrlPr>
                              </m:sSupPr>
                              <m:e>
                                <m:r>
                                  <a:rPr lang="en-US" altLang="ko-KR" sz="2000" i="1">
                                    <a:latin typeface="Cambria Math" panose="02040503050406030204" pitchFamily="18" charset="0"/>
                                  </a:rPr>
                                  <m:t>𝐹𝐿</m:t>
                                </m:r>
                              </m:e>
                              <m:sup>
                                <m:r>
                                  <a:rPr lang="en-US" altLang="ko-KR" sz="2000" i="1">
                                    <a:latin typeface="Cambria Math" panose="02040503050406030204" pitchFamily="18" charset="0"/>
                                  </a:rPr>
                                  <m:t>𝑃</m:t>
                                </m:r>
                              </m:sup>
                            </m:sSup>
                          </m:e>
                        </m:d>
                      </m:e>
                      <m:sub>
                        <m:r>
                          <a:rPr lang="en-US" altLang="ko-KR" sz="2000" i="1">
                            <a:latin typeface="Cambria Math" panose="02040503050406030204" pitchFamily="18" charset="0"/>
                          </a:rPr>
                          <m:t>2</m:t>
                        </m:r>
                      </m:sub>
                      <m:sup>
                        <m:r>
                          <a:rPr lang="en-US" altLang="ko-KR" sz="2000" i="1">
                            <a:latin typeface="Cambria Math" panose="02040503050406030204" pitchFamily="18" charset="0"/>
                          </a:rPr>
                          <m:t>2</m:t>
                        </m:r>
                      </m:sup>
                    </m:sSubSup>
                  </m:oMath>
                </a14:m>
                <a:endParaRPr lang="en-US" altLang="ko-KR" sz="2000" dirty="0" smtClean="0">
                  <a:latin typeface="+mn-ea"/>
                </a:endParaRPr>
              </a:p>
              <a:p>
                <a:pPr marL="812800" lvl="1" indent="-252000">
                  <a:lnSpc>
                    <a:spcPct val="130000"/>
                  </a:lnSpc>
                  <a:buClr>
                    <a:schemeClr val="tx1"/>
                  </a:buClr>
                  <a:buBlip>
                    <a:blip r:embed="rId3"/>
                  </a:buBlip>
                  <a:tabLst>
                    <a:tab pos="266700" algn="l"/>
                    <a:tab pos="538163" algn="l"/>
                  </a:tabLst>
                  <a:defRPr/>
                </a:pPr>
                <a:endParaRPr lang="en-US" altLang="ko-KR" sz="2000" b="1" spc="-150" dirty="0" smtClean="0">
                  <a:solidFill>
                    <a:srgbClr val="002060"/>
                  </a:solidFill>
                  <a:latin typeface="+mn-ea"/>
                  <a:ea typeface="+mn-ea"/>
                  <a:sym typeface="Wingdings" pitchFamily="2" charset="2"/>
                </a:endParaRPr>
              </a:p>
              <a:p>
                <a:pPr marL="812800" lvl="1" indent="-252000">
                  <a:lnSpc>
                    <a:spcPct val="130000"/>
                  </a:lnSpc>
                  <a:buClr>
                    <a:schemeClr val="tx1"/>
                  </a:buClr>
                  <a:buBlip>
                    <a:blip r:embed="rId3"/>
                  </a:buBlip>
                  <a:tabLst>
                    <a:tab pos="266700" algn="l"/>
                    <a:tab pos="538163" algn="l"/>
                  </a:tabLst>
                  <a:defRPr/>
                </a:pPr>
                <a:r>
                  <a:rPr lang="en-US" altLang="ko-KR" sz="2000" b="1" spc="-150" dirty="0" smtClean="0">
                    <a:solidFill>
                      <a:srgbClr val="002060"/>
                    </a:solidFill>
                    <a:latin typeface="+mn-ea"/>
                    <a:ea typeface="+mn-ea"/>
                    <a:sym typeface="Wingdings" pitchFamily="2" charset="2"/>
                  </a:rPr>
                  <a:t>After </a:t>
                </a:r>
                <a:r>
                  <a:rPr lang="en-US" altLang="ko-KR" sz="2000" b="1" spc="-150" dirty="0">
                    <a:solidFill>
                      <a:srgbClr val="002060"/>
                    </a:solidFill>
                    <a:latin typeface="+mn-ea"/>
                    <a:ea typeface="+mn-ea"/>
                    <a:sym typeface="Wingdings" pitchFamily="2" charset="2"/>
                  </a:rPr>
                  <a:t>converging SSIM and Flicker prediction network, SSQ predictor is trained with SSQ loss</a:t>
                </a:r>
                <a:r>
                  <a:rPr lang="en-US" altLang="ko-KR" sz="2000" b="1" spc="-150" dirty="0" smtClean="0">
                    <a:solidFill>
                      <a:srgbClr val="002060"/>
                    </a:solidFill>
                    <a:latin typeface="+mn-ea"/>
                    <a:ea typeface="+mn-ea"/>
                    <a:sym typeface="Wingdings" pitchFamily="2" charset="2"/>
                  </a:rPr>
                  <a:t>, </a:t>
                </a:r>
                <a14:m>
                  <m:oMath xmlns:m="http://schemas.openxmlformats.org/officeDocument/2006/math">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𝐿</m:t>
                        </m:r>
                      </m:e>
                      <m:sub>
                        <m:r>
                          <a:rPr lang="en-US" altLang="ko-KR" sz="2000" i="1">
                            <a:latin typeface="Cambria Math" panose="02040503050406030204" pitchFamily="18" charset="0"/>
                          </a:rPr>
                          <m:t>𝑆𝑆𝑄</m:t>
                        </m:r>
                        <m:r>
                          <a:rPr lang="en-US" altLang="ko-KR" sz="2000" i="1">
                            <a:latin typeface="Cambria Math" panose="02040503050406030204" pitchFamily="18" charset="0"/>
                          </a:rPr>
                          <m:t>,</m:t>
                        </m:r>
                        <m:r>
                          <a:rPr lang="en-US" altLang="ko-KR" sz="2000" i="1">
                            <a:latin typeface="Cambria Math" panose="02040503050406030204" pitchFamily="18" charset="0"/>
                          </a:rPr>
                          <m:t>𝑆𝑇𝐷</m:t>
                        </m:r>
                      </m:sub>
                    </m:sSub>
                    <m:r>
                      <a:rPr lang="en-US" altLang="ko-KR" sz="2000" i="1">
                        <a:latin typeface="Cambria Math" panose="02040503050406030204" pitchFamily="18" charset="0"/>
                      </a:rPr>
                      <m:t>=</m:t>
                    </m:r>
                    <m:sSubSup>
                      <m:sSubSupPr>
                        <m:ctrlPr>
                          <a:rPr lang="en-US" altLang="ko-KR" sz="2000" i="1">
                            <a:latin typeface="Cambria Math" panose="02040503050406030204" pitchFamily="18" charset="0"/>
                          </a:rPr>
                        </m:ctrlPr>
                      </m:sSubSupPr>
                      <m:e>
                        <m:d>
                          <m:dPr>
                            <m:begChr m:val="|"/>
                            <m:endChr m:val="|"/>
                            <m:ctrlPr>
                              <a:rPr lang="en-US" altLang="ko-KR" sz="2000" i="1">
                                <a:latin typeface="Cambria Math" panose="02040503050406030204" pitchFamily="18" charset="0"/>
                              </a:rPr>
                            </m:ctrlPr>
                          </m:dPr>
                          <m:e>
                            <m:sSup>
                              <m:sSupPr>
                                <m:ctrlPr>
                                  <a:rPr lang="en-US" altLang="ko-KR" sz="2000" i="1">
                                    <a:latin typeface="Cambria Math" panose="02040503050406030204" pitchFamily="18" charset="0"/>
                                  </a:rPr>
                                </m:ctrlPr>
                              </m:sSupPr>
                              <m:e>
                                <m:r>
                                  <a:rPr lang="en-US" altLang="ko-KR" sz="2000" i="1">
                                    <a:latin typeface="Cambria Math" panose="02040503050406030204" pitchFamily="18" charset="0"/>
                                  </a:rPr>
                                  <m:t>(</m:t>
                                </m:r>
                                <m:r>
                                  <a:rPr lang="en-US" altLang="ko-KR" sz="2000" i="1">
                                    <a:latin typeface="Cambria Math" panose="02040503050406030204" pitchFamily="18" charset="0"/>
                                  </a:rPr>
                                  <m:t>𝑆𝑆𝑄</m:t>
                                </m:r>
                              </m:e>
                              <m:sup>
                                <m:r>
                                  <a:rPr lang="en-US" altLang="ko-KR" sz="2000" i="1">
                                    <a:latin typeface="Cambria Math" panose="02040503050406030204" pitchFamily="18" charset="0"/>
                                  </a:rPr>
                                  <m:t>𝐺</m:t>
                                </m:r>
                              </m:sup>
                            </m:sSup>
                            <m:r>
                              <a:rPr lang="en-US" altLang="ko-KR" sz="2000" i="1">
                                <a:latin typeface="Cambria Math" panose="02040503050406030204" pitchFamily="18" charset="0"/>
                              </a:rPr>
                              <m:t>+</m:t>
                            </m:r>
                            <m:r>
                              <a:rPr lang="el-GR" altLang="ko-KR" sz="2000" i="1">
                                <a:latin typeface="Cambria Math" panose="02040503050406030204" pitchFamily="18" charset="0"/>
                              </a:rPr>
                              <m:t>𝜆</m:t>
                            </m:r>
                            <m:sSub>
                              <m:sSubPr>
                                <m:ctrlPr>
                                  <a:rPr lang="el-GR" altLang="ko-KR" sz="2000" i="1">
                                    <a:latin typeface="Cambria Math" panose="02040503050406030204" pitchFamily="18" charset="0"/>
                                  </a:rPr>
                                </m:ctrlPr>
                              </m:sSubPr>
                              <m:e>
                                <m:r>
                                  <a:rPr lang="en-US" altLang="ko-KR" sz="2000" i="1">
                                    <a:latin typeface="Cambria Math" panose="02040503050406030204" pitchFamily="18" charset="0"/>
                                  </a:rPr>
                                  <m:t>𝑛</m:t>
                                </m:r>
                              </m:e>
                              <m:sub>
                                <m:r>
                                  <a:rPr lang="el-GR" altLang="ko-KR" sz="2000" i="1">
                                    <a:latin typeface="Cambria Math" panose="02040503050406030204" pitchFamily="18" charset="0"/>
                                  </a:rPr>
                                  <m:t>𝜎</m:t>
                                </m:r>
                                <m:r>
                                  <a:rPr lang="en-US" altLang="ko-KR" sz="2000" i="1">
                                    <a:latin typeface="Cambria Math" panose="02040503050406030204" pitchFamily="18" charset="0"/>
                                  </a:rPr>
                                  <m:t>_</m:t>
                                </m:r>
                                <m:r>
                                  <a:rPr lang="en-US" altLang="ko-KR" sz="2000" i="1">
                                    <a:latin typeface="Cambria Math" panose="02040503050406030204" pitchFamily="18" charset="0"/>
                                  </a:rPr>
                                  <m:t>𝑘</m:t>
                                </m:r>
                              </m:sub>
                            </m:sSub>
                            <m:r>
                              <a:rPr lang="en-US" altLang="ko-KR" sz="2000" i="1">
                                <a:latin typeface="Cambria Math" panose="02040503050406030204" pitchFamily="18" charset="0"/>
                              </a:rPr>
                              <m:t>)−</m:t>
                            </m:r>
                            <m:sSup>
                              <m:sSupPr>
                                <m:ctrlPr>
                                  <a:rPr lang="en-US" altLang="ko-KR" sz="2000" i="1">
                                    <a:latin typeface="Cambria Math" panose="02040503050406030204" pitchFamily="18" charset="0"/>
                                  </a:rPr>
                                </m:ctrlPr>
                              </m:sSupPr>
                              <m:e>
                                <m:r>
                                  <a:rPr lang="en-US" altLang="ko-KR" sz="2000" i="1">
                                    <a:latin typeface="Cambria Math" panose="02040503050406030204" pitchFamily="18" charset="0"/>
                                  </a:rPr>
                                  <m:t>𝑆𝑆𝑄</m:t>
                                </m:r>
                              </m:e>
                              <m:sup>
                                <m:r>
                                  <a:rPr lang="en-US" altLang="ko-KR" sz="2000" i="1">
                                    <a:latin typeface="Cambria Math" panose="02040503050406030204" pitchFamily="18" charset="0"/>
                                  </a:rPr>
                                  <m:t>𝑃</m:t>
                                </m:r>
                              </m:sup>
                            </m:sSup>
                          </m:e>
                        </m:d>
                      </m:e>
                      <m:sub>
                        <m:r>
                          <a:rPr lang="en-US" altLang="ko-KR" sz="2000" i="1">
                            <a:latin typeface="Cambria Math" panose="02040503050406030204" pitchFamily="18" charset="0"/>
                          </a:rPr>
                          <m:t>2</m:t>
                        </m:r>
                      </m:sub>
                      <m:sup>
                        <m:r>
                          <a:rPr lang="en-US" altLang="ko-KR" sz="2000" i="1">
                            <a:latin typeface="Cambria Math" panose="02040503050406030204" pitchFamily="18" charset="0"/>
                          </a:rPr>
                          <m:t>2</m:t>
                        </m:r>
                      </m:sup>
                    </m:sSubSup>
                    <m:r>
                      <a:rPr lang="en-US" altLang="ko-KR" sz="2000" i="1">
                        <a:latin typeface="Cambria Math" panose="02040503050406030204" pitchFamily="18" charset="0"/>
                      </a:rPr>
                      <m:t>. </m:t>
                    </m:r>
                  </m:oMath>
                </a14:m>
                <a:endParaRPr lang="en-US" altLang="ko-KR" sz="2000" dirty="0"/>
              </a:p>
              <a:p>
                <a:pPr marL="560800" lvl="1">
                  <a:lnSpc>
                    <a:spcPct val="130000"/>
                  </a:lnSpc>
                  <a:buClr>
                    <a:schemeClr val="tx1"/>
                  </a:buClr>
                  <a:tabLst>
                    <a:tab pos="266700" algn="l"/>
                    <a:tab pos="538163" algn="l"/>
                  </a:tabLst>
                  <a:defRPr/>
                </a:pPr>
                <a:endParaRPr lang="en-US" altLang="ko-KR" sz="2000" b="1" spc="-150" dirty="0">
                  <a:solidFill>
                    <a:srgbClr val="002060"/>
                  </a:solidFill>
                  <a:latin typeface="+mn-ea"/>
                  <a:ea typeface="+mn-ea"/>
                  <a:sym typeface="Wingdings" pitchFamily="2" charset="2"/>
                </a:endParaRPr>
              </a:p>
            </p:txBody>
          </p:sp>
        </mc:Choice>
        <mc:Fallback>
          <p:sp>
            <p:nvSpPr>
              <p:cNvPr id="5" name="직사각형 4"/>
              <p:cNvSpPr>
                <a:spLocks noRot="1" noChangeAspect="1" noMove="1" noResize="1" noEditPoints="1" noAdjustHandles="1" noChangeArrowheads="1" noChangeShapeType="1" noTextEdit="1"/>
              </p:cNvSpPr>
              <p:nvPr/>
            </p:nvSpPr>
            <p:spPr>
              <a:xfrm>
                <a:off x="251520" y="1052736"/>
                <a:ext cx="8856984" cy="3081036"/>
              </a:xfrm>
              <a:prstGeom prst="rect">
                <a:avLst/>
              </a:prstGeom>
              <a:blipFill>
                <a:blip r:embed="rId4"/>
                <a:stretch>
                  <a:fillRect/>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3513692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ormAutofit/>
          </a:bodyPr>
          <a:lstStyle/>
          <a:p>
            <a:r>
              <a:rPr lang="en-US" altLang="ko-KR" sz="2400" dirty="0" smtClean="0">
                <a:latin typeface="+mn-ea"/>
                <a:ea typeface="+mn-ea"/>
              </a:rPr>
              <a:t>Benchmark Database</a:t>
            </a:r>
            <a:endParaRPr lang="ko-KR" altLang="en-US" sz="2400" dirty="0">
              <a:latin typeface="+mn-ea"/>
              <a:ea typeface="+mn-ea"/>
            </a:endParaRPr>
          </a:p>
        </p:txBody>
      </p:sp>
      <p:sp>
        <p:nvSpPr>
          <p:cNvPr id="4" name="슬라이드 번호 개체 틀 3"/>
          <p:cNvSpPr>
            <a:spLocks noGrp="1"/>
          </p:cNvSpPr>
          <p:nvPr>
            <p:ph type="sldNum" sz="quarter" idx="12"/>
          </p:nvPr>
        </p:nvSpPr>
        <p:spPr/>
        <p:txBody>
          <a:bodyPr/>
          <a:lstStyle/>
          <a:p>
            <a:fld id="{F2147C5C-C177-47CA-968A-16AF03599F47}" type="slidenum">
              <a:rPr lang="ko-KR" altLang="en-US" smtClean="0"/>
              <a:t>15</a:t>
            </a:fld>
            <a:endParaRPr lang="ko-KR" altLang="en-US"/>
          </a:p>
        </p:txBody>
      </p:sp>
      <p:sp>
        <p:nvSpPr>
          <p:cNvPr id="5" name="직사각형 4"/>
          <p:cNvSpPr/>
          <p:nvPr/>
        </p:nvSpPr>
        <p:spPr>
          <a:xfrm>
            <a:off x="251520" y="1052736"/>
            <a:ext cx="8856984" cy="5693866"/>
          </a:xfrm>
          <a:prstGeom prst="rect">
            <a:avLst/>
          </a:prstGeom>
        </p:spPr>
        <p:txBody>
          <a:bodyPr wrap="square">
            <a:spAutoFit/>
          </a:bodyPr>
          <a:lstStyle/>
          <a:p>
            <a:pPr marL="355600" indent="-252000" latinLnBrk="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Subjective assessment experiments</a:t>
            </a:r>
          </a:p>
          <a:p>
            <a:pPr marL="812800" lvl="1"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17 subjects </a:t>
            </a:r>
            <a:r>
              <a:rPr lang="en-US" altLang="ko-KR" sz="2000" b="1" spc="-150" dirty="0" smtClean="0">
                <a:solidFill>
                  <a:srgbClr val="002060"/>
                </a:solidFill>
                <a:latin typeface="+mn-ea"/>
                <a:ea typeface="+mn-ea"/>
                <a:sym typeface="Wingdings" pitchFamily="2" charset="2"/>
              </a:rPr>
              <a:t> (ranging between 20 to 31 years old / normal or corrected-to-normal vision)</a:t>
            </a:r>
            <a:endParaRPr lang="en-US" altLang="ko-KR" sz="2000" b="1" spc="-150" dirty="0">
              <a:solidFill>
                <a:srgbClr val="002060"/>
              </a:solidFill>
              <a:latin typeface="+mn-ea"/>
              <a:ea typeface="+mn-ea"/>
              <a:sym typeface="Wingdings" pitchFamily="2" charset="2"/>
            </a:endParaRPr>
          </a:p>
          <a:p>
            <a:pPr marL="812800" lvl="1"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20 </a:t>
            </a:r>
            <a:r>
              <a:rPr lang="en-US" altLang="ko-KR" sz="2000" b="1" spc="-150" dirty="0" smtClean="0">
                <a:solidFill>
                  <a:srgbClr val="002060"/>
                </a:solidFill>
                <a:latin typeface="+mn-ea"/>
                <a:ea typeface="+mn-ea"/>
                <a:sym typeface="Wingdings" pitchFamily="2" charset="2"/>
              </a:rPr>
              <a:t>types x </a:t>
            </a:r>
            <a:r>
              <a:rPr lang="en-US" altLang="ko-KR" sz="2000" b="1" spc="-150" dirty="0">
                <a:solidFill>
                  <a:srgbClr val="002060"/>
                </a:solidFill>
                <a:latin typeface="+mn-ea"/>
                <a:ea typeface="+mn-ea"/>
                <a:sym typeface="Wingdings" pitchFamily="2" charset="2"/>
              </a:rPr>
              <a:t>4 </a:t>
            </a:r>
            <a:r>
              <a:rPr lang="en-US" altLang="ko-KR" sz="2000" b="1" spc="-150" dirty="0" smtClean="0">
                <a:solidFill>
                  <a:srgbClr val="002060"/>
                </a:solidFill>
                <a:latin typeface="+mn-ea"/>
                <a:ea typeface="+mn-ea"/>
                <a:sym typeface="Wingdings" pitchFamily="2" charset="2"/>
              </a:rPr>
              <a:t>resolutions (SD, HD, FHD, UHD) </a:t>
            </a:r>
            <a:r>
              <a:rPr lang="en-US" altLang="ko-KR" sz="2000" b="1" spc="-150" dirty="0">
                <a:solidFill>
                  <a:srgbClr val="002060"/>
                </a:solidFill>
                <a:latin typeface="+mn-ea"/>
                <a:ea typeface="+mn-ea"/>
                <a:sym typeface="Wingdings" pitchFamily="2" charset="2"/>
              </a:rPr>
              <a:t>= 80 </a:t>
            </a:r>
            <a:r>
              <a:rPr lang="en-US" altLang="ko-KR" sz="2000" b="1" spc="-150" dirty="0" smtClean="0">
                <a:solidFill>
                  <a:srgbClr val="002060"/>
                </a:solidFill>
                <a:latin typeface="+mn-ea"/>
                <a:ea typeface="+mn-ea"/>
                <a:sym typeface="Wingdings" pitchFamily="2" charset="2"/>
              </a:rPr>
              <a:t>360-degree contents</a:t>
            </a:r>
          </a:p>
          <a:p>
            <a:pPr marL="812800" lvl="1" indent="-252000">
              <a:lnSpc>
                <a:spcPct val="130000"/>
              </a:lnSpc>
              <a:buClr>
                <a:schemeClr val="tx1"/>
              </a:buClr>
              <a:buBlip>
                <a:blip r:embed="rId3"/>
              </a:buBlip>
              <a:tabLst>
                <a:tab pos="266700" algn="l"/>
                <a:tab pos="538163" algn="l"/>
              </a:tabLst>
              <a:defRPr/>
            </a:pPr>
            <a:r>
              <a:rPr lang="en-US" altLang="ko-KR" sz="2000" b="1" spc="-150" dirty="0" smtClean="0">
                <a:solidFill>
                  <a:srgbClr val="002060"/>
                </a:solidFill>
                <a:latin typeface="+mn-ea"/>
                <a:ea typeface="+mn-ea"/>
                <a:sym typeface="Wingdings" pitchFamily="2" charset="2"/>
              </a:rPr>
              <a:t>For every contents, watching (1min) / SSQ marking and resting (2min)</a:t>
            </a:r>
          </a:p>
          <a:p>
            <a:pPr marL="812800" lvl="1" indent="-252000">
              <a:lnSpc>
                <a:spcPct val="130000"/>
              </a:lnSpc>
              <a:buClr>
                <a:schemeClr val="tx1"/>
              </a:buClr>
              <a:buBlip>
                <a:blip r:embed="rId3"/>
              </a:buBlip>
              <a:tabLst>
                <a:tab pos="266700" algn="l"/>
                <a:tab pos="538163" algn="l"/>
              </a:tabLst>
              <a:defRPr/>
            </a:pPr>
            <a:r>
              <a:rPr lang="en-US" altLang="ko-KR" sz="2000" b="1" spc="-150" dirty="0" smtClean="0">
                <a:solidFill>
                  <a:srgbClr val="002060"/>
                </a:solidFill>
                <a:latin typeface="+mn-ea"/>
                <a:ea typeface="+mn-ea"/>
                <a:sym typeface="Wingdings" pitchFamily="2" charset="2"/>
              </a:rPr>
              <a:t>Subjective </a:t>
            </a:r>
            <a:r>
              <a:rPr lang="en-US" altLang="ko-KR" sz="2000" b="1" spc="-150" dirty="0">
                <a:solidFill>
                  <a:srgbClr val="002060"/>
                </a:solidFill>
                <a:latin typeface="+mn-ea"/>
                <a:ea typeface="+mn-ea"/>
                <a:sym typeface="Wingdings" pitchFamily="2" charset="2"/>
              </a:rPr>
              <a:t>score: SSQ score</a:t>
            </a:r>
          </a:p>
          <a:p>
            <a:pPr marL="812800" lvl="1"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Physiological signal: EKG, </a:t>
            </a:r>
            <a:r>
              <a:rPr lang="en-US" altLang="ko-KR" sz="2000" b="1" spc="-150" dirty="0" smtClean="0">
                <a:solidFill>
                  <a:srgbClr val="002060"/>
                </a:solidFill>
                <a:latin typeface="+mn-ea"/>
                <a:ea typeface="+mn-ea"/>
                <a:sym typeface="Wingdings" pitchFamily="2" charset="2"/>
              </a:rPr>
              <a:t>GSR</a:t>
            </a:r>
          </a:p>
          <a:p>
            <a:pPr marL="812800" lvl="1" indent="-252000">
              <a:lnSpc>
                <a:spcPct val="130000"/>
              </a:lnSpc>
              <a:buClr>
                <a:schemeClr val="tx1"/>
              </a:buClr>
              <a:buBlip>
                <a:blip r:embed="rId3"/>
              </a:buBlip>
              <a:tabLst>
                <a:tab pos="266700" algn="l"/>
                <a:tab pos="538163" algn="l"/>
              </a:tabLst>
              <a:defRPr/>
            </a:pPr>
            <a:endParaRPr lang="en-US" altLang="ko-KR" sz="2000" b="1" spc="-150" dirty="0" smtClean="0">
              <a:solidFill>
                <a:srgbClr val="002060"/>
              </a:solidFill>
              <a:latin typeface="+mn-ea"/>
              <a:ea typeface="+mn-ea"/>
              <a:sym typeface="Wingdings" pitchFamily="2" charset="2"/>
            </a:endParaRPr>
          </a:p>
          <a:p>
            <a:pPr marL="560800" lvl="1">
              <a:lnSpc>
                <a:spcPct val="130000"/>
              </a:lnSpc>
              <a:buClr>
                <a:schemeClr val="tx1"/>
              </a:buClr>
              <a:tabLst>
                <a:tab pos="266700" algn="l"/>
                <a:tab pos="538163" algn="l"/>
              </a:tabLst>
              <a:defRPr/>
            </a:pPr>
            <a:endParaRPr lang="en-US" altLang="ko-KR" sz="2000" b="1" spc="-150" dirty="0" smtClean="0">
              <a:solidFill>
                <a:srgbClr val="002060"/>
              </a:solidFill>
              <a:latin typeface="+mn-ea"/>
              <a:ea typeface="+mn-ea"/>
              <a:sym typeface="Wingdings" pitchFamily="2" charset="2"/>
            </a:endParaRPr>
          </a:p>
          <a:p>
            <a:pPr marL="355600"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Equipment</a:t>
            </a:r>
          </a:p>
          <a:p>
            <a:pPr marL="812800" lvl="1"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Oculus Rift CV1 for displaying 360-degree videos.</a:t>
            </a:r>
          </a:p>
          <a:p>
            <a:pPr marL="812800" lvl="1" indent="-252000">
              <a:lnSpc>
                <a:spcPct val="130000"/>
              </a:lnSpc>
              <a:buClr>
                <a:schemeClr val="tx1"/>
              </a:buClr>
              <a:buBlip>
                <a:blip r:embed="rId3"/>
              </a:buBlip>
              <a:tabLst>
                <a:tab pos="266700" algn="l"/>
                <a:tab pos="538163" algn="l"/>
              </a:tabLst>
              <a:defRPr/>
            </a:pPr>
            <a:r>
              <a:rPr lang="en-US" altLang="ko-KR" sz="2000" b="1" spc="-150" dirty="0" err="1">
                <a:solidFill>
                  <a:srgbClr val="002060"/>
                </a:solidFill>
                <a:latin typeface="+mn-ea"/>
                <a:ea typeface="+mn-ea"/>
                <a:sym typeface="Wingdings" pitchFamily="2" charset="2"/>
              </a:rPr>
              <a:t>NeuLog</a:t>
            </a:r>
            <a:r>
              <a:rPr lang="en-US" altLang="ko-KR" sz="2000" b="1" spc="-150" dirty="0">
                <a:solidFill>
                  <a:srgbClr val="002060"/>
                </a:solidFill>
                <a:latin typeface="+mn-ea"/>
                <a:ea typeface="+mn-ea"/>
                <a:sym typeface="Wingdings" pitchFamily="2" charset="2"/>
              </a:rPr>
              <a:t> NUL-208 and NUL-207 for measuring EKG and GSR.</a:t>
            </a:r>
          </a:p>
          <a:p>
            <a:pPr marL="355600" indent="-252000">
              <a:lnSpc>
                <a:spcPct val="130000"/>
              </a:lnSpc>
              <a:buClr>
                <a:schemeClr val="tx1"/>
              </a:buClr>
              <a:buBlip>
                <a:blip r:embed="rId3"/>
              </a:buBlip>
              <a:tabLst>
                <a:tab pos="266700" algn="l"/>
                <a:tab pos="538163" algn="l"/>
              </a:tabLst>
              <a:defRPr/>
            </a:pPr>
            <a:endParaRPr lang="en-US" altLang="ko-KR" sz="2000" b="1" spc="-150" dirty="0">
              <a:solidFill>
                <a:srgbClr val="002060"/>
              </a:solidFill>
              <a:latin typeface="+mn-ea"/>
              <a:ea typeface="+mn-ea"/>
              <a:sym typeface="Wingdings" pitchFamily="2" charset="2"/>
            </a:endParaRPr>
          </a:p>
          <a:p>
            <a:pPr marL="560800" lvl="1">
              <a:lnSpc>
                <a:spcPct val="130000"/>
              </a:lnSpc>
              <a:buClr>
                <a:schemeClr val="tx1"/>
              </a:buClr>
              <a:tabLst>
                <a:tab pos="266700" algn="l"/>
                <a:tab pos="538163" algn="l"/>
              </a:tabLst>
              <a:defRPr/>
            </a:pPr>
            <a:endParaRPr lang="en-US" altLang="ko-KR" sz="2000" b="1" spc="-150" dirty="0">
              <a:solidFill>
                <a:srgbClr val="002060"/>
              </a:solidFill>
              <a:latin typeface="+mn-ea"/>
              <a:ea typeface="+mn-ea"/>
              <a:sym typeface="Wingdings" pitchFamily="2" charset="2"/>
            </a:endParaRPr>
          </a:p>
        </p:txBody>
      </p:sp>
    </p:spTree>
    <p:extLst>
      <p:ext uri="{BB962C8B-B14F-4D97-AF65-F5344CB8AC3E}">
        <p14:creationId xmlns:p14="http://schemas.microsoft.com/office/powerpoint/2010/main" val="392885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ormAutofit/>
          </a:bodyPr>
          <a:lstStyle/>
          <a:p>
            <a:r>
              <a:rPr lang="en-US" altLang="ko-KR" sz="2400" dirty="0">
                <a:latin typeface="+mn-ea"/>
              </a:rPr>
              <a:t>Benchmark Database</a:t>
            </a:r>
            <a:endParaRPr lang="ko-KR" altLang="en-US" sz="2400" dirty="0">
              <a:latin typeface="+mn-ea"/>
              <a:ea typeface="+mn-ea"/>
            </a:endParaRPr>
          </a:p>
        </p:txBody>
      </p:sp>
      <p:sp>
        <p:nvSpPr>
          <p:cNvPr id="4" name="슬라이드 번호 개체 틀 3"/>
          <p:cNvSpPr>
            <a:spLocks noGrp="1"/>
          </p:cNvSpPr>
          <p:nvPr>
            <p:ph type="sldNum" sz="quarter" idx="12"/>
          </p:nvPr>
        </p:nvSpPr>
        <p:spPr/>
        <p:txBody>
          <a:bodyPr/>
          <a:lstStyle/>
          <a:p>
            <a:fld id="{F2147C5C-C177-47CA-968A-16AF03599F47}" type="slidenum">
              <a:rPr lang="ko-KR" altLang="en-US" smtClean="0"/>
              <a:t>16</a:t>
            </a:fld>
            <a:endParaRPr lang="ko-KR" altLang="en-US"/>
          </a:p>
        </p:txBody>
      </p:sp>
      <p:sp>
        <p:nvSpPr>
          <p:cNvPr id="5" name="직사각형 4"/>
          <p:cNvSpPr/>
          <p:nvPr/>
        </p:nvSpPr>
        <p:spPr>
          <a:xfrm>
            <a:off x="251520" y="1052736"/>
            <a:ext cx="8856984" cy="2048766"/>
          </a:xfrm>
          <a:prstGeom prst="rect">
            <a:avLst/>
          </a:prstGeom>
        </p:spPr>
        <p:txBody>
          <a:bodyPr wrap="square">
            <a:spAutoFit/>
          </a:bodyPr>
          <a:lstStyle/>
          <a:p>
            <a:pPr marL="355600" indent="-252000" latinLnBrk="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Subjective experiment results</a:t>
            </a:r>
          </a:p>
          <a:p>
            <a:pPr marL="812800" lvl="1"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VR sickness tends to increase as spatial resolution decreases. Especially, VR sickness in SD is severe.</a:t>
            </a:r>
          </a:p>
          <a:p>
            <a:pPr marL="355600" indent="-252000">
              <a:lnSpc>
                <a:spcPct val="130000"/>
              </a:lnSpc>
              <a:buClr>
                <a:schemeClr val="tx1"/>
              </a:buClr>
              <a:buBlip>
                <a:blip r:embed="rId3"/>
              </a:buBlip>
              <a:tabLst>
                <a:tab pos="266700" algn="l"/>
                <a:tab pos="538163" algn="l"/>
              </a:tabLst>
              <a:defRPr/>
            </a:pPr>
            <a:endParaRPr lang="en-US" altLang="ko-KR" sz="2000" b="1" spc="-150" dirty="0">
              <a:solidFill>
                <a:srgbClr val="002060"/>
              </a:solidFill>
              <a:latin typeface="+mn-ea"/>
              <a:ea typeface="+mn-ea"/>
              <a:sym typeface="Wingdings" pitchFamily="2" charset="2"/>
            </a:endParaRPr>
          </a:p>
          <a:p>
            <a:pPr marL="560800" lvl="1">
              <a:lnSpc>
                <a:spcPct val="130000"/>
              </a:lnSpc>
              <a:buClr>
                <a:schemeClr val="tx1"/>
              </a:buClr>
              <a:tabLst>
                <a:tab pos="266700" algn="l"/>
                <a:tab pos="538163" algn="l"/>
              </a:tabLst>
              <a:defRPr/>
            </a:pPr>
            <a:endParaRPr lang="en-US" altLang="ko-KR" sz="2000" b="1" spc="-150" dirty="0">
              <a:solidFill>
                <a:srgbClr val="002060"/>
              </a:solidFill>
              <a:latin typeface="+mn-ea"/>
              <a:ea typeface="+mn-ea"/>
              <a:sym typeface="Wingdings" pitchFamily="2" charset="2"/>
            </a:endParaRPr>
          </a:p>
        </p:txBody>
      </p:sp>
      <p:sp>
        <p:nvSpPr>
          <p:cNvPr id="6" name="직사각형 5"/>
          <p:cNvSpPr/>
          <p:nvPr/>
        </p:nvSpPr>
        <p:spPr>
          <a:xfrm>
            <a:off x="5604733" y="3031677"/>
            <a:ext cx="2682017" cy="2169825"/>
          </a:xfrm>
          <a:prstGeom prst="rect">
            <a:avLst/>
          </a:prstGeom>
        </p:spPr>
        <p:txBody>
          <a:bodyPr wrap="square">
            <a:spAutoFit/>
          </a:bodyPr>
          <a:lstStyle/>
          <a:p>
            <a:pPr lvl="1">
              <a:lnSpc>
                <a:spcPct val="150000"/>
              </a:lnSpc>
            </a:pPr>
            <a:r>
              <a:rPr lang="en-US" altLang="ko-KR" dirty="0">
                <a:solidFill>
                  <a:schemeClr val="tx1">
                    <a:lumMod val="95000"/>
                    <a:lumOff val="5000"/>
                  </a:schemeClr>
                </a:solidFill>
                <a:latin typeface="Trebuchet MS" panose="020B0603020202020204" pitchFamily="34" charset="0"/>
              </a:rPr>
              <a:t>Average </a:t>
            </a:r>
            <a:r>
              <a:rPr lang="en-US" altLang="ko-KR" dirty="0" err="1">
                <a:solidFill>
                  <a:schemeClr val="tx1">
                    <a:lumMod val="95000"/>
                    <a:lumOff val="5000"/>
                  </a:schemeClr>
                </a:solidFill>
                <a:latin typeface="Trebuchet MS" panose="020B0603020202020204" pitchFamily="34" charset="0"/>
              </a:rPr>
              <a:t>SSQ</a:t>
            </a:r>
            <a:r>
              <a:rPr lang="en-US" altLang="ko-KR" dirty="0">
                <a:solidFill>
                  <a:schemeClr val="tx1">
                    <a:lumMod val="95000"/>
                    <a:lumOff val="5000"/>
                  </a:schemeClr>
                </a:solidFill>
                <a:latin typeface="Trebuchet MS" panose="020B0603020202020204" pitchFamily="34" charset="0"/>
              </a:rPr>
              <a:t> </a:t>
            </a:r>
            <a:r>
              <a:rPr lang="en-US" altLang="ko-KR" dirty="0" smtClean="0">
                <a:solidFill>
                  <a:schemeClr val="tx1">
                    <a:lumMod val="95000"/>
                    <a:lumOff val="5000"/>
                  </a:schemeClr>
                </a:solidFill>
                <a:latin typeface="Trebuchet MS" panose="020B0603020202020204" pitchFamily="34" charset="0"/>
              </a:rPr>
              <a:t>score:</a:t>
            </a:r>
            <a:endParaRPr lang="en-US" altLang="ko-KR" dirty="0">
              <a:solidFill>
                <a:schemeClr val="tx1">
                  <a:lumMod val="95000"/>
                  <a:lumOff val="5000"/>
                </a:schemeClr>
              </a:solidFill>
              <a:latin typeface="Trebuchet MS" panose="020B0603020202020204" pitchFamily="34" charset="0"/>
            </a:endParaRPr>
          </a:p>
          <a:p>
            <a:pPr lvl="1">
              <a:lnSpc>
                <a:spcPct val="150000"/>
              </a:lnSpc>
            </a:pPr>
            <a:r>
              <a:rPr lang="de-DE" altLang="ko-KR" dirty="0">
                <a:solidFill>
                  <a:schemeClr val="tx1">
                    <a:lumMod val="95000"/>
                    <a:lumOff val="5000"/>
                  </a:schemeClr>
                </a:solidFill>
                <a:latin typeface="Trebuchet MS" panose="020B0603020202020204" pitchFamily="34" charset="0"/>
              </a:rPr>
              <a:t>UHD : 25.855</a:t>
            </a:r>
          </a:p>
          <a:p>
            <a:pPr lvl="1">
              <a:lnSpc>
                <a:spcPct val="150000"/>
              </a:lnSpc>
            </a:pPr>
            <a:r>
              <a:rPr lang="de-DE" altLang="ko-KR" dirty="0">
                <a:solidFill>
                  <a:schemeClr val="tx1">
                    <a:lumMod val="95000"/>
                    <a:lumOff val="5000"/>
                  </a:schemeClr>
                </a:solidFill>
                <a:latin typeface="Trebuchet MS" panose="020B0603020202020204" pitchFamily="34" charset="0"/>
              </a:rPr>
              <a:t>FHD : 26.822</a:t>
            </a:r>
          </a:p>
          <a:p>
            <a:pPr lvl="1">
              <a:lnSpc>
                <a:spcPct val="150000"/>
              </a:lnSpc>
            </a:pPr>
            <a:r>
              <a:rPr lang="de-DE" altLang="ko-KR" dirty="0">
                <a:solidFill>
                  <a:schemeClr val="tx1">
                    <a:lumMod val="95000"/>
                    <a:lumOff val="5000"/>
                  </a:schemeClr>
                </a:solidFill>
                <a:latin typeface="Trebuchet MS" panose="020B0603020202020204" pitchFamily="34" charset="0"/>
              </a:rPr>
              <a:t>HD : 28.191</a:t>
            </a:r>
          </a:p>
          <a:p>
            <a:pPr lvl="1">
              <a:lnSpc>
                <a:spcPct val="150000"/>
              </a:lnSpc>
            </a:pPr>
            <a:r>
              <a:rPr lang="de-DE" altLang="ko-KR" dirty="0">
                <a:solidFill>
                  <a:schemeClr val="tx1">
                    <a:lumMod val="95000"/>
                    <a:lumOff val="5000"/>
                  </a:schemeClr>
                </a:solidFill>
                <a:latin typeface="Trebuchet MS" panose="020B0603020202020204" pitchFamily="34" charset="0"/>
              </a:rPr>
              <a:t>SD : 38.434</a:t>
            </a:r>
          </a:p>
        </p:txBody>
      </p:sp>
      <p:pic>
        <p:nvPicPr>
          <p:cNvPr id="7" name="그림 6"/>
          <p:cNvPicPr>
            <a:picLocks noChangeAspect="1"/>
          </p:cNvPicPr>
          <p:nvPr/>
        </p:nvPicPr>
        <p:blipFill>
          <a:blip r:embed="rId4"/>
          <a:stretch>
            <a:fillRect/>
          </a:stretch>
        </p:blipFill>
        <p:spPr>
          <a:xfrm>
            <a:off x="714376" y="2499422"/>
            <a:ext cx="4495800" cy="3234336"/>
          </a:xfrm>
          <a:prstGeom prst="rect">
            <a:avLst/>
          </a:prstGeom>
        </p:spPr>
      </p:pic>
    </p:spTree>
    <p:extLst>
      <p:ext uri="{BB962C8B-B14F-4D97-AF65-F5344CB8AC3E}">
        <p14:creationId xmlns:p14="http://schemas.microsoft.com/office/powerpoint/2010/main" val="3086132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ormAutofit/>
          </a:bodyPr>
          <a:lstStyle/>
          <a:p>
            <a:r>
              <a:rPr lang="en-US" altLang="ko-KR" sz="2400" dirty="0" smtClean="0">
                <a:latin typeface="+mn-ea"/>
                <a:ea typeface="+mn-ea"/>
              </a:rPr>
              <a:t>Experiments</a:t>
            </a:r>
            <a:endParaRPr lang="ko-KR" altLang="en-US" sz="2400" dirty="0">
              <a:latin typeface="+mn-ea"/>
              <a:ea typeface="+mn-ea"/>
            </a:endParaRPr>
          </a:p>
        </p:txBody>
      </p:sp>
      <p:sp>
        <p:nvSpPr>
          <p:cNvPr id="4" name="슬라이드 번호 개체 틀 3"/>
          <p:cNvSpPr>
            <a:spLocks noGrp="1"/>
          </p:cNvSpPr>
          <p:nvPr>
            <p:ph type="sldNum" sz="quarter" idx="12"/>
          </p:nvPr>
        </p:nvSpPr>
        <p:spPr/>
        <p:txBody>
          <a:bodyPr/>
          <a:lstStyle/>
          <a:p>
            <a:fld id="{F2147C5C-C177-47CA-968A-16AF03599F47}" type="slidenum">
              <a:rPr lang="ko-KR" altLang="en-US" smtClean="0"/>
              <a:t>17</a:t>
            </a:fld>
            <a:endParaRPr lang="ko-KR" altLang="en-US"/>
          </a:p>
        </p:txBody>
      </p:sp>
      <p:sp>
        <p:nvSpPr>
          <p:cNvPr id="5" name="직사각형 4"/>
          <p:cNvSpPr/>
          <p:nvPr/>
        </p:nvSpPr>
        <p:spPr>
          <a:xfrm>
            <a:off x="251520" y="1052736"/>
            <a:ext cx="8856984" cy="2893100"/>
          </a:xfrm>
          <a:prstGeom prst="rect">
            <a:avLst/>
          </a:prstGeom>
        </p:spPr>
        <p:txBody>
          <a:bodyPr wrap="square">
            <a:spAutoFit/>
          </a:bodyPr>
          <a:lstStyle/>
          <a:p>
            <a:pPr marL="355600" indent="-252000" latinLnBrk="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Sickness score prediction performance</a:t>
            </a:r>
          </a:p>
          <a:p>
            <a:pPr marL="812800" lvl="1"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Measures : evaluated performance with </a:t>
            </a:r>
            <a:r>
              <a:rPr lang="en-US" altLang="ko-KR" sz="2000" b="1" spc="-150" dirty="0" smtClean="0">
                <a:solidFill>
                  <a:srgbClr val="002060"/>
                </a:solidFill>
                <a:latin typeface="+mn-ea"/>
                <a:ea typeface="+mn-ea"/>
                <a:sym typeface="Wingdings" pitchFamily="2" charset="2"/>
              </a:rPr>
              <a:t>5-fold cross </a:t>
            </a:r>
            <a:r>
              <a:rPr lang="en-US" altLang="ko-KR" sz="2000" b="1" spc="-150" dirty="0">
                <a:solidFill>
                  <a:srgbClr val="002060"/>
                </a:solidFill>
                <a:latin typeface="+mn-ea"/>
                <a:ea typeface="+mn-ea"/>
                <a:sym typeface="Wingdings" pitchFamily="2" charset="2"/>
              </a:rPr>
              <a:t>validation</a:t>
            </a:r>
          </a:p>
          <a:p>
            <a:pPr marL="1270000" lvl="2"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Pearson linear correlation coefficient (PLCC)</a:t>
            </a:r>
          </a:p>
          <a:p>
            <a:pPr marL="1270000" lvl="2"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Spearman rank order correlation coefficient (SROCC)</a:t>
            </a:r>
          </a:p>
          <a:p>
            <a:pPr marL="1270000" lvl="2"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Root mean square error (RMSE)</a:t>
            </a:r>
          </a:p>
          <a:p>
            <a:pPr marL="355600" indent="-252000">
              <a:lnSpc>
                <a:spcPct val="130000"/>
              </a:lnSpc>
              <a:buClr>
                <a:schemeClr val="tx1"/>
              </a:buClr>
              <a:buBlip>
                <a:blip r:embed="rId3"/>
              </a:buBlip>
              <a:tabLst>
                <a:tab pos="266700" algn="l"/>
                <a:tab pos="538163" algn="l"/>
              </a:tabLst>
              <a:defRPr/>
            </a:pPr>
            <a:endParaRPr lang="en-US" altLang="ko-KR" sz="2000" b="1" spc="-150" dirty="0">
              <a:solidFill>
                <a:srgbClr val="002060"/>
              </a:solidFill>
              <a:latin typeface="+mn-ea"/>
              <a:ea typeface="+mn-ea"/>
              <a:sym typeface="Wingdings" pitchFamily="2" charset="2"/>
            </a:endParaRPr>
          </a:p>
          <a:p>
            <a:pPr marL="560800" lvl="1">
              <a:lnSpc>
                <a:spcPct val="130000"/>
              </a:lnSpc>
              <a:buClr>
                <a:schemeClr val="tx1"/>
              </a:buClr>
              <a:tabLst>
                <a:tab pos="266700" algn="l"/>
                <a:tab pos="538163" algn="l"/>
              </a:tabLst>
              <a:defRPr/>
            </a:pPr>
            <a:endParaRPr lang="en-US" altLang="ko-KR" sz="2000" b="1" spc="-150" dirty="0">
              <a:solidFill>
                <a:srgbClr val="002060"/>
              </a:solidFill>
              <a:latin typeface="+mn-ea"/>
              <a:ea typeface="+mn-ea"/>
              <a:sym typeface="Wingdings" pitchFamily="2" charset="2"/>
            </a:endParaRPr>
          </a:p>
        </p:txBody>
      </p:sp>
      <p:pic>
        <p:nvPicPr>
          <p:cNvPr id="8" name="그림 7"/>
          <p:cNvPicPr>
            <a:picLocks noChangeAspect="1"/>
          </p:cNvPicPr>
          <p:nvPr/>
        </p:nvPicPr>
        <p:blipFill>
          <a:blip r:embed="rId4"/>
          <a:stretch>
            <a:fillRect/>
          </a:stretch>
        </p:blipFill>
        <p:spPr>
          <a:xfrm>
            <a:off x="1542579" y="3124200"/>
            <a:ext cx="6058842" cy="3004990"/>
          </a:xfrm>
          <a:prstGeom prst="rect">
            <a:avLst/>
          </a:prstGeom>
        </p:spPr>
      </p:pic>
    </p:spTree>
    <p:extLst>
      <p:ext uri="{BB962C8B-B14F-4D97-AF65-F5344CB8AC3E}">
        <p14:creationId xmlns:p14="http://schemas.microsoft.com/office/powerpoint/2010/main" val="2566047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부제목 1"/>
          <p:cNvSpPr>
            <a:spLocks noGrp="1"/>
          </p:cNvSpPr>
          <p:nvPr>
            <p:ph type="subTitle" idx="1"/>
          </p:nvPr>
        </p:nvSpPr>
        <p:spPr/>
        <p:txBody>
          <a:bodyPr/>
          <a:lstStyle/>
          <a:p>
            <a:r>
              <a:rPr lang="en-US" altLang="ko-KR" dirty="0"/>
              <a:t>Thank You</a:t>
            </a:r>
            <a:endParaRPr lang="ko-KR" altLang="en-US" dirty="0"/>
          </a:p>
        </p:txBody>
      </p:sp>
    </p:spTree>
    <p:extLst>
      <p:ext uri="{BB962C8B-B14F-4D97-AF65-F5344CB8AC3E}">
        <p14:creationId xmlns:p14="http://schemas.microsoft.com/office/powerpoint/2010/main" val="1030258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6"/>
          <p:cNvSpPr>
            <a:spLocks noGrp="1"/>
          </p:cNvSpPr>
          <p:nvPr>
            <p:ph type="sldNum" sz="quarter" idx="12"/>
          </p:nvPr>
        </p:nvSpPr>
        <p:spPr>
          <a:noFill/>
        </p:spPr>
        <p:txBody>
          <a:bodyPr/>
          <a:lstStyle/>
          <a:p>
            <a:fld id="{DFBEED3A-6D63-9244-B6A1-DC72C373F3D9}" type="slidenum">
              <a:rPr lang="en-US"/>
              <a:pPr/>
              <a:t>1</a:t>
            </a:fld>
            <a:endParaRPr lang="en-US" sz="1400">
              <a:latin typeface="Myriad Pro" charset="0"/>
            </a:endParaRPr>
          </a:p>
        </p:txBody>
      </p:sp>
      <p:sp>
        <p:nvSpPr>
          <p:cNvPr id="17411" name="Text Box 4"/>
          <p:cNvSpPr>
            <a:spLocks noGrp="1" noChangeArrowheads="1"/>
          </p:cNvSpPr>
          <p:nvPr>
            <p:ph type="subTitle" idx="4294967295"/>
          </p:nvPr>
        </p:nvSpPr>
        <p:spPr>
          <a:xfrm>
            <a:off x="152400" y="1066800"/>
            <a:ext cx="8763000" cy="4191000"/>
          </a:xfrm>
          <a:solidFill>
            <a:srgbClr val="FFFFFF"/>
          </a:solidFill>
          <a:ln>
            <a:solidFill>
              <a:srgbClr val="000000"/>
            </a:solidFill>
          </a:ln>
        </p:spPr>
        <p:txBody>
          <a:bodyPr>
            <a:normAutofit/>
          </a:bodyPr>
          <a:lstStyle/>
          <a:p>
            <a:pPr eaLnBrk="1" hangingPunct="1">
              <a:lnSpc>
                <a:spcPct val="80000"/>
              </a:lnSpc>
            </a:pPr>
            <a:endParaRPr lang="en-US" altLang="ja-JP" sz="1600" dirty="0">
              <a:cs typeface="ＭＳ Ｐゴシック" pitchFamily="-84" charset="-128"/>
            </a:endParaRPr>
          </a:p>
          <a:p>
            <a:pPr marL="0" indent="0" eaLnBrk="1" hangingPunct="1"/>
            <a:r>
              <a:rPr lang="en-US" sz="1600" b="1" dirty="0" err="1"/>
              <a:t>Subclause</a:t>
            </a:r>
            <a:r>
              <a:rPr lang="en-US" sz="1600" b="1" dirty="0"/>
              <a:t> 5.2.1 of the </a:t>
            </a:r>
            <a:r>
              <a:rPr lang="en-US" sz="1600" b="1" i="1" dirty="0"/>
              <a:t>IEEE-SA Standards Board Bylaws </a:t>
            </a:r>
            <a:r>
              <a:rPr lang="en-US" sz="1600" b="1" dirty="0"/>
              <a:t>states, "While participating in IEEE standards development activities, all participants...shall act in accordance with all applicable laws (nation-based and international), the IEEE Code of Ethics, and with IEEE Standards policies and procedures."</a:t>
            </a:r>
            <a:endParaRPr lang="en-US" altLang="ja-JP" sz="1600" b="1" dirty="0">
              <a:cs typeface="ＭＳ Ｐゴシック" pitchFamily="-84" charset="-128"/>
            </a:endParaRPr>
          </a:p>
          <a:p>
            <a:pPr eaLnBrk="1" hangingPunct="1">
              <a:buFontTx/>
              <a:buChar char="•"/>
            </a:pPr>
            <a:endParaRPr lang="en-US" altLang="ja-JP" sz="1600" dirty="0">
              <a:cs typeface="ＭＳ Ｐゴシック" pitchFamily="-84" charset="-128"/>
            </a:endParaRPr>
          </a:p>
          <a:p>
            <a:pPr marL="0" indent="0" eaLnBrk="1" hangingPunct="1"/>
            <a:r>
              <a:rPr lang="en-US" altLang="ja-JP" sz="1600" dirty="0">
                <a:cs typeface="ＭＳ Ｐゴシック" pitchFamily="-84" charset="-128"/>
              </a:rPr>
              <a:t>The contributor acknowledges and accepts that this contribution is subject to </a:t>
            </a:r>
          </a:p>
          <a:p>
            <a:pPr eaLnBrk="1" hangingPunct="1">
              <a:buFontTx/>
              <a:buChar char="•"/>
            </a:pPr>
            <a:r>
              <a:rPr lang="en-US" altLang="ja-JP" sz="1600" dirty="0">
                <a:cs typeface="ＭＳ Ｐゴシック" pitchFamily="-84" charset="-128"/>
              </a:rPr>
              <a:t>The IEEE Standards copyright policy as stated in the </a:t>
            </a:r>
            <a:r>
              <a:rPr lang="en-US" altLang="ja-JP" sz="1600" i="1" dirty="0">
                <a:cs typeface="ＭＳ Ｐゴシック" pitchFamily="-84" charset="-128"/>
              </a:rPr>
              <a:t>IEEE-SA Standards Board Bylaws</a:t>
            </a:r>
            <a:r>
              <a:rPr lang="en-US" altLang="ja-JP" sz="1600" dirty="0">
                <a:cs typeface="ＭＳ Ｐゴシック" pitchFamily="-84" charset="-128"/>
              </a:rPr>
              <a:t>, section 7, </a:t>
            </a:r>
            <a:r>
              <a:rPr lang="en-US" altLang="ja-JP" sz="1600" dirty="0">
                <a:cs typeface="ＭＳ Ｐゴシック" pitchFamily="-84" charset="-128"/>
                <a:hlinkClick r:id="rId2"/>
              </a:rPr>
              <a:t>http://standards.ieee.org/develop/policies/bylaws/sect6-7.html#7</a:t>
            </a:r>
            <a:r>
              <a:rPr lang="en-US" altLang="ja-JP" sz="1600" dirty="0">
                <a:cs typeface="ＭＳ Ｐゴシック" pitchFamily="-84" charset="-128"/>
              </a:rPr>
              <a:t>, and the </a:t>
            </a:r>
            <a:r>
              <a:rPr lang="en-US" altLang="ja-JP" sz="1600" i="1" dirty="0">
                <a:cs typeface="ＭＳ Ｐゴシック" pitchFamily="-84" charset="-128"/>
              </a:rPr>
              <a:t>IEEE-SA Standards Board Operations Manual</a:t>
            </a:r>
            <a:r>
              <a:rPr lang="en-US" altLang="ja-JP" sz="1600" dirty="0">
                <a:cs typeface="ＭＳ Ｐゴシック" pitchFamily="-84" charset="-128"/>
              </a:rPr>
              <a:t>, section 6.1, http://standards.ieee.org/develop/policies/opman/sect6.html</a:t>
            </a:r>
          </a:p>
          <a:p>
            <a:pPr eaLnBrk="1" hangingPunct="1">
              <a:buFontTx/>
              <a:buChar char="•"/>
            </a:pPr>
            <a:r>
              <a:rPr lang="en-US" altLang="ja-JP" sz="1600" dirty="0">
                <a:cs typeface="ＭＳ Ｐゴシック" pitchFamily="-84" charset="-128"/>
              </a:rPr>
              <a:t>The IEEE Standards patent policy as stated in the </a:t>
            </a:r>
            <a:r>
              <a:rPr lang="en-US" altLang="ja-JP" sz="1600" i="1" dirty="0">
                <a:cs typeface="ＭＳ Ｐゴシック" pitchFamily="-84" charset="-128"/>
              </a:rPr>
              <a:t>IEEE-SA Standards Board Bylaws</a:t>
            </a:r>
            <a:r>
              <a:rPr lang="en-US" altLang="ja-JP" sz="1600" dirty="0">
                <a:cs typeface="ＭＳ Ｐゴシック" pitchFamily="-84" charset="-128"/>
              </a:rPr>
              <a:t>, section 6, </a:t>
            </a:r>
            <a:r>
              <a:rPr lang="en-US" altLang="ja-JP" sz="1600" dirty="0">
                <a:cs typeface="ＭＳ Ｐゴシック" pitchFamily="-84" charset="-128"/>
                <a:hlinkClick r:id="rId3"/>
              </a:rPr>
              <a:t>http://standards.ieee.org/guides/bylaws/sect6-7.html#6</a:t>
            </a:r>
            <a:r>
              <a:rPr lang="en-US" altLang="ja-JP" sz="1600" dirty="0">
                <a:cs typeface="ＭＳ Ｐゴシック" pitchFamily="-84" charset="-128"/>
              </a:rPr>
              <a:t>, and the </a:t>
            </a:r>
            <a:r>
              <a:rPr lang="en-US" altLang="ja-JP" sz="1600" i="1" dirty="0">
                <a:cs typeface="ＭＳ Ｐゴシック" pitchFamily="-84" charset="-128"/>
              </a:rPr>
              <a:t>IEEE-SA Standards Board Operations Manual</a:t>
            </a:r>
            <a:r>
              <a:rPr lang="en-US" altLang="ja-JP" sz="1600" dirty="0">
                <a:cs typeface="ＭＳ Ｐゴシック" pitchFamily="-84" charset="-128"/>
              </a:rPr>
              <a:t>, section 6.3, http://standards.ieee.org/develop/policies/opman/sect6.html</a:t>
            </a:r>
          </a:p>
          <a:p>
            <a:pPr eaLnBrk="1" hangingPunct="1">
              <a:buFontTx/>
              <a:buChar char="•"/>
            </a:pPr>
            <a:endParaRPr lang="en-US" sz="1600" dirty="0">
              <a:cs typeface="ＭＳ Ｐゴシック" pitchFamily="-84" charset="-128"/>
            </a:endParaRPr>
          </a:p>
        </p:txBody>
      </p:sp>
      <p:sp>
        <p:nvSpPr>
          <p:cNvPr id="17410" name="Rectangle 2"/>
          <p:cNvSpPr>
            <a:spLocks noGrp="1" noChangeArrowheads="1"/>
          </p:cNvSpPr>
          <p:nvPr>
            <p:ph type="title" idx="4294967295"/>
          </p:nvPr>
        </p:nvSpPr>
        <p:spPr>
          <a:xfrm>
            <a:off x="0" y="152400"/>
            <a:ext cx="8229600" cy="609600"/>
          </a:xfrm>
        </p:spPr>
        <p:txBody>
          <a:bodyPr>
            <a:normAutofit fontScale="90000"/>
          </a:bodyPr>
          <a:lstStyle/>
          <a:p>
            <a:pPr eaLnBrk="1" hangingPunct="1"/>
            <a:r>
              <a:rPr lang="en-US" dirty="0">
                <a:cs typeface="ＭＳ Ｐゴシック" pitchFamily="-84" charset="-128"/>
              </a:rPr>
              <a:t>Compliance with </a:t>
            </a:r>
            <a:br>
              <a:rPr lang="en-US" dirty="0">
                <a:cs typeface="ＭＳ Ｐゴシック" pitchFamily="-84" charset="-128"/>
              </a:rPr>
            </a:br>
            <a:r>
              <a:rPr lang="en-US" dirty="0">
                <a:cs typeface="ＭＳ Ｐゴシック" pitchFamily="-84" charset="-128"/>
              </a:rPr>
              <a:t>IEEE Standards Policies and Procedures</a:t>
            </a:r>
          </a:p>
        </p:txBody>
      </p:sp>
    </p:spTree>
    <p:extLst>
      <p:ext uri="{BB962C8B-B14F-4D97-AF65-F5344CB8AC3E}">
        <p14:creationId xmlns:p14="http://schemas.microsoft.com/office/powerpoint/2010/main" val="820083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11618537"/>
              </p:ext>
            </p:extLst>
          </p:nvPr>
        </p:nvGraphicFramePr>
        <p:xfrm>
          <a:off x="228600" y="1371600"/>
          <a:ext cx="8686800" cy="4300222"/>
        </p:xfrm>
        <a:graphic>
          <a:graphicData uri="http://schemas.openxmlformats.org/drawingml/2006/table">
            <a:tbl>
              <a:tblPr/>
              <a:tblGrid>
                <a:gridCol w="18288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1106488">
                <a:tc gridSpan="4">
                  <a:txBody>
                    <a:bodyPr/>
                    <a:lstStyle/>
                    <a:p>
                      <a:pPr marL="457200" marR="0" lvl="0" indent="0" algn="ctr" defTabSz="914400" rtl="0" eaLnBrk="1" fontAlgn="base" latinLnBrk="0" hangingPunct="1">
                        <a:lnSpc>
                          <a:spcPct val="100000"/>
                        </a:lnSpc>
                        <a:spcBef>
                          <a:spcPct val="0"/>
                        </a:spcBef>
                        <a:spcAft>
                          <a:spcPts val="1200"/>
                        </a:spcAft>
                        <a:buClrTx/>
                        <a:buSzTx/>
                        <a:buFontTx/>
                        <a:buNone/>
                        <a:tabLst/>
                      </a:pPr>
                      <a:r>
                        <a:rPr kumimoji="0" lang="en-US" sz="2400" b="0" i="0" u="none" strike="noStrike" cap="none" normalizeH="0" baseline="0" dirty="0" smtClean="0">
                          <a:ln>
                            <a:noFill/>
                          </a:ln>
                          <a:solidFill>
                            <a:schemeClr val="tx1"/>
                          </a:solidFill>
                          <a:effectLst/>
                          <a:latin typeface="Times New Roman" panose="02020603050405020304" pitchFamily="18" charset="0"/>
                          <a:ea typeface="Times New Roman" pitchFamily="-84" charset="0"/>
                          <a:cs typeface="Times New Roman" panose="02020603050405020304" pitchFamily="18" charset="0"/>
                        </a:rPr>
                        <a:t>Deep Learning-based VR Sickness Assessment</a:t>
                      </a:r>
                    </a:p>
                    <a:p>
                      <a:pPr marL="457200" marR="0" lvl="0" indent="0" algn="ctr" defTabSz="914400" rtl="0" eaLnBrk="1" fontAlgn="base" latinLnBrk="0" hangingPunct="1">
                        <a:lnSpc>
                          <a:spcPct val="100000"/>
                        </a:lnSpc>
                        <a:spcBef>
                          <a:spcPct val="0"/>
                        </a:spcBef>
                        <a:spcAft>
                          <a:spcPts val="1200"/>
                        </a:spcAft>
                        <a:buClrTx/>
                        <a:buSzTx/>
                        <a:buFontTx/>
                        <a:buNone/>
                        <a:tabLst/>
                      </a:pPr>
                      <a:r>
                        <a:rPr kumimoji="0" lang="en-US" sz="2400" b="0" i="0" u="none" strike="noStrike" cap="none" normalizeH="0" baseline="0" dirty="0" smtClean="0">
                          <a:ln>
                            <a:noFill/>
                          </a:ln>
                          <a:solidFill>
                            <a:schemeClr val="tx1"/>
                          </a:solidFill>
                          <a:effectLst/>
                          <a:latin typeface="Times New Roman" panose="02020603050405020304" pitchFamily="18" charset="0"/>
                          <a:ea typeface="Times New Roman" pitchFamily="-84" charset="0"/>
                          <a:cs typeface="Times New Roman" panose="02020603050405020304" pitchFamily="18" charset="0"/>
                        </a:rPr>
                        <a:t>Considering Content Quality Factor</a:t>
                      </a:r>
                      <a:endParaRPr kumimoji="0" lang="en-US" sz="2400" b="0" i="0" u="none" strike="noStrike" cap="none" normalizeH="0" baseline="0" dirty="0">
                        <a:ln>
                          <a:noFill/>
                        </a:ln>
                        <a:solidFill>
                          <a:schemeClr val="tx1"/>
                        </a:solidFill>
                        <a:effectLst/>
                        <a:latin typeface="Times New Roman" panose="02020603050405020304" pitchFamily="18" charset="0"/>
                        <a:ea typeface="Times New Roman" pitchFamily="-8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9150">
                <a:tc gridSpan="4">
                  <a:txBody>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Date:</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a:t>
                      </a:r>
                      <a:r>
                        <a:rPr kumimoji="0" lang="en-GB" sz="16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2019-7-8</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47688">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Author(s):</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Name</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Affiliation</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Phone [optional]</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Email [optional]</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19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Sangmin Lee</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KAIST</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+82 10 </a:t>
                      </a:r>
                      <a:r>
                        <a:rPr kumimoji="0" lang="en-GB" sz="16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5611 6617</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sangmin.lee@kaist.ac.kr</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219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Kihyun</a:t>
                      </a:r>
                      <a:r>
                        <a:rPr kumimoji="0" lang="en-GB" sz="16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 Kim</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KAIST</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R" sz="16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+82 10 4408 8264</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noddown@kaist.ac.kr</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3505727"/>
                  </a:ext>
                </a:extLst>
              </a:tr>
              <a:tr h="1219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Hak</a:t>
                      </a:r>
                      <a:r>
                        <a:rPr kumimoji="0" lang="en-GB" sz="16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 </a:t>
                      </a:r>
                      <a:r>
                        <a:rPr kumimoji="0" lang="en-GB" sz="16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Gu</a:t>
                      </a:r>
                      <a:r>
                        <a:rPr kumimoji="0" lang="en-GB" sz="16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 Kim</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KAIST</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R" sz="16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+82 10 5137 3551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hgkim0331@kaist.ac.kr</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2572759"/>
                  </a:ext>
                </a:extLst>
              </a:tr>
              <a:tr h="2738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Minho Park</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KAIST</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R" sz="16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+82 10 8539 5033</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roger618@kaist.ac.kr</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38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Yong Man Ro</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KAIST</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R" sz="16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+82 10 3896 1429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ymro@kaist.ac.kr</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00427184"/>
                  </a:ext>
                </a:extLst>
              </a:tr>
            </a:tbl>
          </a:graphicData>
        </a:graphic>
      </p:graphicFrame>
      <p:sp>
        <p:nvSpPr>
          <p:cNvPr id="18467" name="Rectangle 6"/>
          <p:cNvSpPr>
            <a:spLocks noChangeArrowheads="1"/>
          </p:cNvSpPr>
          <p:nvPr/>
        </p:nvSpPr>
        <p:spPr bwMode="auto">
          <a:xfrm>
            <a:off x="0" y="45720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a:p>
        </p:txBody>
      </p:sp>
      <p:sp>
        <p:nvSpPr>
          <p:cNvPr id="2" name="제목 1"/>
          <p:cNvSpPr>
            <a:spLocks noGrp="1"/>
          </p:cNvSpPr>
          <p:nvPr>
            <p:ph type="title"/>
          </p:nvPr>
        </p:nvSpPr>
        <p:spPr>
          <a:xfrm>
            <a:off x="457200" y="152401"/>
            <a:ext cx="8229600" cy="914399"/>
          </a:xfrm>
        </p:spPr>
        <p:txBody>
          <a:bodyPr/>
          <a:lstStyle/>
          <a:p>
            <a:pPr eaLnBrk="0" hangingPunct="0"/>
            <a:r>
              <a:rPr lang="en-GB" altLang="ko-KR" sz="1800" dirty="0"/>
              <a:t>IEEE 3079</a:t>
            </a:r>
            <a:br>
              <a:rPr lang="en-GB" altLang="ko-KR" sz="1800" dirty="0"/>
            </a:br>
            <a:r>
              <a:rPr lang="en-US" altLang="ko-KR" sz="1800" dirty="0"/>
              <a:t>HMD Based VR Sickness Reducing Technology</a:t>
            </a:r>
            <a:br>
              <a:rPr lang="en-US" altLang="ko-KR" sz="1800" dirty="0"/>
            </a:br>
            <a:r>
              <a:rPr lang="en-US" altLang="ko-KR" sz="1800" dirty="0" err="1"/>
              <a:t>Dongil</a:t>
            </a:r>
            <a:r>
              <a:rPr lang="en-US" altLang="ko-KR" sz="1800" dirty="0"/>
              <a:t> Dillon </a:t>
            </a:r>
            <a:r>
              <a:rPr lang="en-US" altLang="ko-KR" sz="1800" dirty="0" err="1"/>
              <a:t>Seo</a:t>
            </a:r>
            <a:r>
              <a:rPr lang="en-US" altLang="ko-KR" sz="1800" dirty="0"/>
              <a:t>, </a:t>
            </a:r>
            <a:r>
              <a:rPr lang="en-US" altLang="ko-KR" sz="1800" dirty="0" smtClean="0"/>
              <a:t>dillon@joyfun.kr</a:t>
            </a:r>
            <a:endParaRPr lang="ko-KR" altLang="en-US" sz="1800" dirty="0"/>
          </a:p>
        </p:txBody>
      </p:sp>
      <p:sp>
        <p:nvSpPr>
          <p:cNvPr id="6" name="슬라이드 번호 개체 틀 5"/>
          <p:cNvSpPr>
            <a:spLocks noGrp="1"/>
          </p:cNvSpPr>
          <p:nvPr>
            <p:ph type="sldNum" sz="quarter" idx="12"/>
          </p:nvPr>
        </p:nvSpPr>
        <p:spPr/>
        <p:txBody>
          <a:bodyPr/>
          <a:lstStyle/>
          <a:p>
            <a:pPr>
              <a:defRPr/>
            </a:pPr>
            <a:fld id="{2E8BD8E8-FEBE-4B48-A872-D5E72F1EB77B}" type="slidenum">
              <a:rPr lang="en-US" smtClean="0"/>
              <a:pPr>
                <a:defRPr/>
              </a:pPr>
              <a:t>2</a:t>
            </a:fld>
            <a:endParaRPr lang="en-US">
              <a:latin typeface="Myriad Pro" charset="0"/>
            </a:endParaRPr>
          </a:p>
        </p:txBody>
      </p:sp>
      <p:sp>
        <p:nvSpPr>
          <p:cNvPr id="8" name="바닥글 개체 틀 4">
            <a:extLst>
              <a:ext uri="{FF2B5EF4-FFF2-40B4-BE49-F238E27FC236}">
                <a16:creationId xmlns:a16="http://schemas.microsoft.com/office/drawing/2014/main" id="{569CF84F-01FB-4E00-8D50-3A0287B99FCF}"/>
              </a:ext>
            </a:extLst>
          </p:cNvPr>
          <p:cNvSpPr>
            <a:spLocks noGrp="1"/>
          </p:cNvSpPr>
          <p:nvPr>
            <p:ph type="ftr" sz="quarter" idx="11"/>
          </p:nvPr>
        </p:nvSpPr>
        <p:spPr>
          <a:xfrm>
            <a:off x="457200" y="6610350"/>
            <a:ext cx="7086600" cy="247650"/>
          </a:xfrm>
          <a:prstGeom prst="rect">
            <a:avLst/>
          </a:prstGeom>
        </p:spPr>
        <p:txBody>
          <a:bodyPr/>
          <a:lstStyle>
            <a:lvl1pPr algn="l">
              <a:defRPr sz="900" b="1">
                <a:solidFill>
                  <a:schemeClr val="tx1"/>
                </a:solidFill>
              </a:defRPr>
            </a:lvl1pPr>
          </a:lstStyle>
          <a:p>
            <a:pPr>
              <a:defRPr/>
            </a:pPr>
            <a:r>
              <a:rPr lang="en-US" smtClean="0"/>
              <a:t>3079-19-0017-00-0002-Database-Construction-for-Quantitative-Analysis-of-VR-Sickness</a:t>
            </a:r>
            <a:endParaRPr lang="en-US" dirty="0"/>
          </a:p>
        </p:txBody>
      </p:sp>
    </p:spTree>
    <p:extLst>
      <p:ext uri="{BB962C8B-B14F-4D97-AF65-F5344CB8AC3E}">
        <p14:creationId xmlns:p14="http://schemas.microsoft.com/office/powerpoint/2010/main" val="2426048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ormAutofit/>
          </a:bodyPr>
          <a:lstStyle/>
          <a:p>
            <a:pPr algn="l"/>
            <a:r>
              <a:rPr lang="en-US" altLang="ko-KR" sz="2400" dirty="0" smtClean="0">
                <a:latin typeface="+mn-ea"/>
                <a:ea typeface="+mn-ea"/>
              </a:rPr>
              <a:t>Virtual Reality</a:t>
            </a:r>
            <a:endParaRPr lang="ko-KR" altLang="en-US" sz="2400" dirty="0">
              <a:latin typeface="+mn-ea"/>
              <a:ea typeface="+mn-ea"/>
            </a:endParaRPr>
          </a:p>
        </p:txBody>
      </p:sp>
      <p:sp>
        <p:nvSpPr>
          <p:cNvPr id="4" name="슬라이드 번호 개체 틀 3"/>
          <p:cNvSpPr>
            <a:spLocks noGrp="1"/>
          </p:cNvSpPr>
          <p:nvPr>
            <p:ph type="sldNum" sz="quarter" idx="12"/>
          </p:nvPr>
        </p:nvSpPr>
        <p:spPr/>
        <p:txBody>
          <a:bodyPr/>
          <a:lstStyle/>
          <a:p>
            <a:fld id="{F2147C5C-C177-47CA-968A-16AF03599F47}" type="slidenum">
              <a:rPr lang="ko-KR" altLang="en-US" smtClean="0"/>
              <a:t>3</a:t>
            </a:fld>
            <a:endParaRPr lang="ko-KR" altLang="en-US"/>
          </a:p>
        </p:txBody>
      </p:sp>
      <p:sp>
        <p:nvSpPr>
          <p:cNvPr id="5" name="직사각형 4"/>
          <p:cNvSpPr/>
          <p:nvPr/>
        </p:nvSpPr>
        <p:spPr>
          <a:xfrm>
            <a:off x="251520" y="1052736"/>
            <a:ext cx="8856984" cy="1692771"/>
          </a:xfrm>
          <a:prstGeom prst="rect">
            <a:avLst/>
          </a:prstGeom>
        </p:spPr>
        <p:txBody>
          <a:bodyPr wrap="square">
            <a:spAutoFit/>
          </a:bodyPr>
          <a:lstStyle/>
          <a:p>
            <a:pPr marL="355600" indent="-252000" latinLnBrk="0">
              <a:lnSpc>
                <a:spcPct val="130000"/>
              </a:lnSpc>
              <a:buClr>
                <a:schemeClr val="tx1"/>
              </a:buClr>
              <a:buBlip>
                <a:blip r:embed="rId3"/>
              </a:buBlip>
              <a:tabLst>
                <a:tab pos="266700" algn="l"/>
                <a:tab pos="538163" algn="l"/>
              </a:tabLst>
              <a:defRPr/>
            </a:pPr>
            <a:r>
              <a:rPr lang="en-US" altLang="ko-KR" sz="2000" b="1" spc="-150" dirty="0" smtClean="0">
                <a:solidFill>
                  <a:srgbClr val="002060"/>
                </a:solidFill>
                <a:latin typeface="+mn-ea"/>
                <a:ea typeface="+mn-ea"/>
                <a:sym typeface="Wingdings" pitchFamily="2" charset="2"/>
              </a:rPr>
              <a:t>VR </a:t>
            </a:r>
            <a:r>
              <a:rPr lang="en-US" altLang="ko-KR" sz="2000" b="1" spc="-150" dirty="0">
                <a:solidFill>
                  <a:srgbClr val="002060"/>
                </a:solidFill>
                <a:latin typeface="+mn-ea"/>
                <a:ea typeface="+mn-ea"/>
                <a:sym typeface="Wingdings" pitchFamily="2" charset="2"/>
              </a:rPr>
              <a:t>contents such as 360-degree video can provide realistic and immersive viewing experience for viewers.</a:t>
            </a:r>
          </a:p>
          <a:p>
            <a:pPr marL="355600" indent="-252000" latinLnBrk="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The development of the 360-degree cameras and VR displays has increased the interest and popularity of the VR contents for various applications</a:t>
            </a:r>
            <a:r>
              <a:rPr lang="en-US" altLang="ko-KR" sz="2000" b="1" spc="-150" dirty="0" smtClean="0">
                <a:solidFill>
                  <a:srgbClr val="002060"/>
                </a:solidFill>
                <a:latin typeface="+mn-ea"/>
                <a:ea typeface="+mn-ea"/>
                <a:sym typeface="Wingdings" pitchFamily="2" charset="2"/>
              </a:rPr>
              <a:t>.</a:t>
            </a:r>
            <a:endParaRPr lang="en-US" altLang="ko-KR" sz="2000" b="1" spc="-150" dirty="0">
              <a:solidFill>
                <a:srgbClr val="002060"/>
              </a:solidFill>
              <a:latin typeface="+mn-ea"/>
              <a:ea typeface="+mn-ea"/>
              <a:sym typeface="Wingdings" pitchFamily="2" charset="2"/>
            </a:endParaRPr>
          </a:p>
        </p:txBody>
      </p:sp>
      <p:grpSp>
        <p:nvGrpSpPr>
          <p:cNvPr id="6" name="그룹 5"/>
          <p:cNvGrpSpPr/>
          <p:nvPr/>
        </p:nvGrpSpPr>
        <p:grpSpPr>
          <a:xfrm>
            <a:off x="4048642" y="2895600"/>
            <a:ext cx="4866758" cy="3021315"/>
            <a:chOff x="3904902" y="1419622"/>
            <a:chExt cx="4987576" cy="3096320"/>
          </a:xfrm>
        </p:grpSpPr>
        <p:grpSp>
          <p:nvGrpSpPr>
            <p:cNvPr id="8" name="그룹 7"/>
            <p:cNvGrpSpPr/>
            <p:nvPr/>
          </p:nvGrpSpPr>
          <p:grpSpPr>
            <a:xfrm>
              <a:off x="4550182" y="1419622"/>
              <a:ext cx="4342296" cy="3096320"/>
              <a:chOff x="4190143" y="1419622"/>
              <a:chExt cx="4342299" cy="3096321"/>
            </a:xfrm>
          </p:grpSpPr>
          <p:grpSp>
            <p:nvGrpSpPr>
              <p:cNvPr id="10" name="그룹 9"/>
              <p:cNvGrpSpPr/>
              <p:nvPr/>
            </p:nvGrpSpPr>
            <p:grpSpPr>
              <a:xfrm>
                <a:off x="4190144" y="1419622"/>
                <a:ext cx="2110049" cy="1476000"/>
                <a:chOff x="3923088" y="1635670"/>
                <a:chExt cx="2110049" cy="1476000"/>
              </a:xfrm>
            </p:grpSpPr>
            <p:pic>
              <p:nvPicPr>
                <p:cNvPr id="20" name="그림 19"/>
                <p:cNvPicPr>
                  <a:picLocks noChangeAspect="1"/>
                </p:cNvPicPr>
                <p:nvPr/>
              </p:nvPicPr>
              <p:blipFill>
                <a:blip r:embed="rId4"/>
                <a:stretch>
                  <a:fillRect/>
                </a:stretch>
              </p:blipFill>
              <p:spPr>
                <a:xfrm>
                  <a:off x="3923089" y="1851670"/>
                  <a:ext cx="2110048" cy="1260000"/>
                </a:xfrm>
                <a:prstGeom prst="rect">
                  <a:avLst/>
                </a:prstGeom>
              </p:spPr>
            </p:pic>
            <p:sp>
              <p:nvSpPr>
                <p:cNvPr id="21" name="직사각형 20"/>
                <p:cNvSpPr/>
                <p:nvPr/>
              </p:nvSpPr>
              <p:spPr>
                <a:xfrm>
                  <a:off x="3923088" y="1635670"/>
                  <a:ext cx="2110048" cy="21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t>Training</a:t>
                  </a:r>
                  <a:endParaRPr lang="ko-KR" altLang="en-US" sz="1200" b="1" dirty="0"/>
                </a:p>
              </p:txBody>
            </p:sp>
          </p:grpSp>
          <p:grpSp>
            <p:nvGrpSpPr>
              <p:cNvPr id="11" name="그룹 10"/>
              <p:cNvGrpSpPr/>
              <p:nvPr/>
            </p:nvGrpSpPr>
            <p:grpSpPr>
              <a:xfrm>
                <a:off x="6422362" y="1419622"/>
                <a:ext cx="2110080" cy="1476001"/>
                <a:chOff x="6422360" y="1635670"/>
                <a:chExt cx="2110080" cy="1476001"/>
              </a:xfrm>
            </p:grpSpPr>
            <p:pic>
              <p:nvPicPr>
                <p:cNvPr id="18" name="그림 17"/>
                <p:cNvPicPr>
                  <a:picLocks noChangeAspect="1"/>
                </p:cNvPicPr>
                <p:nvPr/>
              </p:nvPicPr>
              <p:blipFill rotWithShape="1">
                <a:blip r:embed="rId5" cstate="print">
                  <a:extLst>
                    <a:ext uri="{28A0092B-C50C-407E-A947-70E740481C1C}">
                      <a14:useLocalDpi xmlns:a14="http://schemas.microsoft.com/office/drawing/2010/main" val="0"/>
                    </a:ext>
                  </a:extLst>
                </a:blip>
                <a:srcRect r="6847"/>
                <a:stretch/>
              </p:blipFill>
              <p:spPr>
                <a:xfrm>
                  <a:off x="6422361" y="1851671"/>
                  <a:ext cx="2110079" cy="1260000"/>
                </a:xfrm>
                <a:prstGeom prst="rect">
                  <a:avLst/>
                </a:prstGeom>
              </p:spPr>
            </p:pic>
            <p:sp>
              <p:nvSpPr>
                <p:cNvPr id="19" name="직사각형 18"/>
                <p:cNvSpPr/>
                <p:nvPr/>
              </p:nvSpPr>
              <p:spPr>
                <a:xfrm>
                  <a:off x="6422360" y="1635670"/>
                  <a:ext cx="2110048" cy="2160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t>Entertainment</a:t>
                  </a:r>
                  <a:endParaRPr lang="ko-KR" altLang="en-US" sz="1200" b="1" dirty="0"/>
                </a:p>
              </p:txBody>
            </p:sp>
          </p:grpSp>
          <p:grpSp>
            <p:nvGrpSpPr>
              <p:cNvPr id="12" name="그룹 11"/>
              <p:cNvGrpSpPr/>
              <p:nvPr/>
            </p:nvGrpSpPr>
            <p:grpSpPr>
              <a:xfrm>
                <a:off x="4190143" y="3047411"/>
                <a:ext cx="2110048" cy="1468532"/>
                <a:chOff x="3923088" y="3263458"/>
                <a:chExt cx="2110048" cy="1468532"/>
              </a:xfrm>
            </p:grpSpPr>
            <p:pic>
              <p:nvPicPr>
                <p:cNvPr id="16" name="그림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3088" y="3471990"/>
                  <a:ext cx="2110048" cy="1260000"/>
                </a:xfrm>
                <a:prstGeom prst="rect">
                  <a:avLst/>
                </a:prstGeom>
              </p:spPr>
            </p:pic>
            <p:sp>
              <p:nvSpPr>
                <p:cNvPr id="17" name="직사각형 16"/>
                <p:cNvSpPr/>
                <p:nvPr/>
              </p:nvSpPr>
              <p:spPr>
                <a:xfrm>
                  <a:off x="3923088" y="3263458"/>
                  <a:ext cx="2110048" cy="216000"/>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t>Education</a:t>
                  </a:r>
                  <a:endParaRPr lang="ko-KR" altLang="en-US" sz="1200" b="1" dirty="0"/>
                </a:p>
              </p:txBody>
            </p:sp>
          </p:grpSp>
          <p:grpSp>
            <p:nvGrpSpPr>
              <p:cNvPr id="13" name="그룹 12"/>
              <p:cNvGrpSpPr/>
              <p:nvPr/>
            </p:nvGrpSpPr>
            <p:grpSpPr>
              <a:xfrm>
                <a:off x="6422360" y="3047410"/>
                <a:ext cx="2110079" cy="1466433"/>
                <a:chOff x="6422360" y="3263458"/>
                <a:chExt cx="2110079" cy="1466433"/>
              </a:xfrm>
            </p:grpSpPr>
            <p:pic>
              <p:nvPicPr>
                <p:cNvPr id="14" name="그림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22360" y="3469891"/>
                  <a:ext cx="2110079" cy="1260000"/>
                </a:xfrm>
                <a:prstGeom prst="rect">
                  <a:avLst/>
                </a:prstGeom>
              </p:spPr>
            </p:pic>
            <p:sp>
              <p:nvSpPr>
                <p:cNvPr id="15" name="직사각형 14"/>
                <p:cNvSpPr/>
                <p:nvPr/>
              </p:nvSpPr>
              <p:spPr>
                <a:xfrm>
                  <a:off x="6422360" y="3263458"/>
                  <a:ext cx="2110048" cy="21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t>Healthcare</a:t>
                  </a:r>
                  <a:endParaRPr lang="ko-KR" altLang="en-US" sz="1200" b="1" dirty="0"/>
                </a:p>
              </p:txBody>
            </p:sp>
          </p:grpSp>
        </p:grpSp>
        <p:sp>
          <p:nvSpPr>
            <p:cNvPr id="9" name="오른쪽 화살표 8"/>
            <p:cNvSpPr/>
            <p:nvPr/>
          </p:nvSpPr>
          <p:spPr>
            <a:xfrm>
              <a:off x="3904902" y="2401510"/>
              <a:ext cx="523082" cy="1106344"/>
            </a:xfrm>
            <a:prstGeom prst="rightArrow">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22" name="그림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254" y="4698395"/>
            <a:ext cx="1479448" cy="1111147"/>
          </a:xfrm>
          <a:prstGeom prst="rect">
            <a:avLst/>
          </a:prstGeom>
        </p:spPr>
      </p:pic>
      <p:pic>
        <p:nvPicPr>
          <p:cNvPr id="23" name="그림 22"/>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84450" y="4757222"/>
            <a:ext cx="1589126" cy="993491"/>
          </a:xfrm>
          <a:prstGeom prst="rect">
            <a:avLst/>
          </a:prstGeom>
        </p:spPr>
      </p:pic>
      <p:pic>
        <p:nvPicPr>
          <p:cNvPr id="24" name="그림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85735" y="4958137"/>
            <a:ext cx="1009959" cy="600204"/>
          </a:xfrm>
          <a:prstGeom prst="rect">
            <a:avLst/>
          </a:prstGeom>
        </p:spPr>
      </p:pic>
      <p:sp>
        <p:nvSpPr>
          <p:cNvPr id="25" name="TextBox 24"/>
          <p:cNvSpPr txBox="1"/>
          <p:nvPr/>
        </p:nvSpPr>
        <p:spPr>
          <a:xfrm>
            <a:off x="1382215" y="4401175"/>
            <a:ext cx="1217000" cy="338554"/>
          </a:xfrm>
          <a:prstGeom prst="rect">
            <a:avLst/>
          </a:prstGeom>
          <a:noFill/>
        </p:spPr>
        <p:txBody>
          <a:bodyPr wrap="none" rtlCol="0">
            <a:spAutoFit/>
          </a:bodyPr>
          <a:lstStyle/>
          <a:p>
            <a:r>
              <a:rPr lang="en-US" altLang="ko-KR" sz="1600" b="1" dirty="0" smtClean="0">
                <a:latin typeface="Garamond" panose="02020404030301010803" pitchFamily="18" charset="0"/>
              </a:rPr>
              <a:t>VR displays</a:t>
            </a:r>
            <a:endParaRPr lang="ko-KR" altLang="en-US" sz="1600" b="1" dirty="0">
              <a:latin typeface="Garamond" panose="02020404030301010803" pitchFamily="18" charset="0"/>
            </a:endParaRPr>
          </a:p>
        </p:txBody>
      </p:sp>
      <p:pic>
        <p:nvPicPr>
          <p:cNvPr id="26" name="Picture 4" descr="Related image"/>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4314" y="3423361"/>
            <a:ext cx="1264901" cy="9467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Image result for 360 camera"/>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18425" y="3579376"/>
            <a:ext cx="1007411" cy="63466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Image result for 360 camera"/>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5559" y="3433029"/>
            <a:ext cx="1280953" cy="844884"/>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892116" y="2967608"/>
            <a:ext cx="2149299" cy="338554"/>
          </a:xfrm>
          <a:prstGeom prst="rect">
            <a:avLst/>
          </a:prstGeom>
          <a:noFill/>
        </p:spPr>
        <p:txBody>
          <a:bodyPr wrap="square" rtlCol="0">
            <a:spAutoFit/>
          </a:bodyPr>
          <a:lstStyle/>
          <a:p>
            <a:pPr algn="ctr"/>
            <a:r>
              <a:rPr lang="en-US" altLang="ko-KR" sz="1600" b="1" smtClean="0">
                <a:latin typeface="Garamond" panose="02020404030301010803" pitchFamily="18" charset="0"/>
              </a:rPr>
              <a:t>360-degree cameras</a:t>
            </a:r>
            <a:endParaRPr lang="ko-KR" altLang="en-US" sz="1600" b="1" dirty="0">
              <a:latin typeface="Garamond" panose="02020404030301010803" pitchFamily="18" charset="0"/>
            </a:endParaRPr>
          </a:p>
        </p:txBody>
      </p:sp>
    </p:spTree>
    <p:extLst>
      <p:ext uri="{BB962C8B-B14F-4D97-AF65-F5344CB8AC3E}">
        <p14:creationId xmlns:p14="http://schemas.microsoft.com/office/powerpoint/2010/main" val="1470011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ormAutofit/>
          </a:bodyPr>
          <a:lstStyle/>
          <a:p>
            <a:pPr algn="l"/>
            <a:r>
              <a:rPr lang="en-US" altLang="ko-KR" sz="2400" dirty="0" smtClean="0">
                <a:latin typeface="+mn-ea"/>
                <a:ea typeface="+mn-ea"/>
              </a:rPr>
              <a:t>VR Sickness</a:t>
            </a:r>
            <a:endParaRPr lang="ko-KR" altLang="en-US" sz="2400" dirty="0">
              <a:latin typeface="+mn-ea"/>
              <a:ea typeface="+mn-ea"/>
            </a:endParaRPr>
          </a:p>
        </p:txBody>
      </p:sp>
      <p:sp>
        <p:nvSpPr>
          <p:cNvPr id="4" name="슬라이드 번호 개체 틀 3"/>
          <p:cNvSpPr>
            <a:spLocks noGrp="1"/>
          </p:cNvSpPr>
          <p:nvPr>
            <p:ph type="sldNum" sz="quarter" idx="12"/>
          </p:nvPr>
        </p:nvSpPr>
        <p:spPr/>
        <p:txBody>
          <a:bodyPr/>
          <a:lstStyle/>
          <a:p>
            <a:fld id="{F2147C5C-C177-47CA-968A-16AF03599F47}" type="slidenum">
              <a:rPr lang="ko-KR" altLang="en-US" smtClean="0"/>
              <a:t>4</a:t>
            </a:fld>
            <a:endParaRPr lang="ko-KR" altLang="en-US"/>
          </a:p>
        </p:txBody>
      </p:sp>
      <p:sp>
        <p:nvSpPr>
          <p:cNvPr id="5" name="직사각형 4"/>
          <p:cNvSpPr/>
          <p:nvPr/>
        </p:nvSpPr>
        <p:spPr>
          <a:xfrm>
            <a:off x="251520" y="1052736"/>
            <a:ext cx="8856984" cy="2092881"/>
          </a:xfrm>
          <a:prstGeom prst="rect">
            <a:avLst/>
          </a:prstGeom>
        </p:spPr>
        <p:txBody>
          <a:bodyPr wrap="square">
            <a:spAutoFit/>
          </a:bodyPr>
          <a:lstStyle/>
          <a:p>
            <a:pPr marL="355600" indent="-252000" latinLnBrk="0">
              <a:lnSpc>
                <a:spcPct val="130000"/>
              </a:lnSpc>
              <a:buClr>
                <a:schemeClr val="tx1"/>
              </a:buClr>
              <a:buBlip>
                <a:blip r:embed="rId3"/>
              </a:buBlip>
              <a:tabLst>
                <a:tab pos="266700" algn="l"/>
                <a:tab pos="538163" algn="l"/>
              </a:tabLst>
              <a:defRPr/>
            </a:pPr>
            <a:r>
              <a:rPr lang="en-US" altLang="ko-KR" sz="2000" b="1" spc="-150" dirty="0" smtClean="0">
                <a:solidFill>
                  <a:srgbClr val="002060"/>
                </a:solidFill>
                <a:latin typeface="+mn-ea"/>
                <a:ea typeface="+mn-ea"/>
                <a:sym typeface="Wingdings" pitchFamily="2" charset="2"/>
              </a:rPr>
              <a:t>VR </a:t>
            </a:r>
            <a:r>
              <a:rPr lang="en-US" altLang="ko-KR" sz="2000" b="1" spc="-150" dirty="0">
                <a:solidFill>
                  <a:srgbClr val="002060"/>
                </a:solidFill>
                <a:latin typeface="+mn-ea"/>
                <a:ea typeface="+mn-ea"/>
                <a:sym typeface="Wingdings" pitchFamily="2" charset="2"/>
              </a:rPr>
              <a:t>sickness, which is one of motion sickness, could cause three major physical symptoms [1</a:t>
            </a:r>
            <a:r>
              <a:rPr lang="en-US" altLang="ko-KR" sz="2000" b="1" spc="-150" dirty="0" smtClean="0">
                <a:solidFill>
                  <a:srgbClr val="002060"/>
                </a:solidFill>
                <a:latin typeface="+mn-ea"/>
                <a:ea typeface="+mn-ea"/>
                <a:sym typeface="Wingdings" pitchFamily="2" charset="2"/>
              </a:rPr>
              <a:t>]</a:t>
            </a:r>
          </a:p>
          <a:p>
            <a:pPr marL="812800" lvl="1"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Nausea symptom : Salivation, sweating, burping, …</a:t>
            </a:r>
          </a:p>
          <a:p>
            <a:pPr marL="812800" lvl="1"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Oculomotor symptom : Visual fatigue, headache, …</a:t>
            </a:r>
          </a:p>
          <a:p>
            <a:pPr marL="812800" lvl="1"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Disorientation symptom : Dizziness, fullness of head, …</a:t>
            </a:r>
          </a:p>
        </p:txBody>
      </p:sp>
      <p:pic>
        <p:nvPicPr>
          <p:cNvPr id="30" name="그림 29"/>
          <p:cNvPicPr>
            <a:picLocks noChangeAspect="1"/>
          </p:cNvPicPr>
          <p:nvPr/>
        </p:nvPicPr>
        <p:blipFill>
          <a:blip r:embed="rId4"/>
          <a:stretch>
            <a:fillRect/>
          </a:stretch>
        </p:blipFill>
        <p:spPr>
          <a:xfrm>
            <a:off x="250279" y="3569732"/>
            <a:ext cx="2640000" cy="1980000"/>
          </a:xfrm>
          <a:prstGeom prst="roundRect">
            <a:avLst>
              <a:gd name="adj" fmla="val 8594"/>
            </a:avLst>
          </a:prstGeom>
          <a:solidFill>
            <a:srgbClr val="FFFFFF">
              <a:shade val="85000"/>
            </a:srgbClr>
          </a:solidFill>
          <a:ln w="28575">
            <a:solidFill>
              <a:schemeClr val="tx1"/>
            </a:solidFill>
          </a:ln>
          <a:effectLst/>
        </p:spPr>
      </p:pic>
      <p:pic>
        <p:nvPicPr>
          <p:cNvPr id="31" name="그림 30"/>
          <p:cNvPicPr>
            <a:picLocks noChangeAspect="1"/>
          </p:cNvPicPr>
          <p:nvPr/>
        </p:nvPicPr>
        <p:blipFill>
          <a:blip r:embed="rId5"/>
          <a:stretch>
            <a:fillRect/>
          </a:stretch>
        </p:blipFill>
        <p:spPr>
          <a:xfrm>
            <a:off x="3242940" y="3569732"/>
            <a:ext cx="2640000" cy="1980000"/>
          </a:xfrm>
          <a:prstGeom prst="roundRect">
            <a:avLst>
              <a:gd name="adj" fmla="val 8594"/>
            </a:avLst>
          </a:prstGeom>
          <a:solidFill>
            <a:srgbClr val="FFFFFF">
              <a:shade val="85000"/>
            </a:srgbClr>
          </a:solidFill>
          <a:ln w="28575">
            <a:solidFill>
              <a:schemeClr val="tx1"/>
            </a:solidFill>
          </a:ln>
          <a:effectLst/>
        </p:spPr>
      </p:pic>
      <p:pic>
        <p:nvPicPr>
          <p:cNvPr id="32" name="그림 31"/>
          <p:cNvPicPr>
            <a:picLocks noChangeAspect="1"/>
          </p:cNvPicPr>
          <p:nvPr/>
        </p:nvPicPr>
        <p:blipFill rotWithShape="1">
          <a:blip r:embed="rId6"/>
          <a:srcRect l="5555" t="1" r="6656" b="1239"/>
          <a:stretch/>
        </p:blipFill>
        <p:spPr>
          <a:xfrm>
            <a:off x="6235601" y="3569732"/>
            <a:ext cx="2640000" cy="1980000"/>
          </a:xfrm>
          <a:prstGeom prst="roundRect">
            <a:avLst>
              <a:gd name="adj" fmla="val 8594"/>
            </a:avLst>
          </a:prstGeom>
          <a:solidFill>
            <a:srgbClr val="FFFFFF">
              <a:shade val="85000"/>
            </a:srgbClr>
          </a:solidFill>
          <a:ln w="28575">
            <a:solidFill>
              <a:schemeClr val="tx1"/>
            </a:solidFill>
          </a:ln>
          <a:effectLst/>
        </p:spPr>
      </p:pic>
      <p:sp>
        <p:nvSpPr>
          <p:cNvPr id="33" name="TextBox 32"/>
          <p:cNvSpPr txBox="1"/>
          <p:nvPr/>
        </p:nvSpPr>
        <p:spPr>
          <a:xfrm>
            <a:off x="374439" y="3200400"/>
            <a:ext cx="2391681" cy="369332"/>
          </a:xfrm>
          <a:prstGeom prst="rect">
            <a:avLst/>
          </a:prstGeom>
          <a:noFill/>
        </p:spPr>
        <p:txBody>
          <a:bodyPr wrap="none" rtlCol="0">
            <a:spAutoFit/>
          </a:bodyPr>
          <a:lstStyle/>
          <a:p>
            <a:pPr algn="ctr"/>
            <a:r>
              <a:rPr lang="en-US" altLang="ko-KR" dirty="0">
                <a:latin typeface="+mn-ea"/>
                <a:ea typeface="+mn-ea"/>
                <a:cs typeface="Times New Roman" panose="02020603050405020304" pitchFamily="18" charset="0"/>
              </a:rPr>
              <a:t>1) Nausea symptoms</a:t>
            </a:r>
            <a:endParaRPr lang="ko-KR" altLang="en-US" dirty="0">
              <a:latin typeface="+mn-ea"/>
              <a:ea typeface="+mn-ea"/>
              <a:cs typeface="Times New Roman" panose="02020603050405020304" pitchFamily="18" charset="0"/>
            </a:endParaRPr>
          </a:p>
        </p:txBody>
      </p:sp>
      <p:sp>
        <p:nvSpPr>
          <p:cNvPr id="34" name="TextBox 33"/>
          <p:cNvSpPr txBox="1"/>
          <p:nvPr/>
        </p:nvSpPr>
        <p:spPr>
          <a:xfrm>
            <a:off x="3126810" y="3200400"/>
            <a:ext cx="2872261" cy="369332"/>
          </a:xfrm>
          <a:prstGeom prst="rect">
            <a:avLst/>
          </a:prstGeom>
          <a:noFill/>
        </p:spPr>
        <p:txBody>
          <a:bodyPr wrap="none" rtlCol="0">
            <a:spAutoFit/>
          </a:bodyPr>
          <a:lstStyle/>
          <a:p>
            <a:pPr algn="ctr"/>
            <a:r>
              <a:rPr lang="en-US" altLang="ko-KR" dirty="0" smtClean="0">
                <a:latin typeface="+mn-ea"/>
                <a:ea typeface="+mn-ea"/>
                <a:cs typeface="Times New Roman" panose="02020603050405020304" pitchFamily="18" charset="0"/>
              </a:rPr>
              <a:t>2) Oculomotor symptoms</a:t>
            </a:r>
            <a:endParaRPr lang="ko-KR" altLang="en-US" dirty="0">
              <a:latin typeface="+mn-ea"/>
              <a:ea typeface="+mn-ea"/>
              <a:cs typeface="Times New Roman" panose="02020603050405020304" pitchFamily="18" charset="0"/>
            </a:endParaRPr>
          </a:p>
        </p:txBody>
      </p:sp>
      <p:sp>
        <p:nvSpPr>
          <p:cNvPr id="35" name="TextBox 34"/>
          <p:cNvSpPr txBox="1"/>
          <p:nvPr/>
        </p:nvSpPr>
        <p:spPr>
          <a:xfrm>
            <a:off x="6015917" y="3210656"/>
            <a:ext cx="3079369" cy="369332"/>
          </a:xfrm>
          <a:prstGeom prst="rect">
            <a:avLst/>
          </a:prstGeom>
          <a:noFill/>
        </p:spPr>
        <p:txBody>
          <a:bodyPr wrap="none" rtlCol="0">
            <a:spAutoFit/>
          </a:bodyPr>
          <a:lstStyle/>
          <a:p>
            <a:pPr algn="ctr"/>
            <a:r>
              <a:rPr lang="en-US" altLang="ko-KR" dirty="0">
                <a:latin typeface="+mn-ea"/>
                <a:ea typeface="+mn-ea"/>
                <a:cs typeface="Times New Roman" panose="02020603050405020304" pitchFamily="18" charset="0"/>
              </a:rPr>
              <a:t>3) Disorientation symptoms</a:t>
            </a:r>
            <a:endParaRPr lang="ko-KR" altLang="en-US" dirty="0">
              <a:latin typeface="+mn-ea"/>
              <a:ea typeface="+mn-ea"/>
              <a:cs typeface="Times New Roman" panose="02020603050405020304" pitchFamily="18" charset="0"/>
            </a:endParaRPr>
          </a:p>
        </p:txBody>
      </p:sp>
      <p:sp>
        <p:nvSpPr>
          <p:cNvPr id="36" name="직사각형 35"/>
          <p:cNvSpPr/>
          <p:nvPr/>
        </p:nvSpPr>
        <p:spPr>
          <a:xfrm>
            <a:off x="1" y="5622819"/>
            <a:ext cx="9144000" cy="461665"/>
          </a:xfrm>
          <a:prstGeom prst="rect">
            <a:avLst/>
          </a:prstGeom>
        </p:spPr>
        <p:txBody>
          <a:bodyPr wrap="square">
            <a:spAutoFit/>
          </a:bodyPr>
          <a:lstStyle/>
          <a:p>
            <a:pPr algn="r"/>
            <a:r>
              <a:rPr lang="en-US" altLang="ko-KR" sz="1200" dirty="0" smtClean="0">
                <a:solidFill>
                  <a:schemeClr val="bg2">
                    <a:lumMod val="50000"/>
                  </a:schemeClr>
                </a:solidFill>
                <a:latin typeface="+mn-ea"/>
                <a:ea typeface="+mn-ea"/>
              </a:rPr>
              <a:t>[</a:t>
            </a:r>
            <a:r>
              <a:rPr lang="en-US" altLang="ko-KR" sz="1200" dirty="0">
                <a:solidFill>
                  <a:schemeClr val="bg2">
                    <a:lumMod val="50000"/>
                  </a:schemeClr>
                </a:solidFill>
                <a:latin typeface="+mn-ea"/>
                <a:ea typeface="+mn-ea"/>
              </a:rPr>
              <a:t>1] </a:t>
            </a:r>
            <a:r>
              <a:rPr lang="en-US" altLang="ko-KR" sz="1200" dirty="0" smtClean="0">
                <a:solidFill>
                  <a:schemeClr val="bg2">
                    <a:lumMod val="50000"/>
                  </a:schemeClr>
                </a:solidFill>
                <a:latin typeface="+mn-ea"/>
                <a:ea typeface="+mn-ea"/>
              </a:rPr>
              <a:t>R</a:t>
            </a:r>
            <a:r>
              <a:rPr lang="en-US" altLang="ko-KR" sz="1200" dirty="0">
                <a:solidFill>
                  <a:schemeClr val="bg2">
                    <a:lumMod val="50000"/>
                  </a:schemeClr>
                </a:solidFill>
                <a:latin typeface="+mn-ea"/>
                <a:ea typeface="+mn-ea"/>
              </a:rPr>
              <a:t>. S. Kennedy, N. E. Lane, K. S. </a:t>
            </a:r>
            <a:r>
              <a:rPr lang="en-US" altLang="ko-KR" sz="1200" dirty="0" err="1">
                <a:solidFill>
                  <a:schemeClr val="bg2">
                    <a:lumMod val="50000"/>
                  </a:schemeClr>
                </a:solidFill>
                <a:latin typeface="+mn-ea"/>
                <a:ea typeface="+mn-ea"/>
              </a:rPr>
              <a:t>Berbaum</a:t>
            </a:r>
            <a:r>
              <a:rPr lang="en-US" altLang="ko-KR" sz="1200" dirty="0">
                <a:solidFill>
                  <a:schemeClr val="bg2">
                    <a:lumMod val="50000"/>
                  </a:schemeClr>
                </a:solidFill>
                <a:latin typeface="+mn-ea"/>
                <a:ea typeface="+mn-ea"/>
              </a:rPr>
              <a:t>, and M. G. Lilienthal, “Simulator sickness questionnaire: An enhanced method for quantifying simulator sickness,” Int. J. </a:t>
            </a:r>
            <a:r>
              <a:rPr lang="en-US" altLang="ko-KR" sz="1200" dirty="0" err="1">
                <a:solidFill>
                  <a:schemeClr val="bg2">
                    <a:lumMod val="50000"/>
                  </a:schemeClr>
                </a:solidFill>
                <a:latin typeface="+mn-ea"/>
                <a:ea typeface="+mn-ea"/>
              </a:rPr>
              <a:t>Aviat</a:t>
            </a:r>
            <a:r>
              <a:rPr lang="en-US" altLang="ko-KR" sz="1200" dirty="0">
                <a:solidFill>
                  <a:schemeClr val="bg2">
                    <a:lumMod val="50000"/>
                  </a:schemeClr>
                </a:solidFill>
                <a:latin typeface="+mn-ea"/>
                <a:ea typeface="+mn-ea"/>
              </a:rPr>
              <a:t>. Psychol., vol. 3, no. 3, pp. 203–220, 1993.</a:t>
            </a:r>
          </a:p>
        </p:txBody>
      </p:sp>
    </p:spTree>
    <p:extLst>
      <p:ext uri="{BB962C8B-B14F-4D97-AF65-F5344CB8AC3E}">
        <p14:creationId xmlns:p14="http://schemas.microsoft.com/office/powerpoint/2010/main" val="3481057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ormAutofit/>
          </a:bodyPr>
          <a:lstStyle/>
          <a:p>
            <a:r>
              <a:rPr lang="en-US" altLang="ko-KR" sz="2400" dirty="0" smtClean="0">
                <a:latin typeface="+mn-ea"/>
                <a:ea typeface="+mn-ea"/>
              </a:rPr>
              <a:t>Triggers </a:t>
            </a:r>
            <a:r>
              <a:rPr lang="en-US" altLang="ko-KR" sz="2400" dirty="0">
                <a:latin typeface="+mn-ea"/>
                <a:ea typeface="+mn-ea"/>
              </a:rPr>
              <a:t>of VR Sickness</a:t>
            </a:r>
            <a:endParaRPr lang="ko-KR" altLang="en-US" sz="2400" dirty="0">
              <a:latin typeface="+mn-ea"/>
              <a:ea typeface="+mn-ea"/>
            </a:endParaRPr>
          </a:p>
        </p:txBody>
      </p:sp>
      <p:sp>
        <p:nvSpPr>
          <p:cNvPr id="4" name="슬라이드 번호 개체 틀 3"/>
          <p:cNvSpPr>
            <a:spLocks noGrp="1"/>
          </p:cNvSpPr>
          <p:nvPr>
            <p:ph type="sldNum" sz="quarter" idx="12"/>
          </p:nvPr>
        </p:nvSpPr>
        <p:spPr/>
        <p:txBody>
          <a:bodyPr/>
          <a:lstStyle/>
          <a:p>
            <a:fld id="{F2147C5C-C177-47CA-968A-16AF03599F47}" type="slidenum">
              <a:rPr lang="ko-KR" altLang="en-US" smtClean="0"/>
              <a:t>5</a:t>
            </a:fld>
            <a:endParaRPr lang="ko-KR" altLang="en-US"/>
          </a:p>
        </p:txBody>
      </p:sp>
      <p:sp>
        <p:nvSpPr>
          <p:cNvPr id="5" name="직사각형 4"/>
          <p:cNvSpPr/>
          <p:nvPr/>
        </p:nvSpPr>
        <p:spPr>
          <a:xfrm>
            <a:off x="251520" y="1052736"/>
            <a:ext cx="8856984" cy="1692771"/>
          </a:xfrm>
          <a:prstGeom prst="rect">
            <a:avLst/>
          </a:prstGeom>
        </p:spPr>
        <p:txBody>
          <a:bodyPr wrap="square">
            <a:spAutoFit/>
          </a:bodyPr>
          <a:lstStyle/>
          <a:p>
            <a:pPr marL="355600" indent="-252000" latinLnBrk="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E</a:t>
            </a:r>
            <a:r>
              <a:rPr lang="en-US" altLang="ko-KR" sz="2000" b="1" spc="-150" dirty="0" smtClean="0">
                <a:solidFill>
                  <a:srgbClr val="002060"/>
                </a:solidFill>
                <a:latin typeface="+mn-ea"/>
                <a:ea typeface="+mn-ea"/>
                <a:sym typeface="Wingdings" pitchFamily="2" charset="2"/>
              </a:rPr>
              <a:t>xceptional motion</a:t>
            </a:r>
          </a:p>
          <a:p>
            <a:pPr marL="812800" lvl="1" indent="-252000">
              <a:lnSpc>
                <a:spcPct val="130000"/>
              </a:lnSpc>
              <a:buClr>
                <a:schemeClr val="tx1"/>
              </a:buClr>
              <a:buBlip>
                <a:blip r:embed="rId3"/>
              </a:buBlip>
              <a:tabLst>
                <a:tab pos="266700" algn="l"/>
                <a:tab pos="538163" algn="l"/>
              </a:tabLst>
              <a:defRPr/>
            </a:pPr>
            <a:r>
              <a:rPr lang="en-US" altLang="ko-KR" sz="2000" b="1" spc="-150" dirty="0" smtClean="0">
                <a:solidFill>
                  <a:srgbClr val="002060"/>
                </a:solidFill>
                <a:latin typeface="+mn-ea"/>
                <a:ea typeface="+mn-ea"/>
                <a:sym typeface="Wingdings" pitchFamily="2" charset="2"/>
              </a:rPr>
              <a:t>Exceptional </a:t>
            </a:r>
            <a:r>
              <a:rPr lang="en-US" altLang="ko-KR" sz="2000" b="1" spc="-150" dirty="0">
                <a:solidFill>
                  <a:srgbClr val="002060"/>
                </a:solidFill>
                <a:latin typeface="+mn-ea"/>
                <a:ea typeface="+mn-ea"/>
                <a:sym typeface="Wingdings" pitchFamily="2" charset="2"/>
              </a:rPr>
              <a:t>motion patterns of VR contents such as acceleration and rapid rotation could lead to excessive motion mismatch between the simulation motion of the content and the physical motion of the user [2].</a:t>
            </a:r>
          </a:p>
        </p:txBody>
      </p:sp>
      <p:pic>
        <p:nvPicPr>
          <p:cNvPr id="12" name="그림 11"/>
          <p:cNvPicPr>
            <a:picLocks noChangeAspect="1"/>
          </p:cNvPicPr>
          <p:nvPr/>
        </p:nvPicPr>
        <p:blipFill>
          <a:blip r:embed="rId4"/>
          <a:stretch>
            <a:fillRect/>
          </a:stretch>
        </p:blipFill>
        <p:spPr>
          <a:xfrm>
            <a:off x="2590800" y="2743200"/>
            <a:ext cx="3987431" cy="2345191"/>
          </a:xfrm>
          <a:prstGeom prst="rect">
            <a:avLst/>
          </a:prstGeom>
        </p:spPr>
      </p:pic>
      <p:sp>
        <p:nvSpPr>
          <p:cNvPr id="13" name="직사각형 12"/>
          <p:cNvSpPr/>
          <p:nvPr/>
        </p:nvSpPr>
        <p:spPr>
          <a:xfrm>
            <a:off x="2971599" y="5088391"/>
            <a:ext cx="3464346" cy="369332"/>
          </a:xfrm>
          <a:prstGeom prst="rect">
            <a:avLst/>
          </a:prstGeom>
        </p:spPr>
        <p:txBody>
          <a:bodyPr wrap="none">
            <a:spAutoFit/>
          </a:bodyPr>
          <a:lstStyle/>
          <a:p>
            <a:r>
              <a:rPr lang="en-US" altLang="ko-KR" dirty="0" smtClean="0">
                <a:solidFill>
                  <a:schemeClr val="tx1">
                    <a:lumMod val="95000"/>
                    <a:lumOff val="5000"/>
                  </a:schemeClr>
                </a:solidFill>
                <a:latin typeface="+mn-ea"/>
                <a:ea typeface="+mn-ea"/>
              </a:rPr>
              <a:t>Acceleration </a:t>
            </a:r>
            <a:r>
              <a:rPr lang="en-US" altLang="ko-KR" dirty="0">
                <a:solidFill>
                  <a:schemeClr val="tx1">
                    <a:lumMod val="95000"/>
                    <a:lumOff val="5000"/>
                  </a:schemeClr>
                </a:solidFill>
                <a:latin typeface="+mn-ea"/>
                <a:ea typeface="+mn-ea"/>
              </a:rPr>
              <a:t>and rapid rotation</a:t>
            </a:r>
            <a:endParaRPr lang="ko-KR" altLang="en-US" dirty="0">
              <a:latin typeface="+mn-ea"/>
              <a:ea typeface="+mn-ea"/>
            </a:endParaRPr>
          </a:p>
        </p:txBody>
      </p:sp>
      <p:sp>
        <p:nvSpPr>
          <p:cNvPr id="14" name="직사각형 13"/>
          <p:cNvSpPr/>
          <p:nvPr/>
        </p:nvSpPr>
        <p:spPr>
          <a:xfrm>
            <a:off x="1" y="5638800"/>
            <a:ext cx="9108504" cy="461665"/>
          </a:xfrm>
          <a:prstGeom prst="rect">
            <a:avLst/>
          </a:prstGeom>
        </p:spPr>
        <p:txBody>
          <a:bodyPr wrap="square">
            <a:spAutoFit/>
          </a:bodyPr>
          <a:lstStyle/>
          <a:p>
            <a:pPr algn="r"/>
            <a:r>
              <a:rPr lang="en-US" altLang="ko-KR" sz="1200" dirty="0" smtClean="0">
                <a:solidFill>
                  <a:schemeClr val="bg2">
                    <a:lumMod val="50000"/>
                  </a:schemeClr>
                </a:solidFill>
                <a:latin typeface="+mj-lt"/>
              </a:rPr>
              <a:t>[2] H.G</a:t>
            </a:r>
            <a:r>
              <a:rPr lang="en-US" altLang="ko-KR" sz="1200" dirty="0">
                <a:solidFill>
                  <a:schemeClr val="bg2">
                    <a:lumMod val="50000"/>
                  </a:schemeClr>
                </a:solidFill>
                <a:latin typeface="+mj-lt"/>
              </a:rPr>
              <a:t>. Kim, H. Lim, S. Lee, and Y.M. Ro, “</a:t>
            </a:r>
            <a:r>
              <a:rPr lang="en-US" altLang="ko-KR" sz="1200" dirty="0" err="1">
                <a:solidFill>
                  <a:schemeClr val="bg2">
                    <a:lumMod val="50000"/>
                  </a:schemeClr>
                </a:solidFill>
                <a:latin typeface="+mj-lt"/>
              </a:rPr>
              <a:t>Vrsa</a:t>
            </a:r>
            <a:r>
              <a:rPr lang="en-US" altLang="ko-KR" sz="1200" dirty="0">
                <a:solidFill>
                  <a:schemeClr val="bg2">
                    <a:lumMod val="50000"/>
                  </a:schemeClr>
                </a:solidFill>
                <a:latin typeface="+mj-lt"/>
              </a:rPr>
              <a:t> net: </a:t>
            </a:r>
            <a:r>
              <a:rPr lang="en-US" altLang="ko-KR" sz="1200" dirty="0" err="1" smtClean="0">
                <a:solidFill>
                  <a:schemeClr val="bg2">
                    <a:lumMod val="50000"/>
                  </a:schemeClr>
                </a:solidFill>
                <a:latin typeface="+mj-lt"/>
              </a:rPr>
              <a:t>Vr</a:t>
            </a:r>
            <a:r>
              <a:rPr lang="en-US" altLang="ko-KR" sz="1200" dirty="0" smtClean="0">
                <a:solidFill>
                  <a:schemeClr val="bg2">
                    <a:lumMod val="50000"/>
                  </a:schemeClr>
                </a:solidFill>
                <a:latin typeface="+mj-lt"/>
              </a:rPr>
              <a:t> sickness </a:t>
            </a:r>
            <a:r>
              <a:rPr lang="en-US" altLang="ko-KR" sz="1200" dirty="0">
                <a:solidFill>
                  <a:schemeClr val="bg2">
                    <a:lumMod val="50000"/>
                  </a:schemeClr>
                </a:solidFill>
                <a:latin typeface="+mj-lt"/>
              </a:rPr>
              <a:t>assessment considering exceptional motion </a:t>
            </a:r>
            <a:r>
              <a:rPr lang="en-US" altLang="ko-KR" sz="1200" dirty="0" smtClean="0">
                <a:solidFill>
                  <a:schemeClr val="bg2">
                    <a:lumMod val="50000"/>
                  </a:schemeClr>
                </a:solidFill>
                <a:latin typeface="+mj-lt"/>
              </a:rPr>
              <a:t>for 360 </a:t>
            </a:r>
            <a:r>
              <a:rPr lang="en-US" altLang="ko-KR" sz="1200" dirty="0" err="1">
                <a:solidFill>
                  <a:schemeClr val="bg2">
                    <a:lumMod val="50000"/>
                  </a:schemeClr>
                </a:solidFill>
                <a:latin typeface="+mj-lt"/>
              </a:rPr>
              <a:t>vr</a:t>
            </a:r>
            <a:r>
              <a:rPr lang="en-US" altLang="ko-KR" sz="1200" dirty="0">
                <a:solidFill>
                  <a:schemeClr val="bg2">
                    <a:lumMod val="50000"/>
                  </a:schemeClr>
                </a:solidFill>
                <a:latin typeface="+mj-lt"/>
              </a:rPr>
              <a:t> video</a:t>
            </a:r>
            <a:r>
              <a:rPr lang="en-US" altLang="ko-KR" sz="1200" dirty="0" smtClean="0">
                <a:solidFill>
                  <a:schemeClr val="bg2">
                    <a:lumMod val="50000"/>
                  </a:schemeClr>
                </a:solidFill>
                <a:latin typeface="+mj-lt"/>
              </a:rPr>
              <a:t>,” IEEE </a:t>
            </a:r>
            <a:r>
              <a:rPr lang="en-US" altLang="ko-KR" sz="1200" dirty="0">
                <a:solidFill>
                  <a:schemeClr val="bg2">
                    <a:lumMod val="50000"/>
                  </a:schemeClr>
                </a:solidFill>
                <a:latin typeface="+mj-lt"/>
              </a:rPr>
              <a:t>Transactions on Image </a:t>
            </a:r>
            <a:r>
              <a:rPr lang="en-US" altLang="ko-KR" sz="1200" dirty="0" smtClean="0">
                <a:solidFill>
                  <a:schemeClr val="bg2">
                    <a:lumMod val="50000"/>
                  </a:schemeClr>
                </a:solidFill>
                <a:latin typeface="+mj-lt"/>
              </a:rPr>
              <a:t>Processing, vol</a:t>
            </a:r>
            <a:r>
              <a:rPr lang="en-US" altLang="ko-KR" sz="1200" dirty="0">
                <a:solidFill>
                  <a:schemeClr val="bg2">
                    <a:lumMod val="50000"/>
                  </a:schemeClr>
                </a:solidFill>
                <a:latin typeface="+mj-lt"/>
              </a:rPr>
              <a:t>. 28, no. 4, pp. 1646–1660, 2019.</a:t>
            </a:r>
          </a:p>
        </p:txBody>
      </p:sp>
    </p:spTree>
    <p:extLst>
      <p:ext uri="{BB962C8B-B14F-4D97-AF65-F5344CB8AC3E}">
        <p14:creationId xmlns:p14="http://schemas.microsoft.com/office/powerpoint/2010/main" val="251837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ormAutofit/>
          </a:bodyPr>
          <a:lstStyle/>
          <a:p>
            <a:r>
              <a:rPr lang="en-US" altLang="ko-KR" sz="2400" dirty="0" smtClean="0">
                <a:latin typeface="+mn-ea"/>
                <a:ea typeface="+mn-ea"/>
              </a:rPr>
              <a:t>Triggers </a:t>
            </a:r>
            <a:r>
              <a:rPr lang="en-US" altLang="ko-KR" sz="2400" dirty="0">
                <a:latin typeface="+mn-ea"/>
                <a:ea typeface="+mn-ea"/>
              </a:rPr>
              <a:t>of VR Sickness</a:t>
            </a:r>
            <a:endParaRPr lang="ko-KR" altLang="en-US" sz="2400" dirty="0">
              <a:latin typeface="+mn-ea"/>
              <a:ea typeface="+mn-ea"/>
            </a:endParaRPr>
          </a:p>
        </p:txBody>
      </p:sp>
      <p:sp>
        <p:nvSpPr>
          <p:cNvPr id="4" name="슬라이드 번호 개체 틀 3"/>
          <p:cNvSpPr>
            <a:spLocks noGrp="1"/>
          </p:cNvSpPr>
          <p:nvPr>
            <p:ph type="sldNum" sz="quarter" idx="12"/>
          </p:nvPr>
        </p:nvSpPr>
        <p:spPr/>
        <p:txBody>
          <a:bodyPr/>
          <a:lstStyle/>
          <a:p>
            <a:fld id="{F2147C5C-C177-47CA-968A-16AF03599F47}" type="slidenum">
              <a:rPr lang="ko-KR" altLang="en-US" smtClean="0"/>
              <a:t>6</a:t>
            </a:fld>
            <a:endParaRPr lang="ko-KR" altLang="en-US"/>
          </a:p>
        </p:txBody>
      </p:sp>
      <p:sp>
        <p:nvSpPr>
          <p:cNvPr id="5" name="직사각형 4"/>
          <p:cNvSpPr/>
          <p:nvPr/>
        </p:nvSpPr>
        <p:spPr>
          <a:xfrm>
            <a:off x="251520" y="1052736"/>
            <a:ext cx="8856984" cy="2492990"/>
          </a:xfrm>
          <a:prstGeom prst="rect">
            <a:avLst/>
          </a:prstGeom>
        </p:spPr>
        <p:txBody>
          <a:bodyPr wrap="square">
            <a:spAutoFit/>
          </a:bodyPr>
          <a:lstStyle/>
          <a:p>
            <a:pPr marL="355600" indent="-252000" latinLnBrk="0">
              <a:lnSpc>
                <a:spcPct val="130000"/>
              </a:lnSpc>
              <a:buClr>
                <a:schemeClr val="tx1"/>
              </a:buClr>
              <a:buBlip>
                <a:blip r:embed="rId3"/>
              </a:buBlip>
              <a:tabLst>
                <a:tab pos="266700" algn="l"/>
                <a:tab pos="538163" algn="l"/>
              </a:tabLst>
              <a:defRPr/>
            </a:pPr>
            <a:r>
              <a:rPr lang="en-US" altLang="ko-KR" sz="2000" b="1" spc="-150" dirty="0" smtClean="0">
                <a:solidFill>
                  <a:srgbClr val="002060"/>
                </a:solidFill>
                <a:latin typeface="+mn-ea"/>
                <a:ea typeface="+mn-ea"/>
                <a:sym typeface="Wingdings" pitchFamily="2" charset="2"/>
              </a:rPr>
              <a:t>Resolution</a:t>
            </a:r>
          </a:p>
          <a:p>
            <a:pPr marL="812800" lvl="1"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Low resolution has higher simulator sickness than the contents of high resolution with respect to spatial and temporal inconsistency [3].</a:t>
            </a:r>
          </a:p>
          <a:p>
            <a:pPr marL="812800" lvl="1"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Spatial inconsistency : low quality video has a loss of spatial information.</a:t>
            </a:r>
          </a:p>
          <a:p>
            <a:pPr marL="812800" lvl="1"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Temporal inconsistency : low quality video frames also lose temporal information from the spatial inconsistency.</a:t>
            </a:r>
          </a:p>
        </p:txBody>
      </p:sp>
      <p:sp>
        <p:nvSpPr>
          <p:cNvPr id="14" name="직사각형 13"/>
          <p:cNvSpPr/>
          <p:nvPr/>
        </p:nvSpPr>
        <p:spPr>
          <a:xfrm>
            <a:off x="1" y="5525869"/>
            <a:ext cx="9108504" cy="646331"/>
          </a:xfrm>
          <a:prstGeom prst="rect">
            <a:avLst/>
          </a:prstGeom>
        </p:spPr>
        <p:txBody>
          <a:bodyPr wrap="square">
            <a:spAutoFit/>
          </a:bodyPr>
          <a:lstStyle/>
          <a:p>
            <a:pPr algn="r"/>
            <a:r>
              <a:rPr lang="en-US" altLang="ko-KR" sz="1200" dirty="0">
                <a:solidFill>
                  <a:schemeClr val="bg2">
                    <a:lumMod val="50000"/>
                  </a:schemeClr>
                </a:solidFill>
              </a:rPr>
              <a:t>[3] R. Barrette, K. Dunkley, R. Kruk, D. </a:t>
            </a:r>
            <a:r>
              <a:rPr lang="en-US" altLang="ko-KR" sz="1200" dirty="0" err="1">
                <a:solidFill>
                  <a:schemeClr val="bg2">
                    <a:lumMod val="50000"/>
                  </a:schemeClr>
                </a:solidFill>
              </a:rPr>
              <a:t>Kurts</a:t>
            </a:r>
            <a:r>
              <a:rPr lang="en-US" altLang="ko-KR" sz="1200" dirty="0">
                <a:solidFill>
                  <a:schemeClr val="bg2">
                    <a:lumMod val="50000"/>
                  </a:schemeClr>
                </a:solidFill>
              </a:rPr>
              <a:t>, S. </a:t>
            </a:r>
            <a:r>
              <a:rPr lang="en-US" altLang="ko-KR" sz="1200" dirty="0" smtClean="0">
                <a:solidFill>
                  <a:schemeClr val="bg2">
                    <a:lumMod val="50000"/>
                  </a:schemeClr>
                </a:solidFill>
              </a:rPr>
              <a:t>Marshall, T</a:t>
            </a:r>
            <a:r>
              <a:rPr lang="en-US" altLang="ko-KR" sz="1200" dirty="0">
                <a:solidFill>
                  <a:schemeClr val="bg2">
                    <a:lumMod val="50000"/>
                  </a:schemeClr>
                </a:solidFill>
              </a:rPr>
              <a:t>. Williams, P. </a:t>
            </a:r>
            <a:r>
              <a:rPr lang="en-US" altLang="ko-KR" sz="1200" dirty="0" err="1">
                <a:solidFill>
                  <a:schemeClr val="bg2">
                    <a:lumMod val="50000"/>
                  </a:schemeClr>
                </a:solidFill>
              </a:rPr>
              <a:t>Weissman</a:t>
            </a:r>
            <a:r>
              <a:rPr lang="en-US" altLang="ko-KR" sz="1200" dirty="0">
                <a:solidFill>
                  <a:schemeClr val="bg2">
                    <a:lumMod val="50000"/>
                  </a:schemeClr>
                </a:solidFill>
              </a:rPr>
              <a:t>, and S. </a:t>
            </a:r>
            <a:r>
              <a:rPr lang="en-US" altLang="ko-KR" sz="1200" dirty="0" err="1">
                <a:solidFill>
                  <a:schemeClr val="bg2">
                    <a:lumMod val="50000"/>
                  </a:schemeClr>
                </a:solidFill>
              </a:rPr>
              <a:t>Antos</a:t>
            </a:r>
            <a:r>
              <a:rPr lang="en-US" altLang="ko-KR" sz="1200" dirty="0">
                <a:solidFill>
                  <a:schemeClr val="bg2">
                    <a:lumMod val="50000"/>
                  </a:schemeClr>
                </a:solidFill>
              </a:rPr>
              <a:t>, “Flight </a:t>
            </a:r>
            <a:r>
              <a:rPr lang="en-US" altLang="ko-KR" sz="1200" dirty="0" smtClean="0">
                <a:solidFill>
                  <a:schemeClr val="bg2">
                    <a:lumMod val="50000"/>
                  </a:schemeClr>
                </a:solidFill>
              </a:rPr>
              <a:t>simulator: Advanced </a:t>
            </a:r>
            <a:r>
              <a:rPr lang="en-US" altLang="ko-KR" sz="1200" dirty="0">
                <a:solidFill>
                  <a:schemeClr val="bg2">
                    <a:lumMod val="50000"/>
                  </a:schemeClr>
                </a:solidFill>
              </a:rPr>
              <a:t>wide field-of-view, </a:t>
            </a:r>
            <a:r>
              <a:rPr lang="en-US" altLang="ko-KR" sz="1200" dirty="0" smtClean="0">
                <a:solidFill>
                  <a:schemeClr val="bg2">
                    <a:lumMod val="50000"/>
                  </a:schemeClr>
                </a:solidFill>
              </a:rPr>
              <a:t>helmet-mounted, infinity </a:t>
            </a:r>
            <a:r>
              <a:rPr lang="en-US" altLang="ko-KR" sz="1200" dirty="0">
                <a:solidFill>
                  <a:schemeClr val="bg2">
                    <a:lumMod val="50000"/>
                  </a:schemeClr>
                </a:solidFill>
              </a:rPr>
              <a:t>display system,” Technical Report </a:t>
            </a:r>
            <a:r>
              <a:rPr lang="en-US" altLang="ko-KR" sz="1200" dirty="0" smtClean="0">
                <a:solidFill>
                  <a:schemeClr val="bg2">
                    <a:lumMod val="50000"/>
                  </a:schemeClr>
                </a:solidFill>
              </a:rPr>
              <a:t>AFHRLTR- 89–36</a:t>
            </a:r>
            <a:r>
              <a:rPr lang="en-US" altLang="ko-KR" sz="1200" dirty="0">
                <a:solidFill>
                  <a:schemeClr val="bg2">
                    <a:lumMod val="50000"/>
                  </a:schemeClr>
                </a:solidFill>
              </a:rPr>
              <a:t>, Air </a:t>
            </a:r>
            <a:r>
              <a:rPr lang="en-US" altLang="ko-KR" sz="1200" dirty="0" smtClean="0">
                <a:solidFill>
                  <a:schemeClr val="bg2">
                    <a:lumMod val="50000"/>
                  </a:schemeClr>
                </a:solidFill>
              </a:rPr>
              <a:t>Force Human </a:t>
            </a:r>
            <a:r>
              <a:rPr lang="en-US" altLang="ko-KR" sz="1200" dirty="0">
                <a:solidFill>
                  <a:schemeClr val="bg2">
                    <a:lumMod val="50000"/>
                  </a:schemeClr>
                </a:solidFill>
              </a:rPr>
              <a:t>Resources </a:t>
            </a:r>
            <a:r>
              <a:rPr lang="en-US" altLang="ko-KR" sz="1200" dirty="0" smtClean="0">
                <a:solidFill>
                  <a:schemeClr val="bg2">
                    <a:lumMod val="50000"/>
                  </a:schemeClr>
                </a:solidFill>
              </a:rPr>
              <a:t>Laboratory, Williams </a:t>
            </a:r>
            <a:r>
              <a:rPr lang="en-US" altLang="ko-KR" sz="1200" dirty="0">
                <a:solidFill>
                  <a:schemeClr val="bg2">
                    <a:lumMod val="50000"/>
                  </a:schemeClr>
                </a:solidFill>
              </a:rPr>
              <a:t>Air Force Base, 1990</a:t>
            </a:r>
            <a:r>
              <a:rPr lang="en-US" altLang="ko-KR" sz="1200" dirty="0" smtClean="0">
                <a:solidFill>
                  <a:schemeClr val="bg2">
                    <a:lumMod val="50000"/>
                  </a:schemeClr>
                </a:solidFill>
              </a:rPr>
              <a:t>.</a:t>
            </a:r>
            <a:endParaRPr lang="ko-KR" altLang="en-US" sz="1200" dirty="0">
              <a:solidFill>
                <a:schemeClr val="bg2">
                  <a:lumMod val="50000"/>
                </a:schemeClr>
              </a:solidFill>
            </a:endParaRPr>
          </a:p>
        </p:txBody>
      </p:sp>
      <p:pic>
        <p:nvPicPr>
          <p:cNvPr id="8" name="그림 7"/>
          <p:cNvPicPr>
            <a:picLocks noChangeAspect="1"/>
          </p:cNvPicPr>
          <p:nvPr/>
        </p:nvPicPr>
        <p:blipFill rotWithShape="1">
          <a:blip r:embed="rId4"/>
          <a:srcRect b="16080"/>
          <a:stretch/>
        </p:blipFill>
        <p:spPr>
          <a:xfrm>
            <a:off x="1676400" y="3454258"/>
            <a:ext cx="6305550" cy="1830479"/>
          </a:xfrm>
          <a:prstGeom prst="rect">
            <a:avLst/>
          </a:prstGeom>
        </p:spPr>
      </p:pic>
      <p:sp>
        <p:nvSpPr>
          <p:cNvPr id="9" name="TextBox 8"/>
          <p:cNvSpPr txBox="1"/>
          <p:nvPr/>
        </p:nvSpPr>
        <p:spPr>
          <a:xfrm>
            <a:off x="2271930" y="5154488"/>
            <a:ext cx="1797223" cy="446892"/>
          </a:xfrm>
          <a:prstGeom prst="rect">
            <a:avLst/>
          </a:prstGeom>
          <a:noFill/>
        </p:spPr>
        <p:txBody>
          <a:bodyPr wrap="none" rtlCol="0">
            <a:spAutoFit/>
          </a:bodyPr>
          <a:lstStyle/>
          <a:p>
            <a:r>
              <a:rPr lang="en-US" altLang="ko-KR" dirty="0" smtClean="0">
                <a:latin typeface="+mn-ea"/>
                <a:ea typeface="+mn-ea"/>
              </a:rPr>
              <a:t>High resolution</a:t>
            </a:r>
            <a:endParaRPr lang="ko-KR" altLang="en-US" dirty="0">
              <a:latin typeface="+mn-ea"/>
              <a:ea typeface="+mn-ea"/>
            </a:endParaRPr>
          </a:p>
        </p:txBody>
      </p:sp>
      <p:sp>
        <p:nvSpPr>
          <p:cNvPr id="10" name="TextBox 9"/>
          <p:cNvSpPr txBox="1"/>
          <p:nvPr/>
        </p:nvSpPr>
        <p:spPr>
          <a:xfrm>
            <a:off x="5885570" y="5154488"/>
            <a:ext cx="1649811" cy="446892"/>
          </a:xfrm>
          <a:prstGeom prst="rect">
            <a:avLst/>
          </a:prstGeom>
          <a:noFill/>
        </p:spPr>
        <p:txBody>
          <a:bodyPr wrap="none" rtlCol="0">
            <a:spAutoFit/>
          </a:bodyPr>
          <a:lstStyle/>
          <a:p>
            <a:r>
              <a:rPr lang="en-US" altLang="ko-KR" dirty="0" smtClean="0">
                <a:latin typeface="+mn-ea"/>
                <a:ea typeface="+mn-ea"/>
              </a:rPr>
              <a:t>low resolution</a:t>
            </a:r>
            <a:endParaRPr lang="ko-KR" altLang="en-US" dirty="0">
              <a:latin typeface="+mn-ea"/>
              <a:ea typeface="+mn-ea"/>
            </a:endParaRPr>
          </a:p>
        </p:txBody>
      </p:sp>
    </p:spTree>
    <p:extLst>
      <p:ext uri="{BB962C8B-B14F-4D97-AF65-F5344CB8AC3E}">
        <p14:creationId xmlns:p14="http://schemas.microsoft.com/office/powerpoint/2010/main" val="1622851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ormAutofit/>
          </a:bodyPr>
          <a:lstStyle/>
          <a:p>
            <a:r>
              <a:rPr lang="en-US" altLang="ko-KR" sz="2400" dirty="0">
                <a:latin typeface="+mn-ea"/>
                <a:ea typeface="+mn-ea"/>
              </a:rPr>
              <a:t>Contribution of the Proposed Work</a:t>
            </a:r>
            <a:endParaRPr lang="ko-KR" altLang="en-US" sz="2400" dirty="0">
              <a:latin typeface="+mn-ea"/>
              <a:ea typeface="+mn-ea"/>
            </a:endParaRPr>
          </a:p>
        </p:txBody>
      </p:sp>
      <p:sp>
        <p:nvSpPr>
          <p:cNvPr id="4" name="슬라이드 번호 개체 틀 3"/>
          <p:cNvSpPr>
            <a:spLocks noGrp="1"/>
          </p:cNvSpPr>
          <p:nvPr>
            <p:ph type="sldNum" sz="quarter" idx="12"/>
          </p:nvPr>
        </p:nvSpPr>
        <p:spPr/>
        <p:txBody>
          <a:bodyPr/>
          <a:lstStyle/>
          <a:p>
            <a:fld id="{F2147C5C-C177-47CA-968A-16AF03599F47}" type="slidenum">
              <a:rPr lang="ko-KR" altLang="en-US" smtClean="0"/>
              <a:t>7</a:t>
            </a:fld>
            <a:endParaRPr lang="ko-KR" altLang="en-US"/>
          </a:p>
        </p:txBody>
      </p:sp>
      <p:sp>
        <p:nvSpPr>
          <p:cNvPr id="5" name="직사각형 4"/>
          <p:cNvSpPr/>
          <p:nvPr/>
        </p:nvSpPr>
        <p:spPr>
          <a:xfrm>
            <a:off x="251520" y="1052736"/>
            <a:ext cx="8856984" cy="3249095"/>
          </a:xfrm>
          <a:prstGeom prst="rect">
            <a:avLst/>
          </a:prstGeom>
        </p:spPr>
        <p:txBody>
          <a:bodyPr wrap="square">
            <a:spAutoFit/>
          </a:bodyPr>
          <a:lstStyle/>
          <a:p>
            <a:pPr marL="355600" indent="-252000" latinLnBrk="0">
              <a:lnSpc>
                <a:spcPct val="130000"/>
              </a:lnSpc>
              <a:buClr>
                <a:schemeClr val="tx1"/>
              </a:buClr>
              <a:buBlip>
                <a:blip r:embed="rId3"/>
              </a:buBlip>
              <a:tabLst>
                <a:tab pos="266700" algn="l"/>
                <a:tab pos="538163" algn="l"/>
              </a:tabLst>
              <a:defRPr/>
            </a:pPr>
            <a:r>
              <a:rPr lang="en-US" altLang="ko-KR" sz="2000" b="1" spc="-150" dirty="0" smtClean="0">
                <a:solidFill>
                  <a:srgbClr val="002060"/>
                </a:solidFill>
                <a:latin typeface="+mn-ea"/>
                <a:ea typeface="+mn-ea"/>
                <a:sym typeface="Wingdings" pitchFamily="2" charset="2"/>
              </a:rPr>
              <a:t>Propose </a:t>
            </a:r>
            <a:r>
              <a:rPr lang="en-US" altLang="ko-KR" sz="2000" b="1" spc="-150" dirty="0">
                <a:solidFill>
                  <a:srgbClr val="002060"/>
                </a:solidFill>
                <a:latin typeface="+mn-ea"/>
                <a:ea typeface="+mn-ea"/>
                <a:sym typeface="Wingdings" pitchFamily="2" charset="2"/>
              </a:rPr>
              <a:t>a novel deep learning-based objective assessment framework for predicting VR sickness caused by quality degradation considering </a:t>
            </a:r>
            <a:r>
              <a:rPr lang="en-US" altLang="ko-KR" sz="2000" b="1" spc="-150" dirty="0" err="1">
                <a:solidFill>
                  <a:srgbClr val="002060"/>
                </a:solidFill>
                <a:latin typeface="+mn-ea"/>
                <a:ea typeface="+mn-ea"/>
                <a:sym typeface="Wingdings" pitchFamily="2" charset="2"/>
              </a:rPr>
              <a:t>spatio</a:t>
            </a:r>
            <a:r>
              <a:rPr lang="en-US" altLang="ko-KR" sz="2000" b="1" spc="-150" dirty="0">
                <a:solidFill>
                  <a:srgbClr val="002060"/>
                </a:solidFill>
                <a:latin typeface="+mn-ea"/>
                <a:ea typeface="+mn-ea"/>
                <a:sym typeface="Wingdings" pitchFamily="2" charset="2"/>
              </a:rPr>
              <a:t>-temporal perceptual characteristics of VR contents. It is the first work that quantifies VR sickness caused by quality-degradation.</a:t>
            </a:r>
          </a:p>
          <a:p>
            <a:pPr marL="355600" indent="-252000" latinLnBrk="0">
              <a:lnSpc>
                <a:spcPct val="130000"/>
              </a:lnSpc>
              <a:buClr>
                <a:schemeClr val="tx1"/>
              </a:buClr>
              <a:buBlip>
                <a:blip r:embed="rId3"/>
              </a:buBlip>
              <a:tabLst>
                <a:tab pos="266700" algn="l"/>
                <a:tab pos="538163" algn="l"/>
              </a:tabLst>
              <a:defRPr/>
            </a:pPr>
            <a:endParaRPr lang="en-US" altLang="ko-KR" sz="2000" b="1" spc="-150" dirty="0">
              <a:solidFill>
                <a:srgbClr val="002060"/>
              </a:solidFill>
              <a:latin typeface="+mn-ea"/>
              <a:ea typeface="+mn-ea"/>
              <a:sym typeface="Wingdings" pitchFamily="2" charset="2"/>
            </a:endParaRPr>
          </a:p>
          <a:p>
            <a:pPr marL="355600" indent="-252000" latinLnBrk="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To evaluate the effectiveness of the proposed method, we built a new benchmark dataset that consists of 360-degree videos with 4 resolution types, physiological signals, and the corresponding SSQ scores. </a:t>
            </a:r>
          </a:p>
        </p:txBody>
      </p:sp>
    </p:spTree>
    <p:extLst>
      <p:ext uri="{BB962C8B-B14F-4D97-AF65-F5344CB8AC3E}">
        <p14:creationId xmlns:p14="http://schemas.microsoft.com/office/powerpoint/2010/main" val="2568066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ormAutofit/>
          </a:bodyPr>
          <a:lstStyle/>
          <a:p>
            <a:r>
              <a:rPr lang="en-US" altLang="ko-KR" sz="2400" dirty="0" smtClean="0">
                <a:latin typeface="+mn-ea"/>
                <a:ea typeface="+mn-ea"/>
              </a:rPr>
              <a:t>Proposed Method</a:t>
            </a:r>
            <a:endParaRPr lang="ko-KR" altLang="en-US" sz="2400" dirty="0">
              <a:latin typeface="+mn-ea"/>
              <a:ea typeface="+mn-ea"/>
            </a:endParaRPr>
          </a:p>
        </p:txBody>
      </p:sp>
      <p:sp>
        <p:nvSpPr>
          <p:cNvPr id="4" name="슬라이드 번호 개체 틀 3"/>
          <p:cNvSpPr>
            <a:spLocks noGrp="1"/>
          </p:cNvSpPr>
          <p:nvPr>
            <p:ph type="sldNum" sz="quarter" idx="12"/>
          </p:nvPr>
        </p:nvSpPr>
        <p:spPr/>
        <p:txBody>
          <a:bodyPr/>
          <a:lstStyle/>
          <a:p>
            <a:fld id="{F2147C5C-C177-47CA-968A-16AF03599F47}" type="slidenum">
              <a:rPr lang="ko-KR" altLang="en-US" smtClean="0"/>
              <a:t>8</a:t>
            </a:fld>
            <a:endParaRPr lang="ko-KR" altLang="en-US"/>
          </a:p>
        </p:txBody>
      </p:sp>
      <p:sp>
        <p:nvSpPr>
          <p:cNvPr id="5" name="직사각형 4"/>
          <p:cNvSpPr/>
          <p:nvPr/>
        </p:nvSpPr>
        <p:spPr>
          <a:xfrm>
            <a:off x="251520" y="1052736"/>
            <a:ext cx="8856984" cy="2492990"/>
          </a:xfrm>
          <a:prstGeom prst="rect">
            <a:avLst/>
          </a:prstGeom>
        </p:spPr>
        <p:txBody>
          <a:bodyPr wrap="square">
            <a:spAutoFit/>
          </a:bodyPr>
          <a:lstStyle/>
          <a:p>
            <a:pPr marL="355600" indent="-252000" latinLnBrk="0">
              <a:lnSpc>
                <a:spcPct val="130000"/>
              </a:lnSpc>
              <a:buClr>
                <a:schemeClr val="tx1"/>
              </a:buClr>
              <a:buBlip>
                <a:blip r:embed="rId3"/>
              </a:buBlip>
              <a:tabLst>
                <a:tab pos="266700" algn="l"/>
                <a:tab pos="538163" algn="l"/>
              </a:tabLst>
              <a:defRPr/>
            </a:pPr>
            <a:r>
              <a:rPr lang="en-US" altLang="ko-KR" sz="2000" b="1" spc="-150" dirty="0" smtClean="0">
                <a:solidFill>
                  <a:srgbClr val="002060"/>
                </a:solidFill>
                <a:latin typeface="+mn-ea"/>
                <a:ea typeface="+mn-ea"/>
                <a:sym typeface="Wingdings" pitchFamily="2" charset="2"/>
              </a:rPr>
              <a:t>Overall framework</a:t>
            </a:r>
          </a:p>
          <a:p>
            <a:pPr marL="812800" lvl="1"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Spatial perception-guider helps spatial encoder reliably extract the spatial perception considering spatial inconsistency.</a:t>
            </a:r>
          </a:p>
          <a:p>
            <a:pPr marL="812800" lvl="1"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Temporal perception-guider helps temporal encoder reliably extract the temporal perception considering temporal inconsistency</a:t>
            </a:r>
          </a:p>
          <a:p>
            <a:pPr marL="560800" lvl="1">
              <a:lnSpc>
                <a:spcPct val="130000"/>
              </a:lnSpc>
              <a:buClr>
                <a:schemeClr val="tx1"/>
              </a:buClr>
              <a:tabLst>
                <a:tab pos="266700" algn="l"/>
                <a:tab pos="538163" algn="l"/>
              </a:tabLst>
              <a:defRPr/>
            </a:pPr>
            <a:endParaRPr lang="en-US" altLang="ko-KR" sz="2000" b="1" spc="-150" dirty="0">
              <a:solidFill>
                <a:srgbClr val="002060"/>
              </a:solidFill>
              <a:latin typeface="+mn-ea"/>
              <a:ea typeface="+mn-ea"/>
              <a:sym typeface="Wingdings" pitchFamily="2" charset="2"/>
            </a:endParaRPr>
          </a:p>
        </p:txBody>
      </p:sp>
      <p:pic>
        <p:nvPicPr>
          <p:cNvPr id="6" name="그림 5"/>
          <p:cNvPicPr>
            <a:picLocks noChangeAspect="1"/>
          </p:cNvPicPr>
          <p:nvPr/>
        </p:nvPicPr>
        <p:blipFill>
          <a:blip r:embed="rId4"/>
          <a:stretch>
            <a:fillRect/>
          </a:stretch>
        </p:blipFill>
        <p:spPr>
          <a:xfrm>
            <a:off x="1718879" y="3193449"/>
            <a:ext cx="5706242" cy="2902551"/>
          </a:xfrm>
          <a:prstGeom prst="rect">
            <a:avLst/>
          </a:prstGeom>
        </p:spPr>
      </p:pic>
    </p:spTree>
    <p:extLst>
      <p:ext uri="{BB962C8B-B14F-4D97-AF65-F5344CB8AC3E}">
        <p14:creationId xmlns:p14="http://schemas.microsoft.com/office/powerpoint/2010/main" val="344894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SA Powerpoint Template">
  <a:themeElements>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IEEE-SA Powerpoint Template</Template>
  <TotalTime>6805</TotalTime>
  <Words>1112</Words>
  <Application>Microsoft Office PowerPoint</Application>
  <PresentationFormat>화면 슬라이드 쇼(4:3)</PresentationFormat>
  <Paragraphs>171</Paragraphs>
  <Slides>19</Slides>
  <Notes>16</Notes>
  <HiddenSlides>0</HiddenSlides>
  <MMClips>0</MMClips>
  <ScaleCrop>false</ScaleCrop>
  <HeadingPairs>
    <vt:vector size="6" baseType="variant">
      <vt:variant>
        <vt:lpstr>사용한 글꼴</vt:lpstr>
      </vt:variant>
      <vt:variant>
        <vt:i4>12</vt:i4>
      </vt:variant>
      <vt:variant>
        <vt:lpstr>테마</vt:lpstr>
      </vt:variant>
      <vt:variant>
        <vt:i4>2</vt:i4>
      </vt:variant>
      <vt:variant>
        <vt:lpstr>슬라이드 제목</vt:lpstr>
      </vt:variant>
      <vt:variant>
        <vt:i4>19</vt:i4>
      </vt:variant>
    </vt:vector>
  </HeadingPairs>
  <TitlesOfParts>
    <vt:vector size="33" baseType="lpstr">
      <vt:lpstr>Geneva</vt:lpstr>
      <vt:lpstr>ＭＳ Ｐゴシック</vt:lpstr>
      <vt:lpstr>Myriad Pro</vt:lpstr>
      <vt:lpstr>游ゴシック</vt:lpstr>
      <vt:lpstr>맑은 고딕</vt:lpstr>
      <vt:lpstr>Arial</vt:lpstr>
      <vt:lpstr>Cambria Math</vt:lpstr>
      <vt:lpstr>Garamond</vt:lpstr>
      <vt:lpstr>Times New Roman</vt:lpstr>
      <vt:lpstr>Trebuchet MS</vt:lpstr>
      <vt:lpstr>Verdana</vt:lpstr>
      <vt:lpstr>Wingdings</vt:lpstr>
      <vt:lpstr>IEEE-SA Powerpoint Template</vt:lpstr>
      <vt:lpstr>Office 테마</vt:lpstr>
      <vt:lpstr>PowerPoint 프레젠테이션</vt:lpstr>
      <vt:lpstr>Compliance with  IEEE Standards Policies and Procedures</vt:lpstr>
      <vt:lpstr>IEEE 3079 HMD Based VR Sickness Reducing Technology Dongil Dillon Seo, dillon@joyfun.kr</vt:lpstr>
      <vt:lpstr>Virtual Reality</vt:lpstr>
      <vt:lpstr>VR Sickness</vt:lpstr>
      <vt:lpstr>Triggers of VR Sickness</vt:lpstr>
      <vt:lpstr>Triggers of VR Sickness</vt:lpstr>
      <vt:lpstr>Contribution of the Proposed Work</vt:lpstr>
      <vt:lpstr>Proposed Method</vt:lpstr>
      <vt:lpstr>Proposed Method</vt:lpstr>
      <vt:lpstr>Proposed Method</vt:lpstr>
      <vt:lpstr>Proposed Method</vt:lpstr>
      <vt:lpstr>Proposed Method</vt:lpstr>
      <vt:lpstr>Proposed Method</vt:lpstr>
      <vt:lpstr>Proposed Method</vt:lpstr>
      <vt:lpstr>Benchmark Database</vt:lpstr>
      <vt:lpstr>Benchmark Database</vt:lpstr>
      <vt:lpstr>Experiments</vt:lpstr>
      <vt:lpstr>PowerPoint 프레젠테이션</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Page Using a Light Image</dc:title>
  <dc:creator>jkenny</dc:creator>
  <cp:lastModifiedBy>Sangmin Lee</cp:lastModifiedBy>
  <cp:revision>379</cp:revision>
  <cp:lastPrinted>2018-02-28T09:01:45Z</cp:lastPrinted>
  <dcterms:created xsi:type="dcterms:W3CDTF">2014-10-13T13:02:20Z</dcterms:created>
  <dcterms:modified xsi:type="dcterms:W3CDTF">2019-07-10T01:50:47Z</dcterms:modified>
</cp:coreProperties>
</file>