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Lst>
  <p:notesMasterIdLst>
    <p:notesMasterId r:id="rId21"/>
  </p:notesMasterIdLst>
  <p:handoutMasterIdLst>
    <p:handoutMasterId r:id="rId22"/>
  </p:handoutMasterIdLst>
  <p:sldIdLst>
    <p:sldId id="325" r:id="rId3"/>
    <p:sldId id="481" r:id="rId4"/>
    <p:sldId id="482" r:id="rId5"/>
    <p:sldId id="447" r:id="rId6"/>
    <p:sldId id="462" r:id="rId7"/>
    <p:sldId id="463" r:id="rId8"/>
    <p:sldId id="464" r:id="rId9"/>
    <p:sldId id="465" r:id="rId10"/>
    <p:sldId id="466" r:id="rId11"/>
    <p:sldId id="467" r:id="rId12"/>
    <p:sldId id="476" r:id="rId13"/>
    <p:sldId id="477" r:id="rId14"/>
    <p:sldId id="478" r:id="rId15"/>
    <p:sldId id="473" r:id="rId16"/>
    <p:sldId id="475" r:id="rId17"/>
    <p:sldId id="479" r:id="rId18"/>
    <p:sldId id="480" r:id="rId19"/>
    <p:sldId id="356" r:id="rId20"/>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E8E8E8"/>
    <a:srgbClr val="FDC82F"/>
    <a:srgbClr val="009FDA"/>
    <a:srgbClr val="001F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5" autoAdjust="0"/>
    <p:restoredTop sz="94660"/>
  </p:normalViewPr>
  <p:slideViewPr>
    <p:cSldViewPr>
      <p:cViewPr varScale="1">
        <p:scale>
          <a:sx n="83" d="100"/>
          <a:sy n="83" d="100"/>
        </p:scale>
        <p:origin x="1493"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91" d="100"/>
          <a:sy n="91" d="100"/>
        </p:scale>
        <p:origin x="280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55838"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55838"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920750" y="746125"/>
            <a:ext cx="4965700" cy="3725863"/>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11</a:t>
            </a:fld>
            <a:endParaRPr lang="ko-KR" altLang="en-US"/>
          </a:p>
        </p:txBody>
      </p:sp>
    </p:spTree>
    <p:extLst>
      <p:ext uri="{BB962C8B-B14F-4D97-AF65-F5344CB8AC3E}">
        <p14:creationId xmlns:p14="http://schemas.microsoft.com/office/powerpoint/2010/main" val="374239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12</a:t>
            </a:fld>
            <a:endParaRPr lang="ko-KR" altLang="en-US"/>
          </a:p>
        </p:txBody>
      </p:sp>
    </p:spTree>
    <p:extLst>
      <p:ext uri="{BB962C8B-B14F-4D97-AF65-F5344CB8AC3E}">
        <p14:creationId xmlns:p14="http://schemas.microsoft.com/office/powerpoint/2010/main" val="2853843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13</a:t>
            </a:fld>
            <a:endParaRPr lang="ko-KR" altLang="en-US"/>
          </a:p>
        </p:txBody>
      </p:sp>
    </p:spTree>
    <p:extLst>
      <p:ext uri="{BB962C8B-B14F-4D97-AF65-F5344CB8AC3E}">
        <p14:creationId xmlns:p14="http://schemas.microsoft.com/office/powerpoint/2010/main" val="1418412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14</a:t>
            </a:fld>
            <a:endParaRPr lang="ko-KR" altLang="en-US"/>
          </a:p>
        </p:txBody>
      </p:sp>
    </p:spTree>
    <p:extLst>
      <p:ext uri="{BB962C8B-B14F-4D97-AF65-F5344CB8AC3E}">
        <p14:creationId xmlns:p14="http://schemas.microsoft.com/office/powerpoint/2010/main" val="3729351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15</a:t>
            </a:fld>
            <a:endParaRPr lang="ko-KR" altLang="en-US"/>
          </a:p>
        </p:txBody>
      </p:sp>
    </p:spTree>
    <p:extLst>
      <p:ext uri="{BB962C8B-B14F-4D97-AF65-F5344CB8AC3E}">
        <p14:creationId xmlns:p14="http://schemas.microsoft.com/office/powerpoint/2010/main" val="2534862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16</a:t>
            </a:fld>
            <a:endParaRPr lang="ko-KR" altLang="en-US"/>
          </a:p>
        </p:txBody>
      </p:sp>
    </p:spTree>
    <p:extLst>
      <p:ext uri="{BB962C8B-B14F-4D97-AF65-F5344CB8AC3E}">
        <p14:creationId xmlns:p14="http://schemas.microsoft.com/office/powerpoint/2010/main" val="312858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3</a:t>
            </a:fld>
            <a:endParaRPr lang="ko-KR" altLang="en-US"/>
          </a:p>
        </p:txBody>
      </p:sp>
    </p:spTree>
    <p:extLst>
      <p:ext uri="{BB962C8B-B14F-4D97-AF65-F5344CB8AC3E}">
        <p14:creationId xmlns:p14="http://schemas.microsoft.com/office/powerpoint/2010/main" val="159809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4</a:t>
            </a:fld>
            <a:endParaRPr lang="ko-KR" altLang="en-US"/>
          </a:p>
        </p:txBody>
      </p:sp>
    </p:spTree>
    <p:extLst>
      <p:ext uri="{BB962C8B-B14F-4D97-AF65-F5344CB8AC3E}">
        <p14:creationId xmlns:p14="http://schemas.microsoft.com/office/powerpoint/2010/main" val="240096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5</a:t>
            </a:fld>
            <a:endParaRPr lang="ko-KR" altLang="en-US"/>
          </a:p>
        </p:txBody>
      </p:sp>
    </p:spTree>
    <p:extLst>
      <p:ext uri="{BB962C8B-B14F-4D97-AF65-F5344CB8AC3E}">
        <p14:creationId xmlns:p14="http://schemas.microsoft.com/office/powerpoint/2010/main" val="3622650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6</a:t>
            </a:fld>
            <a:endParaRPr lang="ko-KR" altLang="en-US"/>
          </a:p>
        </p:txBody>
      </p:sp>
    </p:spTree>
    <p:extLst>
      <p:ext uri="{BB962C8B-B14F-4D97-AF65-F5344CB8AC3E}">
        <p14:creationId xmlns:p14="http://schemas.microsoft.com/office/powerpoint/2010/main" val="110699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7</a:t>
            </a:fld>
            <a:endParaRPr lang="ko-KR" altLang="en-US"/>
          </a:p>
        </p:txBody>
      </p:sp>
    </p:spTree>
    <p:extLst>
      <p:ext uri="{BB962C8B-B14F-4D97-AF65-F5344CB8AC3E}">
        <p14:creationId xmlns:p14="http://schemas.microsoft.com/office/powerpoint/2010/main" val="316861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8</a:t>
            </a:fld>
            <a:endParaRPr lang="ko-KR" altLang="en-US"/>
          </a:p>
        </p:txBody>
      </p:sp>
    </p:spTree>
    <p:extLst>
      <p:ext uri="{BB962C8B-B14F-4D97-AF65-F5344CB8AC3E}">
        <p14:creationId xmlns:p14="http://schemas.microsoft.com/office/powerpoint/2010/main" val="263690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9</a:t>
            </a:fld>
            <a:endParaRPr lang="ko-KR" altLang="en-US"/>
          </a:p>
        </p:txBody>
      </p:sp>
    </p:spTree>
    <p:extLst>
      <p:ext uri="{BB962C8B-B14F-4D97-AF65-F5344CB8AC3E}">
        <p14:creationId xmlns:p14="http://schemas.microsoft.com/office/powerpoint/2010/main" val="3033084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58C4D36-588A-4998-88CB-743DA5127BED}" type="slidenum">
              <a:rPr lang="ko-KR" altLang="en-US" smtClean="0"/>
              <a:t>10</a:t>
            </a:fld>
            <a:endParaRPr lang="ko-KR" altLang="en-US"/>
          </a:p>
        </p:txBody>
      </p:sp>
    </p:spTree>
    <p:extLst>
      <p:ext uri="{BB962C8B-B14F-4D97-AF65-F5344CB8AC3E}">
        <p14:creationId xmlns:p14="http://schemas.microsoft.com/office/powerpoint/2010/main" val="2664398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308937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7" name="Picture 23" descr="IEEE_SA_Bar_Graphic_long_rgb"/>
          <p:cNvPicPr>
            <a:picLocks noChangeAspect="1" noChangeArrowheads="1"/>
          </p:cNvPicPr>
          <p:nvPr userDrawn="1"/>
        </p:nvPicPr>
        <p:blipFill>
          <a:blip r:embed="rId2"/>
          <a:srcRect/>
          <a:stretch>
            <a:fillRect/>
          </a:stretch>
        </p:blipFill>
        <p:spPr bwMode="auto">
          <a:xfrm>
            <a:off x="0" y="6172200"/>
            <a:ext cx="9144000" cy="438150"/>
          </a:xfrm>
          <a:prstGeom prst="rect">
            <a:avLst/>
          </a:prstGeom>
          <a:noFill/>
          <a:ln w="9525">
            <a:noFill/>
            <a:miter lim="800000"/>
            <a:headEnd/>
            <a:tailEnd/>
          </a:ln>
        </p:spPr>
      </p:pic>
      <p:pic>
        <p:nvPicPr>
          <p:cNvPr id="8" name="Picture 24" descr="IEEE_white"/>
          <p:cNvPicPr>
            <a:picLocks noChangeAspect="1" noChangeArrowheads="1"/>
          </p:cNvPicPr>
          <p:nvPr userDrawn="1"/>
        </p:nvPicPr>
        <p:blipFill>
          <a:blip r:embed="rId3"/>
          <a:srcRect/>
          <a:stretch>
            <a:fillRect/>
          </a:stretch>
        </p:blipFill>
        <p:spPr bwMode="auto">
          <a:xfrm>
            <a:off x="8001000" y="6248400"/>
            <a:ext cx="901700" cy="265113"/>
          </a:xfrm>
          <a:prstGeom prst="rect">
            <a:avLst/>
          </a:prstGeom>
          <a:noFill/>
          <a:ln w="9525">
            <a:noFill/>
            <a:miter lim="800000"/>
            <a:headEnd/>
            <a:tailEnd/>
          </a:ln>
        </p:spPr>
      </p:pic>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
        <p:nvSpPr>
          <p:cNvPr id="12" name="바닥글 개체 틀 4"/>
          <p:cNvSpPr>
            <a:spLocks noGrp="1"/>
          </p:cNvSpPr>
          <p:nvPr>
            <p:ph type="ftr" sz="quarter" idx="11"/>
          </p:nvPr>
        </p:nvSpPr>
        <p:spPr>
          <a:xfrm>
            <a:off x="457200" y="6610350"/>
            <a:ext cx="7086600" cy="247650"/>
          </a:xfrm>
          <a:prstGeom prst="rect">
            <a:avLst/>
          </a:prstGeom>
        </p:spPr>
        <p:txBody>
          <a:bodyPr/>
          <a:lstStyle>
            <a:lvl1pPr algn="l">
              <a:defRPr sz="900" b="1">
                <a:solidFill>
                  <a:schemeClr val="tx1"/>
                </a:solidFill>
              </a:defRPr>
            </a:lvl1pPr>
          </a:lstStyle>
          <a:p>
            <a:pPr>
              <a:defRPr/>
            </a:pPr>
            <a:r>
              <a:rPr lang="en-US" dirty="0"/>
              <a:t>3079-18-0053-00-0002-framework-of-evaluation-and-assessment-for-the-VR-sockness-of-VR-content</a:t>
            </a:r>
          </a:p>
        </p:txBody>
      </p:sp>
    </p:spTree>
    <p:extLst>
      <p:ext uri="{BB962C8B-B14F-4D97-AF65-F5344CB8AC3E}">
        <p14:creationId xmlns:p14="http://schemas.microsoft.com/office/powerpoint/2010/main" val="251812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7" name="바닥글 개체 틀 4"/>
          <p:cNvSpPr>
            <a:spLocks noGrp="1"/>
          </p:cNvSpPr>
          <p:nvPr>
            <p:ph type="ftr" sz="quarter" idx="11"/>
          </p:nvPr>
        </p:nvSpPr>
        <p:spPr>
          <a:xfrm>
            <a:off x="457200" y="6610350"/>
            <a:ext cx="7086600" cy="247650"/>
          </a:xfrm>
          <a:prstGeom prst="rect">
            <a:avLst/>
          </a:prstGeom>
        </p:spPr>
        <p:txBody>
          <a:bodyPr/>
          <a:lstStyle>
            <a:lvl1pPr algn="l">
              <a:defRPr sz="900" b="1">
                <a:solidFill>
                  <a:schemeClr val="tx1"/>
                </a:solidFill>
              </a:defRPr>
            </a:lvl1pPr>
          </a:lstStyle>
          <a:p>
            <a:pPr>
              <a:defRPr/>
            </a:pPr>
            <a:r>
              <a:rPr lang="en-US" dirty="0"/>
              <a:t>3079-18-0053-00-0002-framework-of-evaluation-and-assessment-for-the-VR-sockness-of-VR-content</a:t>
            </a:r>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
        <p:nvSpPr>
          <p:cNvPr id="5" name="바닥글 개체 틀 4"/>
          <p:cNvSpPr>
            <a:spLocks noGrp="1"/>
          </p:cNvSpPr>
          <p:nvPr>
            <p:ph type="ftr" sz="quarter" idx="11"/>
          </p:nvPr>
        </p:nvSpPr>
        <p:spPr>
          <a:xfrm>
            <a:off x="457200" y="6610350"/>
            <a:ext cx="7086600" cy="247650"/>
          </a:xfrm>
          <a:prstGeom prst="rect">
            <a:avLst/>
          </a:prstGeom>
        </p:spPr>
        <p:txBody>
          <a:bodyPr/>
          <a:lstStyle>
            <a:lvl1pPr algn="l">
              <a:defRPr sz="900" b="1">
                <a:solidFill>
                  <a:schemeClr val="tx1"/>
                </a:solidFill>
              </a:defRPr>
            </a:lvl1pPr>
          </a:lstStyle>
          <a:p>
            <a:pPr>
              <a:defRPr/>
            </a:pPr>
            <a:r>
              <a:rPr lang="en-US" dirty="0"/>
              <a:t>3079-18-0053-00-0002-framework-of-evaluation-and-assessment-for-the-VR-sockness-of-VR-content</a:t>
            </a:r>
          </a:p>
        </p:txBody>
      </p:sp>
    </p:spTree>
    <p:extLst>
      <p:ext uri="{BB962C8B-B14F-4D97-AF65-F5344CB8AC3E}">
        <p14:creationId xmlns:p14="http://schemas.microsoft.com/office/powerpoint/2010/main" val="138705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r:embed="rId4"/>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dirty="0"/>
              <a:t>3079-18-0053-00-0002</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5"/>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8" r:id="rId1"/>
    <p:sldLayoutId id="2147483915" r:id="rId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0" name="Picture 23" descr="IEEE_SA_Bar_Graphic_long_rgb"/>
          <p:cNvPicPr>
            <a:picLocks noChangeAspect="1" noChangeArrowheads="1"/>
          </p:cNvPicPr>
          <p:nvPr userDrawn="1"/>
        </p:nvPicPr>
        <p:blipFill>
          <a:blip r:embed="rId6"/>
          <a:srcRect/>
          <a:stretch>
            <a:fillRect/>
          </a:stretch>
        </p:blipFill>
        <p:spPr bwMode="auto">
          <a:xfrm>
            <a:off x="0" y="6172200"/>
            <a:ext cx="9144000" cy="438150"/>
          </a:xfrm>
          <a:prstGeom prst="rect">
            <a:avLst/>
          </a:prstGeom>
          <a:noFill/>
          <a:ln w="9525">
            <a:noFill/>
            <a:miter lim="800000"/>
            <a:headEnd/>
            <a:tailEnd/>
          </a:ln>
        </p:spPr>
      </p:pic>
      <p:pic>
        <p:nvPicPr>
          <p:cNvPr id="11" name="Picture 24" descr="IEEE_white"/>
          <p:cNvPicPr>
            <a:picLocks noChangeAspect="1" noChangeArrowheads="1"/>
          </p:cNvPicPr>
          <p:nvPr userDrawn="1"/>
        </p:nvPicPr>
        <p:blipFill>
          <a:blip r:embed="rId7"/>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CE061156-9F7C-44A3-8C58-D8DF487B97C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68911" y="138954"/>
            <a:ext cx="833789" cy="680196"/>
          </a:xfrm>
          <a:prstGeom prst="rect">
            <a:avLst/>
          </a:prstGeom>
        </p:spPr>
      </p:pic>
      <p:sp>
        <p:nvSpPr>
          <p:cNvPr id="12" name="바닥글 개체 틀 4"/>
          <p:cNvSpPr>
            <a:spLocks noGrp="1"/>
          </p:cNvSpPr>
          <p:nvPr>
            <p:ph type="ftr" sz="quarter" idx="3"/>
          </p:nvPr>
        </p:nvSpPr>
        <p:spPr>
          <a:xfrm>
            <a:off x="457200" y="6610350"/>
            <a:ext cx="7086600" cy="247650"/>
          </a:xfrm>
          <a:prstGeom prst="rect">
            <a:avLst/>
          </a:prstGeom>
        </p:spPr>
        <p:txBody>
          <a:bodyPr/>
          <a:lstStyle>
            <a:lvl1pPr algn="l">
              <a:defRPr sz="900" b="1">
                <a:solidFill>
                  <a:schemeClr val="tx1"/>
                </a:solidFill>
              </a:defRPr>
            </a:lvl1pPr>
          </a:lstStyle>
          <a:p>
            <a:pPr>
              <a:defRPr/>
            </a:pPr>
            <a:r>
              <a:rPr lang="en-US" dirty="0"/>
              <a:t>3079-18-0053-00-0002-framework-of-evaluation-and-assessment-for-the-VR-sockness-of-VR-content</a:t>
            </a:r>
          </a:p>
        </p:txBody>
      </p:sp>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1" r:id="rId1"/>
    <p:sldLayoutId id="2147483905" r:id="rId2"/>
    <p:sldLayoutId id="2147483906" r:id="rId3"/>
    <p:sldLayoutId id="2147483911" r:id="rId4"/>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emf"/><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666874"/>
            <a:ext cx="8001000" cy="923925"/>
          </a:xfrm>
        </p:spPr>
        <p:txBody>
          <a:bodyPr>
            <a:normAutofit/>
          </a:bodyPr>
          <a:lstStyle/>
          <a:p>
            <a:r>
              <a:rPr lang="en-US" dirty="0"/>
              <a:t>[Deep </a:t>
            </a:r>
            <a:r>
              <a:rPr lang="en-US" dirty="0" smtClean="0"/>
              <a:t>Learning-based </a:t>
            </a:r>
            <a:r>
              <a:rPr lang="en-US" dirty="0"/>
              <a:t>VR </a:t>
            </a:r>
            <a:r>
              <a:rPr lang="en-US" dirty="0" smtClean="0"/>
              <a:t>Sickness Assessment with Content Stimulus </a:t>
            </a:r>
            <a:r>
              <a:rPr lang="en-US" dirty="0"/>
              <a:t>and </a:t>
            </a:r>
            <a:r>
              <a:rPr lang="en-US" dirty="0" smtClean="0"/>
              <a:t>Physiological Response</a:t>
            </a:r>
            <a:r>
              <a:rPr lang="en-US" dirty="0"/>
              <a:t>]</a:t>
            </a:r>
          </a:p>
        </p:txBody>
      </p:sp>
      <p:sp>
        <p:nvSpPr>
          <p:cNvPr id="7" name="Text Placeholder 6"/>
          <p:cNvSpPr>
            <a:spLocks noGrp="1"/>
          </p:cNvSpPr>
          <p:nvPr>
            <p:ph type="body" sz="quarter" idx="10"/>
          </p:nvPr>
        </p:nvSpPr>
        <p:spPr>
          <a:xfrm>
            <a:off x="710184" y="2514600"/>
            <a:ext cx="7467600" cy="828675"/>
          </a:xfrm>
        </p:spPr>
        <p:txBody>
          <a:bodyPr/>
          <a:lstStyle/>
          <a:p>
            <a:r>
              <a:rPr lang="en-US" dirty="0" smtClean="0"/>
              <a:t>[</a:t>
            </a:r>
            <a:r>
              <a:rPr lang="en-US" altLang="ko-KR" dirty="0"/>
              <a:t>Sangmin Lee, </a:t>
            </a:r>
            <a:r>
              <a:rPr lang="en-US" altLang="ko-KR" dirty="0" err="1"/>
              <a:t>Seongyeop</a:t>
            </a:r>
            <a:r>
              <a:rPr lang="en-US" altLang="ko-KR" dirty="0"/>
              <a:t> Kim, </a:t>
            </a:r>
            <a:r>
              <a:rPr lang="en-US" altLang="ko-KR" dirty="0" err="1"/>
              <a:t>Hak</a:t>
            </a:r>
            <a:r>
              <a:rPr lang="en-US" altLang="ko-KR" dirty="0"/>
              <a:t> </a:t>
            </a:r>
            <a:r>
              <a:rPr lang="en-US" altLang="ko-KR" dirty="0" err="1"/>
              <a:t>Gu</a:t>
            </a:r>
            <a:r>
              <a:rPr lang="en-US" altLang="ko-KR" dirty="0"/>
              <a:t> Kim, Yong Man Ro </a:t>
            </a:r>
            <a:r>
              <a:rPr lang="en-US" altLang="ko-KR" dirty="0" smtClean="0"/>
              <a:t>/ KAIST</a:t>
            </a:r>
            <a:r>
              <a:rPr lang="en-US" dirty="0" smtClean="0"/>
              <a:t>]</a:t>
            </a:r>
            <a:endParaRPr lang="en-US" dirty="0"/>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Proposed Method</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9</a:t>
            </a:fld>
            <a:endParaRPr lang="ko-KR" altLang="en-US"/>
          </a:p>
        </p:txBody>
      </p:sp>
      <p:sp>
        <p:nvSpPr>
          <p:cNvPr id="5" name="직사각형 4"/>
          <p:cNvSpPr/>
          <p:nvPr/>
        </p:nvSpPr>
        <p:spPr>
          <a:xfrm>
            <a:off x="251520" y="1052736"/>
            <a:ext cx="8856984" cy="2448876"/>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Content stimulus guider</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Contains visual expectation generator and stimulus context extractor.</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Visual expectation generator extracts exceptional motion patterns.</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Stimulus context extractor outputs deep stimulus feature which represents tendency of sickness-inducing stimulus about the content</a:t>
            </a: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pic>
        <p:nvPicPr>
          <p:cNvPr id="35" name="그림 34"/>
          <p:cNvPicPr>
            <a:picLocks noChangeAspect="1"/>
          </p:cNvPicPr>
          <p:nvPr/>
        </p:nvPicPr>
        <p:blipFill rotWithShape="1">
          <a:blip r:embed="rId4"/>
          <a:srcRect r="20290" b="50509"/>
          <a:stretch/>
        </p:blipFill>
        <p:spPr>
          <a:xfrm>
            <a:off x="228600" y="3352800"/>
            <a:ext cx="8686800" cy="2336652"/>
          </a:xfrm>
          <a:prstGeom prst="rect">
            <a:avLst/>
          </a:prstGeom>
        </p:spPr>
      </p:pic>
    </p:spTree>
    <p:extLst>
      <p:ext uri="{BB962C8B-B14F-4D97-AF65-F5344CB8AC3E}">
        <p14:creationId xmlns:p14="http://schemas.microsoft.com/office/powerpoint/2010/main" val="2864231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Proposed Method</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10</a:t>
            </a:fld>
            <a:endParaRPr lang="ko-KR" altLang="en-US"/>
          </a:p>
        </p:txBody>
      </p:sp>
      <p:sp>
        <p:nvSpPr>
          <p:cNvPr id="5" name="직사각형 4"/>
          <p:cNvSpPr/>
          <p:nvPr/>
        </p:nvSpPr>
        <p:spPr>
          <a:xfrm>
            <a:off x="251520" y="1052736"/>
            <a:ext cx="8856984" cy="2492990"/>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Physiological response guider</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Combines time domain analysis and frequency domain analysis</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Extracts deep physiology feature which reflects the physiological characteristics related with individual VR sickness from 3 physiological signals</a:t>
            </a: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pic>
        <p:nvPicPr>
          <p:cNvPr id="6" name="그림 5"/>
          <p:cNvPicPr>
            <a:picLocks noChangeAspect="1"/>
          </p:cNvPicPr>
          <p:nvPr/>
        </p:nvPicPr>
        <p:blipFill rotWithShape="1">
          <a:blip r:embed="rId4"/>
          <a:srcRect t="49466" r="29515"/>
          <a:stretch/>
        </p:blipFill>
        <p:spPr>
          <a:xfrm>
            <a:off x="839278" y="3429000"/>
            <a:ext cx="7681468" cy="2385906"/>
          </a:xfrm>
          <a:prstGeom prst="rect">
            <a:avLst/>
          </a:prstGeom>
        </p:spPr>
      </p:pic>
    </p:spTree>
    <p:extLst>
      <p:ext uri="{BB962C8B-B14F-4D97-AF65-F5344CB8AC3E}">
        <p14:creationId xmlns:p14="http://schemas.microsoft.com/office/powerpoint/2010/main" val="2748866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Proposed Method</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11</a:t>
            </a:fld>
            <a:endParaRPr lang="ko-KR" altLang="en-US"/>
          </a:p>
        </p:txBody>
      </p:sp>
      <p:sp>
        <p:nvSpPr>
          <p:cNvPr id="5" name="직사각형 4"/>
          <p:cNvSpPr/>
          <p:nvPr/>
        </p:nvSpPr>
        <p:spPr>
          <a:xfrm>
            <a:off x="251520" y="1052736"/>
            <a:ext cx="8856984" cy="1648656"/>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VR sickness predictor</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Fuses the deep stimulus feature and the deep physiology feature to predict individual VR sickness score.</a:t>
            </a: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pic>
        <p:nvPicPr>
          <p:cNvPr id="7" name="그림 6"/>
          <p:cNvPicPr>
            <a:picLocks noChangeAspect="1"/>
          </p:cNvPicPr>
          <p:nvPr/>
        </p:nvPicPr>
        <p:blipFill rotWithShape="1">
          <a:blip r:embed="rId4"/>
          <a:srcRect l="65590" t="19232" r="1"/>
          <a:stretch/>
        </p:blipFill>
        <p:spPr>
          <a:xfrm>
            <a:off x="2973517" y="2362200"/>
            <a:ext cx="3412989" cy="3470749"/>
          </a:xfrm>
          <a:prstGeom prst="rect">
            <a:avLst/>
          </a:prstGeom>
        </p:spPr>
      </p:pic>
    </p:spTree>
    <p:extLst>
      <p:ext uri="{BB962C8B-B14F-4D97-AF65-F5344CB8AC3E}">
        <p14:creationId xmlns:p14="http://schemas.microsoft.com/office/powerpoint/2010/main" val="3035626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Proposed Method</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12</a:t>
            </a:fld>
            <a:endParaRPr lang="ko-KR" altLang="en-US"/>
          </a:p>
        </p:txBody>
      </p:sp>
      <mc:AlternateContent xmlns:mc="http://schemas.openxmlformats.org/markup-compatibility/2006" xmlns:a14="http://schemas.microsoft.com/office/drawing/2010/main">
        <mc:Choice Requires="a14">
          <p:sp>
            <p:nvSpPr>
              <p:cNvPr id="5" name="직사각형 4"/>
              <p:cNvSpPr/>
              <p:nvPr/>
            </p:nvSpPr>
            <p:spPr>
              <a:xfrm>
                <a:off x="251520" y="1052736"/>
                <a:ext cx="8856984" cy="3650230"/>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Training scheme</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First, Visual expectation generator is pre-trained with frame generation loss,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𝐿</m:t>
                        </m:r>
                      </m:e>
                      <m:sub>
                        <m:r>
                          <a:rPr lang="en-US" altLang="ko-KR" sz="2000" i="1">
                            <a:latin typeface="Cambria Math" panose="02040503050406030204" pitchFamily="18" charset="0"/>
                          </a:rPr>
                          <m:t>𝑔𝑒𝑛</m:t>
                        </m:r>
                      </m:sub>
                    </m:sSub>
                    <m:r>
                      <a:rPr lang="en-US" altLang="ko-KR" sz="2000" i="1">
                        <a:latin typeface="Cambria Math" panose="02040503050406030204" pitchFamily="18" charset="0"/>
                      </a:rPr>
                      <m:t>=</m:t>
                    </m:r>
                    <m:f>
                      <m:fPr>
                        <m:ctrlPr>
                          <a:rPr lang="en-US" altLang="ko-KR" sz="2000" i="1">
                            <a:latin typeface="Cambria Math" panose="02040503050406030204" pitchFamily="18" charset="0"/>
                          </a:rPr>
                        </m:ctrlPr>
                      </m:fPr>
                      <m:num>
                        <m:r>
                          <a:rPr lang="en-US" altLang="ko-KR" sz="2000" i="1">
                            <a:latin typeface="Cambria Math" panose="02040503050406030204" pitchFamily="18" charset="0"/>
                          </a:rPr>
                          <m:t>1</m:t>
                        </m:r>
                      </m:num>
                      <m:den>
                        <m:r>
                          <a:rPr lang="en-US" altLang="ko-KR" sz="2000" i="1">
                            <a:latin typeface="Cambria Math" panose="02040503050406030204" pitchFamily="18" charset="0"/>
                          </a:rPr>
                          <m:t>𝐾</m:t>
                        </m:r>
                      </m:den>
                    </m:f>
                    <m:nary>
                      <m:naryPr>
                        <m:chr m:val="∑"/>
                        <m:supHide m:val="on"/>
                        <m:ctrlPr>
                          <a:rPr lang="en-US" altLang="ko-KR" sz="2000" i="1">
                            <a:latin typeface="Cambria Math" panose="02040503050406030204" pitchFamily="18" charset="0"/>
                          </a:rPr>
                        </m:ctrlPr>
                      </m:naryPr>
                      <m:sub>
                        <m:r>
                          <m:rPr>
                            <m:brk m:alnAt="7"/>
                          </m:rPr>
                          <a:rPr lang="en-US" altLang="ko-KR" sz="2000" i="1">
                            <a:latin typeface="Cambria Math" panose="02040503050406030204" pitchFamily="18" charset="0"/>
                          </a:rPr>
                          <m:t>𝑡</m:t>
                        </m:r>
                        <m:r>
                          <a:rPr lang="en-US" altLang="ko-KR" sz="2000" i="1">
                            <a:latin typeface="Cambria Math" panose="02040503050406030204" pitchFamily="18" charset="0"/>
                            <a:ea typeface="Cambria Math" panose="02040503050406030204" pitchFamily="18" charset="0"/>
                          </a:rPr>
                          <m:t>∈</m:t>
                        </m:r>
                        <m:r>
                          <a:rPr lang="en-US" altLang="ko-KR" sz="2000" i="1">
                            <a:latin typeface="Cambria Math" panose="02040503050406030204" pitchFamily="18" charset="0"/>
                            <a:ea typeface="Cambria Math" panose="02040503050406030204" pitchFamily="18" charset="0"/>
                          </a:rPr>
                          <m:t>𝑏𝑎𝑡𝑐h</m:t>
                        </m:r>
                      </m:sub>
                      <m:sup/>
                      <m:e>
                        <m:sSubSup>
                          <m:sSubSupPr>
                            <m:ctrlPr>
                              <a:rPr lang="en-US" altLang="ko-KR" sz="2000" i="1">
                                <a:latin typeface="Cambria Math" panose="02040503050406030204" pitchFamily="18" charset="0"/>
                              </a:rPr>
                            </m:ctrlPr>
                          </m:sSubSupPr>
                          <m:e>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𝐺</m:t>
                                </m:r>
                                <m:d>
                                  <m:dPr>
                                    <m:ctrlPr>
                                      <a:rPr lang="en-US" altLang="ko-KR" sz="2000" i="1">
                                        <a:latin typeface="Cambria Math" panose="02040503050406030204" pitchFamily="18" charset="0"/>
                                      </a:rPr>
                                    </m:ctrlPr>
                                  </m:dPr>
                                  <m:e>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𝐼</m:t>
                                        </m:r>
                                      </m:e>
                                      <m:sub>
                                        <m:r>
                                          <a:rPr lang="en-US" altLang="ko-KR" sz="2000" i="1">
                                            <a:latin typeface="Cambria Math" panose="02040503050406030204" pitchFamily="18" charset="0"/>
                                          </a:rPr>
                                          <m:t>𝑡</m:t>
                                        </m:r>
                                        <m:r>
                                          <a:rPr lang="en-US" altLang="ko-KR" sz="2000" i="1">
                                            <a:latin typeface="Cambria Math" panose="02040503050406030204" pitchFamily="18" charset="0"/>
                                          </a:rPr>
                                          <m:t>−</m:t>
                                        </m:r>
                                        <m:r>
                                          <a:rPr lang="en-US" altLang="ko-KR" sz="2000" i="1">
                                            <a:latin typeface="Cambria Math" panose="02040503050406030204" pitchFamily="18" charset="0"/>
                                          </a:rPr>
                                          <m:t>𝑁</m:t>
                                        </m:r>
                                      </m:sub>
                                    </m:sSub>
                                    <m:r>
                                      <a:rPr lang="en-US" altLang="ko-KR" sz="2000" i="1">
                                        <a:latin typeface="Cambria Math" panose="02040503050406030204" pitchFamily="18" charset="0"/>
                                      </a:rPr>
                                      <m:t>, …,</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𝐼</m:t>
                                        </m:r>
                                      </m:e>
                                      <m:sub>
                                        <m:r>
                                          <a:rPr lang="en-US" altLang="ko-KR" sz="2000" i="1">
                                            <a:latin typeface="Cambria Math" panose="02040503050406030204" pitchFamily="18" charset="0"/>
                                          </a:rPr>
                                          <m:t>𝑡</m:t>
                                        </m:r>
                                        <m:r>
                                          <a:rPr lang="en-US" altLang="ko-KR" sz="2000" i="1">
                                            <a:latin typeface="Cambria Math" panose="02040503050406030204" pitchFamily="18" charset="0"/>
                                          </a:rPr>
                                          <m:t>−1</m:t>
                                        </m:r>
                                      </m:sub>
                                    </m:sSub>
                                  </m:e>
                                </m:d>
                                <m:r>
                                  <a:rPr lang="en-US" altLang="ko-KR" sz="2000" i="1">
                                    <a:latin typeface="Cambria Math" panose="02040503050406030204" pitchFamily="18" charset="0"/>
                                  </a:rPr>
                                  <m:t>−</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𝐼</m:t>
                                    </m:r>
                                  </m:e>
                                  <m:sub>
                                    <m:r>
                                      <a:rPr lang="en-US" altLang="ko-KR" sz="2000" i="1">
                                        <a:latin typeface="Cambria Math" panose="02040503050406030204" pitchFamily="18" charset="0"/>
                                      </a:rPr>
                                      <m:t>𝑡</m:t>
                                    </m:r>
                                  </m:sub>
                                </m:sSub>
                              </m:e>
                            </m:d>
                          </m:e>
                          <m:sub>
                            <m:r>
                              <a:rPr lang="en-US" altLang="ko-KR" sz="2000" i="1">
                                <a:latin typeface="Cambria Math" panose="02040503050406030204" pitchFamily="18" charset="0"/>
                              </a:rPr>
                              <m:t>2</m:t>
                            </m:r>
                          </m:sub>
                          <m:sup>
                            <m:r>
                              <a:rPr lang="en-US" altLang="ko-KR" sz="2000" i="1">
                                <a:latin typeface="Cambria Math" panose="02040503050406030204" pitchFamily="18" charset="0"/>
                              </a:rPr>
                              <m:t>2</m:t>
                            </m:r>
                          </m:sup>
                        </m:sSubSup>
                      </m:e>
                    </m:nary>
                  </m:oMath>
                </a14:m>
                <a:r>
                  <a:rPr lang="en-US" altLang="ko-KR" sz="2000" b="1" spc="-150" dirty="0" smtClean="0">
                    <a:solidFill>
                      <a:srgbClr val="002060"/>
                    </a:solidFill>
                    <a:latin typeface="+mn-ea"/>
                    <a:ea typeface="+mn-ea"/>
                    <a:sym typeface="Wingdings" pitchFamily="2" charset="2"/>
                  </a:rPr>
                  <a:t>. Dataset for pre-training generator is from [2]</a:t>
                </a: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With the pre-trained visual expectation generator, other networks are trained with sickness score loss,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𝐿</m:t>
                        </m:r>
                      </m:e>
                      <m:sub>
                        <m:r>
                          <a:rPr lang="en-US" altLang="ko-KR" sz="2000" i="1">
                            <a:latin typeface="Cambria Math" panose="02040503050406030204" pitchFamily="18" charset="0"/>
                          </a:rPr>
                          <m:t>𝑆𝑆𝑄</m:t>
                        </m:r>
                      </m:sub>
                    </m:sSub>
                    <m:r>
                      <a:rPr lang="en-US" altLang="ko-KR" sz="2000" i="1">
                        <a:latin typeface="Cambria Math" panose="02040503050406030204" pitchFamily="18" charset="0"/>
                      </a:rPr>
                      <m:t>=</m:t>
                    </m:r>
                    <m:f>
                      <m:fPr>
                        <m:ctrlPr>
                          <a:rPr lang="en-US" altLang="ko-KR" sz="2000" i="1">
                            <a:latin typeface="Cambria Math" panose="02040503050406030204" pitchFamily="18" charset="0"/>
                          </a:rPr>
                        </m:ctrlPr>
                      </m:fPr>
                      <m:num>
                        <m:r>
                          <a:rPr lang="en-US" altLang="ko-KR" sz="2000" i="1">
                            <a:latin typeface="Cambria Math" panose="02040503050406030204" pitchFamily="18" charset="0"/>
                          </a:rPr>
                          <m:t>1</m:t>
                        </m:r>
                      </m:num>
                      <m:den>
                        <m:r>
                          <a:rPr lang="en-US" altLang="ko-KR" sz="2000" i="1">
                            <a:latin typeface="Cambria Math" panose="02040503050406030204" pitchFamily="18" charset="0"/>
                          </a:rPr>
                          <m:t>𝐾</m:t>
                        </m:r>
                      </m:den>
                    </m:f>
                    <m:nary>
                      <m:naryPr>
                        <m:chr m:val="∑"/>
                        <m:supHide m:val="on"/>
                        <m:ctrlPr>
                          <a:rPr lang="en-US" altLang="ko-KR" sz="2000" i="1">
                            <a:latin typeface="Cambria Math" panose="02040503050406030204" pitchFamily="18" charset="0"/>
                          </a:rPr>
                        </m:ctrlPr>
                      </m:naryPr>
                      <m:sub>
                        <m:r>
                          <m:rPr>
                            <m:brk m:alnAt="7"/>
                          </m:rPr>
                          <a:rPr lang="en-US" altLang="ko-KR" sz="2000" i="1">
                            <a:latin typeface="Cambria Math" panose="02040503050406030204" pitchFamily="18" charset="0"/>
                          </a:rPr>
                          <m:t>𝑡</m:t>
                        </m:r>
                        <m:r>
                          <a:rPr lang="en-US" altLang="ko-KR" sz="2000" i="1">
                            <a:latin typeface="Cambria Math" panose="02040503050406030204" pitchFamily="18" charset="0"/>
                            <a:ea typeface="Cambria Math" panose="02040503050406030204" pitchFamily="18" charset="0"/>
                          </a:rPr>
                          <m:t>∈</m:t>
                        </m:r>
                        <m:r>
                          <a:rPr lang="en-US" altLang="ko-KR" sz="2000" i="1">
                            <a:latin typeface="Cambria Math" panose="02040503050406030204" pitchFamily="18" charset="0"/>
                            <a:ea typeface="Cambria Math" panose="02040503050406030204" pitchFamily="18" charset="0"/>
                          </a:rPr>
                          <m:t>𝑏𝑎𝑡𝑐h</m:t>
                        </m:r>
                      </m:sub>
                      <m:sup/>
                      <m:e>
                        <m:sSubSup>
                          <m:sSubSupPr>
                            <m:ctrlPr>
                              <a:rPr lang="en-US" altLang="ko-KR" sz="2000" i="1">
                                <a:latin typeface="Cambria Math" panose="02040503050406030204" pitchFamily="18" charset="0"/>
                              </a:rPr>
                            </m:ctrlPr>
                          </m:sSubSupPr>
                          <m:e>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𝑃</m:t>
                                </m:r>
                                <m:d>
                                  <m:dPr>
                                    <m:ctrlPr>
                                      <a:rPr lang="en-US" altLang="ko-KR" sz="2000" i="1">
                                        <a:latin typeface="Cambria Math" panose="02040503050406030204" pitchFamily="18" charset="0"/>
                                      </a:rPr>
                                    </m:ctrlPr>
                                  </m:dPr>
                                  <m:e>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𝑓</m:t>
                                        </m:r>
                                      </m:e>
                                      <m:sub>
                                        <m:r>
                                          <a:rPr lang="en-US" altLang="ko-KR" sz="2000" i="1">
                                            <a:latin typeface="Cambria Math" panose="02040503050406030204" pitchFamily="18" charset="0"/>
                                          </a:rPr>
                                          <m:t>𝑠</m:t>
                                        </m:r>
                                      </m:sub>
                                    </m:sSub>
                                    <m:r>
                                      <a:rPr lang="en-US" altLang="ko-KR" sz="2000" i="1">
                                        <a:latin typeface="Cambria Math" panose="02040503050406030204" pitchFamily="18" charset="0"/>
                                      </a:rPr>
                                      <m:t>, </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𝑓</m:t>
                                        </m:r>
                                      </m:e>
                                      <m:sub>
                                        <m:r>
                                          <a:rPr lang="en-US" altLang="ko-KR" sz="2000" i="1">
                                            <a:latin typeface="Cambria Math" panose="02040503050406030204" pitchFamily="18" charset="0"/>
                                          </a:rPr>
                                          <m:t>𝑝</m:t>
                                        </m:r>
                                      </m:sub>
                                    </m:sSub>
                                  </m:e>
                                </m:d>
                                <m:r>
                                  <a:rPr lang="en-US" altLang="ko-KR" sz="2000" i="1">
                                    <a:latin typeface="Cambria Math" panose="02040503050406030204" pitchFamily="18" charset="0"/>
                                  </a:rPr>
                                  <m:t>−</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𝑆𝑆𝑄</m:t>
                                    </m:r>
                                  </m:e>
                                  <m:sub>
                                    <m:r>
                                      <a:rPr lang="en-US" altLang="ko-KR" sz="2000" i="1">
                                        <a:latin typeface="Cambria Math" panose="02040503050406030204" pitchFamily="18" charset="0"/>
                                      </a:rPr>
                                      <m:t>𝑖𝑛𝑑𝑖𝑣</m:t>
                                    </m:r>
                                  </m:sub>
                                </m:sSub>
                              </m:e>
                            </m:d>
                          </m:e>
                          <m:sub>
                            <m:r>
                              <a:rPr lang="en-US" altLang="ko-KR" sz="2000" i="1">
                                <a:latin typeface="Cambria Math" panose="02040503050406030204" pitchFamily="18" charset="0"/>
                              </a:rPr>
                              <m:t>2</m:t>
                            </m:r>
                          </m:sub>
                          <m:sup>
                            <m:r>
                              <a:rPr lang="en-US" altLang="ko-KR" sz="2000" i="1">
                                <a:latin typeface="Cambria Math" panose="02040503050406030204" pitchFamily="18" charset="0"/>
                              </a:rPr>
                              <m:t>2</m:t>
                            </m:r>
                          </m:sup>
                        </m:sSubSup>
                      </m:e>
                    </m:nary>
                  </m:oMath>
                </a14:m>
                <a:r>
                  <a:rPr lang="en-US" altLang="ko-KR" sz="2000" b="1" spc="-150" dirty="0">
                    <a:solidFill>
                      <a:srgbClr val="002060"/>
                    </a:solidFill>
                    <a:latin typeface="+mn-ea"/>
                    <a:ea typeface="+mn-ea"/>
                    <a:sym typeface="Wingdings" pitchFamily="2" charset="2"/>
                  </a:rPr>
                  <a:t>. </a:t>
                </a: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mc:Choice>
        <mc:Fallback xmlns="">
          <p:sp>
            <p:nvSpPr>
              <p:cNvPr id="5" name="직사각형 4"/>
              <p:cNvSpPr>
                <a:spLocks noRot="1" noChangeAspect="1" noMove="1" noResize="1" noEditPoints="1" noAdjustHandles="1" noChangeArrowheads="1" noChangeShapeType="1" noTextEdit="1"/>
              </p:cNvSpPr>
              <p:nvPr/>
            </p:nvSpPr>
            <p:spPr>
              <a:xfrm>
                <a:off x="251520" y="1052736"/>
                <a:ext cx="8856984" cy="3650230"/>
              </a:xfrm>
              <a:prstGeom prst="rect">
                <a:avLst/>
              </a:prstGeom>
              <a:blipFill>
                <a:blip r:embed="rId4"/>
                <a:stretch>
                  <a:fillRect r="-1101"/>
                </a:stretch>
              </a:blipFill>
            </p:spPr>
            <p:txBody>
              <a:bodyPr/>
              <a:lstStyle/>
              <a:p>
                <a:r>
                  <a:rPr lang="ko-KR" altLang="en-US">
                    <a:noFill/>
                  </a:rPr>
                  <a:t> </a:t>
                </a:r>
              </a:p>
            </p:txBody>
          </p:sp>
        </mc:Fallback>
      </mc:AlternateContent>
      <p:sp>
        <p:nvSpPr>
          <p:cNvPr id="6" name="직사각형 5"/>
          <p:cNvSpPr/>
          <p:nvPr/>
        </p:nvSpPr>
        <p:spPr>
          <a:xfrm>
            <a:off x="1" y="5638800"/>
            <a:ext cx="9108504" cy="461665"/>
          </a:xfrm>
          <a:prstGeom prst="rect">
            <a:avLst/>
          </a:prstGeom>
        </p:spPr>
        <p:txBody>
          <a:bodyPr wrap="square">
            <a:spAutoFit/>
          </a:bodyPr>
          <a:lstStyle/>
          <a:p>
            <a:pPr algn="r"/>
            <a:r>
              <a:rPr lang="en-US" altLang="ko-KR" sz="1200" dirty="0" smtClean="0">
                <a:solidFill>
                  <a:schemeClr val="bg2">
                    <a:lumMod val="50000"/>
                  </a:schemeClr>
                </a:solidFill>
                <a:latin typeface="+mj-lt"/>
              </a:rPr>
              <a:t>[2] H.G</a:t>
            </a:r>
            <a:r>
              <a:rPr lang="en-US" altLang="ko-KR" sz="1200" dirty="0">
                <a:solidFill>
                  <a:schemeClr val="bg2">
                    <a:lumMod val="50000"/>
                  </a:schemeClr>
                </a:solidFill>
                <a:latin typeface="+mj-lt"/>
              </a:rPr>
              <a:t>. Kim, H. Lim, S. Lee, and Y.M. Ro, “</a:t>
            </a:r>
            <a:r>
              <a:rPr lang="en-US" altLang="ko-KR" sz="1200" dirty="0" err="1">
                <a:solidFill>
                  <a:schemeClr val="bg2">
                    <a:lumMod val="50000"/>
                  </a:schemeClr>
                </a:solidFill>
                <a:latin typeface="+mj-lt"/>
              </a:rPr>
              <a:t>Vrsa</a:t>
            </a:r>
            <a:r>
              <a:rPr lang="en-US" altLang="ko-KR" sz="1200" dirty="0">
                <a:solidFill>
                  <a:schemeClr val="bg2">
                    <a:lumMod val="50000"/>
                  </a:schemeClr>
                </a:solidFill>
                <a:latin typeface="+mj-lt"/>
              </a:rPr>
              <a:t> net: </a:t>
            </a:r>
            <a:r>
              <a:rPr lang="en-US" altLang="ko-KR" sz="1200" dirty="0" err="1" smtClean="0">
                <a:solidFill>
                  <a:schemeClr val="bg2">
                    <a:lumMod val="50000"/>
                  </a:schemeClr>
                </a:solidFill>
                <a:latin typeface="+mj-lt"/>
              </a:rPr>
              <a:t>Vr</a:t>
            </a:r>
            <a:r>
              <a:rPr lang="en-US" altLang="ko-KR" sz="1200" dirty="0" smtClean="0">
                <a:solidFill>
                  <a:schemeClr val="bg2">
                    <a:lumMod val="50000"/>
                  </a:schemeClr>
                </a:solidFill>
                <a:latin typeface="+mj-lt"/>
              </a:rPr>
              <a:t> sickness </a:t>
            </a:r>
            <a:r>
              <a:rPr lang="en-US" altLang="ko-KR" sz="1200" dirty="0">
                <a:solidFill>
                  <a:schemeClr val="bg2">
                    <a:lumMod val="50000"/>
                  </a:schemeClr>
                </a:solidFill>
                <a:latin typeface="+mj-lt"/>
              </a:rPr>
              <a:t>assessment considering exceptional motion </a:t>
            </a:r>
            <a:r>
              <a:rPr lang="en-US" altLang="ko-KR" sz="1200" dirty="0" smtClean="0">
                <a:solidFill>
                  <a:schemeClr val="bg2">
                    <a:lumMod val="50000"/>
                  </a:schemeClr>
                </a:solidFill>
                <a:latin typeface="+mj-lt"/>
              </a:rPr>
              <a:t>for 360 </a:t>
            </a:r>
            <a:r>
              <a:rPr lang="en-US" altLang="ko-KR" sz="1200" dirty="0" err="1">
                <a:solidFill>
                  <a:schemeClr val="bg2">
                    <a:lumMod val="50000"/>
                  </a:schemeClr>
                </a:solidFill>
                <a:latin typeface="+mj-lt"/>
              </a:rPr>
              <a:t>vr</a:t>
            </a:r>
            <a:r>
              <a:rPr lang="en-US" altLang="ko-KR" sz="1200" dirty="0">
                <a:solidFill>
                  <a:schemeClr val="bg2">
                    <a:lumMod val="50000"/>
                  </a:schemeClr>
                </a:solidFill>
                <a:latin typeface="+mj-lt"/>
              </a:rPr>
              <a:t> video</a:t>
            </a:r>
            <a:r>
              <a:rPr lang="en-US" altLang="ko-KR" sz="1200" dirty="0" smtClean="0">
                <a:solidFill>
                  <a:schemeClr val="bg2">
                    <a:lumMod val="50000"/>
                  </a:schemeClr>
                </a:solidFill>
                <a:latin typeface="+mj-lt"/>
              </a:rPr>
              <a:t>,” IEEE </a:t>
            </a:r>
            <a:r>
              <a:rPr lang="en-US" altLang="ko-KR" sz="1200" dirty="0">
                <a:solidFill>
                  <a:schemeClr val="bg2">
                    <a:lumMod val="50000"/>
                  </a:schemeClr>
                </a:solidFill>
                <a:latin typeface="+mj-lt"/>
              </a:rPr>
              <a:t>Transactions on Image </a:t>
            </a:r>
            <a:r>
              <a:rPr lang="en-US" altLang="ko-KR" sz="1200" dirty="0" smtClean="0">
                <a:solidFill>
                  <a:schemeClr val="bg2">
                    <a:lumMod val="50000"/>
                  </a:schemeClr>
                </a:solidFill>
                <a:latin typeface="+mj-lt"/>
              </a:rPr>
              <a:t>Processing, vol</a:t>
            </a:r>
            <a:r>
              <a:rPr lang="en-US" altLang="ko-KR" sz="1200" dirty="0">
                <a:solidFill>
                  <a:schemeClr val="bg2">
                    <a:lumMod val="50000"/>
                  </a:schemeClr>
                </a:solidFill>
                <a:latin typeface="+mj-lt"/>
              </a:rPr>
              <a:t>. 28, no. 4, pp. 1646–1660, 2019.</a:t>
            </a:r>
          </a:p>
        </p:txBody>
      </p:sp>
    </p:spTree>
    <p:extLst>
      <p:ext uri="{BB962C8B-B14F-4D97-AF65-F5344CB8AC3E}">
        <p14:creationId xmlns:p14="http://schemas.microsoft.com/office/powerpoint/2010/main" val="3395137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Benchmark Database</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13</a:t>
            </a:fld>
            <a:endParaRPr lang="ko-KR" altLang="en-US"/>
          </a:p>
        </p:txBody>
      </p:sp>
      <p:sp>
        <p:nvSpPr>
          <p:cNvPr id="5" name="직사각형 4"/>
          <p:cNvSpPr/>
          <p:nvPr/>
        </p:nvSpPr>
        <p:spPr>
          <a:xfrm>
            <a:off x="251520" y="1052736"/>
            <a:ext cx="8856984" cy="5293757"/>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Subjective assessment experiments</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17 subjects </a:t>
            </a:r>
            <a:r>
              <a:rPr lang="en-US" altLang="ko-KR" sz="2000" b="1" spc="-150" dirty="0" smtClean="0">
                <a:solidFill>
                  <a:srgbClr val="002060"/>
                </a:solidFill>
                <a:latin typeface="+mn-ea"/>
                <a:ea typeface="+mn-ea"/>
                <a:sym typeface="Wingdings" pitchFamily="2" charset="2"/>
              </a:rPr>
              <a:t> (ranging between 20 to 31 years old / normal or corrected-to-normal vision)</a:t>
            </a:r>
            <a:endParaRPr lang="en-US" altLang="ko-KR" sz="2000" b="1" spc="-150" dirty="0">
              <a:solidFill>
                <a:srgbClr val="002060"/>
              </a:solidFill>
              <a:latin typeface="+mn-ea"/>
              <a:ea typeface="+mn-ea"/>
              <a:sym typeface="Wingdings" pitchFamily="2" charset="2"/>
            </a:endParaRPr>
          </a:p>
          <a:p>
            <a:pPr marL="812800" lvl="1" indent="-25200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10 types x </a:t>
            </a:r>
            <a:r>
              <a:rPr lang="en-US" altLang="ko-KR" sz="2000" b="1" spc="-150" dirty="0">
                <a:solidFill>
                  <a:srgbClr val="002060"/>
                </a:solidFill>
                <a:latin typeface="+mn-ea"/>
                <a:ea typeface="+mn-ea"/>
                <a:sym typeface="Wingdings" pitchFamily="2" charset="2"/>
              </a:rPr>
              <a:t>2</a:t>
            </a:r>
            <a:r>
              <a:rPr lang="en-US" altLang="ko-KR" sz="2000" b="1" spc="-150" dirty="0" smtClean="0">
                <a:solidFill>
                  <a:srgbClr val="002060"/>
                </a:solidFill>
                <a:latin typeface="+mn-ea"/>
                <a:ea typeface="+mn-ea"/>
                <a:sym typeface="Wingdings" pitchFamily="2" charset="2"/>
              </a:rPr>
              <a:t> resolutions (10hz, 60hz) </a:t>
            </a:r>
            <a:r>
              <a:rPr lang="en-US" altLang="ko-KR" sz="2000" b="1" spc="-150" dirty="0">
                <a:solidFill>
                  <a:srgbClr val="002060"/>
                </a:solidFill>
                <a:latin typeface="+mn-ea"/>
                <a:ea typeface="+mn-ea"/>
                <a:sym typeface="Wingdings" pitchFamily="2" charset="2"/>
              </a:rPr>
              <a:t>= </a:t>
            </a:r>
            <a:r>
              <a:rPr lang="en-US" altLang="ko-KR" sz="2000" b="1" spc="-150" dirty="0" smtClean="0">
                <a:solidFill>
                  <a:srgbClr val="002060"/>
                </a:solidFill>
                <a:latin typeface="+mn-ea"/>
                <a:ea typeface="+mn-ea"/>
                <a:sym typeface="Wingdings" pitchFamily="2" charset="2"/>
              </a:rPr>
              <a:t>20 360-degree VR contents</a:t>
            </a:r>
          </a:p>
          <a:p>
            <a:pPr marL="812800" lvl="1" indent="-25200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For every contents, watching (1min) / SSQ marking and resting (2min)</a:t>
            </a:r>
          </a:p>
          <a:p>
            <a:pPr marL="812800" lvl="1" indent="-25200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Subjective </a:t>
            </a:r>
            <a:r>
              <a:rPr lang="en-US" altLang="ko-KR" sz="2000" b="1" spc="-150" dirty="0">
                <a:solidFill>
                  <a:srgbClr val="002060"/>
                </a:solidFill>
                <a:latin typeface="+mn-ea"/>
                <a:ea typeface="+mn-ea"/>
                <a:sym typeface="Wingdings" pitchFamily="2" charset="2"/>
              </a:rPr>
              <a:t>score: SSQ score</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Physiological signal</a:t>
            </a:r>
            <a:r>
              <a:rPr lang="en-US" altLang="ko-KR" sz="2000" b="1" spc="-150" dirty="0" smtClean="0">
                <a:solidFill>
                  <a:srgbClr val="002060"/>
                </a:solidFill>
                <a:latin typeface="+mn-ea"/>
                <a:ea typeface="+mn-ea"/>
                <a:sym typeface="Wingdings" pitchFamily="2" charset="2"/>
              </a:rPr>
              <a:t>: EEG, </a:t>
            </a:r>
            <a:r>
              <a:rPr lang="en-US" altLang="ko-KR" sz="2000" b="1" spc="-150" dirty="0">
                <a:solidFill>
                  <a:srgbClr val="002060"/>
                </a:solidFill>
                <a:latin typeface="+mn-ea"/>
                <a:ea typeface="+mn-ea"/>
                <a:sym typeface="Wingdings" pitchFamily="2" charset="2"/>
              </a:rPr>
              <a:t>EKG, </a:t>
            </a:r>
            <a:r>
              <a:rPr lang="en-US" altLang="ko-KR" sz="2000" b="1" spc="-150" dirty="0" smtClean="0">
                <a:solidFill>
                  <a:srgbClr val="002060"/>
                </a:solidFill>
                <a:latin typeface="+mn-ea"/>
                <a:ea typeface="+mn-ea"/>
                <a:sym typeface="Wingdings" pitchFamily="2" charset="2"/>
              </a:rPr>
              <a:t>GSR</a:t>
            </a:r>
          </a:p>
          <a:p>
            <a:pPr marL="560800" lvl="1">
              <a:lnSpc>
                <a:spcPct val="130000"/>
              </a:lnSpc>
              <a:buClr>
                <a:schemeClr val="tx1"/>
              </a:buClr>
              <a:tabLst>
                <a:tab pos="266700" algn="l"/>
                <a:tab pos="538163" algn="l"/>
              </a:tabLst>
              <a:defRPr/>
            </a:pPr>
            <a:endParaRPr lang="en-US" altLang="ko-KR" sz="2000" b="1" spc="-150" dirty="0" smtClean="0">
              <a:solidFill>
                <a:srgbClr val="002060"/>
              </a:solidFill>
              <a:latin typeface="+mn-ea"/>
              <a:ea typeface="+mn-ea"/>
              <a:sym typeface="Wingdings" pitchFamily="2" charset="2"/>
            </a:endParaRPr>
          </a:p>
          <a:p>
            <a:pPr marL="355600"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Equipment</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LG 34UC98 ultra-wide curved monitor for displaying 360-degree videos.</a:t>
            </a:r>
          </a:p>
          <a:p>
            <a:pPr marL="812800" lvl="1" indent="-252000">
              <a:lnSpc>
                <a:spcPct val="130000"/>
              </a:lnSpc>
              <a:buClr>
                <a:schemeClr val="tx1"/>
              </a:buClr>
              <a:buBlip>
                <a:blip r:embed="rId3"/>
              </a:buBlip>
              <a:tabLst>
                <a:tab pos="266700" algn="l"/>
                <a:tab pos="538163" algn="l"/>
              </a:tabLst>
              <a:defRPr/>
            </a:pPr>
            <a:r>
              <a:rPr lang="en-US" altLang="ko-KR" sz="2000" b="1" spc="-150" dirty="0" err="1">
                <a:solidFill>
                  <a:srgbClr val="002060"/>
                </a:solidFill>
                <a:latin typeface="+mn-ea"/>
                <a:ea typeface="+mn-ea"/>
                <a:sym typeface="Wingdings" pitchFamily="2" charset="2"/>
              </a:rPr>
              <a:t>Cognionics</a:t>
            </a:r>
            <a:r>
              <a:rPr lang="en-US" altLang="ko-KR" sz="2000" b="1" spc="-150" dirty="0">
                <a:solidFill>
                  <a:srgbClr val="002060"/>
                </a:solidFill>
                <a:latin typeface="+mn-ea"/>
                <a:ea typeface="+mn-ea"/>
                <a:sym typeface="Wingdings" pitchFamily="2" charset="2"/>
              </a:rPr>
              <a:t> Quick-30 and AIM for measuring EEG, EKG, GSR</a:t>
            </a:r>
          </a:p>
          <a:p>
            <a:pPr marL="103600">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spTree>
    <p:extLst>
      <p:ext uri="{BB962C8B-B14F-4D97-AF65-F5344CB8AC3E}">
        <p14:creationId xmlns:p14="http://schemas.microsoft.com/office/powerpoint/2010/main" val="392885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Experimental Results</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14</a:t>
            </a:fld>
            <a:endParaRPr lang="ko-KR" altLang="en-US"/>
          </a:p>
        </p:txBody>
      </p:sp>
      <p:sp>
        <p:nvSpPr>
          <p:cNvPr id="5" name="직사각형 4"/>
          <p:cNvSpPr/>
          <p:nvPr/>
        </p:nvSpPr>
        <p:spPr>
          <a:xfrm>
            <a:off x="251520" y="1052736"/>
            <a:ext cx="8856984" cy="2893100"/>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Sickness score prediction performance</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Measures : evaluated performance with </a:t>
            </a:r>
            <a:r>
              <a:rPr lang="en-US" altLang="ko-KR" sz="2000" b="1" spc="-150" dirty="0" smtClean="0">
                <a:solidFill>
                  <a:srgbClr val="002060"/>
                </a:solidFill>
                <a:latin typeface="+mn-ea"/>
                <a:ea typeface="+mn-ea"/>
                <a:sym typeface="Wingdings" pitchFamily="2" charset="2"/>
              </a:rPr>
              <a:t>5-fold cross </a:t>
            </a:r>
            <a:r>
              <a:rPr lang="en-US" altLang="ko-KR" sz="2000" b="1" spc="-150" dirty="0">
                <a:solidFill>
                  <a:srgbClr val="002060"/>
                </a:solidFill>
                <a:latin typeface="+mn-ea"/>
                <a:ea typeface="+mn-ea"/>
                <a:sym typeface="Wingdings" pitchFamily="2" charset="2"/>
              </a:rPr>
              <a:t>validation</a:t>
            </a:r>
          </a:p>
          <a:p>
            <a:pPr marL="1270000" lvl="2"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Pearson linear correlation coefficient (PLCC)</a:t>
            </a:r>
          </a:p>
          <a:p>
            <a:pPr marL="1270000" lvl="2"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Spearman rank order correlation coefficient (SROCC)</a:t>
            </a:r>
          </a:p>
          <a:p>
            <a:pPr marL="1270000" lvl="2"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Root mean square error (RMSE)</a:t>
            </a:r>
          </a:p>
          <a:p>
            <a:pPr marL="355600" indent="-252000">
              <a:lnSpc>
                <a:spcPct val="130000"/>
              </a:lnSpc>
              <a:buClr>
                <a:schemeClr val="tx1"/>
              </a:buClr>
              <a:buBlip>
                <a:blip r:embed="rId3"/>
              </a:buBlip>
              <a:tabLst>
                <a:tab pos="266700" algn="l"/>
                <a:tab pos="538163" algn="l"/>
              </a:tabLst>
              <a:defRPr/>
            </a:pPr>
            <a:endParaRPr lang="en-US" altLang="ko-KR" sz="2000" b="1" spc="-150" dirty="0">
              <a:solidFill>
                <a:srgbClr val="002060"/>
              </a:solidFill>
              <a:latin typeface="+mn-ea"/>
              <a:ea typeface="+mn-ea"/>
              <a:sym typeface="Wingdings" pitchFamily="2" charset="2"/>
            </a:endParaRP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pic>
        <p:nvPicPr>
          <p:cNvPr id="6" name="그림 5"/>
          <p:cNvPicPr>
            <a:picLocks noChangeAspect="1"/>
          </p:cNvPicPr>
          <p:nvPr/>
        </p:nvPicPr>
        <p:blipFill>
          <a:blip r:embed="rId4"/>
          <a:stretch>
            <a:fillRect/>
          </a:stretch>
        </p:blipFill>
        <p:spPr>
          <a:xfrm>
            <a:off x="457200" y="3581400"/>
            <a:ext cx="4080214" cy="1600200"/>
          </a:xfrm>
          <a:prstGeom prst="rect">
            <a:avLst/>
          </a:prstGeom>
        </p:spPr>
      </p:pic>
      <p:pic>
        <p:nvPicPr>
          <p:cNvPr id="7" name="그림 6"/>
          <p:cNvPicPr>
            <a:picLocks noChangeAspect="1"/>
          </p:cNvPicPr>
          <p:nvPr/>
        </p:nvPicPr>
        <p:blipFill>
          <a:blip r:embed="rId5"/>
          <a:stretch>
            <a:fillRect/>
          </a:stretch>
        </p:blipFill>
        <p:spPr>
          <a:xfrm>
            <a:off x="4758334" y="3581400"/>
            <a:ext cx="4078595" cy="1600200"/>
          </a:xfrm>
          <a:prstGeom prst="rect">
            <a:avLst/>
          </a:prstGeom>
        </p:spPr>
      </p:pic>
      <p:sp>
        <p:nvSpPr>
          <p:cNvPr id="9" name="직사각형 8"/>
          <p:cNvSpPr/>
          <p:nvPr/>
        </p:nvSpPr>
        <p:spPr>
          <a:xfrm>
            <a:off x="1139306" y="5181599"/>
            <a:ext cx="2716001" cy="646331"/>
          </a:xfrm>
          <a:prstGeom prst="rect">
            <a:avLst/>
          </a:prstGeom>
        </p:spPr>
        <p:txBody>
          <a:bodyPr wrap="square">
            <a:spAutoFit/>
          </a:bodyPr>
          <a:lstStyle/>
          <a:p>
            <a:r>
              <a:rPr lang="en-US" altLang="ko-KR" dirty="0" smtClean="0">
                <a:solidFill>
                  <a:schemeClr val="tx1">
                    <a:lumMod val="95000"/>
                    <a:lumOff val="5000"/>
                  </a:schemeClr>
                </a:solidFill>
                <a:latin typeface="+mn-ea"/>
                <a:ea typeface="+mn-ea"/>
              </a:rPr>
              <a:t>Prediction </a:t>
            </a:r>
            <a:r>
              <a:rPr lang="en-US" altLang="ko-KR" dirty="0">
                <a:solidFill>
                  <a:schemeClr val="tx1">
                    <a:lumMod val="95000"/>
                    <a:lumOff val="5000"/>
                  </a:schemeClr>
                </a:solidFill>
                <a:latin typeface="+mn-ea"/>
                <a:ea typeface="+mn-ea"/>
              </a:rPr>
              <a:t>performance for individual SSQ </a:t>
            </a:r>
            <a:r>
              <a:rPr lang="en-US" altLang="ko-KR" dirty="0" smtClean="0">
                <a:solidFill>
                  <a:schemeClr val="tx1">
                    <a:lumMod val="95000"/>
                    <a:lumOff val="5000"/>
                  </a:schemeClr>
                </a:solidFill>
                <a:latin typeface="+mn-ea"/>
                <a:ea typeface="+mn-ea"/>
              </a:rPr>
              <a:t>score</a:t>
            </a:r>
            <a:endParaRPr lang="ko-KR" altLang="en-US" dirty="0">
              <a:latin typeface="+mn-ea"/>
              <a:ea typeface="+mn-ea"/>
            </a:endParaRPr>
          </a:p>
        </p:txBody>
      </p:sp>
      <p:sp>
        <p:nvSpPr>
          <p:cNvPr id="10" name="직사각형 9"/>
          <p:cNvSpPr/>
          <p:nvPr/>
        </p:nvSpPr>
        <p:spPr>
          <a:xfrm>
            <a:off x="5390412" y="5181599"/>
            <a:ext cx="2814438" cy="646331"/>
          </a:xfrm>
          <a:prstGeom prst="rect">
            <a:avLst/>
          </a:prstGeom>
        </p:spPr>
        <p:txBody>
          <a:bodyPr wrap="square">
            <a:spAutoFit/>
          </a:bodyPr>
          <a:lstStyle/>
          <a:p>
            <a:r>
              <a:rPr lang="en-US" altLang="ko-KR" dirty="0" smtClean="0">
                <a:solidFill>
                  <a:schemeClr val="tx1">
                    <a:lumMod val="95000"/>
                    <a:lumOff val="5000"/>
                  </a:schemeClr>
                </a:solidFill>
                <a:latin typeface="+mn-ea"/>
                <a:ea typeface="+mn-ea"/>
              </a:rPr>
              <a:t>Prediction </a:t>
            </a:r>
            <a:r>
              <a:rPr lang="en-US" altLang="ko-KR" dirty="0">
                <a:solidFill>
                  <a:schemeClr val="tx1">
                    <a:lumMod val="95000"/>
                    <a:lumOff val="5000"/>
                  </a:schemeClr>
                </a:solidFill>
                <a:latin typeface="+mn-ea"/>
                <a:ea typeface="+mn-ea"/>
              </a:rPr>
              <a:t>performance for </a:t>
            </a:r>
            <a:r>
              <a:rPr lang="en-US" altLang="ko-KR" dirty="0" smtClean="0">
                <a:solidFill>
                  <a:schemeClr val="tx1">
                    <a:lumMod val="95000"/>
                    <a:lumOff val="5000"/>
                  </a:schemeClr>
                </a:solidFill>
                <a:latin typeface="+mn-ea"/>
                <a:ea typeface="+mn-ea"/>
              </a:rPr>
              <a:t>mean </a:t>
            </a:r>
            <a:r>
              <a:rPr lang="en-US" altLang="ko-KR" dirty="0">
                <a:solidFill>
                  <a:schemeClr val="tx1">
                    <a:lumMod val="95000"/>
                    <a:lumOff val="5000"/>
                  </a:schemeClr>
                </a:solidFill>
                <a:latin typeface="+mn-ea"/>
                <a:ea typeface="+mn-ea"/>
              </a:rPr>
              <a:t>SSQ </a:t>
            </a:r>
            <a:r>
              <a:rPr lang="en-US" altLang="ko-KR" dirty="0" smtClean="0">
                <a:solidFill>
                  <a:schemeClr val="tx1">
                    <a:lumMod val="95000"/>
                    <a:lumOff val="5000"/>
                  </a:schemeClr>
                </a:solidFill>
                <a:latin typeface="+mn-ea"/>
                <a:ea typeface="+mn-ea"/>
              </a:rPr>
              <a:t>score</a:t>
            </a:r>
            <a:endParaRPr lang="ko-KR" altLang="en-US" dirty="0">
              <a:latin typeface="+mn-ea"/>
              <a:ea typeface="+mn-ea"/>
            </a:endParaRPr>
          </a:p>
        </p:txBody>
      </p:sp>
    </p:spTree>
    <p:extLst>
      <p:ext uri="{BB962C8B-B14F-4D97-AF65-F5344CB8AC3E}">
        <p14:creationId xmlns:p14="http://schemas.microsoft.com/office/powerpoint/2010/main" val="2566047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Experimental Results</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15</a:t>
            </a:fld>
            <a:endParaRPr lang="ko-KR" altLang="en-US"/>
          </a:p>
        </p:txBody>
      </p:sp>
      <p:sp>
        <p:nvSpPr>
          <p:cNvPr id="5" name="직사각형 4"/>
          <p:cNvSpPr/>
          <p:nvPr/>
        </p:nvSpPr>
        <p:spPr>
          <a:xfrm>
            <a:off x="251520" y="1052736"/>
            <a:ext cx="8856984" cy="1648656"/>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Visual expectation generator visualization</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Difference frames between generated frames and original frames</a:t>
            </a:r>
          </a:p>
          <a:p>
            <a:pPr marL="355600" indent="-252000">
              <a:lnSpc>
                <a:spcPct val="130000"/>
              </a:lnSpc>
              <a:buClr>
                <a:schemeClr val="tx1"/>
              </a:buClr>
              <a:buBlip>
                <a:blip r:embed="rId3"/>
              </a:buBlip>
              <a:tabLst>
                <a:tab pos="266700" algn="l"/>
                <a:tab pos="538163" algn="l"/>
              </a:tabLst>
              <a:defRPr/>
            </a:pPr>
            <a:endParaRPr lang="en-US" altLang="ko-KR" sz="2000" b="1" spc="-150" dirty="0">
              <a:solidFill>
                <a:srgbClr val="002060"/>
              </a:solidFill>
              <a:latin typeface="+mn-ea"/>
              <a:ea typeface="+mn-ea"/>
              <a:sym typeface="Wingdings" pitchFamily="2" charset="2"/>
            </a:endParaRP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pic>
        <p:nvPicPr>
          <p:cNvPr id="11" name="그림 10"/>
          <p:cNvPicPr>
            <a:picLocks noChangeAspect="1"/>
          </p:cNvPicPr>
          <p:nvPr/>
        </p:nvPicPr>
        <p:blipFill>
          <a:blip r:embed="rId4"/>
          <a:stretch>
            <a:fillRect/>
          </a:stretch>
        </p:blipFill>
        <p:spPr>
          <a:xfrm>
            <a:off x="40704" y="2895600"/>
            <a:ext cx="9067800" cy="1817739"/>
          </a:xfrm>
          <a:prstGeom prst="rect">
            <a:avLst/>
          </a:prstGeom>
        </p:spPr>
      </p:pic>
    </p:spTree>
    <p:extLst>
      <p:ext uri="{BB962C8B-B14F-4D97-AF65-F5344CB8AC3E}">
        <p14:creationId xmlns:p14="http://schemas.microsoft.com/office/powerpoint/2010/main" val="1298285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Experimental Results</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16</a:t>
            </a:fld>
            <a:endParaRPr lang="ko-KR" altLang="en-US"/>
          </a:p>
        </p:txBody>
      </p:sp>
      <p:sp>
        <p:nvSpPr>
          <p:cNvPr id="5" name="직사각형 4"/>
          <p:cNvSpPr/>
          <p:nvPr/>
        </p:nvSpPr>
        <p:spPr>
          <a:xfrm>
            <a:off x="251520" y="1052736"/>
            <a:ext cx="8856984" cy="4449423"/>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In this work, we proposed a novel deep learning framework for predicting the individual VR sickness.</a:t>
            </a:r>
          </a:p>
          <a:p>
            <a:pPr marL="355600" indent="-252000" latinLnBrk="0">
              <a:lnSpc>
                <a:spcPct val="130000"/>
              </a:lnSpc>
              <a:buClr>
                <a:schemeClr val="tx1"/>
              </a:buClr>
              <a:buBlip>
                <a:blip r:embed="rId3"/>
              </a:buBlip>
              <a:tabLst>
                <a:tab pos="266700" algn="l"/>
                <a:tab pos="538163" algn="l"/>
              </a:tabLst>
              <a:defRPr/>
            </a:pPr>
            <a:endParaRPr lang="en-US" altLang="ko-KR" sz="2000" b="1" spc="-150" dirty="0">
              <a:solidFill>
                <a:srgbClr val="002060"/>
              </a:solidFill>
              <a:latin typeface="+mn-ea"/>
              <a:ea typeface="+mn-ea"/>
              <a:sym typeface="Wingdings" pitchFamily="2" charset="2"/>
            </a:endParaRPr>
          </a:p>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To represent the sickness related features, we devised content stimulus guider and physiological response guide which encodes stimulus sickness tendency and individual sickness characteristics.</a:t>
            </a:r>
          </a:p>
          <a:p>
            <a:pPr marL="355600" indent="-252000" latinLnBrk="0">
              <a:lnSpc>
                <a:spcPct val="130000"/>
              </a:lnSpc>
              <a:buClr>
                <a:schemeClr val="tx1"/>
              </a:buClr>
              <a:buBlip>
                <a:blip r:embed="rId3"/>
              </a:buBlip>
              <a:tabLst>
                <a:tab pos="266700" algn="l"/>
                <a:tab pos="538163" algn="l"/>
              </a:tabLst>
              <a:defRPr/>
            </a:pPr>
            <a:endParaRPr lang="en-US" altLang="ko-KR" sz="2000" b="1" spc="-150" dirty="0">
              <a:solidFill>
                <a:srgbClr val="002060"/>
              </a:solidFill>
              <a:latin typeface="+mn-ea"/>
              <a:ea typeface="+mn-ea"/>
              <a:sym typeface="Wingdings" pitchFamily="2" charset="2"/>
            </a:endParaRPr>
          </a:p>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The experimental results showed that our proposed network had a meaningful correlation between predicted individual SSQ score and human subjective SSQ score</a:t>
            </a:r>
            <a:r>
              <a:rPr lang="en-US" altLang="ko-KR" sz="2000" b="1" spc="-150" dirty="0" smtClean="0">
                <a:solidFill>
                  <a:srgbClr val="002060"/>
                </a:solidFill>
                <a:latin typeface="+mn-ea"/>
                <a:ea typeface="+mn-ea"/>
                <a:sym typeface="Wingdings" pitchFamily="2" charset="2"/>
              </a:rPr>
              <a:t>.</a:t>
            </a:r>
            <a:endParaRPr lang="en-US" altLang="ko-KR" sz="2000" b="1" spc="-150" dirty="0">
              <a:solidFill>
                <a:srgbClr val="002060"/>
              </a:solidFill>
              <a:latin typeface="+mn-ea"/>
              <a:ea typeface="+mn-ea"/>
              <a:sym typeface="Wingdings" pitchFamily="2" charset="2"/>
            </a:endParaRP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spTree>
    <p:extLst>
      <p:ext uri="{BB962C8B-B14F-4D97-AF65-F5344CB8AC3E}">
        <p14:creationId xmlns:p14="http://schemas.microsoft.com/office/powerpoint/2010/main" val="2649296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type="subTitle" idx="4294967295"/>
          </p:nvPr>
        </p:nvSpPr>
        <p:spPr>
          <a:xfrm>
            <a:off x="152400" y="1066800"/>
            <a:ext cx="8763000" cy="4191000"/>
          </a:xfrm>
          <a:solidFill>
            <a:srgbClr val="FFFFFF"/>
          </a:solidFill>
          <a:ln>
            <a:solidFill>
              <a:srgbClr val="000000"/>
            </a:solidFill>
          </a:ln>
        </p:spPr>
        <p:txBody>
          <a:bodyPr>
            <a:normAutofit/>
          </a:bodyPr>
          <a:lstStyle/>
          <a:p>
            <a:pPr eaLnBrk="1" hangingPunct="1">
              <a:lnSpc>
                <a:spcPct val="80000"/>
              </a:lnSpc>
            </a:pPr>
            <a:endParaRPr lang="en-US" altLang="ja-JP" sz="1600" dirty="0">
              <a:cs typeface="ＭＳ Ｐゴシック" pitchFamily="-84" charset="-128"/>
            </a:endParaRPr>
          </a:p>
          <a:p>
            <a:pPr marL="0" indent="0" eaLnBrk="1" hangingPunct="1"/>
            <a:r>
              <a:rPr lang="en-US" sz="1600" b="1" dirty="0" err="1"/>
              <a:t>Subclause</a:t>
            </a:r>
            <a:r>
              <a:rPr lang="en-US" sz="1600" b="1" dirty="0"/>
              <a:t> 5.2.1 of the </a:t>
            </a:r>
            <a:r>
              <a:rPr lang="en-US" sz="1600" b="1" i="1" dirty="0"/>
              <a:t>IEEE-SA Standards Board Bylaws </a:t>
            </a:r>
            <a:r>
              <a:rPr lang="en-US" sz="16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600" b="1" dirty="0">
              <a:cs typeface="ＭＳ Ｐゴシック" pitchFamily="-84" charset="-128"/>
            </a:endParaRPr>
          </a:p>
          <a:p>
            <a:pPr eaLnBrk="1" hangingPunct="1">
              <a:buFontTx/>
              <a:buChar char="•"/>
            </a:pPr>
            <a:endParaRPr lang="en-US" altLang="ja-JP" sz="1600" dirty="0">
              <a:cs typeface="ＭＳ Ｐゴシック" pitchFamily="-84" charset="-128"/>
            </a:endParaRPr>
          </a:p>
          <a:p>
            <a:pPr marL="0" indent="0" eaLnBrk="1" hangingPunct="1"/>
            <a:r>
              <a:rPr lang="en-US" altLang="ja-JP" sz="1600" dirty="0">
                <a:cs typeface="ＭＳ Ｐゴシック" pitchFamily="-84" charset="-128"/>
              </a:rPr>
              <a:t>The contributor acknowledges and accepts that this contribution is subject to </a:t>
            </a:r>
          </a:p>
          <a:p>
            <a:pPr eaLnBrk="1" hangingPunct="1">
              <a:buFontTx/>
              <a:buChar char="•"/>
            </a:pPr>
            <a:r>
              <a:rPr lang="en-US" altLang="ja-JP" sz="1600" dirty="0">
                <a:cs typeface="ＭＳ Ｐゴシック" pitchFamily="-84" charset="-128"/>
              </a:rPr>
              <a:t>The IEEE Standards copyright policy as stated in the </a:t>
            </a:r>
            <a:r>
              <a:rPr lang="en-US" altLang="ja-JP" sz="1600" i="1" dirty="0">
                <a:cs typeface="ＭＳ Ｐゴシック" pitchFamily="-84" charset="-128"/>
              </a:rPr>
              <a:t>IEEE-SA Standards Board Bylaws</a:t>
            </a:r>
            <a:r>
              <a:rPr lang="en-US" altLang="ja-JP" sz="1600" dirty="0">
                <a:cs typeface="ＭＳ Ｐゴシック" pitchFamily="-84" charset="-128"/>
              </a:rPr>
              <a:t>, section 7, </a:t>
            </a:r>
            <a:r>
              <a:rPr lang="en-US" altLang="ja-JP" sz="1600" dirty="0">
                <a:cs typeface="ＭＳ Ｐゴシック" pitchFamily="-84" charset="-128"/>
                <a:hlinkClick r:id="rId2"/>
              </a:rPr>
              <a:t>http://standards.ieee.org/develop/policies/bylaws/sect6-7.html#7</a:t>
            </a:r>
            <a:r>
              <a:rPr lang="en-US" altLang="ja-JP" sz="1600" dirty="0">
                <a:cs typeface="ＭＳ Ｐゴシック" pitchFamily="-84" charset="-128"/>
              </a:rPr>
              <a:t>, and the </a:t>
            </a:r>
            <a:r>
              <a:rPr lang="en-US" altLang="ja-JP" sz="1600" i="1" dirty="0">
                <a:cs typeface="ＭＳ Ｐゴシック" pitchFamily="-84" charset="-128"/>
              </a:rPr>
              <a:t>IEEE-SA Standards Board Operations Manual</a:t>
            </a:r>
            <a:r>
              <a:rPr lang="en-US" altLang="ja-JP" sz="1600" dirty="0">
                <a:cs typeface="ＭＳ Ｐゴシック" pitchFamily="-84" charset="-128"/>
              </a:rPr>
              <a:t>, section 6.1, http://standards.ieee.org/develop/policies/opman/sect6.html</a:t>
            </a:r>
          </a:p>
          <a:p>
            <a:pPr eaLnBrk="1" hangingPunct="1">
              <a:buFontTx/>
              <a:buChar char="•"/>
            </a:pPr>
            <a:r>
              <a:rPr lang="en-US" altLang="ja-JP" sz="1600" dirty="0">
                <a:cs typeface="ＭＳ Ｐゴシック" pitchFamily="-84" charset="-128"/>
              </a:rPr>
              <a:t>The IEEE Standards patent policy as stated in the </a:t>
            </a:r>
            <a:r>
              <a:rPr lang="en-US" altLang="ja-JP" sz="1600" i="1" dirty="0">
                <a:cs typeface="ＭＳ Ｐゴシック" pitchFamily="-84" charset="-128"/>
              </a:rPr>
              <a:t>IEEE-SA Standards Board Bylaws</a:t>
            </a:r>
            <a:r>
              <a:rPr lang="en-US" altLang="ja-JP" sz="1600" dirty="0">
                <a:cs typeface="ＭＳ Ｐゴシック" pitchFamily="-84" charset="-128"/>
              </a:rPr>
              <a:t>, section 6, </a:t>
            </a:r>
            <a:r>
              <a:rPr lang="en-US" altLang="ja-JP" sz="1600" dirty="0">
                <a:cs typeface="ＭＳ Ｐゴシック" pitchFamily="-84" charset="-128"/>
                <a:hlinkClick r:id="rId3"/>
              </a:rPr>
              <a:t>http://standards.ieee.org/guides/bylaws/sect6-7.html#6</a:t>
            </a:r>
            <a:r>
              <a:rPr lang="en-US" altLang="ja-JP" sz="1600" dirty="0">
                <a:cs typeface="ＭＳ Ｐゴシック" pitchFamily="-84" charset="-128"/>
              </a:rPr>
              <a:t>, and the </a:t>
            </a:r>
            <a:r>
              <a:rPr lang="en-US" altLang="ja-JP" sz="1600" i="1" dirty="0">
                <a:cs typeface="ＭＳ Ｐゴシック" pitchFamily="-84" charset="-128"/>
              </a:rPr>
              <a:t>IEEE-SA Standards Board Operations Manual</a:t>
            </a:r>
            <a:r>
              <a:rPr lang="en-US" altLang="ja-JP" sz="1600" dirty="0">
                <a:cs typeface="ＭＳ Ｐゴシック" pitchFamily="-84" charset="-128"/>
              </a:rPr>
              <a:t>, section 6.3, http://standards.ieee.org/develop/policies/opman/sect6.html</a:t>
            </a:r>
          </a:p>
          <a:p>
            <a:pPr eaLnBrk="1" hangingPunct="1">
              <a:buFontTx/>
              <a:buChar char="•"/>
            </a:pPr>
            <a:endParaRPr lang="en-US" sz="1600" dirty="0">
              <a:cs typeface="ＭＳ Ｐゴシック" pitchFamily="-84" charset="-128"/>
            </a:endParaRPr>
          </a:p>
        </p:txBody>
      </p:sp>
      <p:sp>
        <p:nvSpPr>
          <p:cNvPr id="17410" name="Rectangle 2"/>
          <p:cNvSpPr>
            <a:spLocks noGrp="1" noChangeArrowheads="1"/>
          </p:cNvSpPr>
          <p:nvPr>
            <p:ph type="title" idx="4294967295"/>
          </p:nvPr>
        </p:nvSpPr>
        <p:spPr>
          <a:xfrm>
            <a:off x="0" y="152400"/>
            <a:ext cx="8229600" cy="609600"/>
          </a:xfrm>
        </p:spPr>
        <p:txBody>
          <a:bodyPr>
            <a:normAutofit fontScale="90000"/>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Tree>
    <p:extLst>
      <p:ext uri="{BB962C8B-B14F-4D97-AF65-F5344CB8AC3E}">
        <p14:creationId xmlns:p14="http://schemas.microsoft.com/office/powerpoint/2010/main" val="209755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34490042"/>
              </p:ext>
            </p:extLst>
          </p:nvPr>
        </p:nvGraphicFramePr>
        <p:xfrm>
          <a:off x="228600" y="1371600"/>
          <a:ext cx="8686800" cy="4026378"/>
        </p:xfrm>
        <a:graphic>
          <a:graphicData uri="http://schemas.openxmlformats.org/drawingml/2006/table">
            <a:tbl>
              <a:tblPr/>
              <a:tblGrid>
                <a:gridCol w="1828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rPr>
                        <a:t>Deep Learning-based VR Sickness Assessment with Content Stimulus and Physiological Response</a:t>
                      </a:r>
                      <a:endParaRPr kumimoji="0" lang="en-US" sz="24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2019-7-8</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Sangmin Lee</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KAIST</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a:t>
                      </a: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5611 6617</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sangmin.lee@kaist.ac.kr</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2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Seongyeop</a:t>
                      </a: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Kim</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KAIST</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+82 10 6758 1052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seongyeop@kaist.ac.k</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3505727"/>
                  </a:ext>
                </a:extLst>
              </a:tr>
              <a:tr h="12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Hak</a:t>
                      </a: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a:t>
                      </a:r>
                      <a:r>
                        <a:rPr kumimoji="0" lang="en-GB" sz="16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Gu</a:t>
                      </a: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Kim</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KAIST</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+82 10 5137 3551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hgkim0331@kaist.ac.kr</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2572759"/>
                  </a:ext>
                </a:extLst>
              </a:tr>
              <a:tr h="2738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Yong Man Ro</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KAIST</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+82 10 3896 1429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ymro@kaist.ac.kr</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0427184"/>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3079</a:t>
            </a:r>
            <a:br>
              <a:rPr lang="en-GB" altLang="ko-KR" sz="1800" dirty="0"/>
            </a:br>
            <a:r>
              <a:rPr lang="en-US" altLang="ko-KR" sz="1800" dirty="0"/>
              <a:t>HMD Based VR Sickness Reducing Technology</a:t>
            </a:r>
            <a:br>
              <a:rPr lang="en-US" altLang="ko-KR" sz="1800" dirty="0"/>
            </a:br>
            <a:r>
              <a:rPr lang="en-US" altLang="ko-KR" sz="1800" dirty="0" err="1"/>
              <a:t>Dongil</a:t>
            </a:r>
            <a:r>
              <a:rPr lang="en-US" altLang="ko-KR" sz="1800" dirty="0"/>
              <a:t> Dillon </a:t>
            </a:r>
            <a:r>
              <a:rPr lang="en-US" altLang="ko-KR" sz="1800" dirty="0" err="1"/>
              <a:t>Seo</a:t>
            </a:r>
            <a:r>
              <a:rPr lang="en-US" altLang="ko-KR" sz="1800" dirty="0"/>
              <a:t>, </a:t>
            </a:r>
            <a:r>
              <a:rPr lang="en-US" altLang="ko-KR" sz="1800" dirty="0" smtClean="0"/>
              <a:t>dillon@joyfun.kr</a:t>
            </a:r>
            <a:endParaRPr lang="ko-KR" altLang="en-US" sz="1800"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
        <p:nvSpPr>
          <p:cNvPr id="8" name="바닥글 개체 틀 4">
            <a:extLst>
              <a:ext uri="{FF2B5EF4-FFF2-40B4-BE49-F238E27FC236}">
                <a16:creationId xmlns:a16="http://schemas.microsoft.com/office/drawing/2014/main" id="{569CF84F-01FB-4E00-8D50-3A0287B99FCF}"/>
              </a:ext>
            </a:extLst>
          </p:cNvPr>
          <p:cNvSpPr>
            <a:spLocks noGrp="1"/>
          </p:cNvSpPr>
          <p:nvPr>
            <p:ph type="ftr" sz="quarter" idx="11"/>
          </p:nvPr>
        </p:nvSpPr>
        <p:spPr>
          <a:xfrm>
            <a:off x="457200" y="6610350"/>
            <a:ext cx="7086600" cy="247650"/>
          </a:xfrm>
          <a:prstGeom prst="rect">
            <a:avLst/>
          </a:prstGeom>
        </p:spPr>
        <p:txBody>
          <a:bodyPr/>
          <a:lstStyle>
            <a:lvl1pPr algn="l">
              <a:defRPr sz="900" b="1">
                <a:solidFill>
                  <a:schemeClr val="tx1"/>
                </a:solidFill>
              </a:defRPr>
            </a:lvl1pPr>
          </a:lstStyle>
          <a:p>
            <a:pPr>
              <a:defRPr/>
            </a:pPr>
            <a:r>
              <a:rPr lang="en-US" smtClean="0"/>
              <a:t>3079-19-0017-00-0002-Database-Construction-for-Quantitative-Analysis-of-VR-Sickness</a:t>
            </a:r>
            <a:endParaRPr lang="en-US" dirty="0"/>
          </a:p>
        </p:txBody>
      </p:sp>
    </p:spTree>
    <p:extLst>
      <p:ext uri="{BB962C8B-B14F-4D97-AF65-F5344CB8AC3E}">
        <p14:creationId xmlns:p14="http://schemas.microsoft.com/office/powerpoint/2010/main" val="114151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pPr algn="l"/>
            <a:r>
              <a:rPr lang="en-US" altLang="ko-KR" sz="2400" dirty="0" smtClean="0">
                <a:latin typeface="+mn-ea"/>
                <a:ea typeface="+mn-ea"/>
              </a:rPr>
              <a:t>Virtual Reality</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3</a:t>
            </a:fld>
            <a:endParaRPr lang="ko-KR" altLang="en-US"/>
          </a:p>
        </p:txBody>
      </p:sp>
      <p:sp>
        <p:nvSpPr>
          <p:cNvPr id="5" name="직사각형 4"/>
          <p:cNvSpPr/>
          <p:nvPr/>
        </p:nvSpPr>
        <p:spPr>
          <a:xfrm>
            <a:off x="251520" y="1052736"/>
            <a:ext cx="8856984" cy="1692771"/>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VR </a:t>
            </a:r>
            <a:r>
              <a:rPr lang="en-US" altLang="ko-KR" sz="2000" b="1" spc="-150" dirty="0">
                <a:solidFill>
                  <a:srgbClr val="002060"/>
                </a:solidFill>
                <a:latin typeface="+mn-ea"/>
                <a:ea typeface="+mn-ea"/>
                <a:sym typeface="Wingdings" pitchFamily="2" charset="2"/>
              </a:rPr>
              <a:t>contents such as 360-degree video can provide realistic and immersive viewing experience for viewers.</a:t>
            </a:r>
          </a:p>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The development of the 360-degree cameras and VR displays has increased the interest and popularity of the VR contents for various applications</a:t>
            </a:r>
            <a:r>
              <a:rPr lang="en-US" altLang="ko-KR" sz="2000" b="1" spc="-150" dirty="0" smtClean="0">
                <a:solidFill>
                  <a:srgbClr val="002060"/>
                </a:solidFill>
                <a:latin typeface="+mn-ea"/>
                <a:ea typeface="+mn-ea"/>
                <a:sym typeface="Wingdings" pitchFamily="2" charset="2"/>
              </a:rPr>
              <a:t>.</a:t>
            </a:r>
            <a:endParaRPr lang="en-US" altLang="ko-KR" sz="2000" b="1" spc="-150" dirty="0">
              <a:solidFill>
                <a:srgbClr val="002060"/>
              </a:solidFill>
              <a:latin typeface="+mn-ea"/>
              <a:ea typeface="+mn-ea"/>
              <a:sym typeface="Wingdings" pitchFamily="2" charset="2"/>
            </a:endParaRPr>
          </a:p>
        </p:txBody>
      </p:sp>
      <p:grpSp>
        <p:nvGrpSpPr>
          <p:cNvPr id="6" name="그룹 5"/>
          <p:cNvGrpSpPr/>
          <p:nvPr/>
        </p:nvGrpSpPr>
        <p:grpSpPr>
          <a:xfrm>
            <a:off x="4048642" y="2895600"/>
            <a:ext cx="4866758" cy="3021315"/>
            <a:chOff x="3904902" y="1419622"/>
            <a:chExt cx="4987576" cy="3096320"/>
          </a:xfrm>
        </p:grpSpPr>
        <p:grpSp>
          <p:nvGrpSpPr>
            <p:cNvPr id="8" name="그룹 7"/>
            <p:cNvGrpSpPr/>
            <p:nvPr/>
          </p:nvGrpSpPr>
          <p:grpSpPr>
            <a:xfrm>
              <a:off x="4550182" y="1419622"/>
              <a:ext cx="4342296" cy="3096320"/>
              <a:chOff x="4190143" y="1419622"/>
              <a:chExt cx="4342299" cy="3096321"/>
            </a:xfrm>
          </p:grpSpPr>
          <p:grpSp>
            <p:nvGrpSpPr>
              <p:cNvPr id="10" name="그룹 9"/>
              <p:cNvGrpSpPr/>
              <p:nvPr/>
            </p:nvGrpSpPr>
            <p:grpSpPr>
              <a:xfrm>
                <a:off x="4190144" y="1419622"/>
                <a:ext cx="2110049" cy="1476000"/>
                <a:chOff x="3923088" y="1635670"/>
                <a:chExt cx="2110049" cy="1476000"/>
              </a:xfrm>
            </p:grpSpPr>
            <p:pic>
              <p:nvPicPr>
                <p:cNvPr id="20" name="그림 19"/>
                <p:cNvPicPr>
                  <a:picLocks noChangeAspect="1"/>
                </p:cNvPicPr>
                <p:nvPr/>
              </p:nvPicPr>
              <p:blipFill>
                <a:blip r:embed="rId4"/>
                <a:stretch>
                  <a:fillRect/>
                </a:stretch>
              </p:blipFill>
              <p:spPr>
                <a:xfrm>
                  <a:off x="3923089" y="1851670"/>
                  <a:ext cx="2110048" cy="1260000"/>
                </a:xfrm>
                <a:prstGeom prst="rect">
                  <a:avLst/>
                </a:prstGeom>
              </p:spPr>
            </p:pic>
            <p:sp>
              <p:nvSpPr>
                <p:cNvPr id="21" name="직사각형 20"/>
                <p:cNvSpPr/>
                <p:nvPr/>
              </p:nvSpPr>
              <p:spPr>
                <a:xfrm>
                  <a:off x="3923088" y="1635670"/>
                  <a:ext cx="2110048" cy="21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Training</a:t>
                  </a:r>
                  <a:endParaRPr lang="ko-KR" altLang="en-US" sz="1200" b="1" dirty="0"/>
                </a:p>
              </p:txBody>
            </p:sp>
          </p:grpSp>
          <p:grpSp>
            <p:nvGrpSpPr>
              <p:cNvPr id="11" name="그룹 10"/>
              <p:cNvGrpSpPr/>
              <p:nvPr/>
            </p:nvGrpSpPr>
            <p:grpSpPr>
              <a:xfrm>
                <a:off x="6422362" y="1419622"/>
                <a:ext cx="2110080" cy="1476001"/>
                <a:chOff x="6422360" y="1635670"/>
                <a:chExt cx="2110080" cy="1476001"/>
              </a:xfrm>
            </p:grpSpPr>
            <p:pic>
              <p:nvPicPr>
                <p:cNvPr id="18" name="그림 17"/>
                <p:cNvPicPr>
                  <a:picLocks noChangeAspect="1"/>
                </p:cNvPicPr>
                <p:nvPr/>
              </p:nvPicPr>
              <p:blipFill rotWithShape="1">
                <a:blip r:embed="rId5" cstate="print">
                  <a:extLst>
                    <a:ext uri="{28A0092B-C50C-407E-A947-70E740481C1C}">
                      <a14:useLocalDpi xmlns:a14="http://schemas.microsoft.com/office/drawing/2010/main" val="0"/>
                    </a:ext>
                  </a:extLst>
                </a:blip>
                <a:srcRect r="6847"/>
                <a:stretch/>
              </p:blipFill>
              <p:spPr>
                <a:xfrm>
                  <a:off x="6422361" y="1851671"/>
                  <a:ext cx="2110079" cy="1260000"/>
                </a:xfrm>
                <a:prstGeom prst="rect">
                  <a:avLst/>
                </a:prstGeom>
              </p:spPr>
            </p:pic>
            <p:sp>
              <p:nvSpPr>
                <p:cNvPr id="19" name="직사각형 18"/>
                <p:cNvSpPr/>
                <p:nvPr/>
              </p:nvSpPr>
              <p:spPr>
                <a:xfrm>
                  <a:off x="6422360" y="1635670"/>
                  <a:ext cx="2110048" cy="216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Entertainment</a:t>
                  </a:r>
                  <a:endParaRPr lang="ko-KR" altLang="en-US" sz="1200" b="1" dirty="0"/>
                </a:p>
              </p:txBody>
            </p:sp>
          </p:grpSp>
          <p:grpSp>
            <p:nvGrpSpPr>
              <p:cNvPr id="12" name="그룹 11"/>
              <p:cNvGrpSpPr/>
              <p:nvPr/>
            </p:nvGrpSpPr>
            <p:grpSpPr>
              <a:xfrm>
                <a:off x="4190143" y="3047411"/>
                <a:ext cx="2110048" cy="1468532"/>
                <a:chOff x="3923088" y="3263458"/>
                <a:chExt cx="2110048" cy="1468532"/>
              </a:xfrm>
            </p:grpSpPr>
            <p:pic>
              <p:nvPicPr>
                <p:cNvPr id="16" name="그림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088" y="3471990"/>
                  <a:ext cx="2110048" cy="1260000"/>
                </a:xfrm>
                <a:prstGeom prst="rect">
                  <a:avLst/>
                </a:prstGeom>
              </p:spPr>
            </p:pic>
            <p:sp>
              <p:nvSpPr>
                <p:cNvPr id="17" name="직사각형 16"/>
                <p:cNvSpPr/>
                <p:nvPr/>
              </p:nvSpPr>
              <p:spPr>
                <a:xfrm>
                  <a:off x="3923088" y="3263458"/>
                  <a:ext cx="2110048" cy="21600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Education</a:t>
                  </a:r>
                  <a:endParaRPr lang="ko-KR" altLang="en-US" sz="1200" b="1" dirty="0"/>
                </a:p>
              </p:txBody>
            </p:sp>
          </p:grpSp>
          <p:grpSp>
            <p:nvGrpSpPr>
              <p:cNvPr id="13" name="그룹 12"/>
              <p:cNvGrpSpPr/>
              <p:nvPr/>
            </p:nvGrpSpPr>
            <p:grpSpPr>
              <a:xfrm>
                <a:off x="6422360" y="3047410"/>
                <a:ext cx="2110079" cy="1466433"/>
                <a:chOff x="6422360" y="3263458"/>
                <a:chExt cx="2110079" cy="1466433"/>
              </a:xfrm>
            </p:grpSpPr>
            <p:pic>
              <p:nvPicPr>
                <p:cNvPr id="14" name="그림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2360" y="3469891"/>
                  <a:ext cx="2110079" cy="1260000"/>
                </a:xfrm>
                <a:prstGeom prst="rect">
                  <a:avLst/>
                </a:prstGeom>
              </p:spPr>
            </p:pic>
            <p:sp>
              <p:nvSpPr>
                <p:cNvPr id="15" name="직사각형 14"/>
                <p:cNvSpPr/>
                <p:nvPr/>
              </p:nvSpPr>
              <p:spPr>
                <a:xfrm>
                  <a:off x="6422360" y="3263458"/>
                  <a:ext cx="2110048"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Healthcare</a:t>
                  </a:r>
                  <a:endParaRPr lang="ko-KR" altLang="en-US" sz="1200" b="1" dirty="0"/>
                </a:p>
              </p:txBody>
            </p:sp>
          </p:grpSp>
        </p:grpSp>
        <p:sp>
          <p:nvSpPr>
            <p:cNvPr id="9" name="오른쪽 화살표 8"/>
            <p:cNvSpPr/>
            <p:nvPr/>
          </p:nvSpPr>
          <p:spPr>
            <a:xfrm>
              <a:off x="3904902" y="2401510"/>
              <a:ext cx="523082" cy="1106344"/>
            </a:xfrm>
            <a:prstGeom prst="rightArrow">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2" name="그림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54" y="4698395"/>
            <a:ext cx="1479448" cy="1111147"/>
          </a:xfrm>
          <a:prstGeom prst="rect">
            <a:avLst/>
          </a:prstGeom>
        </p:spPr>
      </p:pic>
      <p:pic>
        <p:nvPicPr>
          <p:cNvPr id="23" name="그림 2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4450" y="4757222"/>
            <a:ext cx="1589126" cy="993491"/>
          </a:xfrm>
          <a:prstGeom prst="rect">
            <a:avLst/>
          </a:prstGeom>
        </p:spPr>
      </p:pic>
      <p:pic>
        <p:nvPicPr>
          <p:cNvPr id="24" name="그림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85735" y="4958137"/>
            <a:ext cx="1009959" cy="600204"/>
          </a:xfrm>
          <a:prstGeom prst="rect">
            <a:avLst/>
          </a:prstGeom>
        </p:spPr>
      </p:pic>
      <p:sp>
        <p:nvSpPr>
          <p:cNvPr id="25" name="TextBox 24"/>
          <p:cNvSpPr txBox="1"/>
          <p:nvPr/>
        </p:nvSpPr>
        <p:spPr>
          <a:xfrm>
            <a:off x="1382215" y="4401175"/>
            <a:ext cx="1217000" cy="338554"/>
          </a:xfrm>
          <a:prstGeom prst="rect">
            <a:avLst/>
          </a:prstGeom>
          <a:noFill/>
        </p:spPr>
        <p:txBody>
          <a:bodyPr wrap="none" rtlCol="0">
            <a:spAutoFit/>
          </a:bodyPr>
          <a:lstStyle/>
          <a:p>
            <a:r>
              <a:rPr lang="en-US" altLang="ko-KR" sz="1600" b="1" dirty="0" smtClean="0">
                <a:latin typeface="Garamond" panose="02020404030301010803" pitchFamily="18" charset="0"/>
              </a:rPr>
              <a:t>VR displays</a:t>
            </a:r>
            <a:endParaRPr lang="ko-KR" altLang="en-US" sz="1600" b="1" dirty="0">
              <a:latin typeface="Garamond" panose="02020404030301010803" pitchFamily="18" charset="0"/>
            </a:endParaRPr>
          </a:p>
        </p:txBody>
      </p:sp>
      <p:pic>
        <p:nvPicPr>
          <p:cNvPr id="26" name="Picture 4" descr="Related image"/>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314" y="3423361"/>
            <a:ext cx="1264901" cy="946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Image result for 360 camer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18425" y="3579376"/>
            <a:ext cx="1007411" cy="6346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Image result for 360 camera"/>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559" y="3433029"/>
            <a:ext cx="1280953" cy="84488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92116" y="2967608"/>
            <a:ext cx="2149299" cy="338554"/>
          </a:xfrm>
          <a:prstGeom prst="rect">
            <a:avLst/>
          </a:prstGeom>
          <a:noFill/>
        </p:spPr>
        <p:txBody>
          <a:bodyPr wrap="square" rtlCol="0">
            <a:spAutoFit/>
          </a:bodyPr>
          <a:lstStyle/>
          <a:p>
            <a:pPr algn="ctr"/>
            <a:r>
              <a:rPr lang="en-US" altLang="ko-KR" sz="1600" b="1" smtClean="0">
                <a:latin typeface="Garamond" panose="02020404030301010803" pitchFamily="18" charset="0"/>
              </a:rPr>
              <a:t>360-degree cameras</a:t>
            </a:r>
            <a:endParaRPr lang="ko-KR" altLang="en-US" sz="1600" b="1" dirty="0">
              <a:latin typeface="Garamond" panose="02020404030301010803" pitchFamily="18" charset="0"/>
            </a:endParaRPr>
          </a:p>
        </p:txBody>
      </p:sp>
    </p:spTree>
    <p:extLst>
      <p:ext uri="{BB962C8B-B14F-4D97-AF65-F5344CB8AC3E}">
        <p14:creationId xmlns:p14="http://schemas.microsoft.com/office/powerpoint/2010/main" val="1470011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pPr algn="l"/>
            <a:r>
              <a:rPr lang="en-US" altLang="ko-KR" sz="2400" dirty="0" smtClean="0">
                <a:latin typeface="+mn-ea"/>
                <a:ea typeface="+mn-ea"/>
              </a:rPr>
              <a:t>VR Sickness</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4</a:t>
            </a:fld>
            <a:endParaRPr lang="ko-KR" altLang="en-US"/>
          </a:p>
        </p:txBody>
      </p:sp>
      <p:sp>
        <p:nvSpPr>
          <p:cNvPr id="5" name="직사각형 4"/>
          <p:cNvSpPr/>
          <p:nvPr/>
        </p:nvSpPr>
        <p:spPr>
          <a:xfrm>
            <a:off x="251520" y="1052736"/>
            <a:ext cx="8856984" cy="2092881"/>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VR </a:t>
            </a:r>
            <a:r>
              <a:rPr lang="en-US" altLang="ko-KR" sz="2000" b="1" spc="-150" dirty="0">
                <a:solidFill>
                  <a:srgbClr val="002060"/>
                </a:solidFill>
                <a:latin typeface="+mn-ea"/>
                <a:ea typeface="+mn-ea"/>
                <a:sym typeface="Wingdings" pitchFamily="2" charset="2"/>
              </a:rPr>
              <a:t>sickness, which is one of motion sickness, could cause three major physical symptoms [1</a:t>
            </a:r>
            <a:r>
              <a:rPr lang="en-US" altLang="ko-KR" sz="2000" b="1" spc="-150" dirty="0" smtClean="0">
                <a:solidFill>
                  <a:srgbClr val="002060"/>
                </a:solidFill>
                <a:latin typeface="+mn-ea"/>
                <a:ea typeface="+mn-ea"/>
                <a:sym typeface="Wingdings" pitchFamily="2" charset="2"/>
              </a:rPr>
              <a:t>]</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Nausea symptom : Salivation, sweating, burping, …</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Oculomotor symptom : Visual fatigue, headache, …</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Disorientation symptom : Dizziness, fullness of head, …</a:t>
            </a:r>
          </a:p>
        </p:txBody>
      </p:sp>
      <p:pic>
        <p:nvPicPr>
          <p:cNvPr id="30" name="그림 29"/>
          <p:cNvPicPr>
            <a:picLocks noChangeAspect="1"/>
          </p:cNvPicPr>
          <p:nvPr/>
        </p:nvPicPr>
        <p:blipFill>
          <a:blip r:embed="rId4"/>
          <a:stretch>
            <a:fillRect/>
          </a:stretch>
        </p:blipFill>
        <p:spPr>
          <a:xfrm>
            <a:off x="250279" y="3569732"/>
            <a:ext cx="2640000" cy="1980000"/>
          </a:xfrm>
          <a:prstGeom prst="roundRect">
            <a:avLst>
              <a:gd name="adj" fmla="val 8594"/>
            </a:avLst>
          </a:prstGeom>
          <a:solidFill>
            <a:srgbClr val="FFFFFF">
              <a:shade val="85000"/>
            </a:srgbClr>
          </a:solidFill>
          <a:ln w="28575">
            <a:solidFill>
              <a:schemeClr val="tx1"/>
            </a:solidFill>
          </a:ln>
          <a:effectLst/>
        </p:spPr>
      </p:pic>
      <p:pic>
        <p:nvPicPr>
          <p:cNvPr id="31" name="그림 30"/>
          <p:cNvPicPr>
            <a:picLocks noChangeAspect="1"/>
          </p:cNvPicPr>
          <p:nvPr/>
        </p:nvPicPr>
        <p:blipFill>
          <a:blip r:embed="rId5"/>
          <a:stretch>
            <a:fillRect/>
          </a:stretch>
        </p:blipFill>
        <p:spPr>
          <a:xfrm>
            <a:off x="3242940" y="3569732"/>
            <a:ext cx="2640000" cy="1980000"/>
          </a:xfrm>
          <a:prstGeom prst="roundRect">
            <a:avLst>
              <a:gd name="adj" fmla="val 8594"/>
            </a:avLst>
          </a:prstGeom>
          <a:solidFill>
            <a:srgbClr val="FFFFFF">
              <a:shade val="85000"/>
            </a:srgbClr>
          </a:solidFill>
          <a:ln w="28575">
            <a:solidFill>
              <a:schemeClr val="tx1"/>
            </a:solidFill>
          </a:ln>
          <a:effectLst/>
        </p:spPr>
      </p:pic>
      <p:pic>
        <p:nvPicPr>
          <p:cNvPr id="32" name="그림 31"/>
          <p:cNvPicPr>
            <a:picLocks noChangeAspect="1"/>
          </p:cNvPicPr>
          <p:nvPr/>
        </p:nvPicPr>
        <p:blipFill rotWithShape="1">
          <a:blip r:embed="rId6"/>
          <a:srcRect l="5555" t="1" r="6656" b="1239"/>
          <a:stretch/>
        </p:blipFill>
        <p:spPr>
          <a:xfrm>
            <a:off x="6235601" y="3569732"/>
            <a:ext cx="2640000" cy="1980000"/>
          </a:xfrm>
          <a:prstGeom prst="roundRect">
            <a:avLst>
              <a:gd name="adj" fmla="val 8594"/>
            </a:avLst>
          </a:prstGeom>
          <a:solidFill>
            <a:srgbClr val="FFFFFF">
              <a:shade val="85000"/>
            </a:srgbClr>
          </a:solidFill>
          <a:ln w="28575">
            <a:solidFill>
              <a:schemeClr val="tx1"/>
            </a:solidFill>
          </a:ln>
          <a:effectLst/>
        </p:spPr>
      </p:pic>
      <p:sp>
        <p:nvSpPr>
          <p:cNvPr id="33" name="TextBox 32"/>
          <p:cNvSpPr txBox="1"/>
          <p:nvPr/>
        </p:nvSpPr>
        <p:spPr>
          <a:xfrm>
            <a:off x="374439" y="3200400"/>
            <a:ext cx="2391681" cy="369332"/>
          </a:xfrm>
          <a:prstGeom prst="rect">
            <a:avLst/>
          </a:prstGeom>
          <a:noFill/>
        </p:spPr>
        <p:txBody>
          <a:bodyPr wrap="none" rtlCol="0">
            <a:spAutoFit/>
          </a:bodyPr>
          <a:lstStyle/>
          <a:p>
            <a:pPr algn="ctr"/>
            <a:r>
              <a:rPr lang="en-US" altLang="ko-KR" dirty="0">
                <a:latin typeface="+mn-ea"/>
                <a:ea typeface="+mn-ea"/>
                <a:cs typeface="Times New Roman" panose="02020603050405020304" pitchFamily="18" charset="0"/>
              </a:rPr>
              <a:t>1) Nausea symptoms</a:t>
            </a:r>
            <a:endParaRPr lang="ko-KR" altLang="en-US" dirty="0">
              <a:latin typeface="+mn-ea"/>
              <a:ea typeface="+mn-ea"/>
              <a:cs typeface="Times New Roman" panose="02020603050405020304" pitchFamily="18" charset="0"/>
            </a:endParaRPr>
          </a:p>
        </p:txBody>
      </p:sp>
      <p:sp>
        <p:nvSpPr>
          <p:cNvPr id="34" name="TextBox 33"/>
          <p:cNvSpPr txBox="1"/>
          <p:nvPr/>
        </p:nvSpPr>
        <p:spPr>
          <a:xfrm>
            <a:off x="3126810" y="3200400"/>
            <a:ext cx="2872261" cy="369332"/>
          </a:xfrm>
          <a:prstGeom prst="rect">
            <a:avLst/>
          </a:prstGeom>
          <a:noFill/>
        </p:spPr>
        <p:txBody>
          <a:bodyPr wrap="none" rtlCol="0">
            <a:spAutoFit/>
          </a:bodyPr>
          <a:lstStyle/>
          <a:p>
            <a:pPr algn="ctr"/>
            <a:r>
              <a:rPr lang="en-US" altLang="ko-KR" dirty="0" smtClean="0">
                <a:latin typeface="+mn-ea"/>
                <a:ea typeface="+mn-ea"/>
                <a:cs typeface="Times New Roman" panose="02020603050405020304" pitchFamily="18" charset="0"/>
              </a:rPr>
              <a:t>2) Oculomotor symptoms</a:t>
            </a:r>
            <a:endParaRPr lang="ko-KR" altLang="en-US" dirty="0">
              <a:latin typeface="+mn-ea"/>
              <a:ea typeface="+mn-ea"/>
              <a:cs typeface="Times New Roman" panose="02020603050405020304" pitchFamily="18" charset="0"/>
            </a:endParaRPr>
          </a:p>
        </p:txBody>
      </p:sp>
      <p:sp>
        <p:nvSpPr>
          <p:cNvPr id="35" name="TextBox 34"/>
          <p:cNvSpPr txBox="1"/>
          <p:nvPr/>
        </p:nvSpPr>
        <p:spPr>
          <a:xfrm>
            <a:off x="6015917" y="3210656"/>
            <a:ext cx="3079369" cy="369332"/>
          </a:xfrm>
          <a:prstGeom prst="rect">
            <a:avLst/>
          </a:prstGeom>
          <a:noFill/>
        </p:spPr>
        <p:txBody>
          <a:bodyPr wrap="none" rtlCol="0">
            <a:spAutoFit/>
          </a:bodyPr>
          <a:lstStyle/>
          <a:p>
            <a:pPr algn="ctr"/>
            <a:r>
              <a:rPr lang="en-US" altLang="ko-KR" dirty="0">
                <a:latin typeface="+mn-ea"/>
                <a:ea typeface="+mn-ea"/>
                <a:cs typeface="Times New Roman" panose="02020603050405020304" pitchFamily="18" charset="0"/>
              </a:rPr>
              <a:t>3) Disorientation symptoms</a:t>
            </a:r>
            <a:endParaRPr lang="ko-KR" altLang="en-US" dirty="0">
              <a:latin typeface="+mn-ea"/>
              <a:ea typeface="+mn-ea"/>
              <a:cs typeface="Times New Roman" panose="02020603050405020304" pitchFamily="18" charset="0"/>
            </a:endParaRPr>
          </a:p>
        </p:txBody>
      </p:sp>
      <p:sp>
        <p:nvSpPr>
          <p:cNvPr id="36" name="직사각형 35"/>
          <p:cNvSpPr/>
          <p:nvPr/>
        </p:nvSpPr>
        <p:spPr>
          <a:xfrm>
            <a:off x="1" y="5622819"/>
            <a:ext cx="9144000" cy="461665"/>
          </a:xfrm>
          <a:prstGeom prst="rect">
            <a:avLst/>
          </a:prstGeom>
        </p:spPr>
        <p:txBody>
          <a:bodyPr wrap="square">
            <a:spAutoFit/>
          </a:bodyPr>
          <a:lstStyle/>
          <a:p>
            <a:pPr algn="r"/>
            <a:r>
              <a:rPr lang="en-US" altLang="ko-KR" sz="1200" dirty="0" smtClean="0">
                <a:solidFill>
                  <a:schemeClr val="bg2">
                    <a:lumMod val="50000"/>
                  </a:schemeClr>
                </a:solidFill>
                <a:latin typeface="+mn-ea"/>
                <a:ea typeface="+mn-ea"/>
              </a:rPr>
              <a:t>[</a:t>
            </a:r>
            <a:r>
              <a:rPr lang="en-US" altLang="ko-KR" sz="1200" dirty="0">
                <a:solidFill>
                  <a:schemeClr val="bg2">
                    <a:lumMod val="50000"/>
                  </a:schemeClr>
                </a:solidFill>
                <a:latin typeface="+mn-ea"/>
                <a:ea typeface="+mn-ea"/>
              </a:rPr>
              <a:t>1] </a:t>
            </a:r>
            <a:r>
              <a:rPr lang="en-US" altLang="ko-KR" sz="1200" dirty="0" smtClean="0">
                <a:solidFill>
                  <a:schemeClr val="bg2">
                    <a:lumMod val="50000"/>
                  </a:schemeClr>
                </a:solidFill>
                <a:latin typeface="+mn-ea"/>
                <a:ea typeface="+mn-ea"/>
              </a:rPr>
              <a:t>R</a:t>
            </a:r>
            <a:r>
              <a:rPr lang="en-US" altLang="ko-KR" sz="1200" dirty="0">
                <a:solidFill>
                  <a:schemeClr val="bg2">
                    <a:lumMod val="50000"/>
                  </a:schemeClr>
                </a:solidFill>
                <a:latin typeface="+mn-ea"/>
                <a:ea typeface="+mn-ea"/>
              </a:rPr>
              <a:t>. S. Kennedy, N. E. Lane, K. S. </a:t>
            </a:r>
            <a:r>
              <a:rPr lang="en-US" altLang="ko-KR" sz="1200" dirty="0" err="1">
                <a:solidFill>
                  <a:schemeClr val="bg2">
                    <a:lumMod val="50000"/>
                  </a:schemeClr>
                </a:solidFill>
                <a:latin typeface="+mn-ea"/>
                <a:ea typeface="+mn-ea"/>
              </a:rPr>
              <a:t>Berbaum</a:t>
            </a:r>
            <a:r>
              <a:rPr lang="en-US" altLang="ko-KR" sz="1200" dirty="0">
                <a:solidFill>
                  <a:schemeClr val="bg2">
                    <a:lumMod val="50000"/>
                  </a:schemeClr>
                </a:solidFill>
                <a:latin typeface="+mn-ea"/>
                <a:ea typeface="+mn-ea"/>
              </a:rPr>
              <a:t>, and M. G. Lilienthal, “Simulator sickness questionnaire: An enhanced method for quantifying simulator sickness,” Int. J. </a:t>
            </a:r>
            <a:r>
              <a:rPr lang="en-US" altLang="ko-KR" sz="1200" dirty="0" err="1">
                <a:solidFill>
                  <a:schemeClr val="bg2">
                    <a:lumMod val="50000"/>
                  </a:schemeClr>
                </a:solidFill>
                <a:latin typeface="+mn-ea"/>
                <a:ea typeface="+mn-ea"/>
              </a:rPr>
              <a:t>Aviat</a:t>
            </a:r>
            <a:r>
              <a:rPr lang="en-US" altLang="ko-KR" sz="1200" dirty="0">
                <a:solidFill>
                  <a:schemeClr val="bg2">
                    <a:lumMod val="50000"/>
                  </a:schemeClr>
                </a:solidFill>
                <a:latin typeface="+mn-ea"/>
                <a:ea typeface="+mn-ea"/>
              </a:rPr>
              <a:t>. Psychol., vol. 3, no. 3, pp. 203–220, 1993.</a:t>
            </a:r>
          </a:p>
        </p:txBody>
      </p:sp>
    </p:spTree>
    <p:extLst>
      <p:ext uri="{BB962C8B-B14F-4D97-AF65-F5344CB8AC3E}">
        <p14:creationId xmlns:p14="http://schemas.microsoft.com/office/powerpoint/2010/main" val="3481057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Triggers </a:t>
            </a:r>
            <a:r>
              <a:rPr lang="en-US" altLang="ko-KR" sz="2400" dirty="0">
                <a:latin typeface="+mn-ea"/>
                <a:ea typeface="+mn-ea"/>
              </a:rPr>
              <a:t>of VR Sickness</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5</a:t>
            </a:fld>
            <a:endParaRPr lang="ko-KR" altLang="en-US"/>
          </a:p>
        </p:txBody>
      </p:sp>
      <p:sp>
        <p:nvSpPr>
          <p:cNvPr id="5" name="직사각형 4"/>
          <p:cNvSpPr/>
          <p:nvPr/>
        </p:nvSpPr>
        <p:spPr>
          <a:xfrm>
            <a:off x="251520" y="1052736"/>
            <a:ext cx="8856984" cy="1692771"/>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E</a:t>
            </a:r>
            <a:r>
              <a:rPr lang="en-US" altLang="ko-KR" sz="2000" b="1" spc="-150" dirty="0" smtClean="0">
                <a:solidFill>
                  <a:srgbClr val="002060"/>
                </a:solidFill>
                <a:latin typeface="+mn-ea"/>
                <a:ea typeface="+mn-ea"/>
                <a:sym typeface="Wingdings" pitchFamily="2" charset="2"/>
              </a:rPr>
              <a:t>xceptional motion</a:t>
            </a:r>
          </a:p>
          <a:p>
            <a:pPr marL="812800" lvl="1" indent="-25200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Exceptional </a:t>
            </a:r>
            <a:r>
              <a:rPr lang="en-US" altLang="ko-KR" sz="2000" b="1" spc="-150" dirty="0">
                <a:solidFill>
                  <a:srgbClr val="002060"/>
                </a:solidFill>
                <a:latin typeface="+mn-ea"/>
                <a:ea typeface="+mn-ea"/>
                <a:sym typeface="Wingdings" pitchFamily="2" charset="2"/>
              </a:rPr>
              <a:t>motion patterns of VR contents such as acceleration and rapid rotation could lead to excessive motion mismatch between the simulation motion of the content and the physical motion of the user [2].</a:t>
            </a:r>
          </a:p>
        </p:txBody>
      </p:sp>
      <p:pic>
        <p:nvPicPr>
          <p:cNvPr id="12" name="그림 11"/>
          <p:cNvPicPr>
            <a:picLocks noChangeAspect="1"/>
          </p:cNvPicPr>
          <p:nvPr/>
        </p:nvPicPr>
        <p:blipFill>
          <a:blip r:embed="rId4"/>
          <a:stretch>
            <a:fillRect/>
          </a:stretch>
        </p:blipFill>
        <p:spPr>
          <a:xfrm>
            <a:off x="2590800" y="2743200"/>
            <a:ext cx="3987431" cy="2345191"/>
          </a:xfrm>
          <a:prstGeom prst="rect">
            <a:avLst/>
          </a:prstGeom>
        </p:spPr>
      </p:pic>
      <p:sp>
        <p:nvSpPr>
          <p:cNvPr id="13" name="직사각형 12"/>
          <p:cNvSpPr/>
          <p:nvPr/>
        </p:nvSpPr>
        <p:spPr>
          <a:xfrm>
            <a:off x="2971599" y="5088391"/>
            <a:ext cx="3464346" cy="369332"/>
          </a:xfrm>
          <a:prstGeom prst="rect">
            <a:avLst/>
          </a:prstGeom>
        </p:spPr>
        <p:txBody>
          <a:bodyPr wrap="none">
            <a:spAutoFit/>
          </a:bodyPr>
          <a:lstStyle/>
          <a:p>
            <a:r>
              <a:rPr lang="en-US" altLang="ko-KR" dirty="0" smtClean="0">
                <a:solidFill>
                  <a:schemeClr val="tx1">
                    <a:lumMod val="95000"/>
                    <a:lumOff val="5000"/>
                  </a:schemeClr>
                </a:solidFill>
                <a:latin typeface="+mn-ea"/>
                <a:ea typeface="+mn-ea"/>
              </a:rPr>
              <a:t>Acceleration </a:t>
            </a:r>
            <a:r>
              <a:rPr lang="en-US" altLang="ko-KR" dirty="0">
                <a:solidFill>
                  <a:schemeClr val="tx1">
                    <a:lumMod val="95000"/>
                    <a:lumOff val="5000"/>
                  </a:schemeClr>
                </a:solidFill>
                <a:latin typeface="+mn-ea"/>
                <a:ea typeface="+mn-ea"/>
              </a:rPr>
              <a:t>and rapid rotation</a:t>
            </a:r>
            <a:endParaRPr lang="ko-KR" altLang="en-US" dirty="0">
              <a:latin typeface="+mn-ea"/>
              <a:ea typeface="+mn-ea"/>
            </a:endParaRPr>
          </a:p>
        </p:txBody>
      </p:sp>
      <p:sp>
        <p:nvSpPr>
          <p:cNvPr id="14" name="직사각형 13"/>
          <p:cNvSpPr/>
          <p:nvPr/>
        </p:nvSpPr>
        <p:spPr>
          <a:xfrm>
            <a:off x="1" y="5638800"/>
            <a:ext cx="9108504" cy="461665"/>
          </a:xfrm>
          <a:prstGeom prst="rect">
            <a:avLst/>
          </a:prstGeom>
        </p:spPr>
        <p:txBody>
          <a:bodyPr wrap="square">
            <a:spAutoFit/>
          </a:bodyPr>
          <a:lstStyle/>
          <a:p>
            <a:pPr algn="r"/>
            <a:r>
              <a:rPr lang="en-US" altLang="ko-KR" sz="1200" dirty="0" smtClean="0">
                <a:solidFill>
                  <a:schemeClr val="bg2">
                    <a:lumMod val="50000"/>
                  </a:schemeClr>
                </a:solidFill>
                <a:latin typeface="+mj-lt"/>
              </a:rPr>
              <a:t>[2] H.G</a:t>
            </a:r>
            <a:r>
              <a:rPr lang="en-US" altLang="ko-KR" sz="1200" dirty="0">
                <a:solidFill>
                  <a:schemeClr val="bg2">
                    <a:lumMod val="50000"/>
                  </a:schemeClr>
                </a:solidFill>
                <a:latin typeface="+mj-lt"/>
              </a:rPr>
              <a:t>. Kim, H. Lim, S. Lee, and Y.M. Ro, “</a:t>
            </a:r>
            <a:r>
              <a:rPr lang="en-US" altLang="ko-KR" sz="1200" dirty="0" err="1">
                <a:solidFill>
                  <a:schemeClr val="bg2">
                    <a:lumMod val="50000"/>
                  </a:schemeClr>
                </a:solidFill>
                <a:latin typeface="+mj-lt"/>
              </a:rPr>
              <a:t>Vrsa</a:t>
            </a:r>
            <a:r>
              <a:rPr lang="en-US" altLang="ko-KR" sz="1200" dirty="0">
                <a:solidFill>
                  <a:schemeClr val="bg2">
                    <a:lumMod val="50000"/>
                  </a:schemeClr>
                </a:solidFill>
                <a:latin typeface="+mj-lt"/>
              </a:rPr>
              <a:t> net: </a:t>
            </a:r>
            <a:r>
              <a:rPr lang="en-US" altLang="ko-KR" sz="1200" dirty="0" err="1" smtClean="0">
                <a:solidFill>
                  <a:schemeClr val="bg2">
                    <a:lumMod val="50000"/>
                  </a:schemeClr>
                </a:solidFill>
                <a:latin typeface="+mj-lt"/>
              </a:rPr>
              <a:t>Vr</a:t>
            </a:r>
            <a:r>
              <a:rPr lang="en-US" altLang="ko-KR" sz="1200" dirty="0" smtClean="0">
                <a:solidFill>
                  <a:schemeClr val="bg2">
                    <a:lumMod val="50000"/>
                  </a:schemeClr>
                </a:solidFill>
                <a:latin typeface="+mj-lt"/>
              </a:rPr>
              <a:t> sickness </a:t>
            </a:r>
            <a:r>
              <a:rPr lang="en-US" altLang="ko-KR" sz="1200" dirty="0">
                <a:solidFill>
                  <a:schemeClr val="bg2">
                    <a:lumMod val="50000"/>
                  </a:schemeClr>
                </a:solidFill>
                <a:latin typeface="+mj-lt"/>
              </a:rPr>
              <a:t>assessment considering exceptional motion </a:t>
            </a:r>
            <a:r>
              <a:rPr lang="en-US" altLang="ko-KR" sz="1200" dirty="0" smtClean="0">
                <a:solidFill>
                  <a:schemeClr val="bg2">
                    <a:lumMod val="50000"/>
                  </a:schemeClr>
                </a:solidFill>
                <a:latin typeface="+mj-lt"/>
              </a:rPr>
              <a:t>for 360 </a:t>
            </a:r>
            <a:r>
              <a:rPr lang="en-US" altLang="ko-KR" sz="1200" dirty="0" err="1">
                <a:solidFill>
                  <a:schemeClr val="bg2">
                    <a:lumMod val="50000"/>
                  </a:schemeClr>
                </a:solidFill>
                <a:latin typeface="+mj-lt"/>
              </a:rPr>
              <a:t>vr</a:t>
            </a:r>
            <a:r>
              <a:rPr lang="en-US" altLang="ko-KR" sz="1200" dirty="0">
                <a:solidFill>
                  <a:schemeClr val="bg2">
                    <a:lumMod val="50000"/>
                  </a:schemeClr>
                </a:solidFill>
                <a:latin typeface="+mj-lt"/>
              </a:rPr>
              <a:t> video</a:t>
            </a:r>
            <a:r>
              <a:rPr lang="en-US" altLang="ko-KR" sz="1200" dirty="0" smtClean="0">
                <a:solidFill>
                  <a:schemeClr val="bg2">
                    <a:lumMod val="50000"/>
                  </a:schemeClr>
                </a:solidFill>
                <a:latin typeface="+mj-lt"/>
              </a:rPr>
              <a:t>,” IEEE </a:t>
            </a:r>
            <a:r>
              <a:rPr lang="en-US" altLang="ko-KR" sz="1200" dirty="0">
                <a:solidFill>
                  <a:schemeClr val="bg2">
                    <a:lumMod val="50000"/>
                  </a:schemeClr>
                </a:solidFill>
                <a:latin typeface="+mj-lt"/>
              </a:rPr>
              <a:t>Transactions on Image </a:t>
            </a:r>
            <a:r>
              <a:rPr lang="en-US" altLang="ko-KR" sz="1200" dirty="0" smtClean="0">
                <a:solidFill>
                  <a:schemeClr val="bg2">
                    <a:lumMod val="50000"/>
                  </a:schemeClr>
                </a:solidFill>
                <a:latin typeface="+mj-lt"/>
              </a:rPr>
              <a:t>Processing, vol</a:t>
            </a:r>
            <a:r>
              <a:rPr lang="en-US" altLang="ko-KR" sz="1200" dirty="0">
                <a:solidFill>
                  <a:schemeClr val="bg2">
                    <a:lumMod val="50000"/>
                  </a:schemeClr>
                </a:solidFill>
                <a:latin typeface="+mj-lt"/>
              </a:rPr>
              <a:t>. 28, no. 4, pp. 1646–1660, 2019.</a:t>
            </a:r>
          </a:p>
        </p:txBody>
      </p:sp>
    </p:spTree>
    <p:extLst>
      <p:ext uri="{BB962C8B-B14F-4D97-AF65-F5344CB8AC3E}">
        <p14:creationId xmlns:p14="http://schemas.microsoft.com/office/powerpoint/2010/main" val="251837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Triggers </a:t>
            </a:r>
            <a:r>
              <a:rPr lang="en-US" altLang="ko-KR" sz="2400" dirty="0">
                <a:latin typeface="+mn-ea"/>
                <a:ea typeface="+mn-ea"/>
              </a:rPr>
              <a:t>of VR Sickness</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6</a:t>
            </a:fld>
            <a:endParaRPr lang="ko-KR" altLang="en-US"/>
          </a:p>
        </p:txBody>
      </p:sp>
      <p:sp>
        <p:nvSpPr>
          <p:cNvPr id="5" name="직사각형 4"/>
          <p:cNvSpPr/>
          <p:nvPr/>
        </p:nvSpPr>
        <p:spPr>
          <a:xfrm>
            <a:off x="251520" y="1052736"/>
            <a:ext cx="8856984" cy="1692771"/>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Visual-vestibular conflict</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Caused by exceptional motion</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Induce VR sickness</a:t>
            </a:r>
          </a:p>
          <a:p>
            <a:pPr marL="812800" lvl="1" indent="-25200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The degree of the VR sickness felt by each person may differs.</a:t>
            </a:r>
          </a:p>
        </p:txBody>
      </p:sp>
      <p:pic>
        <p:nvPicPr>
          <p:cNvPr id="3" name="그림 2"/>
          <p:cNvPicPr>
            <a:picLocks noChangeAspect="1"/>
          </p:cNvPicPr>
          <p:nvPr/>
        </p:nvPicPr>
        <p:blipFill>
          <a:blip r:embed="rId4"/>
          <a:stretch>
            <a:fillRect/>
          </a:stretch>
        </p:blipFill>
        <p:spPr>
          <a:xfrm>
            <a:off x="325152" y="3200400"/>
            <a:ext cx="8493696" cy="2580364"/>
          </a:xfrm>
          <a:prstGeom prst="rect">
            <a:avLst/>
          </a:prstGeom>
        </p:spPr>
      </p:pic>
    </p:spTree>
    <p:extLst>
      <p:ext uri="{BB962C8B-B14F-4D97-AF65-F5344CB8AC3E}">
        <p14:creationId xmlns:p14="http://schemas.microsoft.com/office/powerpoint/2010/main" val="1622851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a:latin typeface="+mn-ea"/>
                <a:ea typeface="+mn-ea"/>
              </a:rPr>
              <a:t>Contribution of the Proposed Work</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7</a:t>
            </a:fld>
            <a:endParaRPr lang="ko-KR" altLang="en-US"/>
          </a:p>
        </p:txBody>
      </p:sp>
      <p:sp>
        <p:nvSpPr>
          <p:cNvPr id="5" name="직사각형 4"/>
          <p:cNvSpPr/>
          <p:nvPr/>
        </p:nvSpPr>
        <p:spPr>
          <a:xfrm>
            <a:off x="251520" y="1052736"/>
            <a:ext cx="8856984" cy="3249095"/>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Propose a novel deep learning framework that predicts individual VR sickness with content stimulus and physiological response. To the best of our knowledge, this is the first work that quantifies individual VR sickness considering individual subject with stimulus.</a:t>
            </a:r>
          </a:p>
          <a:p>
            <a:pPr marL="355600" indent="-252000" latinLnBrk="0">
              <a:lnSpc>
                <a:spcPct val="130000"/>
              </a:lnSpc>
              <a:buClr>
                <a:schemeClr val="tx1"/>
              </a:buClr>
              <a:buBlip>
                <a:blip r:embed="rId3"/>
              </a:buBlip>
              <a:tabLst>
                <a:tab pos="266700" algn="l"/>
                <a:tab pos="538163" algn="l"/>
              </a:tabLst>
              <a:defRPr/>
            </a:pPr>
            <a:endParaRPr lang="en-US" altLang="ko-KR" sz="2000" b="1" spc="-150" dirty="0">
              <a:solidFill>
                <a:srgbClr val="002060"/>
              </a:solidFill>
              <a:latin typeface="+mn-ea"/>
              <a:ea typeface="+mn-ea"/>
              <a:sym typeface="Wingdings" pitchFamily="2" charset="2"/>
            </a:endParaRPr>
          </a:p>
          <a:p>
            <a:pPr marL="355600" indent="-252000" latinLnBrk="0">
              <a:lnSpc>
                <a:spcPct val="130000"/>
              </a:lnSpc>
              <a:buClr>
                <a:schemeClr val="tx1"/>
              </a:buClr>
              <a:buBlip>
                <a:blip r:embed="rId3"/>
              </a:buBlip>
              <a:tabLst>
                <a:tab pos="266700" algn="l"/>
                <a:tab pos="538163" algn="l"/>
              </a:tabLst>
              <a:defRPr/>
            </a:pPr>
            <a:r>
              <a:rPr lang="en-US" altLang="ko-KR" sz="2000" b="1" spc="-150" dirty="0">
                <a:solidFill>
                  <a:srgbClr val="002060"/>
                </a:solidFill>
                <a:latin typeface="+mn-ea"/>
                <a:ea typeface="+mn-ea"/>
                <a:sym typeface="Wingdings" pitchFamily="2" charset="2"/>
              </a:rPr>
              <a:t>For evaluation of the proposed model, we built newly collected real-world 360-degree video dataset with corresponding physiological signals (EEG, EKG, and GSR) and SSQ scores. </a:t>
            </a:r>
          </a:p>
        </p:txBody>
      </p:sp>
    </p:spTree>
    <p:extLst>
      <p:ext uri="{BB962C8B-B14F-4D97-AF65-F5344CB8AC3E}">
        <p14:creationId xmlns:p14="http://schemas.microsoft.com/office/powerpoint/2010/main" val="2568066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ormAutofit/>
          </a:bodyPr>
          <a:lstStyle/>
          <a:p>
            <a:r>
              <a:rPr lang="en-US" altLang="ko-KR" sz="2400" dirty="0" smtClean="0">
                <a:latin typeface="+mn-ea"/>
                <a:ea typeface="+mn-ea"/>
              </a:rPr>
              <a:t>Proposed Method</a:t>
            </a:r>
            <a:endParaRPr lang="ko-KR" altLang="en-US" sz="2400" dirty="0">
              <a:latin typeface="+mn-ea"/>
              <a:ea typeface="+mn-ea"/>
            </a:endParaRPr>
          </a:p>
        </p:txBody>
      </p:sp>
      <p:sp>
        <p:nvSpPr>
          <p:cNvPr id="4" name="슬라이드 번호 개체 틀 3"/>
          <p:cNvSpPr>
            <a:spLocks noGrp="1"/>
          </p:cNvSpPr>
          <p:nvPr>
            <p:ph type="sldNum" sz="quarter" idx="12"/>
          </p:nvPr>
        </p:nvSpPr>
        <p:spPr/>
        <p:txBody>
          <a:bodyPr/>
          <a:lstStyle/>
          <a:p>
            <a:fld id="{F2147C5C-C177-47CA-968A-16AF03599F47}" type="slidenum">
              <a:rPr lang="ko-KR" altLang="en-US" smtClean="0"/>
              <a:t>8</a:t>
            </a:fld>
            <a:endParaRPr lang="ko-KR" altLang="en-US"/>
          </a:p>
        </p:txBody>
      </p:sp>
      <p:sp>
        <p:nvSpPr>
          <p:cNvPr id="5" name="직사각형 4"/>
          <p:cNvSpPr/>
          <p:nvPr/>
        </p:nvSpPr>
        <p:spPr>
          <a:xfrm>
            <a:off x="251520" y="1052736"/>
            <a:ext cx="8856984" cy="892552"/>
          </a:xfrm>
          <a:prstGeom prst="rect">
            <a:avLst/>
          </a:prstGeom>
        </p:spPr>
        <p:txBody>
          <a:bodyPr wrap="square">
            <a:spAutoFit/>
          </a:bodyPr>
          <a:lstStyle/>
          <a:p>
            <a:pPr marL="355600" indent="-252000" latinLnBrk="0">
              <a:lnSpc>
                <a:spcPct val="130000"/>
              </a:lnSpc>
              <a:buClr>
                <a:schemeClr val="tx1"/>
              </a:buClr>
              <a:buBlip>
                <a:blip r:embed="rId3"/>
              </a:buBlip>
              <a:tabLst>
                <a:tab pos="266700" algn="l"/>
                <a:tab pos="538163" algn="l"/>
              </a:tabLst>
              <a:defRPr/>
            </a:pPr>
            <a:r>
              <a:rPr lang="en-US" altLang="ko-KR" sz="2000" b="1" spc="-150" dirty="0" smtClean="0">
                <a:solidFill>
                  <a:srgbClr val="002060"/>
                </a:solidFill>
                <a:latin typeface="+mn-ea"/>
                <a:ea typeface="+mn-ea"/>
                <a:sym typeface="Wingdings" pitchFamily="2" charset="2"/>
              </a:rPr>
              <a:t>Overall framework</a:t>
            </a:r>
          </a:p>
          <a:p>
            <a:pPr marL="560800" lvl="1">
              <a:lnSpc>
                <a:spcPct val="130000"/>
              </a:lnSpc>
              <a:buClr>
                <a:schemeClr val="tx1"/>
              </a:buClr>
              <a:tabLst>
                <a:tab pos="266700" algn="l"/>
                <a:tab pos="538163" algn="l"/>
              </a:tabLst>
              <a:defRPr/>
            </a:pPr>
            <a:endParaRPr lang="en-US" altLang="ko-KR" sz="2000" b="1" spc="-150" dirty="0">
              <a:solidFill>
                <a:srgbClr val="002060"/>
              </a:solidFill>
              <a:latin typeface="+mn-ea"/>
              <a:ea typeface="+mn-ea"/>
              <a:sym typeface="Wingdings" pitchFamily="2" charset="2"/>
            </a:endParaRPr>
          </a:p>
        </p:txBody>
      </p:sp>
      <p:pic>
        <p:nvPicPr>
          <p:cNvPr id="7" name="그림 6"/>
          <p:cNvPicPr>
            <a:picLocks noChangeAspect="1"/>
          </p:cNvPicPr>
          <p:nvPr/>
        </p:nvPicPr>
        <p:blipFill>
          <a:blip r:embed="rId4"/>
          <a:stretch>
            <a:fillRect/>
          </a:stretch>
        </p:blipFill>
        <p:spPr>
          <a:xfrm>
            <a:off x="65558" y="1830834"/>
            <a:ext cx="8964142" cy="3883605"/>
          </a:xfrm>
          <a:prstGeom prst="rect">
            <a:avLst/>
          </a:prstGeom>
        </p:spPr>
      </p:pic>
    </p:spTree>
    <p:extLst>
      <p:ext uri="{BB962C8B-B14F-4D97-AF65-F5344CB8AC3E}">
        <p14:creationId xmlns:p14="http://schemas.microsoft.com/office/powerpoint/2010/main" val="344894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6778</TotalTime>
  <Words>1023</Words>
  <Application>Microsoft Office PowerPoint</Application>
  <PresentationFormat>화면 슬라이드 쇼(4:3)</PresentationFormat>
  <Paragraphs>146</Paragraphs>
  <Slides>18</Slides>
  <Notes>15</Notes>
  <HiddenSlides>0</HiddenSlides>
  <MMClips>0</MMClips>
  <ScaleCrop>false</ScaleCrop>
  <HeadingPairs>
    <vt:vector size="6" baseType="variant">
      <vt:variant>
        <vt:lpstr>사용한 글꼴</vt:lpstr>
      </vt:variant>
      <vt:variant>
        <vt:i4>11</vt:i4>
      </vt:variant>
      <vt:variant>
        <vt:lpstr>테마</vt:lpstr>
      </vt:variant>
      <vt:variant>
        <vt:i4>2</vt:i4>
      </vt:variant>
      <vt:variant>
        <vt:lpstr>슬라이드 제목</vt:lpstr>
      </vt:variant>
      <vt:variant>
        <vt:i4>18</vt:i4>
      </vt:variant>
    </vt:vector>
  </HeadingPairs>
  <TitlesOfParts>
    <vt:vector size="31" baseType="lpstr">
      <vt:lpstr>Geneva</vt:lpstr>
      <vt:lpstr>ＭＳ Ｐゴシック</vt:lpstr>
      <vt:lpstr>Myriad Pro</vt:lpstr>
      <vt:lpstr>游ゴシック</vt:lpstr>
      <vt:lpstr>맑은 고딕</vt:lpstr>
      <vt:lpstr>Arial</vt:lpstr>
      <vt:lpstr>Cambria Math</vt:lpstr>
      <vt:lpstr>Garamond</vt:lpstr>
      <vt:lpstr>Times New Roman</vt:lpstr>
      <vt:lpstr>Verdana</vt:lpstr>
      <vt:lpstr>Wingdings</vt:lpstr>
      <vt:lpstr>IEEE-SA Powerpoint Template</vt:lpstr>
      <vt:lpstr>Office 테마</vt:lpstr>
      <vt:lpstr>PowerPoint 프레젠테이션</vt:lpstr>
      <vt:lpstr>Compliance with  IEEE Standards Policies and Procedures</vt:lpstr>
      <vt:lpstr>IEEE 3079 HMD Based VR Sickness Reducing Technology Dongil Dillon Seo, dillon@joyfun.kr</vt:lpstr>
      <vt:lpstr>Virtual Reality</vt:lpstr>
      <vt:lpstr>VR Sickness</vt:lpstr>
      <vt:lpstr>Triggers of VR Sickness</vt:lpstr>
      <vt:lpstr>Triggers of VR Sickness</vt:lpstr>
      <vt:lpstr>Contribution of the Proposed Work</vt:lpstr>
      <vt:lpstr>Proposed Method</vt:lpstr>
      <vt:lpstr>Proposed Method</vt:lpstr>
      <vt:lpstr>Proposed Method</vt:lpstr>
      <vt:lpstr>Proposed Method</vt:lpstr>
      <vt:lpstr>Proposed Method</vt:lpstr>
      <vt:lpstr>Benchmark Database</vt:lpstr>
      <vt:lpstr>Experimental Results</vt:lpstr>
      <vt:lpstr>Experimental Results</vt:lpstr>
      <vt:lpstr>Experimental Results</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Sangmin Lee</cp:lastModifiedBy>
  <cp:revision>393</cp:revision>
  <cp:lastPrinted>2018-02-28T09:01:45Z</cp:lastPrinted>
  <dcterms:created xsi:type="dcterms:W3CDTF">2014-10-13T13:02:20Z</dcterms:created>
  <dcterms:modified xsi:type="dcterms:W3CDTF">2019-07-10T01:46:07Z</dcterms:modified>
</cp:coreProperties>
</file>