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301" r:id="rId5"/>
    <p:sldId id="510" r:id="rId6"/>
    <p:sldId id="511" r:id="rId7"/>
    <p:sldId id="434" r:id="rId8"/>
    <p:sldId id="435" r:id="rId9"/>
    <p:sldId id="436" r:id="rId10"/>
    <p:sldId id="450" r:id="rId11"/>
    <p:sldId id="473" r:id="rId12"/>
    <p:sldId id="481" r:id="rId13"/>
    <p:sldId id="484" r:id="rId14"/>
    <p:sldId id="512" r:id="rId15"/>
    <p:sldId id="487" r:id="rId16"/>
    <p:sldId id="477" r:id="rId17"/>
    <p:sldId id="479" r:id="rId18"/>
    <p:sldId id="480" r:id="rId19"/>
    <p:sldId id="482" r:id="rId20"/>
    <p:sldId id="513" r:id="rId21"/>
    <p:sldId id="514" r:id="rId22"/>
    <p:sldId id="498" r:id="rId23"/>
    <p:sldId id="496" r:id="rId24"/>
    <p:sldId id="497" r:id="rId25"/>
    <p:sldId id="483" r:id="rId26"/>
    <p:sldId id="493" r:id="rId27"/>
    <p:sldId id="494" r:id="rId28"/>
    <p:sldId id="495" r:id="rId29"/>
    <p:sldId id="470" r:id="rId3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0631" autoAdjust="0"/>
  </p:normalViewPr>
  <p:slideViewPr>
    <p:cSldViewPr snapToGrid="0">
      <p:cViewPr varScale="1">
        <p:scale>
          <a:sx n="82" d="100"/>
          <a:sy n="82" d="100"/>
        </p:scale>
        <p:origin x="90" y="22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1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09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95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59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0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6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1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0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63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66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67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7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3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8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7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9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1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Visio_Drawing.vsdx"/><Relationship Id="rId10" Type="http://schemas.openxmlformats.org/officeDocument/2006/relationships/image" Target="../media/image21.emf"/><Relationship Id="rId4" Type="http://schemas.openxmlformats.org/officeDocument/2006/relationships/image" Target="../media/image22.png"/><Relationship Id="rId9" Type="http://schemas.openxmlformats.org/officeDocument/2006/relationships/package" Target="../embeddings/Microsoft_Visio_Drawing2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2725F.2A10A840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2228850"/>
            <a:ext cx="8174421" cy="533400"/>
          </a:xfrm>
        </p:spPr>
        <p:txBody>
          <a:bodyPr/>
          <a:lstStyle/>
          <a:p>
            <a:r>
              <a:rPr lang="en-US" altLang="ko-KR" dirty="0"/>
              <a:t>Related </a:t>
            </a:r>
            <a:r>
              <a:rPr lang="en-US" altLang="ko-KR"/>
              <a:t>to Test Model for Immersive Video (TMIV) for 3DoF+</a:t>
            </a:r>
            <a:endParaRPr lang="en-US" altLang="ko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altLang="ko-KR"/>
              <a:t>Status of the Immersive Media Standard: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</a:t>
            </a:r>
            <a:r>
              <a:rPr lang="en-US" altLang="ko-KR">
                <a:solidFill>
                  <a:schemeClr val="accent1"/>
                </a:solidFill>
              </a:rPr>
              <a:t>: Jong-Beom Jeong (uof4949@skku.edu)</a:t>
            </a:r>
            <a:endParaRPr lang="en-US" altLang="ko-KR" dirty="0">
              <a:solidFill>
                <a:schemeClr val="accent1"/>
              </a:solidFill>
            </a:endParaRPr>
          </a:p>
          <a:p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>
                <a:solidFill>
                  <a:schemeClr val="accent1"/>
                </a:solidFill>
              </a:rPr>
              <a:t>, SoonBin </a:t>
            </a:r>
            <a:r>
              <a:rPr lang="en-US" altLang="ko-KR" dirty="0">
                <a:solidFill>
                  <a:schemeClr val="accent1"/>
                </a:solidFill>
              </a:rPr>
              <a:t>Lee</a:t>
            </a:r>
            <a:r>
              <a:rPr lang="en-US" altLang="ko-KR">
                <a:solidFill>
                  <a:schemeClr val="accent1"/>
                </a:solidFill>
              </a:rPr>
              <a:t>, Il-Woong Ryu, Dongmin Jang, Eun-Seok </a:t>
            </a:r>
            <a:r>
              <a:rPr lang="en-US" altLang="ko-KR" dirty="0">
                <a:solidFill>
                  <a:schemeClr val="accent1"/>
                </a:solidFill>
              </a:rPr>
              <a:t>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altLang="ko-KR" u="sng">
                <a:solidFill>
                  <a:schemeClr val="tx1">
                    <a:lumMod val="50000"/>
                    <a:lumOff val="50000"/>
                  </a:schemeClr>
                </a:solidFill>
              </a:rPr>
              <a:t>mcsl.skku.edu</a:t>
            </a:r>
            <a:endParaRPr lang="en-US" altLang="ko-K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</a:t>
            </a: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Computer Education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5A300-8FFC-421A-AEDC-7929F62857DE}"/>
                  </a:ext>
                </a:extLst>
              </p:cNvPr>
              <p:cNvSpPr txBox="1"/>
              <p:nvPr/>
            </p:nvSpPr>
            <p:spPr>
              <a:xfrm>
                <a:off x="66676" y="759535"/>
                <a:ext cx="9077324" cy="278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2000">
                    <a:solidFill>
                      <a:srgbClr val="00B0F0"/>
                    </a:solidFill>
                    <a:latin typeface="Arial"/>
                    <a:cs typeface="Arial"/>
                  </a:rPr>
                  <a:t>View Optimizer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Determines the basic views and the additional views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Select two views (=one pair) which have the largest direction deviation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They have the maximum value of 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θ(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𝑖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, 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𝑗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)</a:t>
                </a: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 where 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𝑖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, 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𝑗</a:t>
                </a: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 are the indices the source views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pl-PL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altLang="ko-KR" sz="1600">
                        <a:solidFill>
                          <a:srgbClr val="716C6B"/>
                        </a:solidFill>
                        <a:latin typeface="Cambria Math" panose="02040503050406030204" pitchFamily="18" charset="0"/>
                        <a:cs typeface="Arial"/>
                      </a:rPr>
                      <m:t>overlap</m:t>
                    </m:r>
                    <m:r>
                      <a:rPr lang="pl-PL" altLang="ko-KR" sz="1600">
                        <a:solidFill>
                          <a:srgbClr val="716C6B"/>
                        </a:solidFill>
                        <a:latin typeface="Cambria Math" panose="02040503050406030204" pitchFamily="18" charset="0"/>
                        <a:cs typeface="Arial"/>
                      </a:rPr>
                      <m:t> ≥0.5∗</m:t>
                    </m:r>
                    <m:func>
                      <m:funcPr>
                        <m:ctrlPr>
                          <a:rPr lang="ko-KR" altLang="ko-KR" sz="1600" i="1">
                            <a:solidFill>
                              <a:srgbClr val="716C6B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altLang="ko-KR" sz="1600">
                            <a:solidFill>
                              <a:srgbClr val="716C6B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ko-KR" altLang="ko-KR" sz="1600" i="1">
                                <a:solidFill>
                                  <a:srgbClr val="716C6B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ko-KR" altLang="ko-KR" sz="1600" i="1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𝐹𝑂𝑉</m:t>
                                </m:r>
                              </m:e>
                              <m:sub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l-PL" altLang="ko-KR" sz="1600">
                                <a:solidFill>
                                  <a:srgbClr val="716C6B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ko-KR" altLang="ko-KR" sz="1600" i="1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𝐹𝑂𝑉</m:t>
                                </m:r>
                              </m:e>
                              <m:sub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, only one basic view is selected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Else, multiple basic views including view m and view n are selected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endParaRPr lang="en-US" altLang="ko-KR" sz="1600">
                  <a:solidFill>
                    <a:srgbClr val="716C6B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5A300-8FFC-421A-AEDC-7929F628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" y="759535"/>
                <a:ext cx="9077324" cy="2780505"/>
              </a:xfrm>
              <a:prstGeom prst="rect">
                <a:avLst/>
              </a:prstGeom>
              <a:blipFill>
                <a:blip r:embed="rId4"/>
                <a:stretch>
                  <a:fillRect l="-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98C6B1D2-C534-4950-86FE-652EC76A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55" y="34795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E7F382F0-6CB7-46AF-8706-4E5EFAE3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49255"/>
              </p:ext>
            </p:extLst>
          </p:nvPr>
        </p:nvGraphicFramePr>
        <p:xfrm>
          <a:off x="1027020" y="3325646"/>
          <a:ext cx="26765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Visio" r:id="rId5" imgW="5181717" imgH="5057834" progId="Visio.Drawing.15">
                  <p:embed/>
                </p:oleObj>
              </mc:Choice>
              <mc:Fallback>
                <p:oleObj name="Visio" r:id="rId5" imgW="5181717" imgH="5057834" progId="Visio.Drawing.15">
                  <p:embed/>
                  <p:pic>
                    <p:nvPicPr>
                      <p:cNvPr id="10" name="개체 9">
                        <a:extLst>
                          <a:ext uri="{FF2B5EF4-FFF2-40B4-BE49-F238E27FC236}">
                            <a16:creationId xmlns:a16="http://schemas.microsoft.com/office/drawing/2014/main" id="{E7F382F0-6CB7-46AF-8706-4E5EFAE360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020" y="3325646"/>
                        <a:ext cx="267652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235EA7-3C46-4651-80C1-95FEE3FBBE06}"/>
              </a:ext>
            </a:extLst>
          </p:cNvPr>
          <p:cNvSpPr txBox="1"/>
          <p:nvPr/>
        </p:nvSpPr>
        <p:spPr>
          <a:xfrm>
            <a:off x="885825" y="5944576"/>
            <a:ext cx="3026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the directions deviations[1]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4CD95C58-3BAF-454F-8BEB-D0D51FFECAA4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BB1E64AE-7633-4399-928D-05727C5A4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43670"/>
              </p:ext>
            </p:extLst>
          </p:nvPr>
        </p:nvGraphicFramePr>
        <p:xfrm>
          <a:off x="4377655" y="4611521"/>
          <a:ext cx="3476477" cy="180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7" imgW="6124549" imgH="3514784" progId="Visio.Drawing.15">
                  <p:embed/>
                </p:oleObj>
              </mc:Choice>
              <mc:Fallback>
                <p:oleObj name="Visio" r:id="rId7" imgW="6124549" imgH="3514784" progId="Visio.Drawing.15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7802B354-D3C5-4586-8ED8-E6710BF30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655" y="4611521"/>
                        <a:ext cx="3476477" cy="1801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>
            <a:extLst>
              <a:ext uri="{FF2B5EF4-FFF2-40B4-BE49-F238E27FC236}">
                <a16:creationId xmlns:a16="http://schemas.microsoft.com/office/drawing/2014/main" id="{7D3E113D-8F79-4FA6-88C3-741D7AE33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9586"/>
              </p:ext>
            </p:extLst>
          </p:nvPr>
        </p:nvGraphicFramePr>
        <p:xfrm>
          <a:off x="4249980" y="2966029"/>
          <a:ext cx="3748217" cy="170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9" imgW="8412588" imgH="3230928" progId="Visio.Drawing.15">
                  <p:embed/>
                </p:oleObj>
              </mc:Choice>
              <mc:Fallback>
                <p:oleObj name="Visio" r:id="rId9" imgW="8412588" imgH="3230928" progId="Visio.Drawing.15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7BCF4904-332E-4BCE-9B15-8858A1BFE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980" y="2966029"/>
                        <a:ext cx="3748217" cy="1700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87367FB-1BBF-4654-96FD-639670319B6C}"/>
              </a:ext>
            </a:extLst>
          </p:cNvPr>
          <p:cNvSpPr txBox="1"/>
          <p:nvPr/>
        </p:nvSpPr>
        <p:spPr>
          <a:xfrm>
            <a:off x="4411693" y="6296796"/>
            <a:ext cx="357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overlap and its calculation[1]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F17FFCD-EB7C-4F02-B631-1896714A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44A76FD7-6AF1-4A85-A367-049F0A11F515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3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Atlas Constructor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Atlas : aggregation of patches after packing process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The atlas constructor is composed of three parts: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(1) Pruner, (2) Aggregator, and (3) Patch packer</a:t>
            </a:r>
            <a:endParaRPr lang="en-US" altLang="ko-KR" sz="1600" b="1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2759EE-98D9-4456-BC28-041902D4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" y="3037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40">
            <a:extLst>
              <a:ext uri="{FF2B5EF4-FFF2-40B4-BE49-F238E27FC236}">
                <a16:creationId xmlns:a16="http://schemas.microsoft.com/office/drawing/2014/main" id="{6042D19A-C8F9-4E97-BEA0-391CEDAD00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64" y="2233517"/>
            <a:ext cx="6726945" cy="402521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71F03-4BD5-4F3F-9ABD-A7432F1F56CF}"/>
              </a:ext>
            </a:extLst>
          </p:cNvPr>
          <p:cNvSpPr txBox="1"/>
          <p:nvPr/>
        </p:nvSpPr>
        <p:spPr>
          <a:xfrm>
            <a:off x="3264815" y="6258731"/>
            <a:ext cx="2793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of the Atlas Constructor[1]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119C536-C017-4640-BC4C-5D422369097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E1A73E6-EBC4-4AA0-82AA-B9DB629BE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id="{AA94856B-411D-4E2F-96B4-780A5FCCE42B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7">
            <a:extLst>
              <a:ext uri="{FF2B5EF4-FFF2-40B4-BE49-F238E27FC236}">
                <a16:creationId xmlns:a16="http://schemas.microsoft.com/office/drawing/2014/main" id="{AD3C61B0-8A83-4919-BAB6-F2889C137F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8835" y="2995553"/>
            <a:ext cx="5789010" cy="2637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235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Pruner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De-project depth from view j to 3D space and project them to the reference view I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 sample is pruned if it is already covered by the previous view, determined by :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Default value of RedundancyFactor is 0.02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2759EE-98D9-4456-BC28-041902D4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" y="3037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0D9B3-4AC2-45CD-BA21-1C69C850D612}"/>
              </a:ext>
            </a:extLst>
          </p:cNvPr>
          <p:cNvSpPr txBox="1"/>
          <p:nvPr/>
        </p:nvSpPr>
        <p:spPr>
          <a:xfrm>
            <a:off x="2587260" y="5674811"/>
            <a:ext cx="4211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pruning with 2 basic views and 3 additional views[1]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3206EA87-9F8B-4F5F-AF06-389509AA5771}"/>
                  </a:ext>
                </a:extLst>
              </p:cNvPr>
              <p:cNvSpPr/>
              <p:nvPr/>
            </p:nvSpPr>
            <p:spPr>
              <a:xfrm>
                <a:off x="791633" y="2025156"/>
                <a:ext cx="3319462" cy="28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ko-KR" alt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𝑅𝑒𝑑𝑢𝑛𝑑𝑎𝑛𝑐𝑦𝐹𝑎𝑐𝑡𝑜𝑟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ko-KR" sz="11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min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⁡(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ko-KR" altLang="en-US" sz="11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1100"/>
                  <a:t>)</a:t>
                </a:r>
                <a:endParaRPr lang="ko-KR" altLang="en-US" sz="1100"/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3206EA87-9F8B-4F5F-AF06-389509AA5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33" y="2025156"/>
                <a:ext cx="3319462" cy="286745"/>
              </a:xfrm>
              <a:prstGeom prst="rect">
                <a:avLst/>
              </a:prstGeom>
              <a:blipFill>
                <a:blip r:embed="rId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1">
            <a:extLst>
              <a:ext uri="{FF2B5EF4-FFF2-40B4-BE49-F238E27FC236}">
                <a16:creationId xmlns:a16="http://schemas.microsoft.com/office/drawing/2014/main" id="{20E7E22B-E91B-45DD-80C7-3800104E0122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27E5249-AEEA-46DB-B374-38E708D9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4" name="TextBox 68">
            <a:extLst>
              <a:ext uri="{FF2B5EF4-FFF2-40B4-BE49-F238E27FC236}">
                <a16:creationId xmlns:a16="http://schemas.microsoft.com/office/drawing/2014/main" id="{2D94DC5B-C94C-41E3-9AAA-9E8D7E390CAF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1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Aggregator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Accumulation for each intra period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Implemented by logical operation OR</a:t>
            </a:r>
            <a:endParaRPr lang="en-US" altLang="ko-KR" sz="1600" b="1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163">
            <a:extLst>
              <a:ext uri="{FF2B5EF4-FFF2-40B4-BE49-F238E27FC236}">
                <a16:creationId xmlns:a16="http://schemas.microsoft.com/office/drawing/2014/main" id="{769EDC82-0A61-4C9D-9A9C-959509556518}"/>
              </a:ext>
            </a:extLst>
          </p:cNvPr>
          <p:cNvPicPr/>
          <p:nvPr/>
        </p:nvPicPr>
        <p:blipFill rotWithShape="1">
          <a:blip r:embed="rId3"/>
          <a:srcRect t="8438"/>
          <a:stretch/>
        </p:blipFill>
        <p:spPr bwMode="auto">
          <a:xfrm>
            <a:off x="1435189" y="3586029"/>
            <a:ext cx="5943600" cy="2710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C6943F7-7119-4261-BA6B-85C56DBADC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79" y="2130711"/>
            <a:ext cx="1925149" cy="9625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A359F5D-5D75-4E91-8583-2F8442D84F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78" y="2130711"/>
            <a:ext cx="1925149" cy="9625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BF12C6-D921-412A-A0E5-B5EDD2CDCC53}"/>
              </a:ext>
            </a:extLst>
          </p:cNvPr>
          <p:cNvSpPr txBox="1"/>
          <p:nvPr/>
        </p:nvSpPr>
        <p:spPr>
          <a:xfrm>
            <a:off x="2652954" y="225049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8245D-3200-4554-8A65-D43CAC4BA9BB}"/>
              </a:ext>
            </a:extLst>
          </p:cNvPr>
          <p:cNvSpPr txBox="1"/>
          <p:nvPr/>
        </p:nvSpPr>
        <p:spPr>
          <a:xfrm>
            <a:off x="1016836" y="3229221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frame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A6695-61A2-4A13-A3E4-D5822ACCAF55}"/>
              </a:ext>
            </a:extLst>
          </p:cNvPr>
          <p:cNvSpPr txBox="1"/>
          <p:nvPr/>
        </p:nvSpPr>
        <p:spPr>
          <a:xfrm>
            <a:off x="3307754" y="3229222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t+31 frame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464B68F-3E6B-4960-8762-E3362C090402}"/>
              </a:ext>
            </a:extLst>
          </p:cNvPr>
          <p:cNvCxnSpPr>
            <a:cxnSpLocks/>
          </p:cNvCxnSpPr>
          <p:nvPr/>
        </p:nvCxnSpPr>
        <p:spPr>
          <a:xfrm>
            <a:off x="5131913" y="2588726"/>
            <a:ext cx="311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C26FFA7-E713-4538-A768-AB848E4DA017}"/>
              </a:ext>
            </a:extLst>
          </p:cNvPr>
          <p:cNvSpPr/>
          <p:nvPr/>
        </p:nvSpPr>
        <p:spPr>
          <a:xfrm>
            <a:off x="5774052" y="2130711"/>
            <a:ext cx="815248" cy="962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31305C-DD1E-4560-8126-27E692821AFD}"/>
              </a:ext>
            </a:extLst>
          </p:cNvPr>
          <p:cNvSpPr txBox="1"/>
          <p:nvPr/>
        </p:nvSpPr>
        <p:spPr>
          <a:xfrm>
            <a:off x="6181676" y="2462121"/>
            <a:ext cx="192396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Aggregated Mask</a:t>
            </a:r>
            <a:endParaRPr lang="en-US" altLang="ko-K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7579E-E082-4590-8FB8-06D2BB795094}"/>
              </a:ext>
            </a:extLst>
          </p:cNvPr>
          <p:cNvSpPr txBox="1"/>
          <p:nvPr/>
        </p:nvSpPr>
        <p:spPr>
          <a:xfrm>
            <a:off x="4627588" y="2658109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(Merge)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E4EC2B3-DC4E-40A5-B186-C3D7128E60F1}"/>
              </a:ext>
            </a:extLst>
          </p:cNvPr>
          <p:cNvSpPr/>
          <p:nvPr/>
        </p:nvSpPr>
        <p:spPr>
          <a:xfrm>
            <a:off x="647317" y="2047189"/>
            <a:ext cx="7519345" cy="146945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E959E1A3-856B-4F2F-9D3C-37FD62CA5077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AD68147-E39F-4C55-9414-8704748B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9" name="TextBox 68">
            <a:extLst>
              <a:ext uri="{FF2B5EF4-FFF2-40B4-BE49-F238E27FC236}">
                <a16:creationId xmlns:a16="http://schemas.microsoft.com/office/drawing/2014/main" id="{07EF85B6-50B6-4E43-97E6-B24AFEA92591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3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Patch Packer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8-pixel neighborhood region growing is conducted to generate a cluster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Then, the clusters are sorted by a decreasing size order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The number of atlases is determined by : </a:t>
            </a:r>
            <a:b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</a:br>
            <a:b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where  maximum size of all atlases is expressed in Mpixels (default value : 20)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EBA30CF-F963-4682-A784-6325A177F6D4}"/>
              </a:ext>
            </a:extLst>
          </p:cNvPr>
          <p:cNvGrpSpPr/>
          <p:nvPr/>
        </p:nvGrpSpPr>
        <p:grpSpPr>
          <a:xfrm>
            <a:off x="5829741" y="3784753"/>
            <a:ext cx="2661773" cy="1863241"/>
            <a:chOff x="2662670" y="2451891"/>
            <a:chExt cx="3600000" cy="2520000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483CDEB-C4BA-462F-B4E8-FD9BF3724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067ADBA-59E8-48A9-8E24-D4B0FFB7D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28C6553-277C-404F-A91B-D76928C17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60F8EBB-DC7D-4612-80C5-E5927EEE4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A50B68F-A623-40EF-9710-86BB441CA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5EA4391-2A8C-4FC6-AED2-4E99DCEA5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93BAB60-A3A9-49D4-8A6D-468D89103B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06E5B9A-DB14-491E-AE02-C81CCB3C7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43991E7-846E-46D2-9871-F67739CF9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6F604EC9-E6A2-478B-9981-2E572C927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B9058ED-4597-4C68-880E-A092C127B3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ED4ADAD-5B7B-41B2-9ECC-C7514D117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ADD75B4E-4CD6-447A-8D04-E28BC1938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78E7A3B-ACD0-4B3B-920F-4F83816ABF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A87FD15-8120-44DE-BC80-6F2FC815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281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1B7C46C8-0CDD-43B2-A53D-12A98ABEE5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281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EB8161C9-0B25-48C2-8FF5-E19FD7553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43024C6-1A4E-442E-ACC5-815083BDB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5896391-CAC7-4DC0-8075-9CFF89E6B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12865206-9C68-4A4A-BB4F-60AA97BAF9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74FF786-3228-4302-8E8F-2AD944DEBB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F7667D17-95A2-477C-8E1C-13E871BD15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060A2E15-A984-4AEE-8E1E-E5D5661DC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F2B7740-C25C-4A31-BF13-7DEAF63E5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317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1A104E14-46D4-4364-B0DA-D95A762209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317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7C4A04D6-A29F-4F97-B87C-65E554DD9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317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E750533-8E0F-4DD5-9777-5A9187CBC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0C94457F-7692-4942-8385-A8F983836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72263B59-2E82-4277-9658-C44C6E83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76FBC08-3BE9-4F98-8C22-02A9523BAD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347599F3-844F-45A4-A9AA-BBA47DF54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E0B4D72B-A279-4637-B28A-D35A426B11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D41756BA-45A0-4312-BAE3-D8C103C49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03050D2C-B558-4B9F-BC9C-041BB4F15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3737D267-DA61-487A-B0DE-F17EFB9A4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BF90A92F-53D3-407C-A037-7E0A1850C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A0CADE6D-82D8-4519-8BB2-A6F4269B29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F4B0F26F-789F-4F6B-B8F0-A705FB4C6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A14FED2-1C6F-4530-9CCB-8BF12FC45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196C75D1-EE54-44B6-879B-67A85CA69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811B90F0-C708-4A3F-A986-D8F36A92B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47AC0E9-26D9-4DBB-BB2B-1DF706DAA4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40FB4AB7-AC8F-4152-B2C5-86F722567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3DC23536-7728-4C09-B4F6-729C4BB8E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A8B60FAB-041C-47DA-A3D2-DF93EA5C53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CB8FBCB6-357B-45E0-B180-71ACA35D0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43B87A82-078A-4BB3-A599-7D46066AD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D68E8339-2EE5-4DEB-8661-65FD47E54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B8F212AA-7954-47F6-9E01-536689094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DDBFDC61-ED6B-4369-9230-F27B4899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52B57933-5D42-42FC-A650-412F7A6DD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2026AEE7-ED41-4F20-B32E-89E737BF3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5B8E1430-A230-4B12-B9A7-FFC800BE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C8EA8DC3-FEBE-460C-B303-6988F0ADE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425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8BC54423-8989-4D2B-89DF-5752A1548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425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D7DC9A53-51C8-4C79-B72E-A9D941043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1F4DB21B-CC22-4D8D-B78F-74C106412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AF33FE4-8F80-468F-B544-9B2DCF05E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558C966E-AB8E-41D2-BDA5-50B65C0CD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64BE7D46-89DA-4A2A-8A43-8193B0CCC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4AB4360D-8B8E-446B-BEF0-3616E22A3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01A7B60D-C041-4C10-A3B3-FC4A016A8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A3115ED1-1773-4159-81C7-A559918A7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271E21E5-D4D6-4907-AE4A-AA8FC2811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3FCBC42D-D85F-478C-9601-8E4448FB99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46761ECE-198C-4AE4-ADED-620AE82B84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2F0A5CDD-52CA-4CE3-B434-8747BAFE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E80EB1B6-14F6-4AE5-9298-65A3BAB55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3260F3B0-E577-4DC2-BE99-CD98E8704D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E61DEDBA-7BE7-498B-91B1-0B15D1907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A5794F21-6B4B-4179-9C74-0FC586CD217A}"/>
                </a:ext>
              </a:extLst>
            </p:cNvPr>
            <p:cNvSpPr/>
            <p:nvPr/>
          </p:nvSpPr>
          <p:spPr>
            <a:xfrm>
              <a:off x="4174670" y="3603891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040A3D3-1B44-4257-AFA9-4B6784B55391}"/>
                </a:ext>
              </a:extLst>
            </p:cNvPr>
            <p:cNvSpPr txBox="1"/>
            <p:nvPr/>
          </p:nvSpPr>
          <p:spPr>
            <a:xfrm>
              <a:off x="3794370" y="3887225"/>
              <a:ext cx="976599" cy="499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1B94CA2C-4EA6-49F7-8535-2ACFB1D05C0F}"/>
                </a:ext>
              </a:extLst>
            </p:cNvPr>
            <p:cNvCxnSpPr>
              <a:stCxn id="101" idx="6"/>
            </p:cNvCxnSpPr>
            <p:nvPr/>
          </p:nvCxnSpPr>
          <p:spPr>
            <a:xfrm>
              <a:off x="4390670" y="3711891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9B0CE673-7C6C-4534-9163-2762E399418B}"/>
                </a:ext>
              </a:extLst>
            </p:cNvPr>
            <p:cNvCxnSpPr>
              <a:stCxn id="101" idx="7"/>
            </p:cNvCxnSpPr>
            <p:nvPr/>
          </p:nvCxnSpPr>
          <p:spPr>
            <a:xfrm flipV="1">
              <a:off x="4359038" y="3351891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066EB9FB-7214-458A-9EDA-FFB6F5F16B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62070" y="3945891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63853671-A246-470F-9717-59047C32F7A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162070" y="3477891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화살표 연결선 106">
              <a:extLst>
                <a:ext uri="{FF2B5EF4-FFF2-40B4-BE49-F238E27FC236}">
                  <a16:creationId xmlns:a16="http://schemas.microsoft.com/office/drawing/2014/main" id="{F393F110-6DF6-4047-A9A9-EE32A4893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340" y="3721732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화살표 연결선 107">
              <a:extLst>
                <a:ext uri="{FF2B5EF4-FFF2-40B4-BE49-F238E27FC236}">
                  <a16:creationId xmlns:a16="http://schemas.microsoft.com/office/drawing/2014/main" id="{9A9A9273-3906-4606-9356-A53DCDA7B3C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64302" y="3781626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화살표 연결선 108">
              <a:extLst>
                <a:ext uri="{FF2B5EF4-FFF2-40B4-BE49-F238E27FC236}">
                  <a16:creationId xmlns:a16="http://schemas.microsoft.com/office/drawing/2014/main" id="{5164CB1F-1E3A-4155-AE56-30EDB46BE7B1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917327" y="3777377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109">
              <a:extLst>
                <a:ext uri="{FF2B5EF4-FFF2-40B4-BE49-F238E27FC236}">
                  <a16:creationId xmlns:a16="http://schemas.microsoft.com/office/drawing/2014/main" id="{ED867C42-C691-4462-9CC5-5B45AAD3C3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15367" y="3356901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89B0A47-A1A4-4620-B68D-10DFF7F12713}"/>
              </a:ext>
            </a:extLst>
          </p:cNvPr>
          <p:cNvSpPr txBox="1"/>
          <p:nvPr/>
        </p:nvSpPr>
        <p:spPr>
          <a:xfrm>
            <a:off x="711247" y="6201399"/>
            <a:ext cx="4110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clusters represented in false color on a pruned view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DD3AB49-5297-4F71-9D18-4B01C01F10B3}"/>
              </a:ext>
            </a:extLst>
          </p:cNvPr>
          <p:cNvSpPr txBox="1"/>
          <p:nvPr/>
        </p:nvSpPr>
        <p:spPr>
          <a:xfrm>
            <a:off x="5589449" y="5777539"/>
            <a:ext cx="3256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8-pixel neighborhood region growing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Picture 165">
            <a:extLst>
              <a:ext uri="{FF2B5EF4-FFF2-40B4-BE49-F238E27FC236}">
                <a16:creationId xmlns:a16="http://schemas.microsoft.com/office/drawing/2014/main" id="{57F66505-065C-49C3-AF00-3DD1E75FF688}"/>
              </a:ext>
            </a:extLst>
          </p:cNvPr>
          <p:cNvPicPr/>
          <p:nvPr/>
        </p:nvPicPr>
        <p:blipFill rotWithShape="1">
          <a:blip r:embed="rId3"/>
          <a:srcRect t="1315" b="2743"/>
          <a:stretch/>
        </p:blipFill>
        <p:spPr bwMode="auto">
          <a:xfrm>
            <a:off x="298531" y="3569803"/>
            <a:ext cx="4935855" cy="259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6C9954C0-7697-4FCC-9D41-DA1BE5E0FA93}"/>
                  </a:ext>
                </a:extLst>
              </p:cNvPr>
              <p:cNvSpPr/>
              <p:nvPr/>
            </p:nvSpPr>
            <p:spPr>
              <a:xfrm>
                <a:off x="298531" y="2335398"/>
                <a:ext cx="3319462" cy="466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𝐴𝑡𝑙𝑎𝑠</m:t>
                          </m:r>
                        </m:sub>
                      </m:sSub>
                      <m:r>
                        <a:rPr lang="ko-KR" altLang="en-US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𝑐𝑒𝑖𝑙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ko-KR" alt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𝑀𝑃𝑖𝑥𝑒𝑙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t-BR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  <m:sup>
                              <m:r>
                                <a:rPr lang="pt-BR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𝐴𝑡𝑙𝑎𝑠𝑊𝑖𝑑𝑡h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𝐴𝑡𝑙𝑎𝑠𝐻𝑒𝑖𝑔h𝑡</m:t>
                          </m:r>
                        </m:den>
                      </m:f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100"/>
              </a:p>
            </p:txBody>
          </p:sp>
        </mc:Choice>
        <mc:Fallback xmlns=""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6C9954C0-7697-4FCC-9D41-DA1BE5E0F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1" y="2335398"/>
                <a:ext cx="3319462" cy="466538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제목 1">
            <a:extLst>
              <a:ext uri="{FF2B5EF4-FFF2-40B4-BE49-F238E27FC236}">
                <a16:creationId xmlns:a16="http://schemas.microsoft.com/office/drawing/2014/main" id="{F197DA38-177C-49AB-A113-5A18C80101D4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16" name="Rectangle 5">
            <a:extLst>
              <a:ext uri="{FF2B5EF4-FFF2-40B4-BE49-F238E27FC236}">
                <a16:creationId xmlns:a16="http://schemas.microsoft.com/office/drawing/2014/main" id="{08EDB74C-BB6F-4CFC-8DDC-623F144E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04810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235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Decoder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Decoder receives HEVC decoded atlases and the following metadata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TMIV decoder consists of three main steps: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(1) Video decoder and metadata parser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(2) Atlas patch occupancy map generator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(3) Renderer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Obraz 34">
            <a:extLst>
              <a:ext uri="{FF2B5EF4-FFF2-40B4-BE49-F238E27FC236}">
                <a16:creationId xmlns:a16="http://schemas.microsoft.com/office/drawing/2014/main" id="{339BFFF4-BC41-4F5C-9348-6D0DDC1B43C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6" b="4753"/>
          <a:stretch/>
        </p:blipFill>
        <p:spPr bwMode="auto">
          <a:xfrm>
            <a:off x="1158362" y="3148021"/>
            <a:ext cx="6827276" cy="2925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C6AD1-57D5-4721-92BA-2F45D1F5CF7D}"/>
              </a:ext>
            </a:extLst>
          </p:cNvPr>
          <p:cNvSpPr txBox="1"/>
          <p:nvPr/>
        </p:nvSpPr>
        <p:spPr>
          <a:xfrm>
            <a:off x="3348812" y="6098465"/>
            <a:ext cx="2654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TMIV decoder[1]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D475873-87AD-420F-9975-077F25A9C2B9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91EC744-099F-4015-B282-E5FD5C26A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0A667E69-2DBD-46DB-AC2D-A15950E97887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Atlas Patch Occupancy Map Generator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An occupancy map is generated for each atlas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Occupancy map contains the locations of the patches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Based on the occupancy map, the source views are reconstructed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E765C-4F9D-4FB7-9E06-AD8380796D82}"/>
              </a:ext>
            </a:extLst>
          </p:cNvPr>
          <p:cNvSpPr txBox="1"/>
          <p:nvPr/>
        </p:nvSpPr>
        <p:spPr>
          <a:xfrm>
            <a:off x="3469775" y="5956525"/>
            <a:ext cx="2096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Data flow of TMIV decoder[1]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55DEDCEA-8FEF-4E76-A3C1-0C1EC48C71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1787" y="2539903"/>
            <a:ext cx="5940425" cy="335407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02A84C1-F59E-4FAD-B8D8-17B381C9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771E33F2-46EB-4F4A-AB52-0DF00D7B9C99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4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HEVC anchor, TMIV anchor, and MCSL’s method are evaluated</a:t>
            </a:r>
            <a:r>
              <a:rPr lang="ko-KR" altLang="en-US" sz="2000">
                <a:solidFill>
                  <a:srgbClr val="716C6B"/>
                </a:solidFill>
                <a:latin typeface="Arial"/>
                <a:cs typeface="Arial"/>
              </a:rPr>
              <a:t> </a:t>
            </a:r>
            <a:endParaRPr lang="en-US" altLang="ko-KR" sz="20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MCSL’s method represents TMIV-like encoder and decoder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BD-rate, required number of decoders, encoding time are measured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</a:t>
            </a:r>
            <a:endParaRPr lang="en-US" altLang="ko-KR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20D93B3-FF21-4066-8953-A35A77B52545}"/>
              </a:ext>
            </a:extLst>
          </p:cNvPr>
          <p:cNvSpPr/>
          <p:nvPr/>
        </p:nvSpPr>
        <p:spPr>
          <a:xfrm>
            <a:off x="7735277" y="3342037"/>
            <a:ext cx="1264753" cy="1802387"/>
          </a:xfrm>
          <a:prstGeom prst="rect">
            <a:avLst/>
          </a:prstGeom>
          <a:solidFill>
            <a:srgbClr val="DAE3F3"/>
          </a:solidFill>
          <a:ln w="19050">
            <a:solidFill>
              <a:schemeClr val="tx1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A78C9E6-3C36-4EF0-9DC8-CDAEB956A722}"/>
              </a:ext>
            </a:extLst>
          </p:cNvPr>
          <p:cNvSpPr/>
          <p:nvPr/>
        </p:nvSpPr>
        <p:spPr>
          <a:xfrm>
            <a:off x="1340152" y="3342037"/>
            <a:ext cx="1095853" cy="1802387"/>
          </a:xfrm>
          <a:prstGeom prst="rect">
            <a:avLst/>
          </a:prstGeom>
          <a:solidFill>
            <a:srgbClr val="DAE3F3"/>
          </a:solidFill>
          <a:ln w="19050">
            <a:solidFill>
              <a:schemeClr val="tx1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CF85562-50B3-435D-8020-D1C7383D0F5B}"/>
              </a:ext>
            </a:extLst>
          </p:cNvPr>
          <p:cNvSpPr/>
          <p:nvPr/>
        </p:nvSpPr>
        <p:spPr>
          <a:xfrm>
            <a:off x="1392581" y="3480931"/>
            <a:ext cx="994215" cy="3811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View Synthesis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2A0912F-2FBD-4C7E-9238-7A4FB84EC5B7}"/>
              </a:ext>
            </a:extLst>
          </p:cNvPr>
          <p:cNvGrpSpPr/>
          <p:nvPr/>
        </p:nvGrpSpPr>
        <p:grpSpPr>
          <a:xfrm>
            <a:off x="506918" y="3290335"/>
            <a:ext cx="476899" cy="1417332"/>
            <a:chOff x="1048248" y="2534920"/>
            <a:chExt cx="691154" cy="2054092"/>
          </a:xfrm>
        </p:grpSpPr>
        <p:pic>
          <p:nvPicPr>
            <p:cNvPr id="10" name="Picture 4" descr="video icon pngì ëí ì´ë¯¸ì§ ê²ìê²°ê³¼">
              <a:extLst>
                <a:ext uri="{FF2B5EF4-FFF2-40B4-BE49-F238E27FC236}">
                  <a16:creationId xmlns:a16="http://schemas.microsoft.com/office/drawing/2014/main" id="{34E554AC-ED0E-415F-937A-7C7F88412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7600" y="2534920"/>
              <a:ext cx="55245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video icon pngì ëí ì´ë¯¸ì§ ê²ìê²°ê³¼">
              <a:extLst>
                <a:ext uri="{FF2B5EF4-FFF2-40B4-BE49-F238E27FC236}">
                  <a16:creationId xmlns:a16="http://schemas.microsoft.com/office/drawing/2014/main" id="{24375CE8-A986-4BB7-9EA3-C49696C6A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7600" y="3120011"/>
              <a:ext cx="55245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video icon pngì ëí ì´ë¯¸ì§ ê²ìê²°ê³¼">
              <a:extLst>
                <a:ext uri="{FF2B5EF4-FFF2-40B4-BE49-F238E27FC236}">
                  <a16:creationId xmlns:a16="http://schemas.microsoft.com/office/drawing/2014/main" id="{88A0ADEE-FADF-4500-A09B-F2803489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7600" y="4036562"/>
              <a:ext cx="55245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F686D2-D793-4469-B001-184842EF9A5F}"/>
                </a:ext>
              </a:extLst>
            </p:cNvPr>
            <p:cNvSpPr txBox="1"/>
            <p:nvPr/>
          </p:nvSpPr>
          <p:spPr>
            <a:xfrm>
              <a:off x="1048248" y="3513342"/>
              <a:ext cx="691154" cy="40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04CA03-00BF-43BE-9908-06EB697572DF}"/>
              </a:ext>
            </a:extLst>
          </p:cNvPr>
          <p:cNvSpPr txBox="1"/>
          <p:nvPr/>
        </p:nvSpPr>
        <p:spPr>
          <a:xfrm>
            <a:off x="98153" y="4753235"/>
            <a:ext cx="1294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360 cameras array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523B610-5907-4062-B249-96723A740A18}"/>
              </a:ext>
            </a:extLst>
          </p:cNvPr>
          <p:cNvSpPr/>
          <p:nvPr/>
        </p:nvSpPr>
        <p:spPr>
          <a:xfrm>
            <a:off x="1490726" y="410177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Pruning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803AA32-9109-4D83-832D-0E5A41A6E2AE}"/>
              </a:ext>
            </a:extLst>
          </p:cNvPr>
          <p:cNvSpPr/>
          <p:nvPr/>
        </p:nvSpPr>
        <p:spPr>
          <a:xfrm>
            <a:off x="1490728" y="468531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BB84DDD-6F29-4CC6-9FFF-C6C5200D8D76}"/>
              </a:ext>
            </a:extLst>
          </p:cNvPr>
          <p:cNvCxnSpPr>
            <a:stCxn id="10" idx="1"/>
            <a:endCxn id="7" idx="1"/>
          </p:cNvCxnSpPr>
          <p:nvPr/>
        </p:nvCxnSpPr>
        <p:spPr>
          <a:xfrm>
            <a:off x="935964" y="3480931"/>
            <a:ext cx="456618" cy="19059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F72DF7C2-E2B0-4255-BF65-C859888ECA98}"/>
              </a:ext>
            </a:extLst>
          </p:cNvPr>
          <p:cNvCxnSpPr>
            <a:stCxn id="12" idx="1"/>
            <a:endCxn id="7" idx="1"/>
          </p:cNvCxnSpPr>
          <p:nvPr/>
        </p:nvCxnSpPr>
        <p:spPr>
          <a:xfrm flipV="1">
            <a:off x="935964" y="3671528"/>
            <a:ext cx="456618" cy="84554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D0DFEE6D-EA8F-4B80-B0BE-1B51DFE0B2F8}"/>
              </a:ext>
            </a:extLst>
          </p:cNvPr>
          <p:cNvCxnSpPr>
            <a:stCxn id="11" idx="1"/>
            <a:endCxn id="7" idx="1"/>
          </p:cNvCxnSpPr>
          <p:nvPr/>
        </p:nvCxnSpPr>
        <p:spPr>
          <a:xfrm flipV="1">
            <a:off x="935964" y="3671528"/>
            <a:ext cx="456618" cy="213119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84124886-DD54-4E3A-B281-C5F136CC9E18}"/>
              </a:ext>
            </a:extLst>
          </p:cNvPr>
          <p:cNvCxnSpPr>
            <a:stCxn id="12" idx="1"/>
            <a:endCxn id="16" idx="1"/>
          </p:cNvCxnSpPr>
          <p:nvPr/>
        </p:nvCxnSpPr>
        <p:spPr>
          <a:xfrm flipV="1">
            <a:off x="935964" y="4273718"/>
            <a:ext cx="554762" cy="243353"/>
          </a:xfrm>
          <a:prstGeom prst="bentConnector3">
            <a:avLst>
              <a:gd name="adj1" fmla="val 4157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F8C18DE-5883-4DB6-9D87-62F03CB0B903}"/>
              </a:ext>
            </a:extLst>
          </p:cNvPr>
          <p:cNvSpPr/>
          <p:nvPr/>
        </p:nvSpPr>
        <p:spPr>
          <a:xfrm>
            <a:off x="3020724" y="350038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Encoder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4885399-9ABD-4DC4-8B1F-31F4E1A078D5}"/>
              </a:ext>
            </a:extLst>
          </p:cNvPr>
          <p:cNvSpPr/>
          <p:nvPr/>
        </p:nvSpPr>
        <p:spPr>
          <a:xfrm>
            <a:off x="3020723" y="410304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Decoder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DC0C975-0451-4F25-B748-D80BB6E5288B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 flipH="1">
            <a:off x="3419685" y="3844274"/>
            <a:ext cx="1" cy="2587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7F5EB62-4D58-4C30-A74B-921A34E6EE0A}"/>
              </a:ext>
            </a:extLst>
          </p:cNvPr>
          <p:cNvSpPr/>
          <p:nvPr/>
        </p:nvSpPr>
        <p:spPr>
          <a:xfrm>
            <a:off x="3020418" y="4686150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Encoder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55F5E14-26AB-4A58-8F2F-2FB65F9210E0}"/>
              </a:ext>
            </a:extLst>
          </p:cNvPr>
          <p:cNvSpPr/>
          <p:nvPr/>
        </p:nvSpPr>
        <p:spPr>
          <a:xfrm>
            <a:off x="6835645" y="4686150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Decoder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3491B8-5AFF-4DC5-BF65-AE3B7C9274B0}"/>
              </a:ext>
            </a:extLst>
          </p:cNvPr>
          <p:cNvSpPr/>
          <p:nvPr/>
        </p:nvSpPr>
        <p:spPr>
          <a:xfrm>
            <a:off x="6835645" y="4083102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Decoder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B4B954C-7186-4A40-BA7E-E9BF8014A727}"/>
              </a:ext>
            </a:extLst>
          </p:cNvPr>
          <p:cNvSpPr/>
          <p:nvPr/>
        </p:nvSpPr>
        <p:spPr>
          <a:xfrm>
            <a:off x="7831589" y="4686541"/>
            <a:ext cx="1106467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Unpacking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97C9AF1-7BBB-42A0-8AA6-F3D72A13D15B}"/>
              </a:ext>
            </a:extLst>
          </p:cNvPr>
          <p:cNvSpPr/>
          <p:nvPr/>
        </p:nvSpPr>
        <p:spPr>
          <a:xfrm>
            <a:off x="7831588" y="4083540"/>
            <a:ext cx="1106458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548414C-B970-4ACA-A7A7-37BEEA352616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1889688" y="4445664"/>
            <a:ext cx="1" cy="2396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5812FCE-B835-4330-A778-476A3EB1D84A}"/>
              </a:ext>
            </a:extLst>
          </p:cNvPr>
          <p:cNvCxnSpPr>
            <a:stCxn id="17" idx="3"/>
            <a:endCxn id="25" idx="1"/>
          </p:cNvCxnSpPr>
          <p:nvPr/>
        </p:nvCxnSpPr>
        <p:spPr>
          <a:xfrm>
            <a:off x="2288650" y="4857258"/>
            <a:ext cx="731768" cy="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2CB1576-8517-4427-BD19-DAC730FC817E}"/>
              </a:ext>
            </a:extLst>
          </p:cNvPr>
          <p:cNvCxnSpPr>
            <a:stCxn id="26" idx="3"/>
            <a:endCxn id="28" idx="1"/>
          </p:cNvCxnSpPr>
          <p:nvPr/>
        </p:nvCxnSpPr>
        <p:spPr>
          <a:xfrm>
            <a:off x="7633567" y="4858096"/>
            <a:ext cx="198021" cy="3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8462360-9765-4ADA-8536-B6FB6FB1110C}"/>
              </a:ext>
            </a:extLst>
          </p:cNvPr>
          <p:cNvCxnSpPr>
            <a:cxnSpLocks/>
            <a:stCxn id="28" idx="0"/>
            <a:endCxn id="29" idx="2"/>
          </p:cNvCxnSpPr>
          <p:nvPr/>
        </p:nvCxnSpPr>
        <p:spPr>
          <a:xfrm flipH="1" flipV="1">
            <a:off x="8384817" y="4427434"/>
            <a:ext cx="5" cy="2591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414152E-472D-4B4C-99C7-49ADF905787A}"/>
              </a:ext>
            </a:extLst>
          </p:cNvPr>
          <p:cNvSpPr/>
          <p:nvPr/>
        </p:nvSpPr>
        <p:spPr>
          <a:xfrm>
            <a:off x="7887709" y="3442336"/>
            <a:ext cx="994215" cy="3811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View Synthesis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DD62CDC-6452-4229-8541-D28A23727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45" y="2834373"/>
            <a:ext cx="408343" cy="4083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272CABD-FD8C-46C5-889D-265C2A1194CA}"/>
              </a:ext>
            </a:extLst>
          </p:cNvPr>
          <p:cNvSpPr txBox="1"/>
          <p:nvPr/>
        </p:nvSpPr>
        <p:spPr>
          <a:xfrm>
            <a:off x="7300013" y="2805768"/>
            <a:ext cx="98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Viewport</a:t>
            </a:r>
          </a:p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 Rendering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9840317-E782-49AB-92D7-9C4C0FC03E99}"/>
              </a:ext>
            </a:extLst>
          </p:cNvPr>
          <p:cNvSpPr/>
          <p:nvPr/>
        </p:nvSpPr>
        <p:spPr>
          <a:xfrm>
            <a:off x="63500" y="3216725"/>
            <a:ext cx="4044106" cy="221276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0FD914-1804-4695-A21E-0EBE4665CFAF}"/>
              </a:ext>
            </a:extLst>
          </p:cNvPr>
          <p:cNvSpPr txBox="1"/>
          <p:nvPr/>
        </p:nvSpPr>
        <p:spPr>
          <a:xfrm>
            <a:off x="3002861" y="5182893"/>
            <a:ext cx="833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78A25AE-3FB5-454F-BA42-CDA5339A6D0D}"/>
              </a:ext>
            </a:extLst>
          </p:cNvPr>
          <p:cNvSpPr/>
          <p:nvPr/>
        </p:nvSpPr>
        <p:spPr>
          <a:xfrm>
            <a:off x="5964655" y="2792706"/>
            <a:ext cx="3116070" cy="263678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B6AFF1-A60B-4221-824B-50B46D819F3B}"/>
              </a:ext>
            </a:extLst>
          </p:cNvPr>
          <p:cNvSpPr txBox="1"/>
          <p:nvPr/>
        </p:nvSpPr>
        <p:spPr>
          <a:xfrm>
            <a:off x="3090444" y="5429494"/>
            <a:ext cx="101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Video Server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6C7C25-B606-4E3C-A0C5-20F497159430}"/>
              </a:ext>
            </a:extLst>
          </p:cNvPr>
          <p:cNvSpPr txBox="1"/>
          <p:nvPr/>
        </p:nvSpPr>
        <p:spPr>
          <a:xfrm>
            <a:off x="8063563" y="5429494"/>
            <a:ext cx="101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Video Client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FDB652FF-F6FA-4F8D-94DB-16BC9C52A9F5}"/>
              </a:ext>
            </a:extLst>
          </p:cNvPr>
          <p:cNvCxnSpPr>
            <a:cxnSpLocks/>
            <a:stCxn id="29" idx="0"/>
            <a:endCxn id="34" idx="2"/>
          </p:cNvCxnSpPr>
          <p:nvPr/>
        </p:nvCxnSpPr>
        <p:spPr>
          <a:xfrm flipH="1" flipV="1">
            <a:off x="8384817" y="3823529"/>
            <a:ext cx="1" cy="260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176CB54B-0266-4C25-A0FB-E7CEC940ABB7}"/>
              </a:ext>
            </a:extLst>
          </p:cNvPr>
          <p:cNvCxnSpPr>
            <a:stCxn id="27" idx="3"/>
            <a:endCxn id="29" idx="1"/>
          </p:cNvCxnSpPr>
          <p:nvPr/>
        </p:nvCxnSpPr>
        <p:spPr>
          <a:xfrm>
            <a:off x="7633567" y="4255049"/>
            <a:ext cx="198021" cy="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2DC8AB7-9371-4C5D-B55D-E7F4B73B135E}"/>
              </a:ext>
            </a:extLst>
          </p:cNvPr>
          <p:cNvCxnSpPr>
            <a:stCxn id="34" idx="0"/>
            <a:endCxn id="35" idx="2"/>
          </p:cNvCxnSpPr>
          <p:nvPr/>
        </p:nvCxnSpPr>
        <p:spPr>
          <a:xfrm flipH="1" flipV="1">
            <a:off x="8384816" y="3242716"/>
            <a:ext cx="1" cy="199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83142F68-6208-4C56-B704-916861214B70}"/>
              </a:ext>
            </a:extLst>
          </p:cNvPr>
          <p:cNvCxnSpPr>
            <a:cxnSpLocks/>
            <a:stCxn id="17" idx="2"/>
            <a:endCxn id="47" idx="4"/>
          </p:cNvCxnSpPr>
          <p:nvPr/>
        </p:nvCxnSpPr>
        <p:spPr>
          <a:xfrm rot="5400000" flipH="1" flipV="1">
            <a:off x="2473322" y="3541267"/>
            <a:ext cx="904304" cy="2071570"/>
          </a:xfrm>
          <a:prstGeom prst="bentConnector3">
            <a:avLst>
              <a:gd name="adj1" fmla="val -174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3B20A0A-4331-4A6A-BA7F-157E289FD5A5}"/>
              </a:ext>
            </a:extLst>
          </p:cNvPr>
          <p:cNvGrpSpPr/>
          <p:nvPr/>
        </p:nvGrpSpPr>
        <p:grpSpPr>
          <a:xfrm>
            <a:off x="3875705" y="3953791"/>
            <a:ext cx="171109" cy="171109"/>
            <a:chOff x="5807379" y="3838094"/>
            <a:chExt cx="360000" cy="360000"/>
          </a:xfrm>
          <a:solidFill>
            <a:schemeClr val="bg1"/>
          </a:solidFill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9456E93E-D336-4978-91D0-1D07137CDACD}"/>
                </a:ext>
              </a:extLst>
            </p:cNvPr>
            <p:cNvSpPr/>
            <p:nvPr/>
          </p:nvSpPr>
          <p:spPr>
            <a:xfrm>
              <a:off x="5807379" y="3838094"/>
              <a:ext cx="360000" cy="3600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454A3D01-110A-4385-B100-728F86651106}"/>
                </a:ext>
              </a:extLst>
            </p:cNvPr>
            <p:cNvCxnSpPr>
              <a:cxnSpLocks/>
            </p:cNvCxnSpPr>
            <p:nvPr/>
          </p:nvCxnSpPr>
          <p:spPr>
            <a:xfrm>
              <a:off x="5879379" y="4018094"/>
              <a:ext cx="2160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F2B838DC-2DC5-422B-B4CA-F88C1EA48978}"/>
                </a:ext>
              </a:extLst>
            </p:cNvPr>
            <p:cNvCxnSpPr>
              <a:cxnSpLocks/>
            </p:cNvCxnSpPr>
            <p:nvPr/>
          </p:nvCxnSpPr>
          <p:spPr>
            <a:xfrm>
              <a:off x="5987379" y="3910094"/>
              <a:ext cx="0" cy="2160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연결선: 꺾임 49">
            <a:extLst>
              <a:ext uri="{FF2B5EF4-FFF2-40B4-BE49-F238E27FC236}">
                <a16:creationId xmlns:a16="http://schemas.microsoft.com/office/drawing/2014/main" id="{581C8478-9B51-48F6-B259-C1F5F5715000}"/>
              </a:ext>
            </a:extLst>
          </p:cNvPr>
          <p:cNvCxnSpPr>
            <a:stCxn id="22" idx="3"/>
            <a:endCxn id="47" idx="0"/>
          </p:cNvCxnSpPr>
          <p:nvPr/>
        </p:nvCxnSpPr>
        <p:spPr>
          <a:xfrm>
            <a:off x="3818646" y="3672328"/>
            <a:ext cx="142613" cy="28146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1FB3E650-25C7-455A-A11C-6F33C4751B28}"/>
              </a:ext>
            </a:extLst>
          </p:cNvPr>
          <p:cNvCxnSpPr>
            <a:stCxn id="25" idx="3"/>
            <a:endCxn id="47" idx="4"/>
          </p:cNvCxnSpPr>
          <p:nvPr/>
        </p:nvCxnSpPr>
        <p:spPr>
          <a:xfrm flipV="1">
            <a:off x="3818341" y="4124900"/>
            <a:ext cx="142918" cy="73319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A6E2655C-4513-461A-9125-DBE480670FCA}"/>
              </a:ext>
            </a:extLst>
          </p:cNvPr>
          <p:cNvCxnSpPr>
            <a:stCxn id="47" idx="6"/>
            <a:endCxn id="56" idx="1"/>
          </p:cNvCxnSpPr>
          <p:nvPr/>
        </p:nvCxnSpPr>
        <p:spPr>
          <a:xfrm>
            <a:off x="4046814" y="4039346"/>
            <a:ext cx="288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4C8CDA1-1E87-4D64-9BCC-985FB8C81067}"/>
              </a:ext>
            </a:extLst>
          </p:cNvPr>
          <p:cNvGrpSpPr/>
          <p:nvPr/>
        </p:nvGrpSpPr>
        <p:grpSpPr>
          <a:xfrm>
            <a:off x="4306407" y="2982600"/>
            <a:ext cx="1658247" cy="1961469"/>
            <a:chOff x="6784106" y="2088930"/>
            <a:chExt cx="2403243" cy="2842691"/>
          </a:xfrm>
        </p:grpSpPr>
        <p:pic>
          <p:nvPicPr>
            <p:cNvPr id="54" name="Picture 6" descr="ê´ë ¨ ì´ë¯¸ì§">
              <a:extLst>
                <a:ext uri="{FF2B5EF4-FFF2-40B4-BE49-F238E27FC236}">
                  <a16:creationId xmlns:a16="http://schemas.microsoft.com/office/drawing/2014/main" id="{74D8E98E-DB9A-4FFC-AA70-5F55B4D49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106" y="2088930"/>
              <a:ext cx="2403243" cy="284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4AC7E94D-E32A-49D1-927D-D1D4660AC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1696" y="2904011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B839049-A277-4554-95CB-37A4B88549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848" y="3512436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55234DBF-5E41-42EB-A3D6-A5A4CFC133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7315" y="3255595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27AFB979-8F0E-4760-A906-45555EEFE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6392" y="382056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AD8BD6EC-A3E8-4382-9AEA-D226CE82F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8168" y="382056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8FFC1A58-F54D-4BFD-B49D-B4FEAD91D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896" y="308997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8409A337-5024-4756-98EC-2CCA3F442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3944" y="370778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B15E1CB8-7448-4286-99CA-CD3C2BA8ADD7}"/>
                </a:ext>
              </a:extLst>
            </p:cNvPr>
            <p:cNvCxnSpPr>
              <a:stCxn id="56" idx="3"/>
              <a:endCxn id="58" idx="1"/>
            </p:cNvCxnSpPr>
            <p:nvPr/>
          </p:nvCxnSpPr>
          <p:spPr>
            <a:xfrm>
              <a:off x="7041848" y="3620436"/>
              <a:ext cx="394544" cy="308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BC073542-FF8D-4CF7-A85E-1FBA9765F707}"/>
                </a:ext>
              </a:extLst>
            </p:cNvPr>
            <p:cNvCxnSpPr>
              <a:stCxn id="58" idx="3"/>
              <a:endCxn id="59" idx="1"/>
            </p:cNvCxnSpPr>
            <p:nvPr/>
          </p:nvCxnSpPr>
          <p:spPr>
            <a:xfrm>
              <a:off x="7652392" y="3928562"/>
              <a:ext cx="5857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4AA88004-072D-4212-BD69-849BDE16DC47}"/>
                </a:ext>
              </a:extLst>
            </p:cNvPr>
            <p:cNvCxnSpPr>
              <a:stCxn id="55" idx="3"/>
              <a:endCxn id="57" idx="0"/>
            </p:cNvCxnSpPr>
            <p:nvPr/>
          </p:nvCxnSpPr>
          <p:spPr>
            <a:xfrm>
              <a:off x="7437696" y="3012011"/>
              <a:ext cx="397619" cy="243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50159FC-2213-4F77-BCB5-957BDE59852F}"/>
                </a:ext>
              </a:extLst>
            </p:cNvPr>
            <p:cNvCxnSpPr>
              <a:stCxn id="57" idx="2"/>
              <a:endCxn id="58" idx="0"/>
            </p:cNvCxnSpPr>
            <p:nvPr/>
          </p:nvCxnSpPr>
          <p:spPr>
            <a:xfrm flipH="1">
              <a:off x="7544392" y="3471595"/>
              <a:ext cx="290923" cy="348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B520E69-11DE-4C98-B2A8-5D96A1352FA6}"/>
                </a:ext>
              </a:extLst>
            </p:cNvPr>
            <p:cNvCxnSpPr>
              <a:stCxn id="57" idx="2"/>
              <a:endCxn id="59" idx="0"/>
            </p:cNvCxnSpPr>
            <p:nvPr/>
          </p:nvCxnSpPr>
          <p:spPr>
            <a:xfrm>
              <a:off x="7835315" y="3471595"/>
              <a:ext cx="510853" cy="348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D44A6DBF-FE15-4B96-B18B-97CD15B596F0}"/>
                </a:ext>
              </a:extLst>
            </p:cNvPr>
            <p:cNvCxnSpPr>
              <a:stCxn id="57" idx="3"/>
              <a:endCxn id="60" idx="1"/>
            </p:cNvCxnSpPr>
            <p:nvPr/>
          </p:nvCxnSpPr>
          <p:spPr>
            <a:xfrm flipV="1">
              <a:off x="7943315" y="3197972"/>
              <a:ext cx="510581" cy="1656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13FF41BE-F1C5-4C07-958F-4065D598CB56}"/>
                </a:ext>
              </a:extLst>
            </p:cNvPr>
            <p:cNvCxnSpPr>
              <a:stCxn id="59" idx="3"/>
              <a:endCxn id="61" idx="1"/>
            </p:cNvCxnSpPr>
            <p:nvPr/>
          </p:nvCxnSpPr>
          <p:spPr>
            <a:xfrm flipV="1">
              <a:off x="8454168" y="3815782"/>
              <a:ext cx="369776" cy="112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A7095B5B-3385-47EB-AC6A-08391A202430}"/>
                </a:ext>
              </a:extLst>
            </p:cNvPr>
            <p:cNvCxnSpPr>
              <a:stCxn id="60" idx="2"/>
              <a:endCxn id="61" idx="0"/>
            </p:cNvCxnSpPr>
            <p:nvPr/>
          </p:nvCxnSpPr>
          <p:spPr>
            <a:xfrm>
              <a:off x="8561896" y="3305972"/>
              <a:ext cx="370048" cy="401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연결선: 꺾임 69">
            <a:extLst>
              <a:ext uri="{FF2B5EF4-FFF2-40B4-BE49-F238E27FC236}">
                <a16:creationId xmlns:a16="http://schemas.microsoft.com/office/drawing/2014/main" id="{C2E7D1B2-0B42-4E11-9DBC-50FF359FDF3E}"/>
              </a:ext>
            </a:extLst>
          </p:cNvPr>
          <p:cNvCxnSpPr>
            <a:stCxn id="61" idx="3"/>
            <a:endCxn id="27" idx="1"/>
          </p:cNvCxnSpPr>
          <p:nvPr/>
        </p:nvCxnSpPr>
        <p:spPr>
          <a:xfrm>
            <a:off x="5862945" y="4174135"/>
            <a:ext cx="972700" cy="80913"/>
          </a:xfrm>
          <a:prstGeom prst="bentConnector3">
            <a:avLst>
              <a:gd name="adj1" fmla="val 22613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42FFAAED-D7AC-4B03-AEBE-2DA6245DCB2B}"/>
              </a:ext>
            </a:extLst>
          </p:cNvPr>
          <p:cNvCxnSpPr>
            <a:stCxn id="61" idx="3"/>
            <a:endCxn id="26" idx="1"/>
          </p:cNvCxnSpPr>
          <p:nvPr/>
        </p:nvCxnSpPr>
        <p:spPr>
          <a:xfrm>
            <a:off x="5862945" y="4174135"/>
            <a:ext cx="972700" cy="683961"/>
          </a:xfrm>
          <a:prstGeom prst="bentConnector3">
            <a:avLst>
              <a:gd name="adj1" fmla="val 22252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연결선: 꺾임 71">
            <a:extLst>
              <a:ext uri="{FF2B5EF4-FFF2-40B4-BE49-F238E27FC236}">
                <a16:creationId xmlns:a16="http://schemas.microsoft.com/office/drawing/2014/main" id="{13B16384-3A09-4563-97E4-D58B42CA92C7}"/>
              </a:ext>
            </a:extLst>
          </p:cNvPr>
          <p:cNvCxnSpPr>
            <a:stCxn id="61" idx="3"/>
            <a:endCxn id="28" idx="2"/>
          </p:cNvCxnSpPr>
          <p:nvPr/>
        </p:nvCxnSpPr>
        <p:spPr>
          <a:xfrm>
            <a:off x="5862945" y="4174135"/>
            <a:ext cx="2521878" cy="856299"/>
          </a:xfrm>
          <a:prstGeom prst="bentConnector4">
            <a:avLst>
              <a:gd name="adj1" fmla="val 8453"/>
              <a:gd name="adj2" fmla="val 118421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987F65A-2718-4C86-A76B-402E1399F63E}"/>
              </a:ext>
            </a:extLst>
          </p:cNvPr>
          <p:cNvSpPr txBox="1"/>
          <p:nvPr/>
        </p:nvSpPr>
        <p:spPr>
          <a:xfrm>
            <a:off x="6860085" y="5182893"/>
            <a:ext cx="74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A3D7FAE-5A4B-4917-B381-CA85462312B4}"/>
              </a:ext>
            </a:extLst>
          </p:cNvPr>
          <p:cNvSpPr txBox="1"/>
          <p:nvPr/>
        </p:nvSpPr>
        <p:spPr>
          <a:xfrm>
            <a:off x="4596756" y="4592608"/>
            <a:ext cx="101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5C4F71-5EF8-40E8-A9F5-192571253E8A}"/>
              </a:ext>
            </a:extLst>
          </p:cNvPr>
          <p:cNvSpPr txBox="1"/>
          <p:nvPr/>
        </p:nvSpPr>
        <p:spPr>
          <a:xfrm>
            <a:off x="1328372" y="5146471"/>
            <a:ext cx="1107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Pre-processing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C7044E-1E72-45B5-8CA5-59BEC321EB9A}"/>
              </a:ext>
            </a:extLst>
          </p:cNvPr>
          <p:cNvSpPr txBox="1"/>
          <p:nvPr/>
        </p:nvSpPr>
        <p:spPr>
          <a:xfrm>
            <a:off x="7744407" y="5177444"/>
            <a:ext cx="1255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Post-processing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73B90459-851F-4152-8B48-E96A8F990C3C}"/>
              </a:ext>
            </a:extLst>
          </p:cNvPr>
          <p:cNvCxnSpPr>
            <a:stCxn id="7" idx="3"/>
            <a:endCxn id="22" idx="1"/>
          </p:cNvCxnSpPr>
          <p:nvPr/>
        </p:nvCxnSpPr>
        <p:spPr>
          <a:xfrm>
            <a:off x="2386796" y="3671528"/>
            <a:ext cx="633927" cy="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A8B004E4-956D-442D-A484-FF26B809023F}"/>
              </a:ext>
            </a:extLst>
          </p:cNvPr>
          <p:cNvCxnSpPr>
            <a:stCxn id="23" idx="1"/>
            <a:endCxn id="16" idx="3"/>
          </p:cNvCxnSpPr>
          <p:nvPr/>
        </p:nvCxnSpPr>
        <p:spPr>
          <a:xfrm flipH="1" flipV="1">
            <a:off x="2288649" y="4273718"/>
            <a:ext cx="732074" cy="12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D7FC91F-0CE0-4D02-9FB7-84E328DB80EF}"/>
              </a:ext>
            </a:extLst>
          </p:cNvPr>
          <p:cNvSpPr txBox="1"/>
          <p:nvPr/>
        </p:nvSpPr>
        <p:spPr>
          <a:xfrm>
            <a:off x="2398573" y="3378827"/>
            <a:ext cx="76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Central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F08D01-59DB-4500-869A-144FBEB2EE11}"/>
              </a:ext>
            </a:extLst>
          </p:cNvPr>
          <p:cNvSpPr txBox="1"/>
          <p:nvPr/>
        </p:nvSpPr>
        <p:spPr>
          <a:xfrm>
            <a:off x="2398573" y="4560699"/>
            <a:ext cx="83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Packed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E07351B-11F1-46A0-91AB-0A40BAE577E8}"/>
              </a:ext>
            </a:extLst>
          </p:cNvPr>
          <p:cNvSpPr txBox="1"/>
          <p:nvPr/>
        </p:nvSpPr>
        <p:spPr>
          <a:xfrm>
            <a:off x="6106617" y="3962455"/>
            <a:ext cx="8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Central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D5FCC8-63AD-43FD-A84E-E044FAAC535F}"/>
              </a:ext>
            </a:extLst>
          </p:cNvPr>
          <p:cNvSpPr txBox="1"/>
          <p:nvPr/>
        </p:nvSpPr>
        <p:spPr>
          <a:xfrm>
            <a:off x="6106617" y="4565779"/>
            <a:ext cx="8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Packed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ECA12C7-129C-44E8-915D-D71F09E2A8DC}"/>
              </a:ext>
            </a:extLst>
          </p:cNvPr>
          <p:cNvSpPr txBox="1"/>
          <p:nvPr/>
        </p:nvSpPr>
        <p:spPr>
          <a:xfrm>
            <a:off x="2663897" y="5660378"/>
            <a:ext cx="381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for MCSL 3DoF+ S/W platform[1]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A3369CFF-8224-40AD-A25A-F293CEDF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86" name="TextBox 68">
            <a:extLst>
              <a:ext uri="{FF2B5EF4-FFF2-40B4-BE49-F238E27FC236}">
                <a16:creationId xmlns:a16="http://schemas.microsoft.com/office/drawing/2014/main" id="{472BB970-08E8-4680-BC09-69B3A109D2CD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Jong-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Beom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Jeong, et al. Towards 3DoF+ 360 Video Streaming System for Immersive Media. IEEE Access, vol. 7, pp. 136399-136408, 2019.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8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31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Server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2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linux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servers (ubuntu 16.04) were used in experiment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One has 2 intel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xeon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E5-2687w (12 cores, 24 threads) CPUs and 128GB memory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Another has 2 intel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xeon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E5-2620 (6 cores, 12 threads) CPUs and 128GB memory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Software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Versions of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softwares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meet the requirements of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CfP</a:t>
            </a: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OpenCV 3.4.2 was used in source view pruning, reconstruction, and RVS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OpenGL was not used because of the building issue in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linux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20600D-EF69-44BF-BB03-1696E525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411774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Experimental results for 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ClassroomVideo </a:t>
            </a: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 TechnicolorMuseum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For the objective evaluation, WS-PSNR[1] is used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TMIV showed the best results on BD-rate and encoding time saving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MCSL’s method requires the least number of decoders among the introduced methods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F4662D3-6456-4EFE-A5B5-349CD0F6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01143"/>
              </p:ext>
            </p:extLst>
          </p:nvPr>
        </p:nvGraphicFramePr>
        <p:xfrm>
          <a:off x="788700" y="2962959"/>
          <a:ext cx="747840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685">
                  <a:extLst>
                    <a:ext uri="{9D8B030D-6E8A-4147-A177-3AD203B41FA5}">
                      <a16:colId xmlns:a16="http://schemas.microsoft.com/office/drawing/2014/main" val="392948566"/>
                    </a:ext>
                  </a:extLst>
                </a:gridCol>
                <a:gridCol w="1254443">
                  <a:extLst>
                    <a:ext uri="{9D8B030D-6E8A-4147-A177-3AD203B41FA5}">
                      <a16:colId xmlns:a16="http://schemas.microsoft.com/office/drawing/2014/main" val="1160733549"/>
                    </a:ext>
                  </a:extLst>
                </a:gridCol>
                <a:gridCol w="800417">
                  <a:extLst>
                    <a:ext uri="{9D8B030D-6E8A-4147-A177-3AD203B41FA5}">
                      <a16:colId xmlns:a16="http://schemas.microsoft.com/office/drawing/2014/main" val="1635623431"/>
                    </a:ext>
                  </a:extLst>
                </a:gridCol>
                <a:gridCol w="1951355">
                  <a:extLst>
                    <a:ext uri="{9D8B030D-6E8A-4147-A177-3AD203B41FA5}">
                      <a16:colId xmlns:a16="http://schemas.microsoft.com/office/drawing/2014/main" val="535558530"/>
                    </a:ext>
                  </a:extLst>
                </a:gridCol>
                <a:gridCol w="1797503">
                  <a:extLst>
                    <a:ext uri="{9D8B030D-6E8A-4147-A177-3AD203B41FA5}">
                      <a16:colId xmlns:a16="http://schemas.microsoft.com/office/drawing/2014/main" val="2164377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Sequence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BD-rate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No.of decoders required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Encoding time saving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48586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HEVC-anchor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120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TMIV-anchor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-80.59%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-86.28%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6912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MCSL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-37.14%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-81.68%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48586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TechnicolorMuesum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HEVC-anchor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41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TMIV-anchor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-68.26%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-86.72%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5785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MCSL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-18.90%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-95.21%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041011"/>
                  </a:ext>
                </a:extLst>
              </a:tr>
            </a:tbl>
          </a:graphicData>
        </a:graphic>
      </p:graphicFrame>
      <p:sp>
        <p:nvSpPr>
          <p:cNvPr id="6" name="TextBox 68">
            <a:extLst>
              <a:ext uri="{FF2B5EF4-FFF2-40B4-BE49-F238E27FC236}">
                <a16:creationId xmlns:a16="http://schemas.microsoft.com/office/drawing/2014/main" id="{D9AF591D-9F9E-4760-B12C-BA877080A3FA}"/>
              </a:ext>
            </a:extLst>
          </p:cNvPr>
          <p:cNvSpPr txBox="1"/>
          <p:nvPr/>
        </p:nvSpPr>
        <p:spPr>
          <a:xfrm>
            <a:off x="66676" y="6167735"/>
            <a:ext cx="900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Yule Sun, et al. Weighted-to-spherically-uniform quality evaluation for omnidirectional video. IEEE signal processing letters, 24(9), 1408-1412. 2018. 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DFA48-47EF-43CB-A092-532CA66C35FF}"/>
              </a:ext>
            </a:extLst>
          </p:cNvPr>
          <p:cNvSpPr txBox="1"/>
          <p:nvPr/>
        </p:nvSpPr>
        <p:spPr>
          <a:xfrm>
            <a:off x="2545146" y="5562006"/>
            <a:ext cx="3965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HEVC anchor, TMIV anchor, and MCSL’s method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5F21AF-F5EA-4AE3-9BAB-F694D6E9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1928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2802" y="992554"/>
            <a:ext cx="8371138" cy="1415086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Step-by-step objective of ISO/IEC MPEG Immersive Video</a:t>
            </a:r>
          </a:p>
          <a:p>
            <a:pPr lvl="1">
              <a:buClrTx/>
            </a:pPr>
            <a:r>
              <a:rPr lang="en-US" sz="1600" dirty="0"/>
              <a:t>MPEG-I</a:t>
            </a:r>
            <a:r>
              <a:rPr lang="ko-KR" altLang="en-US" sz="1600" dirty="0"/>
              <a:t> </a:t>
            </a:r>
            <a:r>
              <a:rPr lang="en-US" altLang="ko-KR" sz="1600" dirty="0"/>
              <a:t>is responsible for standardizing immersive media in MPEG and specifies the goals of step 3.</a:t>
            </a:r>
          </a:p>
          <a:p>
            <a:pPr lvl="1">
              <a:buClrTx/>
            </a:pPr>
            <a:r>
              <a:rPr lang="en-US" sz="1600" dirty="0"/>
              <a:t>Goal of Revitalizing VR Commercial Service by 2020</a:t>
            </a:r>
            <a:endParaRPr lang="en-US" altLang="ko-KR" sz="1600" dirty="0"/>
          </a:p>
          <a:p>
            <a:pPr lvl="1">
              <a:buClrTx/>
            </a:pPr>
            <a:r>
              <a:rPr lang="en-US" sz="1600" dirty="0"/>
              <a:t>Goal of 6DoF media support by 2022 after completing 3DoF standard by 2017</a:t>
            </a: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3C7AEE99-6630-4B3D-AD3D-BA46BC290B0B}"/>
              </a:ext>
            </a:extLst>
          </p:cNvPr>
          <p:cNvGrpSpPr/>
          <p:nvPr/>
        </p:nvGrpSpPr>
        <p:grpSpPr>
          <a:xfrm>
            <a:off x="342185" y="2766798"/>
            <a:ext cx="8631774" cy="2940828"/>
            <a:chOff x="735990" y="2085103"/>
            <a:chExt cx="8104588" cy="2761217"/>
          </a:xfrm>
        </p:grpSpPr>
        <p:sp>
          <p:nvSpPr>
            <p:cNvPr id="60" name="모서리가 둥근 직사각형 61">
              <a:extLst>
                <a:ext uri="{FF2B5EF4-FFF2-40B4-BE49-F238E27FC236}">
                  <a16:creationId xmlns:a16="http://schemas.microsoft.com/office/drawing/2014/main" id="{466F75CA-4670-4775-B334-42CBF71446B1}"/>
                </a:ext>
              </a:extLst>
            </p:cNvPr>
            <p:cNvSpPr/>
            <p:nvPr/>
          </p:nvSpPr>
          <p:spPr>
            <a:xfrm>
              <a:off x="620664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C9E076E0-D0A6-4ACC-AD41-62E7FC14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181" y="2692264"/>
              <a:ext cx="1306649" cy="1117736"/>
            </a:xfrm>
            <a:prstGeom prst="rect">
              <a:avLst/>
            </a:prstGeom>
          </p:spPr>
        </p:pic>
        <p:sp>
          <p:nvSpPr>
            <p:cNvPr id="62" name="모서리가 둥근 직사각형 61">
              <a:extLst>
                <a:ext uri="{FF2B5EF4-FFF2-40B4-BE49-F238E27FC236}">
                  <a16:creationId xmlns:a16="http://schemas.microsoft.com/office/drawing/2014/main" id="{BF4A4A84-AA72-4FB8-8ED8-9D4D5C045E29}"/>
                </a:ext>
              </a:extLst>
            </p:cNvPr>
            <p:cNvSpPr/>
            <p:nvPr/>
          </p:nvSpPr>
          <p:spPr>
            <a:xfrm>
              <a:off x="73599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모서리가 둥근 직사각형 69">
              <a:extLst>
                <a:ext uri="{FF2B5EF4-FFF2-40B4-BE49-F238E27FC236}">
                  <a16:creationId xmlns:a16="http://schemas.microsoft.com/office/drawing/2014/main" id="{5CA20FE7-28C9-49C7-BC6C-C42441EEA5B5}"/>
                </a:ext>
              </a:extLst>
            </p:cNvPr>
            <p:cNvSpPr/>
            <p:nvPr/>
          </p:nvSpPr>
          <p:spPr>
            <a:xfrm>
              <a:off x="102558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1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모서리가 둥근 직사각형 61">
              <a:extLst>
                <a:ext uri="{FF2B5EF4-FFF2-40B4-BE49-F238E27FC236}">
                  <a16:creationId xmlns:a16="http://schemas.microsoft.com/office/drawing/2014/main" id="{696DD283-A887-4184-B7C0-B679B4FBECFC}"/>
                </a:ext>
              </a:extLst>
            </p:cNvPr>
            <p:cNvSpPr/>
            <p:nvPr/>
          </p:nvSpPr>
          <p:spPr>
            <a:xfrm>
              <a:off x="3471316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모서리가 둥근 직사각형 69">
              <a:extLst>
                <a:ext uri="{FF2B5EF4-FFF2-40B4-BE49-F238E27FC236}">
                  <a16:creationId xmlns:a16="http://schemas.microsoft.com/office/drawing/2014/main" id="{6D2C9590-8D2D-4284-B09A-B1332254EA1A}"/>
                </a:ext>
              </a:extLst>
            </p:cNvPr>
            <p:cNvSpPr/>
            <p:nvPr/>
          </p:nvSpPr>
          <p:spPr>
            <a:xfrm>
              <a:off x="3760907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2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모서리가 둥근 직사각형 69">
              <a:extLst>
                <a:ext uri="{FF2B5EF4-FFF2-40B4-BE49-F238E27FC236}">
                  <a16:creationId xmlns:a16="http://schemas.microsoft.com/office/drawing/2014/main" id="{5A885110-5FA7-41E4-88EE-A545F168D287}"/>
                </a:ext>
              </a:extLst>
            </p:cNvPr>
            <p:cNvSpPr/>
            <p:nvPr/>
          </p:nvSpPr>
          <p:spPr>
            <a:xfrm>
              <a:off x="649623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3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0C367F1E-331C-4CCD-94F2-F1C2AD48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1633" y="2575559"/>
              <a:ext cx="855262" cy="123444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E95F95-96D3-4E25-A6CB-AE8A1ACCAF6D}"/>
                </a:ext>
              </a:extLst>
            </p:cNvPr>
            <p:cNvSpPr txBox="1"/>
            <p:nvPr/>
          </p:nvSpPr>
          <p:spPr>
            <a:xfrm>
              <a:off x="1790700" y="246783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D42F9C0-89D8-435A-BD44-5483C05BC971}"/>
                </a:ext>
              </a:extLst>
            </p:cNvPr>
            <p:cNvSpPr txBox="1"/>
            <p:nvPr/>
          </p:nvSpPr>
          <p:spPr>
            <a:xfrm>
              <a:off x="2284965" y="285989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CD3232-49DB-4705-A0F9-782D249C9611}"/>
                </a:ext>
              </a:extLst>
            </p:cNvPr>
            <p:cNvSpPr txBox="1"/>
            <p:nvPr/>
          </p:nvSpPr>
          <p:spPr>
            <a:xfrm>
              <a:off x="2145936" y="3346605"/>
              <a:ext cx="451815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7E042A2-353F-4075-9BAE-7456D48F5788}"/>
                </a:ext>
              </a:extLst>
            </p:cNvPr>
            <p:cNvSpPr txBox="1"/>
            <p:nvPr/>
          </p:nvSpPr>
          <p:spPr>
            <a:xfrm>
              <a:off x="7446307" y="263178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F849FD-0801-45EC-A71B-AEA00B730ADE}"/>
                </a:ext>
              </a:extLst>
            </p:cNvPr>
            <p:cNvSpPr txBox="1"/>
            <p:nvPr/>
          </p:nvSpPr>
          <p:spPr>
            <a:xfrm>
              <a:off x="7199687" y="255430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8F47ED5-1E56-4026-82D1-C283C19B3D7E}"/>
                </a:ext>
              </a:extLst>
            </p:cNvPr>
            <p:cNvSpPr txBox="1"/>
            <p:nvPr/>
          </p:nvSpPr>
          <p:spPr>
            <a:xfrm>
              <a:off x="7814352" y="282958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47FCEEC-DF73-48C0-80EE-BA58AC7BE98F}"/>
                </a:ext>
              </a:extLst>
            </p:cNvPr>
            <p:cNvSpPr txBox="1"/>
            <p:nvPr/>
          </p:nvSpPr>
          <p:spPr>
            <a:xfrm>
              <a:off x="7788159" y="299778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4E7527-F473-4E67-8676-CC022DAFB589}"/>
                </a:ext>
              </a:extLst>
            </p:cNvPr>
            <p:cNvSpPr txBox="1"/>
            <p:nvPr/>
          </p:nvSpPr>
          <p:spPr>
            <a:xfrm>
              <a:off x="7794652" y="3296171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34F6BEB-1003-4403-8E1A-A408CB0DFAAD}"/>
                </a:ext>
              </a:extLst>
            </p:cNvPr>
            <p:cNvSpPr txBox="1"/>
            <p:nvPr/>
          </p:nvSpPr>
          <p:spPr>
            <a:xfrm>
              <a:off x="7689362" y="3390483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0FABDE5-5FF0-495F-BD0B-659DF0E69A97}"/>
                </a:ext>
              </a:extLst>
            </p:cNvPr>
            <p:cNvSpPr txBox="1"/>
            <p:nvPr/>
          </p:nvSpPr>
          <p:spPr>
            <a:xfrm>
              <a:off x="6795827" y="290483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447E028-0C64-4DA1-AFC1-E9992F39A5B2}"/>
                </a:ext>
              </a:extLst>
            </p:cNvPr>
            <p:cNvSpPr txBox="1"/>
            <p:nvPr/>
          </p:nvSpPr>
          <p:spPr>
            <a:xfrm>
              <a:off x="6670241" y="331527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F52E6AD4-ED2D-4BE6-917D-0EDE555B203A}"/>
                </a:ext>
              </a:extLst>
            </p:cNvPr>
            <p:cNvSpPr/>
            <p:nvPr/>
          </p:nvSpPr>
          <p:spPr>
            <a:xfrm>
              <a:off x="7295814" y="3511615"/>
              <a:ext cx="144000" cy="571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BEDE38-4EB9-4BC7-B8B7-723009AF84E9}"/>
                </a:ext>
              </a:extLst>
            </p:cNvPr>
            <p:cNvSpPr txBox="1"/>
            <p:nvPr/>
          </p:nvSpPr>
          <p:spPr>
            <a:xfrm>
              <a:off x="7390792" y="2707066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FD7D178-749B-4F49-8AFD-DD37F9849273}"/>
                </a:ext>
              </a:extLst>
            </p:cNvPr>
            <p:cNvSpPr txBox="1"/>
            <p:nvPr/>
          </p:nvSpPr>
          <p:spPr>
            <a:xfrm>
              <a:off x="7733565" y="2982318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8CD4A69-DD29-4FAB-B5EA-A58CDB2226A2}"/>
                </a:ext>
              </a:extLst>
            </p:cNvPr>
            <p:cNvSpPr txBox="1"/>
            <p:nvPr/>
          </p:nvSpPr>
          <p:spPr>
            <a:xfrm>
              <a:off x="7439814" y="3426723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870ED78-0D64-4F81-84CB-BCA56928633C}"/>
                </a:ext>
              </a:extLst>
            </p:cNvPr>
            <p:cNvSpPr txBox="1"/>
            <p:nvPr/>
          </p:nvSpPr>
          <p:spPr>
            <a:xfrm>
              <a:off x="7733565" y="328784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9FD766B-92A8-4777-B726-47034DA7ED79}"/>
                </a:ext>
              </a:extLst>
            </p:cNvPr>
            <p:cNvSpPr txBox="1"/>
            <p:nvPr/>
          </p:nvSpPr>
          <p:spPr>
            <a:xfrm>
              <a:off x="6728137" y="2993894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D871D6E-EE97-4BF1-BDA4-0FF07C8736ED}"/>
                </a:ext>
              </a:extLst>
            </p:cNvPr>
            <p:cNvSpPr txBox="1"/>
            <p:nvPr/>
          </p:nvSpPr>
          <p:spPr>
            <a:xfrm>
              <a:off x="7733565" y="2780284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949304-5A97-4426-93EF-7557D1C80E2D}"/>
                </a:ext>
              </a:extLst>
            </p:cNvPr>
            <p:cNvSpPr txBox="1"/>
            <p:nvPr/>
          </p:nvSpPr>
          <p:spPr>
            <a:xfrm>
              <a:off x="6640799" y="335197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1FA9BBE-659F-47AB-871D-5539BFC0F1C0}"/>
                </a:ext>
              </a:extLst>
            </p:cNvPr>
            <p:cNvSpPr txBox="1"/>
            <p:nvPr/>
          </p:nvSpPr>
          <p:spPr>
            <a:xfrm>
              <a:off x="7039933" y="2583456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2DF85F3-DD3D-4F66-87EE-E2F0C8405AB0}"/>
                </a:ext>
              </a:extLst>
            </p:cNvPr>
            <p:cNvSpPr txBox="1"/>
            <p:nvPr/>
          </p:nvSpPr>
          <p:spPr>
            <a:xfrm>
              <a:off x="7035809" y="345403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44A7404D-63F6-4FE6-BDD0-8F0CA76B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018" y="2631633"/>
              <a:ext cx="1439632" cy="119897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37B8277-3E94-47B9-A080-F52FAA2E7B2B}"/>
                </a:ext>
              </a:extLst>
            </p:cNvPr>
            <p:cNvSpPr txBox="1"/>
            <p:nvPr/>
          </p:nvSpPr>
          <p:spPr>
            <a:xfrm>
              <a:off x="4492252" y="249162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7E47415-7A11-47EB-B7D7-CA301238CD1E}"/>
                </a:ext>
              </a:extLst>
            </p:cNvPr>
            <p:cNvSpPr txBox="1"/>
            <p:nvPr/>
          </p:nvSpPr>
          <p:spPr>
            <a:xfrm>
              <a:off x="4762923" y="258304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AE894DE-AFF4-498E-85CF-13084819CF97}"/>
                </a:ext>
              </a:extLst>
            </p:cNvPr>
            <p:cNvSpPr txBox="1"/>
            <p:nvPr/>
          </p:nvSpPr>
          <p:spPr>
            <a:xfrm>
              <a:off x="5160679" y="273889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57F4326-80EA-4761-B740-C13D5CAB1E3C}"/>
                </a:ext>
              </a:extLst>
            </p:cNvPr>
            <p:cNvSpPr txBox="1"/>
            <p:nvPr/>
          </p:nvSpPr>
          <p:spPr>
            <a:xfrm>
              <a:off x="5152122" y="294140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074DB38-0E5C-4E3E-8391-CFB1AEA80FA9}"/>
                </a:ext>
              </a:extLst>
            </p:cNvPr>
            <p:cNvSpPr txBox="1"/>
            <p:nvPr/>
          </p:nvSpPr>
          <p:spPr>
            <a:xfrm>
              <a:off x="5129108" y="330337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0B6CFE0-2CCE-41FB-82B0-3E92710FBDAB}"/>
                </a:ext>
              </a:extLst>
            </p:cNvPr>
            <p:cNvSpPr txBox="1"/>
            <p:nvPr/>
          </p:nvSpPr>
          <p:spPr>
            <a:xfrm>
              <a:off x="5023121" y="3414236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1C1DE91-8BB9-4B75-B6A2-CF28B8BD3A7D}"/>
                </a:ext>
              </a:extLst>
            </p:cNvPr>
            <p:cNvSpPr txBox="1"/>
            <p:nvPr/>
          </p:nvSpPr>
          <p:spPr>
            <a:xfrm>
              <a:off x="3943291" y="339006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7FBCB36-E235-4C1A-BA9C-77BB24A37014}"/>
                </a:ext>
              </a:extLst>
            </p:cNvPr>
            <p:cNvSpPr txBox="1"/>
            <p:nvPr/>
          </p:nvSpPr>
          <p:spPr>
            <a:xfrm>
              <a:off x="3959503" y="288720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6CAC8B75-C869-4CC7-BA48-77E291895FF1}"/>
                </a:ext>
              </a:extLst>
            </p:cNvPr>
            <p:cNvSpPr/>
            <p:nvPr/>
          </p:nvSpPr>
          <p:spPr>
            <a:xfrm>
              <a:off x="4676233" y="3530716"/>
              <a:ext cx="242582" cy="83820"/>
            </a:xfrm>
            <a:prstGeom prst="round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5456306-C992-47EC-A201-DC3589D16729}"/>
                </a:ext>
              </a:extLst>
            </p:cNvPr>
            <p:cNvSpPr txBox="1"/>
            <p:nvPr/>
          </p:nvSpPr>
          <p:spPr>
            <a:xfrm>
              <a:off x="4342894" y="252448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0D791F3-3E86-4B79-83E4-A1C02B9D0C89}"/>
                </a:ext>
              </a:extLst>
            </p:cNvPr>
            <p:cNvSpPr txBox="1"/>
            <p:nvPr/>
          </p:nvSpPr>
          <p:spPr>
            <a:xfrm>
              <a:off x="4710380" y="2672562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66E7DFA-0A93-4F9C-8671-7C1975642D9A}"/>
                </a:ext>
              </a:extLst>
            </p:cNvPr>
            <p:cNvSpPr txBox="1"/>
            <p:nvPr/>
          </p:nvSpPr>
          <p:spPr>
            <a:xfrm>
              <a:off x="5065484" y="2744613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C4D1AB5-6A4C-487E-88F1-3C21BFA6438D}"/>
                </a:ext>
              </a:extLst>
            </p:cNvPr>
            <p:cNvSpPr txBox="1"/>
            <p:nvPr/>
          </p:nvSpPr>
          <p:spPr>
            <a:xfrm>
              <a:off x="5065604" y="2989541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CA9D50A-0551-47EF-A551-19E2779C6C3F}"/>
                </a:ext>
              </a:extLst>
            </p:cNvPr>
            <p:cNvSpPr txBox="1"/>
            <p:nvPr/>
          </p:nvSpPr>
          <p:spPr>
            <a:xfrm>
              <a:off x="5066621" y="3265128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07F2394-D726-4540-971B-14525B00CC42}"/>
                </a:ext>
              </a:extLst>
            </p:cNvPr>
            <p:cNvSpPr txBox="1"/>
            <p:nvPr/>
          </p:nvSpPr>
          <p:spPr>
            <a:xfrm>
              <a:off x="4907089" y="3400595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AC2121-95D1-43FA-998B-F56785C81F9E}"/>
                </a:ext>
              </a:extLst>
            </p:cNvPr>
            <p:cNvSpPr txBox="1"/>
            <p:nvPr/>
          </p:nvSpPr>
          <p:spPr>
            <a:xfrm>
              <a:off x="4460542" y="3477585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AF5D8E4-7EEA-4C33-A0C3-BE2478B4A5F2}"/>
                </a:ext>
              </a:extLst>
            </p:cNvPr>
            <p:cNvSpPr txBox="1"/>
            <p:nvPr/>
          </p:nvSpPr>
          <p:spPr>
            <a:xfrm>
              <a:off x="3935874" y="337285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B68FF34-EA00-492B-92A7-C1E219098EFF}"/>
                </a:ext>
              </a:extLst>
            </p:cNvPr>
            <p:cNvSpPr txBox="1"/>
            <p:nvPr/>
          </p:nvSpPr>
          <p:spPr>
            <a:xfrm>
              <a:off x="4043155" y="298696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019D3EF-8A68-424B-931D-459A0390AF79}"/>
                </a:ext>
              </a:extLst>
            </p:cNvPr>
            <p:cNvSpPr txBox="1"/>
            <p:nvPr/>
          </p:nvSpPr>
          <p:spPr>
            <a:xfrm>
              <a:off x="818121" y="3833316"/>
              <a:ext cx="2625437" cy="82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Complete 3DoF standard by 2017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Rotate head in a fixed state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360 video full streaming by default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Tiled streaming if possible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52AF954-D7BE-490C-AF95-E660EC416E3A}"/>
                </a:ext>
              </a:extLst>
            </p:cNvPr>
            <p:cNvSpPr txBox="1"/>
            <p:nvPr/>
          </p:nvSpPr>
          <p:spPr>
            <a:xfrm>
              <a:off x="3539006" y="3787122"/>
              <a:ext cx="2445736" cy="88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Enable VR commercial servicers by 2020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Allow head rotation and movement within a restricted area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User-to-user conversations and projection optimization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B96F331-AF9A-4C5F-ADA2-9EF62737ED03}"/>
                </a:ext>
              </a:extLst>
            </p:cNvPr>
            <p:cNvSpPr txBox="1"/>
            <p:nvPr/>
          </p:nvSpPr>
          <p:spPr>
            <a:xfrm>
              <a:off x="6344864" y="3797500"/>
              <a:ext cx="249571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6DoF by 2022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6DoF video will reflect user’s walking motion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interaction with virtual environments</a:t>
              </a:r>
            </a:p>
          </p:txBody>
        </p:sp>
      </p:grpSp>
      <p:sp>
        <p:nvSpPr>
          <p:cNvPr id="56" name="제목 1">
            <a:extLst>
              <a:ext uri="{FF2B5EF4-FFF2-40B4-BE49-F238E27FC236}">
                <a16:creationId xmlns:a16="http://schemas.microsoft.com/office/drawing/2014/main" id="{46DB1435-EB97-4D9F-B6C1-22B3AB37FF20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/>
              <a:t>Immersive Media Standard</a:t>
            </a:r>
            <a:endParaRPr lang="en-US" altLang="ko-KR" kern="0" dirty="0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1564D92C-53E4-4C4A-B3CB-A3275FDCD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78884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644889-8971-49C1-AFB5-875173B9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FAAED4-D14D-4464-BF7B-94E12AAB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64"/>
            <a:ext cx="9144000" cy="5071872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5968EAF4-5A46-4589-92D9-4AD7938DFF95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C62B-FECD-40C2-BA91-D2128814E8B4}"/>
              </a:ext>
            </a:extLst>
          </p:cNvPr>
          <p:cNvSpPr txBox="1"/>
          <p:nvPr/>
        </p:nvSpPr>
        <p:spPr>
          <a:xfrm>
            <a:off x="3560152" y="5964936"/>
            <a:ext cx="2023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</a:t>
            </a:r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6A3E0F-5F70-47ED-82C0-B1F27C3D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65279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644889-8971-49C1-AFB5-875173B9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E6D88F-7EE2-4B52-A6F6-C4AC24E3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418"/>
            <a:ext cx="9144000" cy="5069163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1334954C-3733-49A0-8154-8771C885AAFC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EB5B8-D689-4093-912E-C74775DEB7F6}"/>
              </a:ext>
            </a:extLst>
          </p:cNvPr>
          <p:cNvSpPr txBox="1"/>
          <p:nvPr/>
        </p:nvSpPr>
        <p:spPr>
          <a:xfrm>
            <a:off x="3560152" y="5964936"/>
            <a:ext cx="224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F14CB-885E-4CA8-BDCF-9348FB67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78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0 (basic view), texture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6CB513E-086C-4525-B957-D66EB840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B43F4CB7-FD25-4696-A7D3-4C24426BF279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464C35-BBE8-40C1-AA1A-6AAD62C3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1315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0 (basic view), depth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 descr="모니터, 노트북, 실내, 컴퓨터이(가) 표시된 사진&#10;&#10;자동 생성된 설명">
            <a:extLst>
              <a:ext uri="{FF2B5EF4-FFF2-40B4-BE49-F238E27FC236}">
                <a16:creationId xmlns:a16="http://schemas.microsoft.com/office/drawing/2014/main" id="{040E071E-7177-47BF-A7F9-95239B5F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234"/>
            <a:ext cx="9144000" cy="4572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5F49AF51-C2BB-40DA-BFE6-2EDF5C383D0C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9B8E09-1E99-47CD-A261-A77C5DA7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58056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1 (additional view), texture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F0688D8-10D7-4EDA-B58F-ED2B870C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482"/>
            <a:ext cx="9144000" cy="4572000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E4BED067-88D2-412C-A109-A404A833286B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9125A-B898-47A6-9840-CB113C761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97834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1 (additional view), depth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그림 11" descr="개체이(가) 표시된 사진&#10;&#10;자동 생성된 설명">
            <a:extLst>
              <a:ext uri="{FF2B5EF4-FFF2-40B4-BE49-F238E27FC236}">
                <a16:creationId xmlns:a16="http://schemas.microsoft.com/office/drawing/2014/main" id="{0650DE42-1D3C-469B-8116-8AA2E9326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871"/>
            <a:ext cx="9144000" cy="4572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3F9FE448-D3BD-41C8-AE4C-70801A01CF46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7CAEC-2B07-4D31-BB2A-E01B601B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6560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04BF46-0E70-4EC7-96FE-5167BD1E7C1A}"/>
              </a:ext>
            </a:extLst>
          </p:cNvPr>
          <p:cNvSpPr txBox="1">
            <a:spLocks/>
          </p:cNvSpPr>
          <p:nvPr/>
        </p:nvSpPr>
        <p:spPr>
          <a:xfrm>
            <a:off x="113633" y="249681"/>
            <a:ext cx="89435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none">
                <a:solidFill>
                  <a:srgbClr val="F36C2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sz="2400"/>
              <a:t>Appendix : Packed View generated by MCSL</a:t>
            </a:r>
            <a:endParaRPr lang="en-US" altLang="ko-K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texture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6184503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4096x4480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CE513E-EFF7-487F-8850-4B081997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60" y="1449917"/>
            <a:ext cx="4334480" cy="4734586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2BF74893-A07A-49DC-ABE9-E4F66AB0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26033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8FDF58F-51A7-4D77-810B-E0FC98CD5280}"/>
              </a:ext>
            </a:extLst>
          </p:cNvPr>
          <p:cNvGrpSpPr/>
          <p:nvPr/>
        </p:nvGrpSpPr>
        <p:grpSpPr>
          <a:xfrm>
            <a:off x="-7795" y="1016001"/>
            <a:ext cx="9159590" cy="5139407"/>
            <a:chOff x="165553" y="320444"/>
            <a:chExt cx="11550482" cy="6480926"/>
          </a:xfrm>
        </p:grpSpPr>
        <p:cxnSp>
          <p:nvCxnSpPr>
            <p:cNvPr id="5" name="Straight Connector 69">
              <a:extLst>
                <a:ext uri="{FF2B5EF4-FFF2-40B4-BE49-F238E27FC236}">
                  <a16:creationId xmlns:a16="http://schemas.microsoft.com/office/drawing/2014/main" id="{A618D951-C2FE-4A46-8C9B-6A847FAFA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432" y="775903"/>
              <a:ext cx="24404" cy="551579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:a16="http://schemas.microsoft.com/office/drawing/2014/main" id="{0375A31D-B532-4461-B249-924F3B812F6B}"/>
                </a:ext>
              </a:extLst>
            </p:cNvPr>
            <p:cNvCxnSpPr/>
            <p:nvPr/>
          </p:nvCxnSpPr>
          <p:spPr>
            <a:xfrm flipH="1">
              <a:off x="3938172" y="775903"/>
              <a:ext cx="25145" cy="568339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72">
              <a:extLst>
                <a:ext uri="{FF2B5EF4-FFF2-40B4-BE49-F238E27FC236}">
                  <a16:creationId xmlns:a16="http://schemas.microsoft.com/office/drawing/2014/main" id="{978A08A3-E1D8-4AEB-98D7-407C44B63B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8082" y="775903"/>
              <a:ext cx="1" cy="56165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2">
              <a:extLst>
                <a:ext uri="{FF2B5EF4-FFF2-40B4-BE49-F238E27FC236}">
                  <a16:creationId xmlns:a16="http://schemas.microsoft.com/office/drawing/2014/main" id="{0B99432D-20E3-4DD3-AEA9-2C5D65054EBF}"/>
                </a:ext>
              </a:extLst>
            </p:cNvPr>
            <p:cNvCxnSpPr/>
            <p:nvPr/>
          </p:nvCxnSpPr>
          <p:spPr>
            <a:xfrm>
              <a:off x="7900663" y="775903"/>
              <a:ext cx="47867" cy="5674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38BAA2-FF4D-4262-81CE-4BFBDE3E9A91}"/>
                </a:ext>
              </a:extLst>
            </p:cNvPr>
            <p:cNvSpPr txBox="1"/>
            <p:nvPr/>
          </p:nvSpPr>
          <p:spPr>
            <a:xfrm>
              <a:off x="5084850" y="3426055"/>
              <a:ext cx="3652484" cy="360000"/>
            </a:xfrm>
            <a:prstGeom prst="rightArrow">
              <a:avLst>
                <a:gd name="adj1" fmla="val 59315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F9191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 i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defRPr>
              </a:lvl1pPr>
            </a:lstStyle>
            <a:p>
              <a:r>
                <a:rPr lang="en-US" sz="700" dirty="0"/>
                <a:t>Video with 6 DoF</a:t>
              </a:r>
            </a:p>
          </p:txBody>
        </p:sp>
        <p:cxnSp>
          <p:nvCxnSpPr>
            <p:cNvPr id="10" name="Straight Connector 53">
              <a:extLst>
                <a:ext uri="{FF2B5EF4-FFF2-40B4-BE49-F238E27FC236}">
                  <a16:creationId xmlns:a16="http://schemas.microsoft.com/office/drawing/2014/main" id="{26757318-9452-481B-9618-D81EB3E18460}"/>
                </a:ext>
              </a:extLst>
            </p:cNvPr>
            <p:cNvCxnSpPr/>
            <p:nvPr/>
          </p:nvCxnSpPr>
          <p:spPr>
            <a:xfrm flipH="1">
              <a:off x="2593286" y="775903"/>
              <a:ext cx="25145" cy="568339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F84D4-8E77-4CC3-BB89-56C38EAD1A9E}"/>
                </a:ext>
              </a:extLst>
            </p:cNvPr>
            <p:cNvSpPr txBox="1"/>
            <p:nvPr/>
          </p:nvSpPr>
          <p:spPr>
            <a:xfrm>
              <a:off x="2651408" y="3978216"/>
              <a:ext cx="2891857" cy="360000"/>
            </a:xfrm>
            <a:prstGeom prst="rightArrow">
              <a:avLst>
                <a:gd name="adj1" fmla="val 60492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Geometry Point Cloud Compression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0A787-FFCA-4769-B35E-BB72AD838CDC}"/>
                </a:ext>
              </a:extLst>
            </p:cNvPr>
            <p:cNvSpPr txBox="1"/>
            <p:nvPr/>
          </p:nvSpPr>
          <p:spPr>
            <a:xfrm>
              <a:off x="3024556" y="4967739"/>
              <a:ext cx="2970802" cy="360000"/>
            </a:xfrm>
            <a:prstGeom prst="rightArrow">
              <a:avLst>
                <a:gd name="adj1" fmla="val 60230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OMAF v.2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3A574B-E5B2-4989-9B78-ED7FB50A752B}"/>
                </a:ext>
              </a:extLst>
            </p:cNvPr>
            <p:cNvSpPr txBox="1"/>
            <p:nvPr/>
          </p:nvSpPr>
          <p:spPr>
            <a:xfrm>
              <a:off x="2309576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pPr algn="ctr"/>
              <a:r>
                <a:rPr lang="en-US" sz="1000" b="1" dirty="0"/>
                <a:t>2018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05FBB4-445E-48BE-8CB3-6F8CC5B530FD}"/>
                </a:ext>
              </a:extLst>
            </p:cNvPr>
            <p:cNvSpPr txBox="1"/>
            <p:nvPr/>
          </p:nvSpPr>
          <p:spPr>
            <a:xfrm>
              <a:off x="4947453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AE2907-1A04-41DB-8952-5DDD47E27516}"/>
                </a:ext>
              </a:extLst>
            </p:cNvPr>
            <p:cNvSpPr txBox="1"/>
            <p:nvPr/>
          </p:nvSpPr>
          <p:spPr>
            <a:xfrm>
              <a:off x="3636759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/>
                <a:t>2019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149393-0675-4CF1-899E-BBD87424ABC0}"/>
                </a:ext>
              </a:extLst>
            </p:cNvPr>
            <p:cNvSpPr txBox="1"/>
            <p:nvPr/>
          </p:nvSpPr>
          <p:spPr>
            <a:xfrm>
              <a:off x="6258148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BB6256-884F-45DA-829C-45341E231965}"/>
                </a:ext>
              </a:extLst>
            </p:cNvPr>
            <p:cNvSpPr txBox="1"/>
            <p:nvPr/>
          </p:nvSpPr>
          <p:spPr>
            <a:xfrm>
              <a:off x="2038974" y="6441370"/>
              <a:ext cx="2978532" cy="360000"/>
            </a:xfrm>
            <a:prstGeom prst="rightArrow">
              <a:avLst>
                <a:gd name="adj1" fmla="val 54897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Internet of Media Things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A7DF9-D544-4C68-B977-AFBF8F9834B2}"/>
                </a:ext>
              </a:extLst>
            </p:cNvPr>
            <p:cNvSpPr txBox="1"/>
            <p:nvPr/>
          </p:nvSpPr>
          <p:spPr>
            <a:xfrm>
              <a:off x="496437" y="1199663"/>
              <a:ext cx="3319923" cy="343005"/>
            </a:xfrm>
            <a:prstGeom prst="rightArrow">
              <a:avLst>
                <a:gd name="adj1" fmla="val 60888"/>
                <a:gd name="adj2" fmla="val 52646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Descriptors for Video Analysis (CDVA)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7D7B1E-7737-4439-A4B7-E63A71926DE8}"/>
                </a:ext>
              </a:extLst>
            </p:cNvPr>
            <p:cNvSpPr txBox="1"/>
            <p:nvPr/>
          </p:nvSpPr>
          <p:spPr>
            <a:xfrm>
              <a:off x="4876932" y="2812431"/>
              <a:ext cx="3098053" cy="411756"/>
            </a:xfrm>
            <a:prstGeom prst="rightArrow">
              <a:avLst>
                <a:gd name="adj1" fmla="val 50969"/>
                <a:gd name="adj2" fmla="val 4782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6 DoF Audio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150785-94E9-4E58-97E1-A8607250BDFE}"/>
                </a:ext>
              </a:extLst>
            </p:cNvPr>
            <p:cNvSpPr txBox="1"/>
            <p:nvPr/>
          </p:nvSpPr>
          <p:spPr>
            <a:xfrm>
              <a:off x="2381480" y="3715782"/>
              <a:ext cx="2645538" cy="360000"/>
            </a:xfrm>
            <a:prstGeom prst="rightArrow">
              <a:avLst>
                <a:gd name="adj1" fmla="val 54721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Video Point Cloud Compression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8588D5-25C7-46FF-9713-4E291DB7A9F0}"/>
                </a:ext>
              </a:extLst>
            </p:cNvPr>
            <p:cNvSpPr txBox="1"/>
            <p:nvPr/>
          </p:nvSpPr>
          <p:spPr>
            <a:xfrm>
              <a:off x="165553" y="2451583"/>
              <a:ext cx="2109539" cy="795629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71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  <a:br>
                <a:rPr lang="en-GB" b="1" dirty="0">
                  <a:solidFill>
                    <a:srgbClr val="FF71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71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Coding</a:t>
              </a:r>
              <a:endParaRPr lang="en-GB" sz="2000" b="1" dirty="0">
                <a:solidFill>
                  <a:srgbClr val="FF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18393D-BD1D-4A5F-B97B-759661D9194E}"/>
                </a:ext>
              </a:extLst>
            </p:cNvPr>
            <p:cNvSpPr txBox="1"/>
            <p:nvPr/>
          </p:nvSpPr>
          <p:spPr>
            <a:xfrm>
              <a:off x="7589683" y="323011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72AF96-5DC3-4D1F-8ED7-5D9A144997BC}"/>
                </a:ext>
              </a:extLst>
            </p:cNvPr>
            <p:cNvSpPr txBox="1"/>
            <p:nvPr/>
          </p:nvSpPr>
          <p:spPr>
            <a:xfrm>
              <a:off x="2936626" y="4643621"/>
              <a:ext cx="3398909" cy="360000"/>
            </a:xfrm>
            <a:prstGeom prst="rightArrow">
              <a:avLst>
                <a:gd name="adj1" fmla="val 61197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i="1" dirty="0"/>
                <a:t>Immersive Media Scene Description  Interface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1DB542-9859-472F-B868-BF52CFC82185}"/>
                </a:ext>
              </a:extLst>
            </p:cNvPr>
            <p:cNvSpPr txBox="1"/>
            <p:nvPr/>
          </p:nvSpPr>
          <p:spPr>
            <a:xfrm>
              <a:off x="2060744" y="2485279"/>
              <a:ext cx="4005610" cy="360000"/>
            </a:xfrm>
            <a:prstGeom prst="rightArrow">
              <a:avLst>
                <a:gd name="adj1" fmla="val 58652"/>
                <a:gd name="adj2" fmla="val 5391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Versatile Video Coding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818D08-AA70-49D7-9219-61EFE5989DF3}"/>
                </a:ext>
              </a:extLst>
            </p:cNvPr>
            <p:cNvSpPr txBox="1"/>
            <p:nvPr/>
          </p:nvSpPr>
          <p:spPr>
            <a:xfrm>
              <a:off x="8952930" y="323011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2023</a:t>
              </a:r>
            </a:p>
          </p:txBody>
        </p:sp>
        <p:cxnSp>
          <p:nvCxnSpPr>
            <p:cNvPr id="28" name="Straight Connector 50">
              <a:extLst>
                <a:ext uri="{FF2B5EF4-FFF2-40B4-BE49-F238E27FC236}">
                  <a16:creationId xmlns:a16="http://schemas.microsoft.com/office/drawing/2014/main" id="{9F623B0B-61CD-4660-AB96-02B3FE85E5BA}"/>
                </a:ext>
              </a:extLst>
            </p:cNvPr>
            <p:cNvCxnSpPr/>
            <p:nvPr/>
          </p:nvCxnSpPr>
          <p:spPr>
            <a:xfrm>
              <a:off x="9252848" y="775903"/>
              <a:ext cx="47867" cy="5674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17974A-88B8-4C91-87E1-61F1842CA462}"/>
                </a:ext>
              </a:extLst>
            </p:cNvPr>
            <p:cNvSpPr txBox="1"/>
            <p:nvPr/>
          </p:nvSpPr>
          <p:spPr>
            <a:xfrm>
              <a:off x="8151580" y="4983646"/>
              <a:ext cx="3564455" cy="795629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</a:t>
              </a:r>
              <a:br>
                <a:rPr lang="en-GB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Tools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04F3F7-8890-42FA-A56D-71D102043307}"/>
                </a:ext>
              </a:extLst>
            </p:cNvPr>
            <p:cNvSpPr txBox="1"/>
            <p:nvPr/>
          </p:nvSpPr>
          <p:spPr>
            <a:xfrm>
              <a:off x="2156398" y="6101413"/>
              <a:ext cx="2862927" cy="360000"/>
            </a:xfrm>
            <a:prstGeom prst="rightArrow">
              <a:avLst>
                <a:gd name="adj1" fmla="val 5892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Web Resource Tracks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2EF4DA-B95A-40D8-B26B-E2FF6F3345DC}"/>
                </a:ext>
              </a:extLst>
            </p:cNvPr>
            <p:cNvSpPr txBox="1"/>
            <p:nvPr/>
          </p:nvSpPr>
          <p:spPr>
            <a:xfrm>
              <a:off x="5286122" y="3137184"/>
              <a:ext cx="4136405" cy="360000"/>
            </a:xfrm>
            <a:prstGeom prst="rightArrow">
              <a:avLst>
                <a:gd name="adj1" fmla="val 5717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F9191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 i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defRPr>
              </a:lvl1pPr>
            </a:lstStyle>
            <a:p>
              <a:r>
                <a:rPr lang="en-US" sz="700" dirty="0"/>
                <a:t>Dense Representation of Light Field Video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C8479E-B01D-4F49-9438-0B66A6E28D3F}"/>
                </a:ext>
              </a:extLst>
            </p:cNvPr>
            <p:cNvSpPr txBox="1"/>
            <p:nvPr/>
          </p:nvSpPr>
          <p:spPr>
            <a:xfrm>
              <a:off x="2686829" y="3391305"/>
              <a:ext cx="3379525" cy="327892"/>
            </a:xfrm>
            <a:prstGeom prst="rightArrow">
              <a:avLst>
                <a:gd name="adj1" fmla="val 65165"/>
                <a:gd name="adj2" fmla="val 5391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3DoF+ Video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6E24A6-5DE2-43C6-B16A-DF8EF20244ED}"/>
                </a:ext>
              </a:extLst>
            </p:cNvPr>
            <p:cNvSpPr txBox="1"/>
            <p:nvPr/>
          </p:nvSpPr>
          <p:spPr>
            <a:xfrm>
              <a:off x="3873175" y="1178024"/>
              <a:ext cx="3738394" cy="380965"/>
            </a:xfrm>
            <a:prstGeom prst="rightArrow">
              <a:avLst>
                <a:gd name="adj1" fmla="val 55129"/>
                <a:gd name="adj2" fmla="val 52152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/>
                <a:t>Neural </a:t>
              </a:r>
              <a:r>
                <a:rPr lang="en-US" sz="700" dirty="0"/>
                <a:t>Network Compression </a:t>
              </a:r>
              <a:r>
                <a:rPr lang="en-US" sz="700"/>
                <a:t>for Multimedia</a:t>
              </a:r>
              <a:endParaRPr lang="en-US" sz="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607FD7-5BED-4E78-81D1-5DE5CDAE82FC}"/>
                </a:ext>
              </a:extLst>
            </p:cNvPr>
            <p:cNvSpPr txBox="1"/>
            <p:nvPr/>
          </p:nvSpPr>
          <p:spPr>
            <a:xfrm>
              <a:off x="3528240" y="1818593"/>
              <a:ext cx="2224147" cy="348167"/>
            </a:xfrm>
            <a:prstGeom prst="rightArrow">
              <a:avLst>
                <a:gd name="adj1" fmla="val 55318"/>
                <a:gd name="adj2" fmla="val 60002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Essential Video Coding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6BA64F-09F2-412C-9C60-5446D8362ED1}"/>
                </a:ext>
              </a:extLst>
            </p:cNvPr>
            <p:cNvSpPr txBox="1"/>
            <p:nvPr/>
          </p:nvSpPr>
          <p:spPr>
            <a:xfrm>
              <a:off x="2790605" y="2126479"/>
              <a:ext cx="3267169" cy="360000"/>
            </a:xfrm>
            <a:prstGeom prst="rightArrow">
              <a:avLst>
                <a:gd name="adj1" fmla="val 57904"/>
                <a:gd name="adj2" fmla="val 5391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Low Complexity Enhancement Video Coding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0A59B4-99DA-4EB0-811D-986D17B9BC6F}"/>
                </a:ext>
              </a:extLst>
            </p:cNvPr>
            <p:cNvSpPr txBox="1"/>
            <p:nvPr/>
          </p:nvSpPr>
          <p:spPr>
            <a:xfrm>
              <a:off x="3120300" y="4332504"/>
              <a:ext cx="2421979" cy="360000"/>
            </a:xfrm>
            <a:prstGeom prst="rightArrow">
              <a:avLst>
                <a:gd name="adj1" fmla="val 5892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PCC Systems Support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122C43-3538-42E0-8D59-499FBE24592C}"/>
                </a:ext>
              </a:extLst>
            </p:cNvPr>
            <p:cNvSpPr txBox="1"/>
            <p:nvPr/>
          </p:nvSpPr>
          <p:spPr>
            <a:xfrm>
              <a:off x="288744" y="5529131"/>
              <a:ext cx="2629730" cy="360000"/>
            </a:xfrm>
            <a:prstGeom prst="rightArrow">
              <a:avLst>
                <a:gd name="adj1" fmla="val 58960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Media Orchestration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A9B65F-901F-48D4-AC94-A466A6610303}"/>
                </a:ext>
              </a:extLst>
            </p:cNvPr>
            <p:cNvSpPr txBox="1"/>
            <p:nvPr/>
          </p:nvSpPr>
          <p:spPr>
            <a:xfrm>
              <a:off x="2269040" y="5307696"/>
              <a:ext cx="3197652" cy="354607"/>
            </a:xfrm>
            <a:prstGeom prst="rightArrow">
              <a:avLst>
                <a:gd name="adj1" fmla="val 61188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Network-Based Media Processing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1147F5-E399-4C02-B2A5-55366B256B0B}"/>
                </a:ext>
              </a:extLst>
            </p:cNvPr>
            <p:cNvSpPr txBox="1"/>
            <p:nvPr/>
          </p:nvSpPr>
          <p:spPr>
            <a:xfrm>
              <a:off x="7974985" y="640031"/>
              <a:ext cx="3564455" cy="795629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Beyond</a:t>
              </a:r>
              <a:br>
                <a:rPr lang="en-GB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  <a:endPara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D10A1-B2B3-49B4-8885-9688F0E6A108}"/>
                </a:ext>
              </a:extLst>
            </p:cNvPr>
            <p:cNvSpPr txBox="1"/>
            <p:nvPr/>
          </p:nvSpPr>
          <p:spPr>
            <a:xfrm>
              <a:off x="3636759" y="836452"/>
              <a:ext cx="3437127" cy="360000"/>
            </a:xfrm>
            <a:prstGeom prst="rightArrow">
              <a:avLst>
                <a:gd name="adj1" fmla="val 57233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6274D8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Genome Compression Extensions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D5496-6A3A-498E-BF94-E53383AE84D4}"/>
                </a:ext>
              </a:extLst>
            </p:cNvPr>
            <p:cNvSpPr txBox="1"/>
            <p:nvPr/>
          </p:nvSpPr>
          <p:spPr>
            <a:xfrm>
              <a:off x="444883" y="840386"/>
              <a:ext cx="3673920" cy="360000"/>
            </a:xfrm>
            <a:prstGeom prst="rightArrow">
              <a:avLst>
                <a:gd name="adj1" fmla="val 57233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6274D8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Genome Compression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25394A-2BBC-4240-A3B9-EA1F462D2DD7}"/>
                </a:ext>
              </a:extLst>
            </p:cNvPr>
            <p:cNvSpPr txBox="1"/>
            <p:nvPr/>
          </p:nvSpPr>
          <p:spPr>
            <a:xfrm>
              <a:off x="5466692" y="3820482"/>
              <a:ext cx="2645538" cy="386307"/>
            </a:xfrm>
            <a:prstGeom prst="rightArrow">
              <a:avLst>
                <a:gd name="adj1" fmla="val 54721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F9191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 i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defRPr>
              </a:lvl1pPr>
            </a:lstStyle>
            <a:p>
              <a:r>
                <a:rPr lang="en-US" sz="700" dirty="0"/>
                <a:t>Point Cloud Compression v.2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BB5836-27C9-478C-B8A2-2BE760BE157A}"/>
                </a:ext>
              </a:extLst>
            </p:cNvPr>
            <p:cNvSpPr txBox="1"/>
            <p:nvPr/>
          </p:nvSpPr>
          <p:spPr>
            <a:xfrm>
              <a:off x="3168739" y="5643740"/>
              <a:ext cx="1825267" cy="360000"/>
            </a:xfrm>
            <a:prstGeom prst="rightArrow">
              <a:avLst>
                <a:gd name="adj1" fmla="val 54618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CMAF v.2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43E11E9-937E-4C5E-8198-FCD7E722C35F}"/>
                </a:ext>
              </a:extLst>
            </p:cNvPr>
            <p:cNvSpPr txBox="1"/>
            <p:nvPr/>
          </p:nvSpPr>
          <p:spPr>
            <a:xfrm>
              <a:off x="968265" y="5832282"/>
              <a:ext cx="2800600" cy="360000"/>
            </a:xfrm>
            <a:prstGeom prst="rightArrow">
              <a:avLst>
                <a:gd name="adj1" fmla="val 5892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Multi-Image Application Format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AFC5B64-1960-4DA1-A651-C6B86F56CF05}"/>
                </a:ext>
              </a:extLst>
            </p:cNvPr>
            <p:cNvSpPr txBox="1"/>
            <p:nvPr/>
          </p:nvSpPr>
          <p:spPr>
            <a:xfrm>
              <a:off x="10395713" y="323011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2024</a:t>
              </a:r>
            </a:p>
          </p:txBody>
        </p:sp>
        <p:cxnSp>
          <p:nvCxnSpPr>
            <p:cNvPr id="46" name="Straight Connector 64">
              <a:extLst>
                <a:ext uri="{FF2B5EF4-FFF2-40B4-BE49-F238E27FC236}">
                  <a16:creationId xmlns:a16="http://schemas.microsoft.com/office/drawing/2014/main" id="{A878C2FD-E515-48C7-B8F2-AA030BBB67A9}"/>
                </a:ext>
              </a:extLst>
            </p:cNvPr>
            <p:cNvCxnSpPr/>
            <p:nvPr/>
          </p:nvCxnSpPr>
          <p:spPr>
            <a:xfrm>
              <a:off x="10690839" y="775903"/>
              <a:ext cx="47867" cy="5674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334599D-669D-472F-85A7-E8513365CC9B}"/>
                </a:ext>
              </a:extLst>
            </p:cNvPr>
            <p:cNvSpPr txBox="1"/>
            <p:nvPr/>
          </p:nvSpPr>
          <p:spPr>
            <a:xfrm>
              <a:off x="2946867" y="1460697"/>
              <a:ext cx="2805520" cy="348167"/>
            </a:xfrm>
            <a:prstGeom prst="rightArrow">
              <a:avLst>
                <a:gd name="adj1" fmla="val 55318"/>
                <a:gd name="adj2" fmla="val 60002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Color Support in Open Font Format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D66142-3E80-425C-BDA2-B2577E5CC555}"/>
                </a:ext>
              </a:extLst>
            </p:cNvPr>
            <p:cNvSpPr txBox="1"/>
            <p:nvPr/>
          </p:nvSpPr>
          <p:spPr>
            <a:xfrm>
              <a:off x="4160549" y="5861815"/>
              <a:ext cx="1825267" cy="360000"/>
            </a:xfrm>
            <a:prstGeom prst="rightArrow">
              <a:avLst>
                <a:gd name="adj1" fmla="val 54618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Partial File Format</a:t>
              </a:r>
            </a:p>
          </p:txBody>
        </p:sp>
      </p:grp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EE5AFE47-1C04-4CF9-867E-E7C310E5881C}"/>
              </a:ext>
            </a:extLst>
          </p:cNvPr>
          <p:cNvSpPr/>
          <p:nvPr/>
        </p:nvSpPr>
        <p:spPr>
          <a:xfrm>
            <a:off x="1787407" y="2732726"/>
            <a:ext cx="5569178" cy="17099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573887-7754-48C0-8322-68857C1D00E6}"/>
              </a:ext>
            </a:extLst>
          </p:cNvPr>
          <p:cNvSpPr txBox="1"/>
          <p:nvPr/>
        </p:nvSpPr>
        <p:spPr>
          <a:xfrm>
            <a:off x="7334550" y="3043711"/>
            <a:ext cx="1530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Immersive Media Standards</a:t>
            </a:r>
          </a:p>
        </p:txBody>
      </p:sp>
      <p:sp>
        <p:nvSpPr>
          <p:cNvPr id="52" name="화살표: 아래쪽 51">
            <a:extLst>
              <a:ext uri="{FF2B5EF4-FFF2-40B4-BE49-F238E27FC236}">
                <a16:creationId xmlns:a16="http://schemas.microsoft.com/office/drawing/2014/main" id="{753CF960-341A-4B26-B86F-D1FFDD4D584C}"/>
              </a:ext>
            </a:extLst>
          </p:cNvPr>
          <p:cNvSpPr/>
          <p:nvPr/>
        </p:nvSpPr>
        <p:spPr>
          <a:xfrm>
            <a:off x="3213533" y="961513"/>
            <a:ext cx="544695" cy="4572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0487E0A5-CA1E-46B6-BDA4-C282B7CB6049}"/>
              </a:ext>
            </a:extLst>
          </p:cNvPr>
          <p:cNvSpPr/>
          <p:nvPr/>
        </p:nvSpPr>
        <p:spPr>
          <a:xfrm>
            <a:off x="2102290" y="4442515"/>
            <a:ext cx="2837853" cy="55253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D4F31C-00B2-4312-B4C9-DEEEC9C7ADFF}"/>
              </a:ext>
            </a:extLst>
          </p:cNvPr>
          <p:cNvSpPr txBox="1"/>
          <p:nvPr/>
        </p:nvSpPr>
        <p:spPr>
          <a:xfrm>
            <a:off x="4943971" y="4492882"/>
            <a:ext cx="153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 360</a:t>
            </a:r>
          </a:p>
        </p:txBody>
      </p:sp>
      <p:sp>
        <p:nvSpPr>
          <p:cNvPr id="56" name="제목 1">
            <a:extLst>
              <a:ext uri="{FF2B5EF4-FFF2-40B4-BE49-F238E27FC236}">
                <a16:creationId xmlns:a16="http://schemas.microsoft.com/office/drawing/2014/main" id="{3ACA9B21-C0FA-4C58-877C-B8A5F65D32A0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/>
              <a:t>Immersive Media Standard Roadmap</a:t>
            </a:r>
            <a:endParaRPr lang="en-US" altLang="ko-KR" kern="0" dirty="0"/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44E806A0-A854-4EB3-941C-0EB83102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58048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31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MPEG defined degree of freedom of VR as 3DoF, 3DoF+, and 6DoF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Limited movements for user sitting in a chair is available for 3DoF+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Requirements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Solution will be built on HEVC with 3DoF+ metadata(included in MPEG-I part 7)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Both objective and subjective quality evaluation will be performed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3DoF+ CfP (w18097)</a:t>
            </a:r>
            <a:endParaRPr lang="ko-KR" altLang="en-US" dirty="0"/>
          </a:p>
        </p:txBody>
      </p:sp>
      <p:pic>
        <p:nvPicPr>
          <p:cNvPr id="28" name="Picture 42">
            <a:extLst>
              <a:ext uri="{FF2B5EF4-FFF2-40B4-BE49-F238E27FC236}">
                <a16:creationId xmlns:a16="http://schemas.microsoft.com/office/drawing/2014/main" id="{B84B4B27-2FF0-479C-9E4D-F711DCBAFB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08" y="3168250"/>
            <a:ext cx="5904968" cy="3264825"/>
          </a:xfrm>
          <a:prstGeom prst="rect">
            <a:avLst/>
          </a:prstGeom>
          <a:noFill/>
        </p:spPr>
      </p:pic>
      <p:pic>
        <p:nvPicPr>
          <p:cNvPr id="31" name="Picture 39" descr="cid:image002.jpg@01D2725F.2A10A840">
            <a:extLst>
              <a:ext uri="{FF2B5EF4-FFF2-40B4-BE49-F238E27FC236}">
                <a16:creationId xmlns:a16="http://schemas.microsoft.com/office/drawing/2014/main" id="{77F4FDD6-BF3E-48C8-B945-B79FA40A4D35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866" y="3832986"/>
            <a:ext cx="2649458" cy="229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2051059" y="6275585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3DoF+ media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0B9AF2-4F69-4D75-B659-30BDFEC22E20}"/>
              </a:ext>
            </a:extLst>
          </p:cNvPr>
          <p:cNvSpPr txBox="1"/>
          <p:nvPr/>
        </p:nvSpPr>
        <p:spPr>
          <a:xfrm>
            <a:off x="6938109" y="6125298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Use case for 3DoF+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445DD4-97CD-4E8D-83BE-31EE5FA8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68424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Test Sequences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3DoF+ CfP (w18097) (-Cont’d)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32ADF2B-660E-40D5-A8CA-96856A636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7" y="1246897"/>
            <a:ext cx="327272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67AB95C-3FAD-48BE-B08A-A46621B30E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385" y="124689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7E54506-8F4C-4E8C-AE73-F7A0E9323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544" y="1246897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001AC9-A4D7-4D93-AC80-F137E4955270}"/>
              </a:ext>
            </a:extLst>
          </p:cNvPr>
          <p:cNvSpPr txBox="1"/>
          <p:nvPr/>
        </p:nvSpPr>
        <p:spPr>
          <a:xfrm>
            <a:off x="1154341" y="3046463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9EE16-5EA7-4F23-A168-FFA29E26C902}"/>
              </a:ext>
            </a:extLst>
          </p:cNvPr>
          <p:cNvSpPr txBox="1"/>
          <p:nvPr/>
        </p:nvSpPr>
        <p:spPr>
          <a:xfrm>
            <a:off x="4147786" y="3046463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D6E88-2C59-4106-9F39-1E505B34C212}"/>
              </a:ext>
            </a:extLst>
          </p:cNvPr>
          <p:cNvSpPr txBox="1"/>
          <p:nvPr/>
        </p:nvSpPr>
        <p:spPr>
          <a:xfrm>
            <a:off x="6473945" y="3046463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TechnicolorHijack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70E2D9-2DB6-4496-9221-42DCC09F7805}"/>
              </a:ext>
            </a:extLst>
          </p:cNvPr>
          <p:cNvSpPr txBox="1"/>
          <p:nvPr/>
        </p:nvSpPr>
        <p:spPr>
          <a:xfrm>
            <a:off x="1362971" y="4793372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TechnicolorPainter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D1A15F-EBA8-42D6-BF1D-3EEB3339A669}"/>
              </a:ext>
            </a:extLst>
          </p:cNvPr>
          <p:cNvSpPr txBox="1"/>
          <p:nvPr/>
        </p:nvSpPr>
        <p:spPr>
          <a:xfrm>
            <a:off x="4521235" y="4793372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IntelKermit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6F91919E-82DC-4B7D-B907-EC474BBB308B}"/>
              </a:ext>
            </a:extLst>
          </p:cNvPr>
          <p:cNvGraphicFramePr>
            <a:graphicFrameLocks noGrp="1"/>
          </p:cNvGraphicFramePr>
          <p:nvPr/>
        </p:nvGraphicFramePr>
        <p:xfrm>
          <a:off x="825333" y="5071269"/>
          <a:ext cx="7391804" cy="1648392"/>
        </p:xfrm>
        <a:graphic>
          <a:graphicData uri="http://schemas.openxmlformats.org/drawingml/2006/table">
            <a:tbl>
              <a:tblPr firstRow="1" firstCol="1" bandRow="1"/>
              <a:tblGrid>
                <a:gridCol w="1651889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4259567781"/>
                    </a:ext>
                  </a:extLst>
                </a:gridCol>
                <a:gridCol w="1075372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946785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  <a:gridCol w="1071078">
                  <a:extLst>
                    <a:ext uri="{9D8B030D-6E8A-4147-A177-3AD203B41FA5}">
                      <a16:colId xmlns:a16="http://schemas.microsoft.com/office/drawing/2014/main" val="1741354928"/>
                    </a:ext>
                  </a:extLst>
                </a:gridCol>
              </a:tblGrid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Resolution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No. of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count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rate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Source FoV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4096x2048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360º x 180º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2048x2048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4096x4096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TechnicolorPainter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2048x1088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46º x 25º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IntelKermit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1920x1080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77.8º x 77.8º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7A2D7DD6-9652-41E3-ADC5-1AC27626E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019" y="3355102"/>
            <a:ext cx="2705100" cy="14382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53E116-094A-4F8A-A782-67E128CF5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720" y="3354235"/>
            <a:ext cx="2562225" cy="1438275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C1FAFFA8-8E3C-4228-81D7-1AB14A1B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70871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Software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3DoF+ CfP (w18097) (-Cont’d)</a:t>
            </a:r>
            <a:endParaRPr lang="ko-KR" altLang="en-US" dirty="0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1143429-88F3-47E2-9B7D-ABB1C57217FD}"/>
              </a:ext>
            </a:extLst>
          </p:cNvPr>
          <p:cNvGraphicFramePr>
            <a:graphicFrameLocks noGrp="1"/>
          </p:cNvGraphicFramePr>
          <p:nvPr/>
        </p:nvGraphicFramePr>
        <p:xfrm>
          <a:off x="615082" y="1323097"/>
          <a:ext cx="7825639" cy="220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817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4895787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469035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300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http://mpegx.int-evry.fr/software/MPEG/Explorations/3DoFplus/RVS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v3.1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http://mpegx.int-evry.fr/software/MPEG/Explorations/3DoFplus/WS-PSNR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HDRTools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https://gitlab.com/standards/HDRTools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v0.18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360Lib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https://jvet.hhi.fraunhofer.de/svn/svn_360Lib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360Lib-5.1-dev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https://hevc.hhi.fraunhofer.de/svn/svn_HEVCSoftware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HM-16.16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DF3950D6-B185-43D3-8351-43AE515D0D8B}"/>
              </a:ext>
            </a:extLst>
          </p:cNvPr>
          <p:cNvGraphicFramePr>
            <a:graphicFrameLocks noGrp="1"/>
          </p:cNvGraphicFramePr>
          <p:nvPr/>
        </p:nvGraphicFramePr>
        <p:xfrm>
          <a:off x="1035531" y="4088649"/>
          <a:ext cx="6984740" cy="1923124"/>
        </p:xfrm>
        <a:graphic>
          <a:graphicData uri="http://schemas.openxmlformats.org/drawingml/2006/table">
            <a:tbl>
              <a:tblPr firstRow="1" firstCol="1" bandRow="1"/>
              <a:tblGrid>
                <a:gridCol w="1614518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4259567781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2055216333"/>
                    </a:ext>
                  </a:extLst>
                </a:gridCol>
              </a:tblGrid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Target bitrates [Mbit/s]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8994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3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6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TechnicolorPainter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IntelKermit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1D20285-B9DB-4427-ADEC-0C636116C55B}"/>
              </a:ext>
            </a:extLst>
          </p:cNvPr>
          <p:cNvSpPr txBox="1"/>
          <p:nvPr/>
        </p:nvSpPr>
        <p:spPr>
          <a:xfrm>
            <a:off x="66676" y="3532717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Target Bitrate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243DBE5-20E7-42AE-A385-789A1034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10168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0413A3-A2C1-4523-BFF7-3974523B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altLang="ko-KR" sz="1600"/>
              <a:t>For response of 3DoF+ CfP, 5 input documents are proposed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/>
              <a:t>All of proposals introduce pruning and packing architecture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/>
              <a:t>These technologies are included in test model for 3DoF+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59366D7-7577-45B3-9073-137385CAD51B}"/>
              </a:ext>
            </a:extLst>
          </p:cNvPr>
          <p:cNvGraphicFramePr>
            <a:graphicFrameLocks noGrp="1"/>
          </p:cNvGraphicFramePr>
          <p:nvPr/>
        </p:nvGraphicFramePr>
        <p:xfrm>
          <a:off x="404070" y="2362764"/>
          <a:ext cx="8335860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630">
                  <a:extLst>
                    <a:ext uri="{9D8B030D-6E8A-4147-A177-3AD203B41FA5}">
                      <a16:colId xmlns:a16="http://schemas.microsoft.com/office/drawing/2014/main" val="862857365"/>
                    </a:ext>
                  </a:extLst>
                </a:gridCol>
                <a:gridCol w="7359230">
                  <a:extLst>
                    <a:ext uri="{9D8B030D-6E8A-4147-A177-3AD203B41FA5}">
                      <a16:colId xmlns:a16="http://schemas.microsoft.com/office/drawing/2014/main" val="1496802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7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m47179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Philips response to 3DoF+ Visual CfP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64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m42372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of Nokia’s response to CFP for 3DOF+ visual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0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m47407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description of proposal for Call for Proposals on 3DoF+ Visual prepared by Poznan University of Technology (PUT) and Electronics and Telecommunications Research Institute (ETRI)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89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m47445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Technicolor-Intel Response to 3DoF+ CfP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97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m47684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Description of Zhejiang University’s response to 3DoF+ Visual CfP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630468"/>
                  </a:ext>
                </a:extLst>
              </a:tr>
            </a:tbl>
          </a:graphicData>
        </a:graphic>
      </p:graphicFrame>
      <p:sp>
        <p:nvSpPr>
          <p:cNvPr id="6" name="제목 1">
            <a:extLst>
              <a:ext uri="{FF2B5EF4-FFF2-40B4-BE49-F238E27FC236}">
                <a16:creationId xmlns:a16="http://schemas.microsoft.com/office/drawing/2014/main" id="{51A8D303-3AB2-46C7-95E6-5EA5B3F0F64D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 kern="0"/>
              <a:t>Response</a:t>
            </a:r>
            <a:r>
              <a:rPr lang="ko-KR" altLang="en-US" kern="0"/>
              <a:t> </a:t>
            </a:r>
            <a:r>
              <a:rPr lang="en-US" altLang="ko-KR" kern="0"/>
              <a:t>on</a:t>
            </a:r>
            <a:r>
              <a:rPr lang="ko-KR" altLang="en-US" kern="0"/>
              <a:t> </a:t>
            </a:r>
            <a:r>
              <a:rPr lang="en-US" altLang="ko-KR" kern="0"/>
              <a:t>3DoF+</a:t>
            </a:r>
            <a:r>
              <a:rPr lang="ko-KR" altLang="en-US" kern="0"/>
              <a:t> </a:t>
            </a:r>
            <a:r>
              <a:rPr lang="en-US" altLang="ko-KR" kern="0"/>
              <a:t>CfP</a:t>
            </a:r>
            <a:endParaRPr lang="en-US" altLang="ko-KR" kern="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70D0BA-08D4-4C8F-9759-A040A76E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99710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3125880" y="6098465"/>
            <a:ext cx="2654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TMIV encoder[1]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Encoder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TMIV encoder consists of three main steps: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(1) View optimizer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(2) Atlas constructor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(3) Video encoder &amp; Metadata composer</a:t>
            </a:r>
          </a:p>
        </p:txBody>
      </p:sp>
      <p:pic>
        <p:nvPicPr>
          <p:cNvPr id="12" name="Picture 30">
            <a:extLst>
              <a:ext uri="{FF2B5EF4-FFF2-40B4-BE49-F238E27FC236}">
                <a16:creationId xmlns:a16="http://schemas.microsoft.com/office/drawing/2014/main" id="{9AAAC0AC-D0B3-40C6-BF8F-4A309385CA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9" y="2952527"/>
            <a:ext cx="8152265" cy="3145938"/>
          </a:xfrm>
          <a:prstGeom prst="rect">
            <a:avLst/>
          </a:prstGeom>
          <a:noFill/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720A9C1D-C2EE-46B5-AF19-106ED99FEBAB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</a:t>
            </a:r>
            <a:endParaRPr lang="en-US" altLang="ko-KR" dirty="0"/>
          </a:p>
        </p:txBody>
      </p:sp>
      <p:sp>
        <p:nvSpPr>
          <p:cNvPr id="9" name="TextBox 68">
            <a:extLst>
              <a:ext uri="{FF2B5EF4-FFF2-40B4-BE49-F238E27FC236}">
                <a16:creationId xmlns:a16="http://schemas.microsoft.com/office/drawing/2014/main" id="{6F64987D-A835-4B2A-9C4E-B5DD1EA96286}"/>
              </a:ext>
            </a:extLst>
          </p:cNvPr>
          <p:cNvSpPr txBox="1"/>
          <p:nvPr/>
        </p:nvSpPr>
        <p:spPr>
          <a:xfrm>
            <a:off x="66676" y="6351813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Basel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Salahieh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7ABE38-4CD4-4AA5-87AC-AD49C89B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8656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Encoder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Atlas constructor references the occupancy map of each views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Minimizes the atlas size by overlapping the patches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2759EE-98D9-4456-BC28-041902D4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" y="3037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169">
            <a:extLst>
              <a:ext uri="{FF2B5EF4-FFF2-40B4-BE49-F238E27FC236}">
                <a16:creationId xmlns:a16="http://schemas.microsoft.com/office/drawing/2014/main" id="{FD7766B0-955B-47C3-9F70-02AB445CEF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5340" y="2558415"/>
            <a:ext cx="5940425" cy="3354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D94FFB-D666-4EFD-ABD3-8A9359785531}"/>
              </a:ext>
            </a:extLst>
          </p:cNvPr>
          <p:cNvSpPr txBox="1"/>
          <p:nvPr/>
        </p:nvSpPr>
        <p:spPr>
          <a:xfrm>
            <a:off x="3264815" y="5956525"/>
            <a:ext cx="2533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TMIV encoder process[1]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64096CC9-EA62-4C01-B1B1-9B1EA979EB3A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1" name="TextBox 68">
            <a:extLst>
              <a:ext uri="{FF2B5EF4-FFF2-40B4-BE49-F238E27FC236}">
                <a16:creationId xmlns:a16="http://schemas.microsoft.com/office/drawing/2014/main" id="{2FECC877-B1C2-40CB-916C-6AD3685812C6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E0C663C-D9CD-4F07-BCC8-59416E2B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108896286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26276</TotalTime>
  <Words>2005</Words>
  <Application>Microsoft Office PowerPoint</Application>
  <PresentationFormat>화면 슬라이드 쇼(4:3)</PresentationFormat>
  <Paragraphs>453</Paragraphs>
  <Slides>26</Slides>
  <Notes>23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Myriad Pro</vt:lpstr>
      <vt:lpstr>맑은 고딕</vt:lpstr>
      <vt:lpstr>Arial</vt:lpstr>
      <vt:lpstr>Calibri</vt:lpstr>
      <vt:lpstr>Cambria Math</vt:lpstr>
      <vt:lpstr>Times New Roman</vt:lpstr>
      <vt:lpstr>Verdana</vt:lpstr>
      <vt:lpstr>Wingdings</vt:lpstr>
      <vt:lpstr>IEEE-SA Powerpoint Template</vt:lpstr>
      <vt:lpstr>Visio</vt:lpstr>
      <vt:lpstr>Status of the Immersive Media Standard:</vt:lpstr>
      <vt:lpstr>PowerPoint 프레젠테이션</vt:lpstr>
      <vt:lpstr>PowerPoint 프레젠테이션</vt:lpstr>
      <vt:lpstr>3DoF+ CfP (w18097)</vt:lpstr>
      <vt:lpstr>3DoF+ CfP (w18097) (-Cont’d)</vt:lpstr>
      <vt:lpstr>3DoF+ CfP (w18097) (-Cont’d)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JongBeom Jeong</cp:lastModifiedBy>
  <cp:revision>1307</cp:revision>
  <cp:lastPrinted>2016-12-01T17:59:37Z</cp:lastPrinted>
  <dcterms:created xsi:type="dcterms:W3CDTF">2012-05-10T18:03:06Z</dcterms:created>
  <dcterms:modified xsi:type="dcterms:W3CDTF">2019-10-07T01:51:12Z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