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5" r:id="rId2"/>
    <p:sldId id="323" r:id="rId3"/>
    <p:sldId id="322" r:id="rId4"/>
    <p:sldId id="422" r:id="rId5"/>
    <p:sldId id="423" r:id="rId6"/>
    <p:sldId id="414" r:id="rId7"/>
    <p:sldId id="415" r:id="rId8"/>
    <p:sldId id="416" r:id="rId9"/>
    <p:sldId id="417" r:id="rId10"/>
    <p:sldId id="418" r:id="rId11"/>
    <p:sldId id="419" r:id="rId12"/>
    <p:sldId id="42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381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154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47BB-3845-44A5-B323-3C31AB82882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97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2" r:id="rId6"/>
    <p:sldLayoutId id="2147483893" r:id="rId7"/>
    <p:sldLayoutId id="2147483894" r:id="rId8"/>
    <p:sldLayoutId id="2147483895" r:id="rId9"/>
    <p:sldLayoutId id="2147483898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19.gif"/><Relationship Id="rId4" Type="http://schemas.openxmlformats.org/officeDocument/2006/relationships/image" Target="../media/image16.wmf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Suk-</a:t>
            </a:r>
            <a:r>
              <a:rPr lang="en-US" dirty="0" err="1"/>
              <a:t>Ju</a:t>
            </a:r>
            <a:r>
              <a:rPr lang="en-US" dirty="0"/>
              <a:t> Kang, Sogang University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2900" y="1666875"/>
            <a:ext cx="8458200" cy="533400"/>
          </a:xfrm>
        </p:spPr>
        <p:txBody>
          <a:bodyPr/>
          <a:lstStyle/>
          <a:p>
            <a:r>
              <a:rPr lang="en-US" sz="2000" dirty="0" smtClean="0"/>
              <a:t>Latency Compensation Technique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</a:p>
          <a:p>
            <a:pPr lvl="1"/>
            <a:r>
              <a:rPr lang="en-US" altLang="ko-KR" dirty="0"/>
              <a:t>Position error caused by the maximum head rotation speed</a:t>
            </a:r>
          </a:p>
          <a:p>
            <a:pPr lvl="1"/>
            <a:r>
              <a:rPr lang="en-US" altLang="ko-KR" dirty="0"/>
              <a:t>In order to compensate the error, we evaluate maximum rotation speeds based on the biological data and generate the mapping table </a:t>
            </a:r>
            <a:endParaRPr lang="ko-KR" altLang="en-US" dirty="0"/>
          </a:p>
        </p:txBody>
      </p:sp>
      <p:sp>
        <p:nvSpPr>
          <p:cNvPr id="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48911"/>
            <a:ext cx="5616624" cy="14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0" name="개체 99"/>
          <p:cNvGraphicFramePr>
            <a:graphicFrameLocks noChangeAspect="1"/>
          </p:cNvGraphicFramePr>
          <p:nvPr>
            <p:extLst/>
          </p:nvPr>
        </p:nvGraphicFramePr>
        <p:xfrm>
          <a:off x="6372200" y="5072458"/>
          <a:ext cx="2592288" cy="64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1930400" imgH="457200" progId="Equation.DSMT4">
                  <p:embed/>
                </p:oleObj>
              </mc:Choice>
              <mc:Fallback>
                <p:oleObj r:id="rId5" imgW="1930400" imgH="457200" progId="Equation.DSMT4">
                  <p:embed/>
                  <p:pic>
                    <p:nvPicPr>
                      <p:cNvPr id="100" name="개체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072458"/>
                        <a:ext cx="2592288" cy="644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" name="개체 101"/>
          <p:cNvGraphicFramePr>
            <a:graphicFrameLocks noChangeAspect="1"/>
          </p:cNvGraphicFramePr>
          <p:nvPr>
            <p:extLst/>
          </p:nvPr>
        </p:nvGraphicFramePr>
        <p:xfrm>
          <a:off x="6372200" y="5861117"/>
          <a:ext cx="2552301" cy="50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7" imgW="2540000" imgH="482600" progId="Equation.DSMT4">
                  <p:embed/>
                </p:oleObj>
              </mc:Choice>
              <mc:Fallback>
                <p:oleObj r:id="rId7" imgW="2540000" imgH="482600" progId="Equation.DSMT4">
                  <p:embed/>
                  <p:pic>
                    <p:nvPicPr>
                      <p:cNvPr id="102" name="개체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861117"/>
                        <a:ext cx="2552301" cy="50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직사각형 103"/>
          <p:cNvSpPr/>
          <p:nvPr/>
        </p:nvSpPr>
        <p:spPr>
          <a:xfrm>
            <a:off x="6300192" y="5798350"/>
            <a:ext cx="2736304" cy="654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3448712"/>
            <a:ext cx="4788532" cy="15749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9"/>
          <a:srcRect l="52632" r="26316" b="16761"/>
          <a:stretch/>
        </p:blipFill>
        <p:spPr>
          <a:xfrm>
            <a:off x="5554452" y="3527050"/>
            <a:ext cx="1152128" cy="14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직선 화살표 연결선 13"/>
          <p:cNvCxnSpPr/>
          <p:nvPr/>
        </p:nvCxnSpPr>
        <p:spPr>
          <a:xfrm>
            <a:off x="6764263" y="4322089"/>
            <a:ext cx="616049" cy="7503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1590" y="6597352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Calibri" panose="020F0502020204030204" pitchFamily="34" charset="0"/>
              </a:rPr>
              <a:t>*G.E. Grossman et. al “Frequency and velocity of rotational head perturbations during locomotion”</a:t>
            </a:r>
            <a:endParaRPr lang="ko-KR" altLang="en-US" sz="800" dirty="0" err="1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9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Predicted angles</a:t>
            </a:r>
          </a:p>
          <a:p>
            <a:pPr lvl="1"/>
            <a:r>
              <a:rPr lang="en-US" altLang="ko-KR" dirty="0"/>
              <a:t>Prediction steps (1, 2)</a:t>
            </a:r>
          </a:p>
          <a:p>
            <a:pPr lvl="2"/>
            <a:r>
              <a:rPr lang="en-US" altLang="ko-KR" dirty="0"/>
              <a:t>Prediction step 1: 13.3 milliseconds</a:t>
            </a:r>
          </a:p>
          <a:p>
            <a:pPr lvl="2"/>
            <a:r>
              <a:rPr lang="en-US" altLang="ko-KR" dirty="0"/>
              <a:t>Prediction step 2: 26.6 milliseconds</a:t>
            </a:r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36898" y="3140968"/>
            <a:ext cx="8269976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그림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2737" r="68760" b="83874"/>
          <a:stretch/>
        </p:blipFill>
        <p:spPr bwMode="auto">
          <a:xfrm>
            <a:off x="899592" y="3429000"/>
            <a:ext cx="1008112" cy="1609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그림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4" t="4878" r="19189" b="75000"/>
          <a:stretch/>
        </p:blipFill>
        <p:spPr bwMode="auto">
          <a:xfrm>
            <a:off x="5076056" y="3429000"/>
            <a:ext cx="1008112" cy="1822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그룹 9"/>
          <p:cNvGrpSpPr/>
          <p:nvPr/>
        </p:nvGrpSpPr>
        <p:grpSpPr>
          <a:xfrm>
            <a:off x="7288891" y="3311272"/>
            <a:ext cx="1599788" cy="342544"/>
            <a:chOff x="3275856" y="2519184"/>
            <a:chExt cx="1599788" cy="342544"/>
          </a:xfrm>
        </p:grpSpPr>
        <p:sp>
          <p:nvSpPr>
            <p:cNvPr id="11" name="직사각형 10"/>
            <p:cNvSpPr/>
            <p:nvPr/>
          </p:nvSpPr>
          <p:spPr>
            <a:xfrm>
              <a:off x="3319758" y="2572524"/>
              <a:ext cx="1152128" cy="289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75856" y="2519184"/>
              <a:ext cx="15997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900" b="1" dirty="0">
                  <a:solidFill>
                    <a:schemeClr val="tx1"/>
                  </a:solidFill>
                </a:rPr>
                <a:t>Sensor data</a:t>
              </a:r>
            </a:p>
            <a:p>
              <a:r>
                <a:rPr lang="en-US" altLang="ko-KR" sz="900" b="1" dirty="0">
                  <a:solidFill>
                    <a:schemeClr val="tx1"/>
                  </a:solidFill>
                </a:rPr>
                <a:t>Proposed system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139460" y="3318733"/>
            <a:ext cx="1599788" cy="342544"/>
            <a:chOff x="3275856" y="2519184"/>
            <a:chExt cx="1599788" cy="342544"/>
          </a:xfrm>
        </p:grpSpPr>
        <p:sp>
          <p:nvSpPr>
            <p:cNvPr id="14" name="직사각형 13"/>
            <p:cNvSpPr/>
            <p:nvPr/>
          </p:nvSpPr>
          <p:spPr>
            <a:xfrm>
              <a:off x="3319758" y="2572524"/>
              <a:ext cx="1152128" cy="289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275856" y="2519184"/>
              <a:ext cx="15997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900" b="1" dirty="0">
                  <a:solidFill>
                    <a:schemeClr val="tx1"/>
                  </a:solidFill>
                </a:rPr>
                <a:t>Sensor data</a:t>
              </a:r>
            </a:p>
            <a:p>
              <a:r>
                <a:rPr lang="en-US" altLang="ko-KR" sz="900" b="1" dirty="0">
                  <a:solidFill>
                    <a:schemeClr val="tx1"/>
                  </a:solidFill>
                </a:rPr>
                <a:t>Proposed system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15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Predicted angles</a:t>
            </a:r>
          </a:p>
          <a:p>
            <a:pPr lvl="1"/>
            <a:r>
              <a:rPr lang="en-US" altLang="ko-KR" dirty="0"/>
              <a:t>Prediction steps (3, 4)</a:t>
            </a:r>
          </a:p>
          <a:p>
            <a:pPr lvl="2"/>
            <a:r>
              <a:rPr lang="en-US" altLang="ko-KR" dirty="0"/>
              <a:t>Prediction step 3: 39.9 milliseconds</a:t>
            </a:r>
          </a:p>
          <a:p>
            <a:pPr lvl="2"/>
            <a:r>
              <a:rPr lang="en-US" altLang="ko-KR" dirty="0"/>
              <a:t>Prediction step 4: 53.2 milliseconds</a:t>
            </a:r>
          </a:p>
          <a:p>
            <a:pPr lvl="2"/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7544" y="3140968"/>
            <a:ext cx="8068271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56733" r="67678" b="24914"/>
          <a:stretch/>
        </p:blipFill>
        <p:spPr bwMode="auto">
          <a:xfrm>
            <a:off x="899592" y="3429000"/>
            <a:ext cx="1417870" cy="1856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그림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9" t="53128" r="18057" b="27526"/>
          <a:stretch/>
        </p:blipFill>
        <p:spPr bwMode="auto">
          <a:xfrm>
            <a:off x="5004048" y="3429000"/>
            <a:ext cx="1368152" cy="2000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그룹 7"/>
          <p:cNvGrpSpPr/>
          <p:nvPr/>
        </p:nvGrpSpPr>
        <p:grpSpPr>
          <a:xfrm>
            <a:off x="3180616" y="3302480"/>
            <a:ext cx="1599788" cy="342544"/>
            <a:chOff x="3275856" y="2519184"/>
            <a:chExt cx="1599788" cy="342544"/>
          </a:xfrm>
        </p:grpSpPr>
        <p:sp>
          <p:nvSpPr>
            <p:cNvPr id="9" name="직사각형 8"/>
            <p:cNvSpPr/>
            <p:nvPr/>
          </p:nvSpPr>
          <p:spPr>
            <a:xfrm>
              <a:off x="3319758" y="2572524"/>
              <a:ext cx="1152128" cy="289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275856" y="2519184"/>
              <a:ext cx="15997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900" b="1" dirty="0">
                  <a:solidFill>
                    <a:schemeClr val="tx1"/>
                  </a:solidFill>
                </a:rPr>
                <a:t>Sensor data</a:t>
              </a:r>
            </a:p>
            <a:p>
              <a:r>
                <a:rPr lang="en-US" altLang="ko-KR" sz="900" b="1" dirty="0">
                  <a:solidFill>
                    <a:schemeClr val="tx1"/>
                  </a:solidFill>
                </a:rPr>
                <a:t>Proposed system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7220684" y="3300224"/>
            <a:ext cx="1599788" cy="342544"/>
            <a:chOff x="3275856" y="2519184"/>
            <a:chExt cx="1599788" cy="342544"/>
          </a:xfrm>
        </p:grpSpPr>
        <p:sp>
          <p:nvSpPr>
            <p:cNvPr id="12" name="직사각형 11"/>
            <p:cNvSpPr/>
            <p:nvPr/>
          </p:nvSpPr>
          <p:spPr>
            <a:xfrm>
              <a:off x="3319758" y="2572524"/>
              <a:ext cx="1152128" cy="289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75856" y="2519184"/>
              <a:ext cx="15997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900" b="1" dirty="0">
                  <a:solidFill>
                    <a:schemeClr val="tx1"/>
                  </a:solidFill>
                </a:rPr>
                <a:t>Sensor data</a:t>
              </a:r>
            </a:p>
            <a:p>
              <a:r>
                <a:rPr lang="en-US" altLang="ko-KR" sz="900" b="1" dirty="0">
                  <a:solidFill>
                    <a:schemeClr val="tx1"/>
                  </a:solidFill>
                </a:rPr>
                <a:t>Proposed system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47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IEEE Standards Policies and Procedures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 dirty="0">
              <a:latin typeface="Myriad Pr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29285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19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Latency Compensation Technique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2019-10-7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Suk-Ju Kang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Suk-Ju Kang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Sogang University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+82-10-7103-6520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sjkang@sogang.ac.kr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6" name="Rectangle 5"/>
          <p:cNvSpPr>
            <a:spLocks noChangeArrowheads="1"/>
          </p:cNvSpPr>
          <p:nvPr/>
        </p:nvSpPr>
        <p:spPr bwMode="auto">
          <a:xfrm>
            <a:off x="899572" y="352058"/>
            <a:ext cx="7301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ko-KR" sz="1600" b="1" dirty="0"/>
              <a:t>IEEE </a:t>
            </a:r>
            <a:r>
              <a:rPr lang="en-GB" altLang="ko-KR" sz="1600" b="1" dirty="0" smtClean="0"/>
              <a:t>3079</a:t>
            </a:r>
            <a:r>
              <a:rPr lang="en-GB" altLang="ko-KR" sz="1600" b="1" dirty="0"/>
              <a:t/>
            </a:r>
            <a:br>
              <a:rPr lang="en-GB" altLang="ko-KR" sz="1600" b="1" dirty="0"/>
            </a:br>
            <a:r>
              <a:rPr lang="en-US" altLang="ko-KR" sz="1600" b="1" dirty="0"/>
              <a:t>HMD Based 3D Content Motion Sickness Reducing Technology</a:t>
            </a:r>
          </a:p>
          <a:p>
            <a:pPr algn="ctr" eaLnBrk="0" hangingPunct="0"/>
            <a:r>
              <a:rPr lang="en-US" altLang="ko-KR" sz="1600" b="1" dirty="0"/>
              <a:t>[Dong Il </a:t>
            </a:r>
            <a:r>
              <a:rPr lang="en-US" altLang="ko-KR" sz="1600" b="1" dirty="0" err="1"/>
              <a:t>Seo</a:t>
            </a:r>
            <a:r>
              <a:rPr lang="en-US" altLang="ko-KR" sz="1600" b="1" dirty="0"/>
              <a:t> and dillon@volercreative.com]</a:t>
            </a:r>
          </a:p>
        </p:txBody>
      </p:sp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5850" y="6629400"/>
            <a:ext cx="438150" cy="228600"/>
          </a:xfrm>
          <a:noFill/>
        </p:spPr>
        <p:txBody>
          <a:bodyPr/>
          <a:lstStyle/>
          <a:p>
            <a:r>
              <a:rPr lang="en-US" dirty="0" smtClean="0"/>
              <a:t>3</a:t>
            </a:r>
            <a:endParaRPr lang="en-US" sz="1400" dirty="0">
              <a:latin typeface="Myriad Pro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Resolution and Latency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4098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6"/>
          <a:stretch/>
        </p:blipFill>
        <p:spPr bwMode="auto">
          <a:xfrm>
            <a:off x="2411760" y="3320281"/>
            <a:ext cx="6625799" cy="29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843808" y="5226137"/>
            <a:ext cx="2808312" cy="79208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 flipV="1">
            <a:off x="2355726" y="5676031"/>
            <a:ext cx="166907" cy="2858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70463" y="5679435"/>
            <a:ext cx="840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Latency</a:t>
            </a:r>
            <a:endParaRPr lang="ko-KR" altLang="en-US" sz="1600" b="1" i="1" dirty="0" err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아래쪽 화살표 10"/>
          <p:cNvSpPr/>
          <p:nvPr/>
        </p:nvSpPr>
        <p:spPr>
          <a:xfrm flipV="1">
            <a:off x="2498024" y="5239829"/>
            <a:ext cx="166907" cy="2858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97334" y="5243233"/>
            <a:ext cx="108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Resolution</a:t>
            </a:r>
            <a:endParaRPr lang="ko-KR" altLang="en-US" sz="1600" b="1" i="1" dirty="0" err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 descr="VR ppi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5"/>
          <a:stretch/>
        </p:blipFill>
        <p:spPr bwMode="auto">
          <a:xfrm>
            <a:off x="513414" y="3612889"/>
            <a:ext cx="1769211" cy="12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R ppi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9"/>
          <a:stretch/>
        </p:blipFill>
        <p:spPr bwMode="auto">
          <a:xfrm>
            <a:off x="515700" y="2245711"/>
            <a:ext cx="1766925" cy="12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R ppi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3"/>
          <a:stretch/>
        </p:blipFill>
        <p:spPr bwMode="auto">
          <a:xfrm>
            <a:off x="4511484" y="1450505"/>
            <a:ext cx="4157754" cy="14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5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Computational Cost Reduction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b="17482"/>
          <a:stretch/>
        </p:blipFill>
        <p:spPr>
          <a:xfrm>
            <a:off x="4280263" y="2512846"/>
            <a:ext cx="4863737" cy="2881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r="47079"/>
          <a:stretch/>
        </p:blipFill>
        <p:spPr>
          <a:xfrm>
            <a:off x="370761" y="2446872"/>
            <a:ext cx="3995942" cy="29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Overview</a:t>
            </a:r>
            <a:endParaRPr lang="ko-KR" altLang="en-US" dirty="0"/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02" y="1484784"/>
            <a:ext cx="7208996" cy="4680520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8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Motion prediction process</a:t>
            </a:r>
          </a:p>
        </p:txBody>
      </p:sp>
      <p:grpSp>
        <p:nvGrpSpPr>
          <p:cNvPr id="1077" name="그룹 1076"/>
          <p:cNvGrpSpPr/>
          <p:nvPr/>
        </p:nvGrpSpPr>
        <p:grpSpPr>
          <a:xfrm>
            <a:off x="617355" y="2603501"/>
            <a:ext cx="924513" cy="1004485"/>
            <a:chOff x="617355" y="2996952"/>
            <a:chExt cx="924513" cy="1004485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5" y="3076924"/>
              <a:ext cx="924513" cy="924513"/>
            </a:xfrm>
            <a:prstGeom prst="rect">
              <a:avLst/>
            </a:prstGeom>
          </p:spPr>
        </p:pic>
        <p:sp>
          <p:nvSpPr>
            <p:cNvPr id="63" name="원호 62"/>
            <p:cNvSpPr/>
            <p:nvPr/>
          </p:nvSpPr>
          <p:spPr>
            <a:xfrm>
              <a:off x="685706" y="2996952"/>
              <a:ext cx="775169" cy="316697"/>
            </a:xfrm>
            <a:prstGeom prst="arc">
              <a:avLst>
                <a:gd name="adj1" fmla="val 19619346"/>
                <a:gd name="adj2" fmla="val 12985059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0" name="그룹 1049"/>
          <p:cNvGrpSpPr/>
          <p:nvPr/>
        </p:nvGrpSpPr>
        <p:grpSpPr>
          <a:xfrm>
            <a:off x="6588224" y="2700977"/>
            <a:ext cx="2491008" cy="907009"/>
            <a:chOff x="6346914" y="2500783"/>
            <a:chExt cx="3642768" cy="1326381"/>
          </a:xfrm>
        </p:grpSpPr>
        <p:grpSp>
          <p:nvGrpSpPr>
            <p:cNvPr id="1045" name="그룹 1044"/>
            <p:cNvGrpSpPr/>
            <p:nvPr/>
          </p:nvGrpSpPr>
          <p:grpSpPr>
            <a:xfrm>
              <a:off x="6346914" y="2500783"/>
              <a:ext cx="1691366" cy="1326381"/>
              <a:chOff x="5292080" y="1844824"/>
              <a:chExt cx="2598089" cy="203744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1992608"/>
                <a:ext cx="2598089" cy="16238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025" name="직선 연결선 1024"/>
              <p:cNvCxnSpPr/>
              <p:nvPr/>
            </p:nvCxnSpPr>
            <p:spPr>
              <a:xfrm>
                <a:off x="5436096" y="2204864"/>
                <a:ext cx="1854206" cy="11521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>
                <a:off x="7740352" y="1844824"/>
                <a:ext cx="0" cy="14465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 flipV="1">
                <a:off x="7290302" y="3291352"/>
                <a:ext cx="450050" cy="6564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 flipV="1">
                <a:off x="7308304" y="3807099"/>
                <a:ext cx="450050" cy="6564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직선 연결선 1033"/>
              <p:cNvCxnSpPr/>
              <p:nvPr/>
            </p:nvCxnSpPr>
            <p:spPr>
              <a:xfrm>
                <a:off x="7308304" y="3356992"/>
                <a:ext cx="0" cy="52527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>
                <a:off x="7742981" y="3291352"/>
                <a:ext cx="0" cy="52527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5410200" y="3762375"/>
                <a:ext cx="1898104" cy="11988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flipH="1">
                <a:off x="7740352" y="3356992"/>
                <a:ext cx="2629" cy="40538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7" name="직사각형 1046"/>
            <p:cNvSpPr/>
            <p:nvPr/>
          </p:nvSpPr>
          <p:spPr>
            <a:xfrm>
              <a:off x="8298317" y="2557137"/>
              <a:ext cx="1691365" cy="1023451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scene3d>
              <a:camera prst="orthographicFront">
                <a:rot lat="600000" lon="147664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49" name="직선 화살표 연결선 1048"/>
            <p:cNvCxnSpPr/>
            <p:nvPr/>
          </p:nvCxnSpPr>
          <p:spPr>
            <a:xfrm flipH="1">
              <a:off x="7939902" y="3592121"/>
              <a:ext cx="34620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2" name="직선 연결선 1051"/>
          <p:cNvCxnSpPr/>
          <p:nvPr/>
        </p:nvCxnSpPr>
        <p:spPr>
          <a:xfrm flipH="1">
            <a:off x="7922638" y="2598637"/>
            <a:ext cx="58921" cy="6731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8113881" y="2693365"/>
            <a:ext cx="932234" cy="6192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/>
          <p:cNvSpPr txBox="1"/>
          <p:nvPr/>
        </p:nvSpPr>
        <p:spPr>
          <a:xfrm>
            <a:off x="6863910" y="2320479"/>
            <a:ext cx="1939636" cy="29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Prediction based warping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1187" y="2313038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Head motion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49" y="2637521"/>
            <a:ext cx="2081755" cy="97046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001778" y="2313038"/>
            <a:ext cx="930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Prediction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390DBEED-AA82-4F77-8200-55DEB3F7E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6" y="4107334"/>
            <a:ext cx="3858263" cy="1714783"/>
          </a:xfrm>
          <a:prstGeom prst="rect">
            <a:avLst/>
          </a:prstGeom>
        </p:spPr>
      </p:pic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F87C396C-E75F-4394-878B-04F6F741E6AF}"/>
              </a:ext>
            </a:extLst>
          </p:cNvPr>
          <p:cNvCxnSpPr/>
          <p:nvPr/>
        </p:nvCxnSpPr>
        <p:spPr bwMode="auto">
          <a:xfrm>
            <a:off x="4968045" y="5618456"/>
            <a:ext cx="363093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F37F431-9ED0-4F38-9F6A-9D92B7EA2225}"/>
              </a:ext>
            </a:extLst>
          </p:cNvPr>
          <p:cNvSpPr txBox="1"/>
          <p:nvPr/>
        </p:nvSpPr>
        <p:spPr>
          <a:xfrm>
            <a:off x="6531678" y="5591016"/>
            <a:ext cx="5036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0" dirty="0">
                <a:latin typeface="+mj-lt"/>
              </a:rPr>
              <a:t>time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66" name="자유형 25">
            <a:extLst>
              <a:ext uri="{FF2B5EF4-FFF2-40B4-BE49-F238E27FC236}">
                <a16:creationId xmlns:a16="http://schemas.microsoft.com/office/drawing/2014/main" id="{FCF23F7D-E429-4AE7-8FD5-7A1AABBDC0CE}"/>
              </a:ext>
            </a:extLst>
          </p:cNvPr>
          <p:cNvSpPr/>
          <p:nvPr/>
        </p:nvSpPr>
        <p:spPr bwMode="auto">
          <a:xfrm>
            <a:off x="5179500" y="4380233"/>
            <a:ext cx="2933700" cy="1123950"/>
          </a:xfrm>
          <a:custGeom>
            <a:avLst/>
            <a:gdLst>
              <a:gd name="connsiteX0" fmla="*/ 0 w 2933700"/>
              <a:gd name="connsiteY0" fmla="*/ 1123950 h 1123950"/>
              <a:gd name="connsiteX1" fmla="*/ 276225 w 2933700"/>
              <a:gd name="connsiteY1" fmla="*/ 314325 h 1123950"/>
              <a:gd name="connsiteX2" fmla="*/ 752475 w 2933700"/>
              <a:gd name="connsiteY2" fmla="*/ 1038225 h 1123950"/>
              <a:gd name="connsiteX3" fmla="*/ 1352550 w 2933700"/>
              <a:gd name="connsiteY3" fmla="*/ 114300 h 1123950"/>
              <a:gd name="connsiteX4" fmla="*/ 1933575 w 2933700"/>
              <a:gd name="connsiteY4" fmla="*/ 1104900 h 1123950"/>
              <a:gd name="connsiteX5" fmla="*/ 2933700 w 2933700"/>
              <a:gd name="connsiteY5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700" h="1123950">
                <a:moveTo>
                  <a:pt x="0" y="1123950"/>
                </a:moveTo>
                <a:cubicBezTo>
                  <a:pt x="75406" y="726281"/>
                  <a:pt x="150813" y="328612"/>
                  <a:pt x="276225" y="314325"/>
                </a:cubicBezTo>
                <a:cubicBezTo>
                  <a:pt x="401637" y="300038"/>
                  <a:pt x="573088" y="1071562"/>
                  <a:pt x="752475" y="1038225"/>
                </a:cubicBezTo>
                <a:cubicBezTo>
                  <a:pt x="931862" y="1004888"/>
                  <a:pt x="1155700" y="103188"/>
                  <a:pt x="1352550" y="114300"/>
                </a:cubicBezTo>
                <a:cubicBezTo>
                  <a:pt x="1549400" y="125412"/>
                  <a:pt x="1670050" y="1123950"/>
                  <a:pt x="1933575" y="1104900"/>
                </a:cubicBezTo>
                <a:cubicBezTo>
                  <a:pt x="2197100" y="1085850"/>
                  <a:pt x="2765425" y="219075"/>
                  <a:pt x="2933700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자유형 26">
            <a:extLst>
              <a:ext uri="{FF2B5EF4-FFF2-40B4-BE49-F238E27FC236}">
                <a16:creationId xmlns:a16="http://schemas.microsoft.com/office/drawing/2014/main" id="{24E8BFB2-BCCF-4BE7-AA04-179A21DF4E61}"/>
              </a:ext>
            </a:extLst>
          </p:cNvPr>
          <p:cNvSpPr/>
          <p:nvPr/>
        </p:nvSpPr>
        <p:spPr bwMode="auto">
          <a:xfrm>
            <a:off x="5479537" y="4380233"/>
            <a:ext cx="2933700" cy="1123950"/>
          </a:xfrm>
          <a:custGeom>
            <a:avLst/>
            <a:gdLst>
              <a:gd name="connsiteX0" fmla="*/ 0 w 2933700"/>
              <a:gd name="connsiteY0" fmla="*/ 1123950 h 1123950"/>
              <a:gd name="connsiteX1" fmla="*/ 276225 w 2933700"/>
              <a:gd name="connsiteY1" fmla="*/ 314325 h 1123950"/>
              <a:gd name="connsiteX2" fmla="*/ 752475 w 2933700"/>
              <a:gd name="connsiteY2" fmla="*/ 1038225 h 1123950"/>
              <a:gd name="connsiteX3" fmla="*/ 1352550 w 2933700"/>
              <a:gd name="connsiteY3" fmla="*/ 114300 h 1123950"/>
              <a:gd name="connsiteX4" fmla="*/ 1933575 w 2933700"/>
              <a:gd name="connsiteY4" fmla="*/ 1104900 h 1123950"/>
              <a:gd name="connsiteX5" fmla="*/ 2933700 w 2933700"/>
              <a:gd name="connsiteY5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700" h="1123950">
                <a:moveTo>
                  <a:pt x="0" y="1123950"/>
                </a:moveTo>
                <a:cubicBezTo>
                  <a:pt x="75406" y="726281"/>
                  <a:pt x="150813" y="328612"/>
                  <a:pt x="276225" y="314325"/>
                </a:cubicBezTo>
                <a:cubicBezTo>
                  <a:pt x="401637" y="300038"/>
                  <a:pt x="573088" y="1071562"/>
                  <a:pt x="752475" y="1038225"/>
                </a:cubicBezTo>
                <a:cubicBezTo>
                  <a:pt x="931862" y="1004888"/>
                  <a:pt x="1155700" y="103188"/>
                  <a:pt x="1352550" y="114300"/>
                </a:cubicBezTo>
                <a:cubicBezTo>
                  <a:pt x="1549400" y="125412"/>
                  <a:pt x="1670050" y="1123950"/>
                  <a:pt x="1933575" y="1104900"/>
                </a:cubicBezTo>
                <a:cubicBezTo>
                  <a:pt x="2197100" y="1085850"/>
                  <a:pt x="2765425" y="219075"/>
                  <a:pt x="2933700" y="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9809F847-7B15-47B8-8B93-D1509450A66C}"/>
              </a:ext>
            </a:extLst>
          </p:cNvPr>
          <p:cNvSpPr/>
          <p:nvPr/>
        </p:nvSpPr>
        <p:spPr bwMode="auto">
          <a:xfrm>
            <a:off x="6700326" y="4796753"/>
            <a:ext cx="92980" cy="929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81DE8CA0-CF7D-492A-99F6-A98F3AE933D5}"/>
              </a:ext>
            </a:extLst>
          </p:cNvPr>
          <p:cNvSpPr/>
          <p:nvPr/>
        </p:nvSpPr>
        <p:spPr bwMode="auto">
          <a:xfrm>
            <a:off x="7000363" y="4791537"/>
            <a:ext cx="92980" cy="929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71" name="모서리가 둥근 직사각형 36">
            <a:extLst>
              <a:ext uri="{FF2B5EF4-FFF2-40B4-BE49-F238E27FC236}">
                <a16:creationId xmlns:a16="http://schemas.microsoft.com/office/drawing/2014/main" id="{41B26A18-A773-4A4A-B529-76EE25C5C223}"/>
              </a:ext>
            </a:extLst>
          </p:cNvPr>
          <p:cNvSpPr/>
          <p:nvPr/>
        </p:nvSpPr>
        <p:spPr bwMode="auto">
          <a:xfrm>
            <a:off x="4662136" y="4111274"/>
            <a:ext cx="4024737" cy="196095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C32A60C1-1E6D-4695-8E47-9C08CFB1F104}"/>
              </a:ext>
            </a:extLst>
          </p:cNvPr>
          <p:cNvCxnSpPr/>
          <p:nvPr/>
        </p:nvCxnSpPr>
        <p:spPr bwMode="auto">
          <a:xfrm flipV="1">
            <a:off x="4968045" y="4200757"/>
            <a:ext cx="0" cy="1417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84A21F8-9BC8-493D-83CB-8FD71BCB343E}"/>
              </a:ext>
            </a:extLst>
          </p:cNvPr>
          <p:cNvSpPr txBox="1"/>
          <p:nvPr/>
        </p:nvSpPr>
        <p:spPr>
          <a:xfrm rot="16200000">
            <a:off x="4468488" y="4755717"/>
            <a:ext cx="6639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dirty="0">
                <a:latin typeface="+mj-lt"/>
              </a:rPr>
              <a:t>degree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A0F739-9309-4CCB-A4DF-15E87D5E065F}"/>
              </a:ext>
            </a:extLst>
          </p:cNvPr>
          <p:cNvSpPr txBox="1"/>
          <p:nvPr/>
        </p:nvSpPr>
        <p:spPr>
          <a:xfrm>
            <a:off x="6485381" y="4829469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0" dirty="0">
                <a:latin typeface="+mj-lt"/>
              </a:rPr>
              <a:t>(a)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051A5E-D6DB-4B50-831D-160794ED1B71}"/>
              </a:ext>
            </a:extLst>
          </p:cNvPr>
          <p:cNvSpPr txBox="1"/>
          <p:nvPr/>
        </p:nvSpPr>
        <p:spPr>
          <a:xfrm>
            <a:off x="6896815" y="4488976"/>
            <a:ext cx="3930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0" dirty="0">
                <a:latin typeface="+mj-lt"/>
              </a:rPr>
              <a:t>(b)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78" name="모서리가 둥근 직사각형 48">
            <a:extLst>
              <a:ext uri="{FF2B5EF4-FFF2-40B4-BE49-F238E27FC236}">
                <a16:creationId xmlns:a16="http://schemas.microsoft.com/office/drawing/2014/main" id="{32783644-3657-442C-A393-98667832A603}"/>
              </a:ext>
            </a:extLst>
          </p:cNvPr>
          <p:cNvSpPr/>
          <p:nvPr/>
        </p:nvSpPr>
        <p:spPr bwMode="auto">
          <a:xfrm>
            <a:off x="582612" y="4372452"/>
            <a:ext cx="3762321" cy="581463"/>
          </a:xfrm>
          <a:prstGeom prst="roundRect">
            <a:avLst/>
          </a:prstGeom>
          <a:solidFill>
            <a:srgbClr val="C03052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1" name="모서리가 둥근 직사각형 49">
            <a:extLst>
              <a:ext uri="{FF2B5EF4-FFF2-40B4-BE49-F238E27FC236}">
                <a16:creationId xmlns:a16="http://schemas.microsoft.com/office/drawing/2014/main" id="{5843E6FE-7B5C-41E2-8EDB-73E43DE28580}"/>
              </a:ext>
            </a:extLst>
          </p:cNvPr>
          <p:cNvSpPr/>
          <p:nvPr/>
        </p:nvSpPr>
        <p:spPr bwMode="auto">
          <a:xfrm>
            <a:off x="560997" y="5219033"/>
            <a:ext cx="3762321" cy="581463"/>
          </a:xfrm>
          <a:prstGeom prst="roundRect">
            <a:avLst/>
          </a:prstGeom>
          <a:solidFill>
            <a:srgbClr val="FFB612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04B561-6D3B-4873-992C-0D3C0D7FD0A5}"/>
              </a:ext>
            </a:extLst>
          </p:cNvPr>
          <p:cNvSpPr txBox="1"/>
          <p:nvPr/>
        </p:nvSpPr>
        <p:spPr>
          <a:xfrm>
            <a:off x="2599135" y="4293939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0" dirty="0">
                <a:latin typeface="+mj-lt"/>
              </a:rPr>
              <a:t>(a)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C1F3AF-0392-4FFE-BC67-53181B37E97D}"/>
              </a:ext>
            </a:extLst>
          </p:cNvPr>
          <p:cNvSpPr txBox="1"/>
          <p:nvPr/>
        </p:nvSpPr>
        <p:spPr>
          <a:xfrm>
            <a:off x="2599135" y="5157566"/>
            <a:ext cx="3930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0" dirty="0">
                <a:latin typeface="+mj-lt"/>
              </a:rPr>
              <a:t>(b)</a:t>
            </a:r>
            <a:endParaRPr lang="ko-KR" altLang="en-US" sz="1400" b="0" dirty="0">
              <a:latin typeface="+mj-lt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325B1B1E-2055-4FF6-BFF3-BFF03A3D4624}"/>
              </a:ext>
            </a:extLst>
          </p:cNvPr>
          <p:cNvCxnSpPr/>
          <p:nvPr/>
        </p:nvCxnSpPr>
        <p:spPr bwMode="auto">
          <a:xfrm flipH="1">
            <a:off x="6746362" y="4933595"/>
            <a:ext cx="34698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75654B6B-F09A-490B-AED9-2BB988F2F3C4}"/>
              </a:ext>
            </a:extLst>
          </p:cNvPr>
          <p:cNvSpPr/>
          <p:nvPr/>
        </p:nvSpPr>
        <p:spPr bwMode="auto">
          <a:xfrm>
            <a:off x="582612" y="5024187"/>
            <a:ext cx="1190400" cy="173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164361-D999-41A9-8253-32A23C8B733C}"/>
              </a:ext>
            </a:extLst>
          </p:cNvPr>
          <p:cNvSpPr txBox="1"/>
          <p:nvPr/>
        </p:nvSpPr>
        <p:spPr>
          <a:xfrm>
            <a:off x="449649" y="4932586"/>
            <a:ext cx="135485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B612"/>
                </a:solidFill>
                <a:latin typeface="+mj-lt"/>
              </a:rPr>
              <a:t>Delayed output</a:t>
            </a:r>
            <a:endParaRPr lang="ko-KR" altLang="en-US" sz="1400" b="1" dirty="0">
              <a:solidFill>
                <a:srgbClr val="FFB612"/>
              </a:solidFill>
              <a:latin typeface="+mj-lt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9CEA6E1F-7EB9-44AA-8D19-A62959DED545}"/>
              </a:ext>
            </a:extLst>
          </p:cNvPr>
          <p:cNvSpPr/>
          <p:nvPr/>
        </p:nvSpPr>
        <p:spPr bwMode="auto">
          <a:xfrm>
            <a:off x="541181" y="4187830"/>
            <a:ext cx="813289" cy="1630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C1ECA6-B26C-4B68-AE9C-C1FBB13F6219}"/>
              </a:ext>
            </a:extLst>
          </p:cNvPr>
          <p:cNvSpPr txBox="1"/>
          <p:nvPr/>
        </p:nvSpPr>
        <p:spPr>
          <a:xfrm>
            <a:off x="472406" y="4104156"/>
            <a:ext cx="9508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3052"/>
                </a:solidFill>
                <a:latin typeface="+mj-lt"/>
              </a:rPr>
              <a:t>Reference</a:t>
            </a:r>
            <a:endParaRPr lang="ko-KR" altLang="en-US" sz="1400" b="1" dirty="0">
              <a:solidFill>
                <a:srgbClr val="C0305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38AE0A-98EA-474B-8E88-B518D6F6596F}"/>
                  </a:ext>
                </a:extLst>
              </p:cNvPr>
              <p:cNvSpPr txBox="1"/>
              <p:nvPr/>
            </p:nvSpPr>
            <p:spPr>
              <a:xfrm>
                <a:off x="541180" y="5843748"/>
                <a:ext cx="3310739" cy="2648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o-KR" altLang="en-US" sz="11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1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ko-KR" sz="1100" dirty="0">
                    <a:latin typeface="+mj-lt"/>
                  </a:rPr>
                  <a:t>Angle at time t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11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100" dirty="0">
                    <a:latin typeface="+mj-lt"/>
                  </a:rPr>
                  <a:t> </a:t>
                </a:r>
                <a:r>
                  <a:rPr lang="en-US" altLang="ko-KR" sz="1100" dirty="0">
                    <a:latin typeface="+mj-lt"/>
                  </a:rPr>
                  <a:t>Latency</a:t>
                </a:r>
                <a:endParaRPr lang="ko-KR" altLang="en-US" sz="1100" dirty="0">
                  <a:latin typeface="+mj-lt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38AE0A-98EA-474B-8E88-B518D6F65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80" y="5843748"/>
                <a:ext cx="3310739" cy="264816"/>
              </a:xfrm>
              <a:prstGeom prst="rect">
                <a:avLst/>
              </a:prstGeom>
              <a:blipFill>
                <a:blip r:embed="rId6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3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</p:txBody>
      </p:sp>
      <p:grpSp>
        <p:nvGrpSpPr>
          <p:cNvPr id="61" name="그룹 60"/>
          <p:cNvGrpSpPr/>
          <p:nvPr/>
        </p:nvGrpSpPr>
        <p:grpSpPr>
          <a:xfrm>
            <a:off x="251520" y="3947904"/>
            <a:ext cx="8640960" cy="2236576"/>
            <a:chOff x="251520" y="3573016"/>
            <a:chExt cx="8640960" cy="2236576"/>
          </a:xfrm>
        </p:grpSpPr>
        <p:grpSp>
          <p:nvGrpSpPr>
            <p:cNvPr id="56" name="그룹 55"/>
            <p:cNvGrpSpPr/>
            <p:nvPr/>
          </p:nvGrpSpPr>
          <p:grpSpPr>
            <a:xfrm>
              <a:off x="251520" y="3987867"/>
              <a:ext cx="8640960" cy="1821725"/>
              <a:chOff x="395536" y="3688021"/>
              <a:chExt cx="8640960" cy="1821725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395536" y="3688021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HMD device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2771800" y="3688021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Curve fitting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5004048" y="3688021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K-step ahead prediction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2771800" y="4766038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Rendering system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5004048" y="4766038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VRAM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7380312" y="3688021"/>
                <a:ext cx="1656184" cy="743708"/>
              </a:xfrm>
              <a:prstGeom prst="roundRect">
                <a:avLst>
                  <a:gd name="adj" fmla="val 421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Warping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5" name="직선 화살표 연결선 24"/>
              <p:cNvCxnSpPr/>
              <p:nvPr/>
            </p:nvCxnSpPr>
            <p:spPr>
              <a:xfrm>
                <a:off x="2051720" y="393724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>
                <a:off x="2051720" y="416813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>
                <a:stCxn id="17" idx="3"/>
                <a:endCxn id="19" idx="1"/>
              </p:cNvCxnSpPr>
              <p:nvPr/>
            </p:nvCxnSpPr>
            <p:spPr>
              <a:xfrm>
                <a:off x="2051720" y="4059875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화살표 연결선 33"/>
              <p:cNvCxnSpPr/>
              <p:nvPr/>
            </p:nvCxnSpPr>
            <p:spPr>
              <a:xfrm>
                <a:off x="6660232" y="3933056"/>
                <a:ext cx="72008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/>
              <p:cNvCxnSpPr>
                <a:stCxn id="20" idx="3"/>
                <a:endCxn id="23" idx="1"/>
              </p:cNvCxnSpPr>
              <p:nvPr/>
            </p:nvCxnSpPr>
            <p:spPr>
              <a:xfrm>
                <a:off x="6660232" y="4059875"/>
                <a:ext cx="720080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37"/>
              <p:cNvCxnSpPr/>
              <p:nvPr/>
            </p:nvCxnSpPr>
            <p:spPr>
              <a:xfrm>
                <a:off x="6660232" y="4194026"/>
                <a:ext cx="72008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꺾인 연결선 39"/>
              <p:cNvCxnSpPr>
                <a:endCxn id="21" idx="1"/>
              </p:cNvCxnSpPr>
              <p:nvPr/>
            </p:nvCxnSpPr>
            <p:spPr>
              <a:xfrm rot="16200000" flipH="1">
                <a:off x="2106899" y="4472991"/>
                <a:ext cx="969762" cy="36004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410267" y="4604663"/>
                <a:ext cx="10255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Calibri" panose="020F0502020204030204" pitchFamily="34" charset="0"/>
                  </a:rPr>
                  <a:t>Orientation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1720" y="3717032"/>
                <a:ext cx="4171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yaw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1720" y="3861048"/>
                <a:ext cx="4700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pitch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51720" y="3986012"/>
                <a:ext cx="372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roll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618745" y="3709662"/>
                <a:ext cx="4171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yaw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18745" y="3853678"/>
                <a:ext cx="4700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pitch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618745" y="3988168"/>
                <a:ext cx="372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>
                    <a:latin typeface="Calibri" panose="020F0502020204030204" pitchFamily="34" charset="0"/>
                  </a:rPr>
                  <a:t>roll</a:t>
                </a:r>
                <a:endParaRPr lang="ko-KR" altLang="en-US" sz="1400" dirty="0" err="1">
                  <a:latin typeface="Calibri" panose="020F0502020204030204" pitchFamily="34" charset="0"/>
                </a:endParaRPr>
              </a:p>
            </p:txBody>
          </p:sp>
          <p:cxnSp>
            <p:nvCxnSpPr>
              <p:cNvPr id="50" name="꺾인 연결선 49"/>
              <p:cNvCxnSpPr>
                <a:stCxn id="22" idx="3"/>
                <a:endCxn id="23" idx="2"/>
              </p:cNvCxnSpPr>
              <p:nvPr/>
            </p:nvCxnSpPr>
            <p:spPr>
              <a:xfrm flipV="1">
                <a:off x="6660232" y="4431729"/>
                <a:ext cx="1548172" cy="706163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화살표 연결선 51"/>
              <p:cNvCxnSpPr>
                <a:stCxn id="19" idx="3"/>
                <a:endCxn id="20" idx="1"/>
              </p:cNvCxnSpPr>
              <p:nvPr/>
            </p:nvCxnSpPr>
            <p:spPr>
              <a:xfrm>
                <a:off x="4427984" y="4059875"/>
                <a:ext cx="576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/>
              <p:cNvCxnSpPr>
                <a:stCxn id="21" idx="3"/>
                <a:endCxn id="22" idx="1"/>
              </p:cNvCxnSpPr>
              <p:nvPr/>
            </p:nvCxnSpPr>
            <p:spPr>
              <a:xfrm>
                <a:off x="4427984" y="5137892"/>
                <a:ext cx="576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직사각형 56"/>
            <p:cNvSpPr/>
            <p:nvPr/>
          </p:nvSpPr>
          <p:spPr>
            <a:xfrm>
              <a:off x="2377704" y="3861048"/>
              <a:ext cx="4498552" cy="104346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77704" y="3573016"/>
              <a:ext cx="1574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Calibri" panose="020F0502020204030204" pitchFamily="34" charset="0"/>
                </a:rPr>
                <a:t>Prediction method</a:t>
              </a:r>
              <a:endParaRPr lang="ko-KR" altLang="en-US" sz="1400" b="1" dirty="0" err="1"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98438" y="5430376"/>
              <a:ext cx="10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</a:rPr>
                <a:t>Pixel values</a:t>
              </a:r>
              <a:endParaRPr lang="ko-KR" altLang="en-US" sz="1400" dirty="0" err="1">
                <a:latin typeface="Calibri" panose="020F0502020204030204" pitchFamily="34" charset="0"/>
              </a:endParaRPr>
            </a:p>
          </p:txBody>
        </p:sp>
      </p:grpSp>
      <p:grpSp>
        <p:nvGrpSpPr>
          <p:cNvPr id="1077" name="그룹 1076"/>
          <p:cNvGrpSpPr/>
          <p:nvPr/>
        </p:nvGrpSpPr>
        <p:grpSpPr>
          <a:xfrm>
            <a:off x="617355" y="2569472"/>
            <a:ext cx="924513" cy="1004485"/>
            <a:chOff x="617355" y="2996952"/>
            <a:chExt cx="924513" cy="1004485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5" y="3076924"/>
              <a:ext cx="924513" cy="924513"/>
            </a:xfrm>
            <a:prstGeom prst="rect">
              <a:avLst/>
            </a:prstGeom>
          </p:spPr>
        </p:pic>
        <p:sp>
          <p:nvSpPr>
            <p:cNvPr id="63" name="원호 62"/>
            <p:cNvSpPr/>
            <p:nvPr/>
          </p:nvSpPr>
          <p:spPr>
            <a:xfrm>
              <a:off x="685706" y="2996952"/>
              <a:ext cx="775169" cy="316697"/>
            </a:xfrm>
            <a:prstGeom prst="arc">
              <a:avLst>
                <a:gd name="adj1" fmla="val 19619346"/>
                <a:gd name="adj2" fmla="val 12985059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0" name="그룹 1049"/>
          <p:cNvGrpSpPr/>
          <p:nvPr/>
        </p:nvGrpSpPr>
        <p:grpSpPr>
          <a:xfrm>
            <a:off x="6588224" y="2666948"/>
            <a:ext cx="2491008" cy="907009"/>
            <a:chOff x="6346914" y="2500783"/>
            <a:chExt cx="3642768" cy="1326381"/>
          </a:xfrm>
        </p:grpSpPr>
        <p:grpSp>
          <p:nvGrpSpPr>
            <p:cNvPr id="1045" name="그룹 1044"/>
            <p:cNvGrpSpPr/>
            <p:nvPr/>
          </p:nvGrpSpPr>
          <p:grpSpPr>
            <a:xfrm>
              <a:off x="6346914" y="2500783"/>
              <a:ext cx="1691366" cy="1326381"/>
              <a:chOff x="5292080" y="1844824"/>
              <a:chExt cx="2598089" cy="203744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1992608"/>
                <a:ext cx="2598089" cy="16238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025" name="직선 연결선 1024"/>
              <p:cNvCxnSpPr/>
              <p:nvPr/>
            </p:nvCxnSpPr>
            <p:spPr>
              <a:xfrm>
                <a:off x="5436096" y="2204864"/>
                <a:ext cx="1854206" cy="11521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>
                <a:off x="7740352" y="1844824"/>
                <a:ext cx="0" cy="14465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 flipV="1">
                <a:off x="7290302" y="3291352"/>
                <a:ext cx="450050" cy="6564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 flipV="1">
                <a:off x="7308304" y="3807099"/>
                <a:ext cx="450050" cy="6564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직선 연결선 1033"/>
              <p:cNvCxnSpPr/>
              <p:nvPr/>
            </p:nvCxnSpPr>
            <p:spPr>
              <a:xfrm>
                <a:off x="7308304" y="3356992"/>
                <a:ext cx="0" cy="52527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>
                <a:off x="7742981" y="3291352"/>
                <a:ext cx="0" cy="52527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5410200" y="3762375"/>
                <a:ext cx="1898104" cy="11988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flipH="1">
                <a:off x="7740352" y="3356992"/>
                <a:ext cx="2629" cy="40538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7" name="직사각형 1046"/>
            <p:cNvSpPr/>
            <p:nvPr/>
          </p:nvSpPr>
          <p:spPr>
            <a:xfrm>
              <a:off x="8298317" y="2557137"/>
              <a:ext cx="1691365" cy="1023451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scene3d>
              <a:camera prst="orthographicFront">
                <a:rot lat="600000" lon="147664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49" name="직선 화살표 연결선 1048"/>
            <p:cNvCxnSpPr/>
            <p:nvPr/>
          </p:nvCxnSpPr>
          <p:spPr>
            <a:xfrm flipH="1">
              <a:off x="7939902" y="3592121"/>
              <a:ext cx="34620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2" name="직선 연결선 1051"/>
          <p:cNvCxnSpPr/>
          <p:nvPr/>
        </p:nvCxnSpPr>
        <p:spPr>
          <a:xfrm flipH="1">
            <a:off x="7922638" y="2564608"/>
            <a:ext cx="58921" cy="6731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8113881" y="2659336"/>
            <a:ext cx="932234" cy="6192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8113881" y="3278572"/>
            <a:ext cx="0" cy="2338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 flipH="1" flipV="1">
            <a:off x="7922646" y="3237784"/>
            <a:ext cx="198895" cy="469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7920642" y="3449464"/>
            <a:ext cx="182770" cy="573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V="1">
            <a:off x="7918819" y="3237784"/>
            <a:ext cx="0" cy="2149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>
            <a:off x="8103413" y="3357298"/>
            <a:ext cx="929106" cy="1540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/>
          <p:cNvSpPr txBox="1"/>
          <p:nvPr/>
        </p:nvSpPr>
        <p:spPr>
          <a:xfrm>
            <a:off x="6863910" y="2286450"/>
            <a:ext cx="1939636" cy="29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Prediction based warping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1187" y="2279009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Head motion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49" y="2603492"/>
            <a:ext cx="2081755" cy="97046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001778" y="2279009"/>
            <a:ext cx="930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Prediction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72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Linear extrapolation</a:t>
            </a:r>
          </a:p>
          <a:p>
            <a:pPr lvl="1"/>
            <a:r>
              <a:rPr lang="en-US" altLang="ko-KR" dirty="0"/>
              <a:t>Our goal is to develop a processor-based predictive tracking method</a:t>
            </a:r>
          </a:p>
          <a:p>
            <a:pPr lvl="1"/>
            <a:r>
              <a:rPr lang="en-US" altLang="ko-KR" dirty="0"/>
              <a:t>For a real-time implementation, a linear extrapolation is used</a:t>
            </a:r>
          </a:p>
          <a:p>
            <a:pPr lvl="2"/>
            <a:r>
              <a:rPr lang="en-US" altLang="ko-KR" dirty="0"/>
              <a:t>Over 75Hz refresh rate of HMD display -&gt; </a:t>
            </a:r>
            <a:r>
              <a:rPr lang="en-US" altLang="ko-KR" b="1" dirty="0"/>
              <a:t>One prediction step ≈ 13.3 </a:t>
            </a:r>
            <a:r>
              <a:rPr lang="en-US" altLang="ko-KR" b="1" dirty="0" err="1"/>
              <a:t>ms</a:t>
            </a:r>
            <a:endParaRPr lang="en-US" altLang="ko-KR" b="1" dirty="0"/>
          </a:p>
          <a:p>
            <a:pPr lvl="2"/>
            <a:r>
              <a:rPr lang="en-US" altLang="ko-KR" dirty="0"/>
              <a:t>Considering the quality preservation and low complexity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/>
          </p:nvPr>
        </p:nvGraphicFramePr>
        <p:xfrm>
          <a:off x="5148064" y="5373216"/>
          <a:ext cx="3591599" cy="75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2146300" imgH="431800" progId="Equation.DSMT4">
                  <p:embed/>
                </p:oleObj>
              </mc:Choice>
              <mc:Fallback>
                <p:oleObj r:id="rId3" imgW="2146300" imgH="431800" progId="Equation.DSMT4">
                  <p:embed/>
                  <p:pic>
                    <p:nvPicPr>
                      <p:cNvPr id="5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373216"/>
                        <a:ext cx="3591599" cy="750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SimSun" pitchFamily="2" charset="-122"/>
                <a:cs typeface="Symbol" pitchFamily="18" charset="2"/>
              </a:rPr>
              <a:t> </a:t>
            </a:r>
            <a:r>
              <a:rPr kumimoji="1" lang="en-US" altLang="ko-K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852718" y="4007184"/>
            <a:ext cx="4123222" cy="1905702"/>
            <a:chOff x="1248586" y="956299"/>
            <a:chExt cx="4123222" cy="1905702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96903" y="956299"/>
              <a:ext cx="0" cy="1276407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자유형 7"/>
            <p:cNvSpPr/>
            <p:nvPr/>
          </p:nvSpPr>
          <p:spPr>
            <a:xfrm>
              <a:off x="1550127" y="1795253"/>
              <a:ext cx="787984" cy="416723"/>
            </a:xfrm>
            <a:custGeom>
              <a:avLst/>
              <a:gdLst>
                <a:gd name="connsiteX0" fmla="*/ 0 w 1950720"/>
                <a:gd name="connsiteY0" fmla="*/ 1132114 h 1132114"/>
                <a:gd name="connsiteX1" fmla="*/ 949234 w 1950720"/>
                <a:gd name="connsiteY1" fmla="*/ 705394 h 1132114"/>
                <a:gd name="connsiteX2" fmla="*/ 1689463 w 1950720"/>
                <a:gd name="connsiteY2" fmla="*/ 269966 h 1132114"/>
                <a:gd name="connsiteX3" fmla="*/ 1950720 w 1950720"/>
                <a:gd name="connsiteY3" fmla="*/ 0 h 113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0" h="1132114">
                  <a:moveTo>
                    <a:pt x="0" y="1132114"/>
                  </a:moveTo>
                  <a:cubicBezTo>
                    <a:pt x="333828" y="990599"/>
                    <a:pt x="667657" y="849085"/>
                    <a:pt x="949234" y="705394"/>
                  </a:cubicBezTo>
                  <a:cubicBezTo>
                    <a:pt x="1230811" y="561703"/>
                    <a:pt x="1522549" y="387532"/>
                    <a:pt x="1689463" y="269966"/>
                  </a:cubicBezTo>
                  <a:cubicBezTo>
                    <a:pt x="1856377" y="152400"/>
                    <a:pt x="1903548" y="76200"/>
                    <a:pt x="195072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248586" y="1061801"/>
              <a:ext cx="4123222" cy="1800200"/>
              <a:chOff x="1936563" y="1096636"/>
              <a:chExt cx="4123222" cy="18002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1936563" y="1096636"/>
                <a:ext cx="3560726" cy="1800200"/>
                <a:chOff x="5713313" y="2636912"/>
                <a:chExt cx="3130487" cy="1800200"/>
              </a:xfrm>
            </p:grpSpPr>
            <p:cxnSp>
              <p:nvCxnSpPr>
                <p:cNvPr id="25" name="직선 연결선 24"/>
                <p:cNvCxnSpPr/>
                <p:nvPr/>
              </p:nvCxnSpPr>
              <p:spPr bwMode="auto">
                <a:xfrm>
                  <a:off x="5724128" y="2636912"/>
                  <a:ext cx="0" cy="18002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직선 연결선 25"/>
                <p:cNvCxnSpPr/>
                <p:nvPr/>
              </p:nvCxnSpPr>
              <p:spPr bwMode="auto">
                <a:xfrm>
                  <a:off x="5713313" y="4437112"/>
                  <a:ext cx="3130487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" name="타원 10"/>
              <p:cNvSpPr/>
              <p:nvPr/>
            </p:nvSpPr>
            <p:spPr bwMode="auto">
              <a:xfrm>
                <a:off x="2349368" y="2105386"/>
                <a:ext cx="107011" cy="107011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4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+mj-lt"/>
                  <a:ea typeface="ＭＳ Ｐゴシック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직사각형 11"/>
                  <p:cNvSpPr/>
                  <p:nvPr/>
                </p:nvSpPr>
                <p:spPr>
                  <a:xfrm>
                    <a:off x="2349368" y="2090674"/>
                    <a:ext cx="14033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2" name="직사각형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9368" y="2090674"/>
                    <a:ext cx="1403398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그룹 12"/>
              <p:cNvGrpSpPr/>
              <p:nvPr/>
            </p:nvGrpSpPr>
            <p:grpSpPr>
              <a:xfrm>
                <a:off x="2972583" y="1789559"/>
                <a:ext cx="970149" cy="369332"/>
                <a:chOff x="2820721" y="3416831"/>
                <a:chExt cx="970149" cy="369332"/>
              </a:xfrm>
            </p:grpSpPr>
            <p:sp>
              <p:nvSpPr>
                <p:cNvPr id="23" name="타원 22"/>
                <p:cNvSpPr/>
                <p:nvPr/>
              </p:nvSpPr>
              <p:spPr bwMode="auto">
                <a:xfrm>
                  <a:off x="2820721" y="3466280"/>
                  <a:ext cx="107011" cy="107011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4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j-lt"/>
                    <a:ea typeface="ＭＳ Ｐゴシック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직사각형 23"/>
                    <p:cNvSpPr/>
                    <p:nvPr/>
                  </p:nvSpPr>
                  <p:spPr>
                    <a:xfrm>
                      <a:off x="2826696" y="3416831"/>
                      <a:ext cx="96417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24" name="직사각형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26696" y="3416831"/>
                      <a:ext cx="964174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" name="직선 연결선 13"/>
              <p:cNvCxnSpPr>
                <a:stCxn id="8" idx="0"/>
              </p:cNvCxnSpPr>
              <p:nvPr/>
            </p:nvCxnSpPr>
            <p:spPr bwMode="auto">
              <a:xfrm flipV="1">
                <a:off x="2238104" y="1299071"/>
                <a:ext cx="1905573" cy="947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타원 15"/>
              <p:cNvSpPr/>
              <p:nvPr/>
            </p:nvSpPr>
            <p:spPr bwMode="auto">
              <a:xfrm>
                <a:off x="3625171" y="1458067"/>
                <a:ext cx="107011" cy="10701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4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+mj-lt"/>
                  <a:ea typeface="ＭＳ Ｐゴシック" charset="0"/>
                </a:endParaRPr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3631375" y="2281483"/>
                <a:ext cx="2428410" cy="338554"/>
                <a:chOff x="4226061" y="740925"/>
                <a:chExt cx="2428410" cy="338554"/>
              </a:xfrm>
            </p:grpSpPr>
            <p:sp>
              <p:nvSpPr>
                <p:cNvPr id="19" name="타원 18"/>
                <p:cNvSpPr/>
                <p:nvPr/>
              </p:nvSpPr>
              <p:spPr bwMode="auto">
                <a:xfrm>
                  <a:off x="4226061" y="881702"/>
                  <a:ext cx="107011" cy="10701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4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+mj-lt"/>
                    <a:ea typeface="ＭＳ Ｐゴシック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313766" y="740925"/>
                  <a:ext cx="23407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Predicted value at time k</a:t>
                  </a:r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직사각형 26"/>
                <p:cNvSpPr/>
                <p:nvPr/>
              </p:nvSpPr>
              <p:spPr>
                <a:xfrm>
                  <a:off x="3148954" y="1391520"/>
                  <a:ext cx="1422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직사각형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954" y="1391520"/>
                  <a:ext cx="14228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자유형 33"/>
          <p:cNvSpPr/>
          <p:nvPr/>
        </p:nvSpPr>
        <p:spPr>
          <a:xfrm>
            <a:off x="1162050" y="4105275"/>
            <a:ext cx="1743075" cy="1162050"/>
          </a:xfrm>
          <a:custGeom>
            <a:avLst/>
            <a:gdLst>
              <a:gd name="connsiteX0" fmla="*/ 0 w 1743075"/>
              <a:gd name="connsiteY0" fmla="*/ 1162050 h 1162050"/>
              <a:gd name="connsiteX1" fmla="*/ 819150 w 1743075"/>
              <a:gd name="connsiteY1" fmla="*/ 781050 h 1162050"/>
              <a:gd name="connsiteX2" fmla="*/ 1743075 w 1743075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075" h="1162050">
                <a:moveTo>
                  <a:pt x="0" y="1162050"/>
                </a:moveTo>
                <a:cubicBezTo>
                  <a:pt x="264319" y="1068387"/>
                  <a:pt x="528638" y="974725"/>
                  <a:pt x="819150" y="781050"/>
                </a:cubicBezTo>
                <a:cubicBezTo>
                  <a:pt x="1109663" y="587375"/>
                  <a:pt x="1571625" y="138112"/>
                  <a:pt x="1743075" y="0"/>
                </a:cubicBez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067944" y="4513088"/>
            <a:ext cx="3395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Linear extrapolated 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4100" y="3853295"/>
            <a:ext cx="341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</a:rPr>
              <a:t>3</a:t>
            </a:r>
            <a:r>
              <a:rPr lang="en-US" altLang="ko-KR" sz="1400" baseline="30000" dirty="0">
                <a:latin typeface="Calibri" panose="020F0502020204030204" pitchFamily="34" charset="0"/>
              </a:rPr>
              <a:t>rd</a:t>
            </a:r>
            <a:r>
              <a:rPr lang="en-US" altLang="ko-KR" sz="1400" dirty="0">
                <a:latin typeface="Calibri" panose="020F0502020204030204" pitchFamily="34" charset="0"/>
              </a:rPr>
              <a:t> order polynomial curve (high complexity)</a:t>
            </a:r>
            <a:endParaRPr lang="ko-KR" altLang="en-US" sz="1400" dirty="0" err="1">
              <a:latin typeface="Calibri" panose="020F0502020204030204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V="1">
            <a:off x="2590800" y="4105275"/>
            <a:ext cx="613048" cy="247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/>
          <p:cNvGrpSpPr/>
          <p:nvPr/>
        </p:nvGrpSpPr>
        <p:grpSpPr>
          <a:xfrm>
            <a:off x="5685516" y="4091800"/>
            <a:ext cx="3311722" cy="1014924"/>
            <a:chOff x="5652120" y="4161232"/>
            <a:chExt cx="3311722" cy="1014924"/>
          </a:xfrm>
        </p:grpSpPr>
        <p:sp>
          <p:nvSpPr>
            <p:cNvPr id="41" name="직사각형 40"/>
            <p:cNvSpPr/>
            <p:nvPr/>
          </p:nvSpPr>
          <p:spPr>
            <a:xfrm>
              <a:off x="6338804" y="4161232"/>
              <a:ext cx="18410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latin typeface="Calibri" panose="020F0502020204030204" pitchFamily="34" charset="0"/>
                </a:rPr>
                <a:t>Lagrange polynomials </a:t>
              </a:r>
              <a:endParaRPr lang="ko-KR" alt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5652120" y="4553452"/>
              <a:ext cx="3311722" cy="622704"/>
              <a:chOff x="6471793" y="4672037"/>
              <a:chExt cx="4052538" cy="762000"/>
            </a:xfrm>
          </p:grpSpPr>
          <p:pic>
            <p:nvPicPr>
              <p:cNvPr id="2054" name="Picture 6" descr="P(x)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793" y="4946111"/>
                <a:ext cx="257175" cy="13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=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954324"/>
                <a:ext cx="85725" cy="13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((x-x_2)(x-x_3)...(x-x_n))/((x_1-x_2)(x_1-x_3)...(x_1-x_n))y_1+((x-x_1)(x-x_3)...(x-x_n))/((x_2-x_1)(x_2-x_3)...(x_2-x_n))y_2+...+((x-x_1)(x-x_2)...(x-x_(n-1)))/((x_n-x_1)(x_n-x_2)...(x_n-x_(n-1)))y_n.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4672037"/>
                <a:ext cx="3648075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5" name="직선 연결선 44"/>
            <p:cNvCxnSpPr/>
            <p:nvPr/>
          </p:nvCxnSpPr>
          <p:spPr>
            <a:xfrm flipV="1">
              <a:off x="5862283" y="4442405"/>
              <a:ext cx="2958189" cy="7325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 flipV="1">
              <a:off x="5923803" y="4457678"/>
              <a:ext cx="2896669" cy="6845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직선 화살표 연결선 53"/>
          <p:cNvCxnSpPr/>
          <p:nvPr/>
        </p:nvCxnSpPr>
        <p:spPr>
          <a:xfrm>
            <a:off x="5076056" y="4769190"/>
            <a:ext cx="216024" cy="669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endCxn id="41" idx="1"/>
          </p:cNvCxnSpPr>
          <p:nvPr/>
        </p:nvCxnSpPr>
        <p:spPr>
          <a:xfrm>
            <a:off x="5959667" y="4092580"/>
            <a:ext cx="412533" cy="1531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5076056" y="5438310"/>
            <a:ext cx="3777812" cy="654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2DA8-23F6-4C88-818D-D04EDD8127B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41533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4293</TotalTime>
  <Words>439</Words>
  <Application>Microsoft Office PowerPoint</Application>
  <PresentationFormat>화면 슬라이드 쇼(4:3)</PresentationFormat>
  <Paragraphs>115</Paragraphs>
  <Slides>12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6" baseType="lpstr">
      <vt:lpstr>Geneva</vt:lpstr>
      <vt:lpstr>ＭＳ Ｐゴシック</vt:lpstr>
      <vt:lpstr>Myriad Pro</vt:lpstr>
      <vt:lpstr>SimSun</vt:lpstr>
      <vt:lpstr>굴림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IEEE-SA Powerpoint Template</vt:lpstr>
      <vt:lpstr>MathType 6.0 Equation</vt:lpstr>
      <vt:lpstr>PowerPoint 프레젠테이션</vt:lpstr>
      <vt:lpstr>Compliance with IEEE Standards Policies and Procedures</vt:lpstr>
      <vt:lpstr>PowerPoint 프레젠테이션</vt:lpstr>
      <vt:lpstr>Background</vt:lpstr>
      <vt:lpstr>Background</vt:lpstr>
      <vt:lpstr>System Overview</vt:lpstr>
      <vt:lpstr>System Overview</vt:lpstr>
      <vt:lpstr>Proposed Method</vt:lpstr>
      <vt:lpstr>Proposed Method</vt:lpstr>
      <vt:lpstr>Proposed Method</vt:lpstr>
      <vt:lpstr>Experimental Results</vt:lpstr>
      <vt:lpstr>Experimental Results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강석주</cp:lastModifiedBy>
  <cp:revision>183</cp:revision>
  <dcterms:created xsi:type="dcterms:W3CDTF">2014-10-13T13:02:20Z</dcterms:created>
  <dcterms:modified xsi:type="dcterms:W3CDTF">2019-10-06T23:53:04Z</dcterms:modified>
</cp:coreProperties>
</file>