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0"/>
  </p:notesMasterIdLst>
  <p:handoutMasterIdLst>
    <p:handoutMasterId r:id="rId21"/>
  </p:handoutMasterIdLst>
  <p:sldIdLst>
    <p:sldId id="301" r:id="rId5"/>
    <p:sldId id="365" r:id="rId6"/>
    <p:sldId id="366" r:id="rId7"/>
    <p:sldId id="515" r:id="rId8"/>
    <p:sldId id="516" r:id="rId9"/>
    <p:sldId id="518" r:id="rId10"/>
    <p:sldId id="519" r:id="rId11"/>
    <p:sldId id="520" r:id="rId12"/>
    <p:sldId id="521" r:id="rId13"/>
    <p:sldId id="497" r:id="rId14"/>
    <p:sldId id="522" r:id="rId15"/>
    <p:sldId id="513" r:id="rId16"/>
    <p:sldId id="488" r:id="rId17"/>
    <p:sldId id="524" r:id="rId18"/>
    <p:sldId id="525" r:id="rId19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eiraaj" initials="z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16"/>
    <a:srgbClr val="7F7F7F"/>
    <a:srgbClr val="3366FF"/>
    <a:srgbClr val="3333FF"/>
    <a:srgbClr val="3333CC"/>
    <a:srgbClr val="0033CC"/>
    <a:srgbClr val="333399"/>
    <a:srgbClr val="336699"/>
    <a:srgbClr val="2D2D8A"/>
    <a:srgbClr val="2222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5BE263C-DBD7-4A20-BB59-AAB30ACAA65A}" styleName="보통 스타일 3 - 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80631" autoAdjust="0"/>
  </p:normalViewPr>
  <p:slideViewPr>
    <p:cSldViewPr snapToGrid="0">
      <p:cViewPr>
        <p:scale>
          <a:sx n="83" d="100"/>
          <a:sy n="83" d="100"/>
        </p:scale>
        <p:origin x="1410" y="8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132" y="96"/>
      </p:cViewPr>
      <p:guideLst>
        <p:guide orient="horz" pos="3108"/>
        <p:guide pos="21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9440" cy="495338"/>
          </a:xfrm>
          <a:prstGeom prst="rect">
            <a:avLst/>
          </a:prstGeom>
        </p:spPr>
        <p:txBody>
          <a:bodyPr vert="horz" lIns="93081" tIns="46540" rIns="93081" bIns="4654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98" y="1"/>
            <a:ext cx="2919440" cy="495338"/>
          </a:xfrm>
          <a:prstGeom prst="rect">
            <a:avLst/>
          </a:prstGeom>
        </p:spPr>
        <p:txBody>
          <a:bodyPr vert="horz" lIns="93081" tIns="46540" rIns="93081" bIns="46540" rtlCol="0"/>
          <a:lstStyle>
            <a:lvl1pPr algn="r">
              <a:defRPr sz="1200"/>
            </a:lvl1pPr>
          </a:lstStyle>
          <a:p>
            <a:fld id="{0CD8B52C-927B-41D1-A137-8B4F8A0FC931}" type="datetimeFigureOut">
              <a:rPr lang="ko-KR" altLang="en-US" smtClean="0"/>
              <a:t>2020-02-03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0976"/>
            <a:ext cx="2919440" cy="495338"/>
          </a:xfrm>
          <a:prstGeom prst="rect">
            <a:avLst/>
          </a:prstGeom>
        </p:spPr>
        <p:txBody>
          <a:bodyPr vert="horz" lIns="93081" tIns="46540" rIns="93081" bIns="46540" rtlCol="0" anchor="b"/>
          <a:lstStyle>
            <a:lvl1pPr algn="l">
              <a:defRPr sz="1200"/>
            </a:lvl1pPr>
          </a:lstStyle>
          <a:p>
            <a:r>
              <a:rPr lang="en-US" altLang="ko-KR"/>
              <a:t>2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98" y="9370976"/>
            <a:ext cx="2919440" cy="495338"/>
          </a:xfrm>
          <a:prstGeom prst="rect">
            <a:avLst/>
          </a:prstGeom>
        </p:spPr>
        <p:txBody>
          <a:bodyPr vert="horz" lIns="93081" tIns="46540" rIns="93081" bIns="46540" rtlCol="0" anchor="b"/>
          <a:lstStyle>
            <a:lvl1pPr algn="r">
              <a:defRPr sz="1200"/>
            </a:lvl1pPr>
          </a:lstStyle>
          <a:p>
            <a:fld id="{D3900DD7-D5EC-4DF0-B4BB-D06511B906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55165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4849" tIns="47424" rIns="94849" bIns="4742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3316"/>
          </a:xfrm>
          <a:prstGeom prst="rect">
            <a:avLst/>
          </a:prstGeom>
        </p:spPr>
        <p:txBody>
          <a:bodyPr vert="horz" lIns="94849" tIns="47424" rIns="94849" bIns="47424" rtlCol="0"/>
          <a:lstStyle>
            <a:lvl1pPr algn="r">
              <a:defRPr sz="1200"/>
            </a:lvl1pPr>
          </a:lstStyle>
          <a:p>
            <a:fld id="{B9A91834-3F34-4B40-8735-EA115B05FDDA}" type="datetimeFigureOut">
              <a:rPr lang="en-US" smtClean="0"/>
              <a:pPr/>
              <a:t>2/3/2020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49" tIns="47424" rIns="94849" bIns="474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4849" tIns="47424" rIns="94849" bIns="474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0" cy="493316"/>
          </a:xfrm>
          <a:prstGeom prst="rect">
            <a:avLst/>
          </a:prstGeom>
        </p:spPr>
        <p:txBody>
          <a:bodyPr vert="horz" lIns="94849" tIns="47424" rIns="94849" bIns="47424" rtlCol="0" anchor="b"/>
          <a:lstStyle>
            <a:lvl1pPr algn="l">
              <a:defRPr sz="1200"/>
            </a:lvl1pPr>
          </a:lstStyle>
          <a:p>
            <a:r>
              <a:rPr lang="en-US"/>
              <a:t>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0" cy="493316"/>
          </a:xfrm>
          <a:prstGeom prst="rect">
            <a:avLst/>
          </a:prstGeom>
        </p:spPr>
        <p:txBody>
          <a:bodyPr vert="horz" lIns="94849" tIns="47424" rIns="94849" bIns="47424" rtlCol="0" anchor="b"/>
          <a:lstStyle>
            <a:lvl1pPr algn="r">
              <a:defRPr sz="1200"/>
            </a:lvl1pPr>
          </a:lstStyle>
          <a:p>
            <a:fld id="{038F7F6D-8A3B-DB4E-AE49-8696C0E84E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8744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579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32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22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28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601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28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171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28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505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28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833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28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965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28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683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25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373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Stock_000000821333Medi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IEEE_SA_Bar_Graphic_long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1650"/>
            <a:ext cx="91440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4" descr="IEE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7785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676400"/>
            <a:ext cx="7391400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1219200"/>
            <a:ext cx="6477000" cy="533400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7DB43-830D-1046-BFA1-567429D8333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3079-20-0008-00-0000-Using Test Model for Immersive Video (TMIV)</a:t>
            </a:r>
          </a:p>
        </p:txBody>
      </p:sp>
    </p:spTree>
    <p:extLst>
      <p:ext uri="{BB962C8B-B14F-4D97-AF65-F5344CB8AC3E}">
        <p14:creationId xmlns:p14="http://schemas.microsoft.com/office/powerpoint/2010/main" val="58742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Globe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8" descr="IEEE_SA_Bar_Graphic_long_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652"/>
            <a:ext cx="9150351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66875"/>
            <a:ext cx="7772400" cy="533400"/>
          </a:xfrm>
          <a:prstGeom prst="rect">
            <a:avLst/>
          </a:prstGeom>
        </p:spPr>
        <p:txBody>
          <a:bodyPr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209675"/>
            <a:ext cx="7772400" cy="5334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3014663"/>
            <a:ext cx="3886200" cy="828675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66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7086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3079-20-0008-00-0000-Using Test Model for Immersive Video (TMIV)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043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7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7086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3079-20-0008-00-0000-Using Test Model for Immersive Video (TMIV)</a:t>
            </a:r>
            <a:endParaRPr lang="en-US" dirty="0"/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90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8077200" cy="461554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44731"/>
            <a:ext cx="8077200" cy="53274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>
              <a:buFont typeface="Wingdings" panose="05000000000000000000" pitchFamily="2" charset="2"/>
              <a:buChar char="v"/>
            </a:pPr>
            <a:r>
              <a:rPr lang="en-US"/>
              <a:t>Edit Master text styles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3079-20-0008-00-0000-Using Test Model for Immersive Video (TMIV)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1C35-070C-B34E-A7FF-C7EF50ECC00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30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3079-20-0008-00-0000-Using Test Model for Immersive Video (TMIV)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51530-862B-9346-A97E-4A574C8B779C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2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62400" cy="4648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3962400" cy="4648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3079-20-0008-00-0000-Using Test Model for Immersive Video (TMIV)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EA6A-4D89-7943-A8FF-D2FD5DF21EDA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75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3079-20-0008-00-0000-Using Test Model for Immersive Video (TMIV)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33148-389D-4145-BA83-3955F191B08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978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3079-20-0008-00-0000-Using Test Model for Immersive Video (TMIV)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E890C-18FA-EB4D-A659-13D1100DA7A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06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3079-20-0008-00-0000-Using Test Model for Immersive Video (TMIV)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DE15D-E6AD-C14A-8CF8-1C5B9405B462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39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849094"/>
            <a:ext cx="8077200" cy="532310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3079-20-0008-00-0000-Using Test Model for Immersive Video (TMIV)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8E80B-1874-4C45-88EE-460E555FCA94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66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193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9055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3079-20-0008-00-0000-Using Test Model for Immersive Video (TMIV)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DF435-CD6A-B846-9508-AB4D904659D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64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3" descr="IEEE_SA_Bar_Graphic_long_rgb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8077200" cy="46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86600" y="66294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5850" y="6629400"/>
            <a:ext cx="438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24" descr="IEEE_white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BF91AA4-4074-4D0C-8AF1-431D0CC2AD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6294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3079-20-0008-00-0000-Using Test Model for Immersive Video (TMIV)</a:t>
            </a:r>
          </a:p>
        </p:txBody>
      </p:sp>
    </p:spTree>
    <p:extLst>
      <p:ext uri="{BB962C8B-B14F-4D97-AF65-F5344CB8AC3E}">
        <p14:creationId xmlns:p14="http://schemas.microsoft.com/office/powerpoint/2010/main" val="68887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2651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defRPr lang="en-US" altLang="en-US" sz="2000" kern="1200" smtClean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lang="en-US" altLang="en-US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lang="en-US" altLang="en-US" sz="15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lang="en-US" altLang="en-US"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lang="en-US" altLang="en-US"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tandards.ieee.org/guides/bylaws/sect6-7.html#6" TargetMode="External"/><Relationship Id="rId2" Type="http://schemas.openxmlformats.org/officeDocument/2006/relationships/hyperlink" Target="http://standards.ieee.org/develop/policies/bylaws/sect6-7.html#7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5624EE9-9B9F-4026-9BDE-0F099F023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" y="2228850"/>
            <a:ext cx="8174421" cy="533400"/>
          </a:xfrm>
        </p:spPr>
        <p:txBody>
          <a:bodyPr/>
          <a:lstStyle/>
          <a:p>
            <a:r>
              <a:rPr lang="en-US" altLang="ko-KR" dirty="0"/>
              <a:t>Using Test Model for Immersive Video (TMIV)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971F25-5BDF-4C9D-86A9-70DA6726B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209674"/>
            <a:ext cx="7772400" cy="1019175"/>
          </a:xfrm>
        </p:spPr>
        <p:txBody>
          <a:bodyPr/>
          <a:lstStyle/>
          <a:p>
            <a:r>
              <a:rPr lang="en-US" altLang="ko-KR"/>
              <a:t>Viewport Tile Selection Experiment: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03B34-197C-4C0E-9088-B0FDD45013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118" y="3014663"/>
            <a:ext cx="8676409" cy="2793855"/>
          </a:xfrm>
        </p:spPr>
        <p:txBody>
          <a:bodyPr/>
          <a:lstStyle/>
          <a:p>
            <a:r>
              <a:rPr lang="en-US" altLang="ko-KR" dirty="0">
                <a:solidFill>
                  <a:schemeClr val="accent1"/>
                </a:solidFill>
              </a:rPr>
              <a:t>Presenter: </a:t>
            </a:r>
            <a:r>
              <a:rPr lang="en-US" altLang="ko-KR" dirty="0" err="1">
                <a:solidFill>
                  <a:schemeClr val="accent1"/>
                </a:solidFill>
              </a:rPr>
              <a:t>Soonbin</a:t>
            </a:r>
            <a:r>
              <a:rPr lang="en-US" altLang="ko-KR" dirty="0">
                <a:solidFill>
                  <a:schemeClr val="accent1"/>
                </a:solidFill>
              </a:rPr>
              <a:t> Lee (soonbinlee@skku.edu)</a:t>
            </a:r>
          </a:p>
          <a:p>
            <a:r>
              <a:rPr lang="en-US" altLang="ko-KR" dirty="0">
                <a:solidFill>
                  <a:schemeClr val="accent1"/>
                </a:solidFill>
              </a:rPr>
              <a:t>Jong-</a:t>
            </a:r>
            <a:r>
              <a:rPr lang="en-US" altLang="ko-KR" dirty="0" err="1">
                <a:solidFill>
                  <a:schemeClr val="accent1"/>
                </a:solidFill>
              </a:rPr>
              <a:t>Beom</a:t>
            </a:r>
            <a:r>
              <a:rPr lang="en-US" altLang="ko-KR" dirty="0">
                <a:solidFill>
                  <a:schemeClr val="accent1"/>
                </a:solidFill>
              </a:rPr>
              <a:t> Jeong, </a:t>
            </a:r>
            <a:r>
              <a:rPr lang="en-US" altLang="ko-KR" dirty="0" err="1">
                <a:solidFill>
                  <a:schemeClr val="accent1"/>
                </a:solidFill>
              </a:rPr>
              <a:t>Soonbin</a:t>
            </a:r>
            <a:r>
              <a:rPr lang="en-US" altLang="ko-KR" dirty="0">
                <a:solidFill>
                  <a:schemeClr val="accent1"/>
                </a:solidFill>
              </a:rPr>
              <a:t> Lee, Sungbin Kim, Il-</a:t>
            </a:r>
            <a:r>
              <a:rPr lang="en-US" altLang="ko-KR" dirty="0" err="1">
                <a:solidFill>
                  <a:schemeClr val="accent1"/>
                </a:solidFill>
              </a:rPr>
              <a:t>Woong</a:t>
            </a:r>
            <a:r>
              <a:rPr lang="en-US" altLang="ko-KR" dirty="0">
                <a:solidFill>
                  <a:schemeClr val="accent1"/>
                </a:solidFill>
              </a:rPr>
              <a:t> Ryu, </a:t>
            </a:r>
            <a:r>
              <a:rPr lang="en-US" altLang="ko-KR" dirty="0" err="1">
                <a:solidFill>
                  <a:schemeClr val="accent1"/>
                </a:solidFill>
              </a:rPr>
              <a:t>Dongmin</a:t>
            </a:r>
            <a:r>
              <a:rPr lang="en-US" altLang="ko-KR" dirty="0">
                <a:solidFill>
                  <a:schemeClr val="accent1"/>
                </a:solidFill>
              </a:rPr>
              <a:t> Jang, </a:t>
            </a:r>
            <a:r>
              <a:rPr lang="en-US" altLang="ko-KR" dirty="0" err="1">
                <a:solidFill>
                  <a:schemeClr val="accent1"/>
                </a:solidFill>
              </a:rPr>
              <a:t>Eun</a:t>
            </a:r>
            <a:r>
              <a:rPr lang="en-US" altLang="ko-KR" dirty="0">
                <a:solidFill>
                  <a:schemeClr val="accent1"/>
                </a:solidFill>
              </a:rPr>
              <a:t>-Seok Ryu</a:t>
            </a:r>
          </a:p>
          <a:p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Multimedia Computing Systems Lab. (MCSL)</a:t>
            </a:r>
          </a:p>
          <a:p>
            <a:r>
              <a:rPr lang="en-US" altLang="ko-KR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http://mcsl.skku.edu</a:t>
            </a:r>
          </a:p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Department of Computer Education</a:t>
            </a:r>
          </a:p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Sungkyunkwan University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65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바닥글 개체 틀 1">
            <a:extLst>
              <a:ext uri="{FF2B5EF4-FFF2-40B4-BE49-F238E27FC236}">
                <a16:creationId xmlns:a16="http://schemas.microsoft.com/office/drawing/2014/main" id="{1C952F8F-5D27-4EE8-990A-3E2908576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629400"/>
            <a:ext cx="4807352" cy="199663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3079-20-0008-00-0000-Using Test Model for Immersive Video (TMIV)</a:t>
            </a: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1334954C-3733-49A0-8154-8771C885AAFC}"/>
              </a:ext>
            </a:extLst>
          </p:cNvPr>
          <p:cNvSpPr txBox="1">
            <a:spLocks/>
          </p:cNvSpPr>
          <p:nvPr/>
        </p:nvSpPr>
        <p:spPr bwMode="auto">
          <a:xfrm>
            <a:off x="292803" y="274638"/>
            <a:ext cx="8470198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651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altLang="ko-KR"/>
              <a:t>Experimental Results (-Cont’d)</a:t>
            </a:r>
            <a:endParaRPr lang="en-US" altLang="ko-K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9EB5B8-D689-4093-912E-C74775DEB7F6}"/>
              </a:ext>
            </a:extLst>
          </p:cNvPr>
          <p:cNvSpPr txBox="1"/>
          <p:nvPr/>
        </p:nvSpPr>
        <p:spPr>
          <a:xfrm>
            <a:off x="3560152" y="5964936"/>
            <a:ext cx="2249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>
                <a:latin typeface="Times New Roman" panose="02020603050405020304" pitchFamily="18" charset="0"/>
                <a:cs typeface="Times New Roman" panose="02020603050405020304" pitchFamily="18" charset="0"/>
              </a:rPr>
              <a:t>RD-curve of </a:t>
            </a:r>
            <a:r>
              <a:rPr lang="en-US" altLang="ko-K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TechnicolorMuseum</a:t>
            </a:r>
            <a:endParaRPr lang="ko-KR" alt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그림 3" descr="지도, 텍스트이(가) 표시된 사진&#10;&#10;자동 생성된 설명">
            <a:extLst>
              <a:ext uri="{FF2B5EF4-FFF2-40B4-BE49-F238E27FC236}">
                <a16:creationId xmlns:a16="http://schemas.microsoft.com/office/drawing/2014/main" id="{7FADBDBB-D227-4CB5-9D96-3E1701A2F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693" y="838200"/>
            <a:ext cx="6501161" cy="2761360"/>
          </a:xfrm>
          <a:prstGeom prst="rect">
            <a:avLst/>
          </a:prstGeom>
        </p:spPr>
      </p:pic>
      <p:pic>
        <p:nvPicPr>
          <p:cNvPr id="10" name="그림 9" descr="지도, 텍스트이(가) 표시된 사진&#10;&#10;자동 생성된 설명">
            <a:extLst>
              <a:ext uri="{FF2B5EF4-FFF2-40B4-BE49-F238E27FC236}">
                <a16:creationId xmlns:a16="http://schemas.microsoft.com/office/drawing/2014/main" id="{355A9A86-02CD-4968-8B78-281245C79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693" y="3647955"/>
            <a:ext cx="6501161" cy="3210045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9997065-3B32-4103-AC3C-427F5369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10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바닥글 개체 틀 1">
            <a:extLst>
              <a:ext uri="{FF2B5EF4-FFF2-40B4-BE49-F238E27FC236}">
                <a16:creationId xmlns:a16="http://schemas.microsoft.com/office/drawing/2014/main" id="{A5F553B2-E1EA-49D3-A5DE-2465F45D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629400"/>
            <a:ext cx="4807352" cy="199663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3079-20-0008-00-0000-Using Test Model for Immersive Video (TMIV)</a:t>
            </a: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1334954C-3733-49A0-8154-8771C885AAFC}"/>
              </a:ext>
            </a:extLst>
          </p:cNvPr>
          <p:cNvSpPr txBox="1">
            <a:spLocks/>
          </p:cNvSpPr>
          <p:nvPr/>
        </p:nvSpPr>
        <p:spPr bwMode="auto">
          <a:xfrm>
            <a:off x="292803" y="274638"/>
            <a:ext cx="8470198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651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altLang="ko-KR"/>
              <a:t>Experimental Results (-Cont’d)</a:t>
            </a:r>
            <a:endParaRPr lang="en-US" altLang="ko-K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9EB5B8-D689-4093-912E-C74775DEB7F6}"/>
              </a:ext>
            </a:extLst>
          </p:cNvPr>
          <p:cNvSpPr txBox="1"/>
          <p:nvPr/>
        </p:nvSpPr>
        <p:spPr>
          <a:xfrm>
            <a:off x="3560152" y="5964936"/>
            <a:ext cx="2249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>
                <a:latin typeface="Times New Roman" panose="02020603050405020304" pitchFamily="18" charset="0"/>
                <a:cs typeface="Times New Roman" panose="02020603050405020304" pitchFamily="18" charset="0"/>
              </a:rPr>
              <a:t>RD-curve of </a:t>
            </a:r>
            <a:r>
              <a:rPr lang="en-US" altLang="ko-K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TechnicolorMuseum</a:t>
            </a:r>
            <a:endParaRPr lang="ko-KR" alt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그림 2" descr="텍스트, 지도이(가) 표시된 사진&#10;&#10;자동 생성된 설명">
            <a:extLst>
              <a:ext uri="{FF2B5EF4-FFF2-40B4-BE49-F238E27FC236}">
                <a16:creationId xmlns:a16="http://schemas.microsoft.com/office/drawing/2014/main" id="{61FF3F9C-C97E-4F9A-B810-3E52DDE5D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146" y="838200"/>
            <a:ext cx="6467708" cy="2809755"/>
          </a:xfrm>
          <a:prstGeom prst="rect">
            <a:avLst/>
          </a:prstGeom>
        </p:spPr>
      </p:pic>
      <p:pic>
        <p:nvPicPr>
          <p:cNvPr id="7" name="그림 6" descr="텍스트, 지도이(가) 표시된 사진&#10;&#10;자동 생성된 설명">
            <a:extLst>
              <a:ext uri="{FF2B5EF4-FFF2-40B4-BE49-F238E27FC236}">
                <a16:creationId xmlns:a16="http://schemas.microsoft.com/office/drawing/2014/main" id="{FF44078D-B4E1-414B-AF2A-86F4BA1F2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146" y="3647955"/>
            <a:ext cx="6467708" cy="3210045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D63DDC4-B97E-4B85-A9E3-7EC32B277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11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711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3CE89BA-4A5F-4A9F-9D30-3FAA8B97D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00" y="2307871"/>
            <a:ext cx="5832000" cy="2916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0250" y="162491"/>
            <a:ext cx="89435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 cap="none">
                <a:solidFill>
                  <a:srgbClr val="F36C2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ko-KR" sz="2400"/>
              <a:t>Appendix (-Cont’d)</a:t>
            </a:r>
            <a:endParaRPr lang="en-US" altLang="ko-KR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E5A300-8FFC-421A-AEDC-7929F62857DE}"/>
              </a:ext>
            </a:extLst>
          </p:cNvPr>
          <p:cNvSpPr txBox="1"/>
          <p:nvPr/>
        </p:nvSpPr>
        <p:spPr>
          <a:xfrm>
            <a:off x="66676" y="759535"/>
            <a:ext cx="9077324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CG1-A, position at v0, (x, y, z, yaw, pitch, roll) = (0, 0, 0, 0, 0, 0)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Pose trace Ap02, (x, y, z, yaw, pitch, roll) = (0,0,0,1.85E-05,-2.99E-06,3.20E-05)</a:t>
            </a:r>
          </a:p>
        </p:txBody>
      </p:sp>
      <p:pic>
        <p:nvPicPr>
          <p:cNvPr id="6" name="그림 5" descr="실내, 천장, 방, 테이블이(가) 표시된 사진&#10;&#10;자동 생성된 설명">
            <a:extLst>
              <a:ext uri="{FF2B5EF4-FFF2-40B4-BE49-F238E27FC236}">
                <a16:creationId xmlns:a16="http://schemas.microsoft.com/office/drawing/2014/main" id="{0B5706F2-6066-45DA-ADB6-385D4AE26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07870"/>
            <a:ext cx="2916001" cy="29160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3F0195-1E93-4B9C-9FBD-53CE54590CB2}"/>
              </a:ext>
            </a:extLst>
          </p:cNvPr>
          <p:cNvSpPr txBox="1"/>
          <p:nvPr/>
        </p:nvSpPr>
        <p:spPr>
          <a:xfrm>
            <a:off x="1046669" y="5223871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>
                <a:latin typeface="Times New Roman" panose="02020603050405020304" pitchFamily="18" charset="0"/>
                <a:cs typeface="Times New Roman" panose="02020603050405020304" pitchFamily="18" charset="0"/>
              </a:rPr>
              <a:t>viewport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39E1BD-2A7C-4A94-AAA3-5ADDF12D0CAC}"/>
              </a:ext>
            </a:extLst>
          </p:cNvPr>
          <p:cNvSpPr txBox="1"/>
          <p:nvPr/>
        </p:nvSpPr>
        <p:spPr>
          <a:xfrm>
            <a:off x="6045899" y="5223871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>
                <a:latin typeface="Times New Roman" panose="02020603050405020304" pitchFamily="18" charset="0"/>
                <a:cs typeface="Times New Roman" panose="02020603050405020304" pitchFamily="18" charset="0"/>
              </a:rPr>
              <a:t>v0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6FBAE67-480F-4A63-9917-214100C9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12</a:t>
            </a:fld>
            <a:endParaRPr lang="en-US" sz="1400">
              <a:latin typeface="Myriad Pro" charset="0"/>
            </a:endParaRPr>
          </a:p>
        </p:txBody>
      </p:sp>
      <p:sp>
        <p:nvSpPr>
          <p:cNvPr id="11" name="바닥글 개체 틀 1">
            <a:extLst>
              <a:ext uri="{FF2B5EF4-FFF2-40B4-BE49-F238E27FC236}">
                <a16:creationId xmlns:a16="http://schemas.microsoft.com/office/drawing/2014/main" id="{FE93024B-E14B-44CB-9AD4-CE8AA07D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629400"/>
            <a:ext cx="4807352" cy="199663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3079-20-0008-00-0000-Using Test Model for Immersive Video (TMIV)</a:t>
            </a:r>
          </a:p>
        </p:txBody>
      </p:sp>
    </p:spTree>
    <p:extLst>
      <p:ext uri="{BB962C8B-B14F-4D97-AF65-F5344CB8AC3E}">
        <p14:creationId xmlns:p14="http://schemas.microsoft.com/office/powerpoint/2010/main" val="605262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00250" y="162491"/>
            <a:ext cx="89435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 cap="none">
                <a:solidFill>
                  <a:srgbClr val="F36C2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ko-KR" sz="2400"/>
              <a:t>Appendix (-Cont’d)</a:t>
            </a:r>
            <a:endParaRPr lang="en-US" altLang="ko-KR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E5A300-8FFC-421A-AEDC-7929F62857DE}"/>
              </a:ext>
            </a:extLst>
          </p:cNvPr>
          <p:cNvSpPr txBox="1"/>
          <p:nvPr/>
        </p:nvSpPr>
        <p:spPr>
          <a:xfrm>
            <a:off x="66676" y="759535"/>
            <a:ext cx="9077324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CG1-A, position at v0, (x, y, z, yaw, pitch, roll) = (0, 0, 0, 0, 0, 0)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Pose trace Ap01, (x, y, z, yaw, pitch, roll) = (0.205,0.09,0,-20,-5,0)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4BAEA79-C8A3-4784-8C49-3571B2402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00" y="2307871"/>
            <a:ext cx="5832000" cy="2916000"/>
          </a:xfrm>
          <a:prstGeom prst="rect">
            <a:avLst/>
          </a:prstGeom>
        </p:spPr>
      </p:pic>
      <p:pic>
        <p:nvPicPr>
          <p:cNvPr id="9" name="그림 8" descr="천장, 실내, 건물, 테이블이(가) 표시된 사진&#10;&#10;자동 생성된 설명">
            <a:extLst>
              <a:ext uri="{FF2B5EF4-FFF2-40B4-BE49-F238E27FC236}">
                <a16:creationId xmlns:a16="http://schemas.microsoft.com/office/drawing/2014/main" id="{AD1E1604-24A9-4272-A372-86D8D0418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07871"/>
            <a:ext cx="2916000" cy="291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176FCA-DD5A-4704-8049-FF13FB2C902E}"/>
              </a:ext>
            </a:extLst>
          </p:cNvPr>
          <p:cNvSpPr txBox="1"/>
          <p:nvPr/>
        </p:nvSpPr>
        <p:spPr>
          <a:xfrm>
            <a:off x="1046669" y="5223871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>
                <a:latin typeface="Times New Roman" panose="02020603050405020304" pitchFamily="18" charset="0"/>
                <a:cs typeface="Times New Roman" panose="02020603050405020304" pitchFamily="18" charset="0"/>
              </a:rPr>
              <a:t>viewport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6F6F-E805-4DC4-ACC3-067DF8A6D3D8}"/>
              </a:ext>
            </a:extLst>
          </p:cNvPr>
          <p:cNvSpPr txBox="1"/>
          <p:nvPr/>
        </p:nvSpPr>
        <p:spPr>
          <a:xfrm>
            <a:off x="6045899" y="5223871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>
                <a:latin typeface="Times New Roman" panose="02020603050405020304" pitchFamily="18" charset="0"/>
                <a:cs typeface="Times New Roman" panose="02020603050405020304" pitchFamily="18" charset="0"/>
              </a:rPr>
              <a:t>v0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CE28880-A128-4155-956B-CCEA522F7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13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956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00250" y="162491"/>
            <a:ext cx="89435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 cap="none">
                <a:solidFill>
                  <a:srgbClr val="F36C2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ko-KR" sz="2400"/>
              <a:t>Appendix (-Cont’d)</a:t>
            </a:r>
            <a:endParaRPr lang="en-US" altLang="ko-KR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E5A300-8FFC-421A-AEDC-7929F62857DE}"/>
              </a:ext>
            </a:extLst>
          </p:cNvPr>
          <p:cNvSpPr txBox="1"/>
          <p:nvPr/>
        </p:nvSpPr>
        <p:spPr>
          <a:xfrm>
            <a:off x="66676" y="362456"/>
            <a:ext cx="9077324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CG1-N, position at v1, (x, y, z, yaw, pitch, roll) =  (-0.20000000298023224, -0.5, 1.0, -0.0, -0.0, 0.0)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Pose trace Np01, (x, y, z, yaw, pitch, roll) = (0.25,0.0,0.0,5.08888476044965E-14,-2.4148358874568E-06,2.4148358874568E-06)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449301-1092-41C7-81B1-AD0B1F429D1C}"/>
              </a:ext>
            </a:extLst>
          </p:cNvPr>
          <p:cNvSpPr txBox="1"/>
          <p:nvPr/>
        </p:nvSpPr>
        <p:spPr>
          <a:xfrm>
            <a:off x="1694670" y="6098465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>
                <a:latin typeface="Times New Roman" panose="02020603050405020304" pitchFamily="18" charset="0"/>
                <a:cs typeface="Times New Roman" panose="02020603050405020304" pitchFamily="18" charset="0"/>
              </a:rPr>
              <a:t>viewport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20C919-207B-4A20-90C7-74C8A7E57ECA}"/>
              </a:ext>
            </a:extLst>
          </p:cNvPr>
          <p:cNvSpPr txBox="1"/>
          <p:nvPr/>
        </p:nvSpPr>
        <p:spPr>
          <a:xfrm>
            <a:off x="6855899" y="6098464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그림 3" descr="앉아있는, 창문, 전면, 테이블이(가) 표시된 사진&#10;&#10;자동 생성된 설명">
            <a:extLst>
              <a:ext uri="{FF2B5EF4-FFF2-40B4-BE49-F238E27FC236}">
                <a16:creationId xmlns:a16="http://schemas.microsoft.com/office/drawing/2014/main" id="{282938AA-FB37-4A27-8E33-6883FFB0C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6462"/>
            <a:ext cx="4211999" cy="4211999"/>
          </a:xfrm>
          <a:prstGeom prst="rect">
            <a:avLst/>
          </a:prstGeom>
        </p:spPr>
      </p:pic>
      <p:pic>
        <p:nvPicPr>
          <p:cNvPr id="8" name="그림 7" descr="녹색, 서있는, 주차, 다량이(가) 표시된 사진&#10;&#10;자동 생성된 설명">
            <a:extLst>
              <a:ext uri="{FF2B5EF4-FFF2-40B4-BE49-F238E27FC236}">
                <a16:creationId xmlns:a16="http://schemas.microsoft.com/office/drawing/2014/main" id="{350EB265-7DFB-4988-B54F-F1A9C32C9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03" y="1886462"/>
            <a:ext cx="4211999" cy="4211999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72B8932-3C94-47CE-9518-A1037159F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14</a:t>
            </a:fld>
            <a:endParaRPr lang="en-US" sz="1400">
              <a:latin typeface="Myriad Pro" charset="0"/>
            </a:endParaRPr>
          </a:p>
        </p:txBody>
      </p:sp>
      <p:sp>
        <p:nvSpPr>
          <p:cNvPr id="11" name="바닥글 개체 틀 1">
            <a:extLst>
              <a:ext uri="{FF2B5EF4-FFF2-40B4-BE49-F238E27FC236}">
                <a16:creationId xmlns:a16="http://schemas.microsoft.com/office/drawing/2014/main" id="{23E517C8-85B0-4D41-A7BE-15828EED8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629400"/>
            <a:ext cx="4807352" cy="199663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3079-20-0008-00-0000-Using Test Model for Immersive Video (TMIV)</a:t>
            </a:r>
          </a:p>
        </p:txBody>
      </p:sp>
    </p:spTree>
    <p:extLst>
      <p:ext uri="{BB962C8B-B14F-4D97-AF65-F5344CB8AC3E}">
        <p14:creationId xmlns:p14="http://schemas.microsoft.com/office/powerpoint/2010/main" val="4168146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00250" y="162491"/>
            <a:ext cx="89435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 cap="none">
                <a:solidFill>
                  <a:srgbClr val="F36C2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ko-KR" sz="2400"/>
              <a:t>Appendix (-Cont’d)</a:t>
            </a:r>
            <a:endParaRPr lang="en-US" altLang="ko-KR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E5A300-8FFC-421A-AEDC-7929F62857DE}"/>
              </a:ext>
            </a:extLst>
          </p:cNvPr>
          <p:cNvSpPr txBox="1"/>
          <p:nvPr/>
        </p:nvSpPr>
        <p:spPr>
          <a:xfrm>
            <a:off x="66676" y="362456"/>
            <a:ext cx="9077324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CG1-N, position at v1, (x, y, z, yaw, pitch, roll) =  (-0.20000000298023224, -0.5, 1.0, -0.0, -0.0, 0.0)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Pose trace Np02, (x, y, z, yaw, pitch, roll) = (-0.25,0.0,0.0,-20.200002725009400, 29.99999741973150, -8.79232615657642E-09)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449301-1092-41C7-81B1-AD0B1F429D1C}"/>
              </a:ext>
            </a:extLst>
          </p:cNvPr>
          <p:cNvSpPr txBox="1"/>
          <p:nvPr/>
        </p:nvSpPr>
        <p:spPr>
          <a:xfrm>
            <a:off x="1694670" y="6098465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>
                <a:latin typeface="Times New Roman" panose="02020603050405020304" pitchFamily="18" charset="0"/>
                <a:cs typeface="Times New Roman" panose="02020603050405020304" pitchFamily="18" charset="0"/>
              </a:rPr>
              <a:t>viewport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20C919-207B-4A20-90C7-74C8A7E57ECA}"/>
              </a:ext>
            </a:extLst>
          </p:cNvPr>
          <p:cNvSpPr txBox="1"/>
          <p:nvPr/>
        </p:nvSpPr>
        <p:spPr>
          <a:xfrm>
            <a:off x="6855899" y="6098464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그림 2" descr="인도, 건물, 우산, 쥐고있는이(가) 표시된 사진&#10;&#10;자동 생성된 설명">
            <a:extLst>
              <a:ext uri="{FF2B5EF4-FFF2-40B4-BE49-F238E27FC236}">
                <a16:creationId xmlns:a16="http://schemas.microsoft.com/office/drawing/2014/main" id="{68C0298D-3A26-4959-A021-201320924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86462"/>
            <a:ext cx="4211999" cy="4211999"/>
          </a:xfrm>
          <a:prstGeom prst="rect">
            <a:avLst/>
          </a:prstGeom>
        </p:spPr>
      </p:pic>
      <p:pic>
        <p:nvPicPr>
          <p:cNvPr id="6" name="그림 5" descr="비, 녹색, 서있는, 남자이(가) 표시된 사진&#10;&#10;자동 생성된 설명">
            <a:extLst>
              <a:ext uri="{FF2B5EF4-FFF2-40B4-BE49-F238E27FC236}">
                <a16:creationId xmlns:a16="http://schemas.microsoft.com/office/drawing/2014/main" id="{9FEFA430-5E38-4DA6-9037-8BE2FBE8F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00" y="1886462"/>
            <a:ext cx="4211999" cy="4211999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2544AB4-527A-4D97-A922-DEB101E4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15</a:t>
            </a:fld>
            <a:endParaRPr lang="en-US" sz="1400">
              <a:latin typeface="Myriad Pro" charset="0"/>
            </a:endParaRPr>
          </a:p>
        </p:txBody>
      </p:sp>
      <p:sp>
        <p:nvSpPr>
          <p:cNvPr id="11" name="바닥글 개체 틀 1">
            <a:extLst>
              <a:ext uri="{FF2B5EF4-FFF2-40B4-BE49-F238E27FC236}">
                <a16:creationId xmlns:a16="http://schemas.microsoft.com/office/drawing/2014/main" id="{9F94E4C3-9AE6-4E42-8013-1FBF92638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629400"/>
            <a:ext cx="4807352" cy="199663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3079-20-0008-00-0000-Using Test Model for Immersive Video (TMIV)</a:t>
            </a:r>
          </a:p>
        </p:txBody>
      </p:sp>
    </p:spTree>
    <p:extLst>
      <p:ext uri="{BB962C8B-B14F-4D97-AF65-F5344CB8AC3E}">
        <p14:creationId xmlns:p14="http://schemas.microsoft.com/office/powerpoint/2010/main" val="680946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BEED3A-6D63-9244-B6A1-DC72C373F3D9}" type="slidenum">
              <a:rPr lang="en-US"/>
              <a:pPr/>
              <a:t>2</a:t>
            </a:fld>
            <a:endParaRPr lang="en-US" sz="1400">
              <a:latin typeface="Myriad Pro" charset="0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2296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cs typeface="ＭＳ Ｐゴシック" pitchFamily="-84" charset="-128"/>
              </a:rPr>
              <a:t>Compliance with </a:t>
            </a:r>
            <a:br>
              <a:rPr lang="en-US" dirty="0">
                <a:cs typeface="ＭＳ Ｐゴシック" pitchFamily="-84" charset="-128"/>
              </a:rPr>
            </a:br>
            <a:r>
              <a:rPr lang="en-US" dirty="0">
                <a:cs typeface="ＭＳ Ｐゴシック" pitchFamily="-84" charset="-128"/>
              </a:rPr>
              <a:t>IEEE Standards Policies and Procedures</a:t>
            </a:r>
          </a:p>
        </p:txBody>
      </p:sp>
      <p:sp>
        <p:nvSpPr>
          <p:cNvPr id="6" name="바닥글 개체 틀 2">
            <a:extLst>
              <a:ext uri="{FF2B5EF4-FFF2-40B4-BE49-F238E27FC236}">
                <a16:creationId xmlns:a16="http://schemas.microsoft.com/office/drawing/2014/main" id="{37213437-32AE-42B4-8534-18C4C3502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29400"/>
            <a:ext cx="4800600" cy="247650"/>
          </a:xfrm>
        </p:spPr>
        <p:txBody>
          <a:bodyPr/>
          <a:lstStyle/>
          <a:p>
            <a:pPr>
              <a:defRPr/>
            </a:pPr>
            <a:r>
              <a:rPr lang="en-US"/>
              <a:t>3079-20-0008-00-0000-Using Test Model for Immersive Video (TMIV)</a:t>
            </a:r>
            <a:endParaRPr lang="en-US" dirty="0"/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3E23D9E4-70AC-46F4-8A2B-25B6B5B5D921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" y="1066800"/>
            <a:ext cx="8763000" cy="4191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1" hangingPunct="1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ja-JP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anose="020F0502020204030204"/>
              <a:ea typeface="游ゴシック" panose="020B0400000000000000" pitchFamily="34" charset="-128"/>
              <a:cs typeface="ＭＳ Ｐゴシック" pitchFamily="-84" charset="-128"/>
            </a:endParaRPr>
          </a:p>
          <a:p>
            <a:pPr marL="0" marR="0" lvl="0" indent="0" algn="l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rPr>
              <a:t>Subclause 5.2.1 of the </a:t>
            </a: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rPr>
              <a:t>IEEE-SA Standards Board Bylaws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rPr>
              <a:t>states, "While participating in IEEE standards development activities, all participants...shall act in accordance with all applicable laws (nation-based and international), the IEEE Code of Ethics, and with IEEE Standards policies and procedures."</a:t>
            </a:r>
            <a:endParaRPr kumimoji="0" lang="en-US" altLang="ja-JP" sz="16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anose="020F0502020204030204"/>
              <a:ea typeface="游ゴシック" panose="020B0400000000000000" pitchFamily="34" charset="-128"/>
              <a:cs typeface="ＭＳ Ｐゴシック" pitchFamily="-84" charset="-128"/>
            </a:endParaRPr>
          </a:p>
          <a:p>
            <a:pPr marL="171450" marR="0" lvl="0" indent="-171450" algn="l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ja-JP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anose="020F0502020204030204"/>
              <a:ea typeface="游ゴシック" panose="020B0400000000000000" pitchFamily="34" charset="-128"/>
              <a:cs typeface="ＭＳ Ｐゴシック" pitchFamily="-84" charset="-128"/>
            </a:endParaRPr>
          </a:p>
          <a:p>
            <a:pPr marL="0" marR="0" lvl="0" indent="0" algn="l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游ゴシック" panose="020B0400000000000000" pitchFamily="34" charset="-128"/>
                <a:cs typeface="ＭＳ Ｐゴシック" pitchFamily="-84" charset="-128"/>
              </a:rPr>
              <a:t>The contributor acknowledges and accepts that this contribution is subject to </a:t>
            </a:r>
          </a:p>
          <a:p>
            <a:pPr marL="171450" marR="0" lvl="0" indent="-171450" algn="l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游ゴシック" panose="020B0400000000000000" pitchFamily="34" charset="-128"/>
                <a:cs typeface="ＭＳ Ｐゴシック" pitchFamily="-84" charset="-128"/>
              </a:rPr>
              <a:t>The IEEE Standards copyright policy as stated in the </a:t>
            </a:r>
            <a:r>
              <a:rPr kumimoji="0" lang="en-US" altLang="ja-JP" sz="16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游ゴシック" panose="020B0400000000000000" pitchFamily="34" charset="-128"/>
                <a:cs typeface="ＭＳ Ｐゴシック" pitchFamily="-84" charset="-128"/>
              </a:rPr>
              <a:t>IEEE-SA Standards Board Bylaws</a:t>
            </a: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游ゴシック" panose="020B0400000000000000" pitchFamily="34" charset="-128"/>
                <a:cs typeface="ＭＳ Ｐゴシック" pitchFamily="-84" charset="-128"/>
              </a:rPr>
              <a:t>, section 7, </a:t>
            </a: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游ゴシック" panose="020B0400000000000000" pitchFamily="34" charset="-128"/>
                <a:cs typeface="ＭＳ Ｐゴシック" pitchFamily="-84" charset="-128"/>
                <a:hlinkClick r:id="rId2"/>
              </a:rPr>
              <a:t>http://standards.ieee.org/develop/policies/bylaws/sect6-7.html#7</a:t>
            </a: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游ゴシック" panose="020B0400000000000000" pitchFamily="34" charset="-128"/>
                <a:cs typeface="ＭＳ Ｐゴシック" pitchFamily="-84" charset="-128"/>
              </a:rPr>
              <a:t>, and the </a:t>
            </a:r>
            <a:r>
              <a:rPr kumimoji="0" lang="en-US" altLang="ja-JP" sz="16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游ゴシック" panose="020B0400000000000000" pitchFamily="34" charset="-128"/>
                <a:cs typeface="ＭＳ Ｐゴシック" pitchFamily="-84" charset="-128"/>
              </a:rPr>
              <a:t>IEEE-SA Standards Board Operations Manual</a:t>
            </a: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游ゴシック" panose="020B0400000000000000" pitchFamily="34" charset="-128"/>
                <a:cs typeface="ＭＳ Ｐゴシック" pitchFamily="-84" charset="-128"/>
              </a:rPr>
              <a:t>, section 6.1, http://standards.ieee.org/develop/policies/opman/sect6.html</a:t>
            </a:r>
          </a:p>
          <a:p>
            <a:pPr marL="171450" marR="0" lvl="0" indent="-171450" algn="l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游ゴシック" panose="020B0400000000000000" pitchFamily="34" charset="-128"/>
                <a:cs typeface="ＭＳ Ｐゴシック" pitchFamily="-84" charset="-128"/>
              </a:rPr>
              <a:t>The IEEE Standards patent policy as stated in the </a:t>
            </a:r>
            <a:r>
              <a:rPr kumimoji="0" lang="en-US" altLang="ja-JP" sz="16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游ゴシック" panose="020B0400000000000000" pitchFamily="34" charset="-128"/>
                <a:cs typeface="ＭＳ Ｐゴシック" pitchFamily="-84" charset="-128"/>
              </a:rPr>
              <a:t>IEEE-SA Standards Board Bylaws</a:t>
            </a: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游ゴシック" panose="020B0400000000000000" pitchFamily="34" charset="-128"/>
                <a:cs typeface="ＭＳ Ｐゴシック" pitchFamily="-84" charset="-128"/>
              </a:rPr>
              <a:t>, section 6, </a:t>
            </a: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游ゴシック" panose="020B0400000000000000" pitchFamily="34" charset="-128"/>
                <a:cs typeface="ＭＳ Ｐゴシック" pitchFamily="-84" charset="-128"/>
                <a:hlinkClick r:id="rId3"/>
              </a:rPr>
              <a:t>http://standards.ieee.org/guides/bylaws/sect6-7.html#6</a:t>
            </a: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游ゴシック" panose="020B0400000000000000" pitchFamily="34" charset="-128"/>
                <a:cs typeface="ＭＳ Ｐゴシック" pitchFamily="-84" charset="-128"/>
              </a:rPr>
              <a:t>, and the </a:t>
            </a:r>
            <a:r>
              <a:rPr kumimoji="0" lang="en-US" altLang="ja-JP" sz="16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游ゴシック" panose="020B0400000000000000" pitchFamily="34" charset="-128"/>
                <a:cs typeface="ＭＳ Ｐゴシック" pitchFamily="-84" charset="-128"/>
              </a:rPr>
              <a:t>IEEE-SA Standards Board Operations Manual</a:t>
            </a: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游ゴシック" panose="020B0400000000000000" pitchFamily="34" charset="-128"/>
                <a:cs typeface="ＭＳ Ｐゴシック" pitchFamily="-84" charset="-128"/>
              </a:rPr>
              <a:t>, section 6.3, http://standards.ieee.org/develop/policies/opman/sect6.html</a:t>
            </a:r>
          </a:p>
          <a:p>
            <a:pPr marL="171450" marR="0" lvl="0" indent="-171450" algn="l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anose="020F0502020204030204"/>
              <a:ea typeface="+mn-ea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3612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822264"/>
              </p:ext>
            </p:extLst>
          </p:nvPr>
        </p:nvGraphicFramePr>
        <p:xfrm>
          <a:off x="228600" y="1371600"/>
          <a:ext cx="8686800" cy="4484054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6488">
                <a:tc gridSpan="4">
                  <a:txBody>
                    <a:bodyPr/>
                    <a:lstStyle/>
                    <a:p>
                      <a:pPr marL="4572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itchFamily="-84" charset="0"/>
                          <a:cs typeface="Times New Roman" panose="02020603050405020304" pitchFamily="18" charset="0"/>
                        </a:rPr>
                        <a:t>Using Test Model for Immersive Video (TMIV)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15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Date: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 2020-02-03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Author(s</a:t>
                      </a: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): </a:t>
                      </a: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Jong-</a:t>
                      </a:r>
                      <a:r>
                        <a:rPr kumimoji="0" lang="en-US" altLang="ko-KR" sz="16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Beom</a:t>
                      </a: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 Jeong, </a:t>
                      </a:r>
                      <a:r>
                        <a:rPr kumimoji="0" lang="en-US" altLang="ko-KR" sz="16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Soonbin</a:t>
                      </a: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 Lee, Sungbin Kim, Il-</a:t>
                      </a:r>
                      <a:r>
                        <a:rPr kumimoji="0" lang="en-US" altLang="ko-KR" sz="16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Woong</a:t>
                      </a: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 Ryu, </a:t>
                      </a:r>
                      <a:r>
                        <a:rPr kumimoji="0" lang="en-US" altLang="ko-KR" sz="16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Dongmin</a:t>
                      </a: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 Jang, </a:t>
                      </a:r>
                    </a:p>
                    <a:p>
                      <a:pPr marL="9842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kumimoji="0" lang="en-US" altLang="ko-KR" sz="16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Eun</a:t>
                      </a: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-Seok Ryu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Name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Affiliation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Phone [optional]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Email [optional]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Soonbin</a:t>
                      </a: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 Lee</a:t>
                      </a: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Sungkyunkwan Univ.</a:t>
                      </a: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soon0698@gmail.com</a:t>
                      </a: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5057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Jong-</a:t>
                      </a:r>
                      <a:r>
                        <a:rPr kumimoji="0" lang="en-US" altLang="ko-KR" sz="16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Beom</a:t>
                      </a: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 Jeong</a:t>
                      </a: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Sungkyunkwan Univ.</a:t>
                      </a: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7106523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Sungbin Kim</a:t>
                      </a: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Sungkyunkwan Univ.</a:t>
                      </a: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099859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Il-</a:t>
                      </a:r>
                      <a:r>
                        <a:rPr kumimoji="0" lang="en-US" altLang="ko-KR" sz="16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Woong</a:t>
                      </a: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 Ryu</a:t>
                      </a: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Sungkyunkwan Univ.</a:t>
                      </a: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682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Dongmin</a:t>
                      </a: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 Jang</a:t>
                      </a: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Sungkyunkwan Univ.</a:t>
                      </a: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80879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Eun</a:t>
                      </a: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-Seok Ryu</a:t>
                      </a: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Sungkyunkwan Univ.</a:t>
                      </a: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+mn-ea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+mn-ea"/>
                          <a:cs typeface="Times New Roman" pitchFamily="-84" charset="0"/>
                        </a:rPr>
                        <a:t>esryu@skku.edu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4031730"/>
                  </a:ext>
                </a:extLst>
              </a:tr>
            </a:tbl>
          </a:graphicData>
        </a:graphic>
      </p:graphicFrame>
      <p:sp>
        <p:nvSpPr>
          <p:cNvPr id="18467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914399"/>
          </a:xfrm>
        </p:spPr>
        <p:txBody>
          <a:bodyPr/>
          <a:lstStyle/>
          <a:p>
            <a:pPr eaLnBrk="0" hangingPunct="0"/>
            <a:r>
              <a:rPr lang="en-GB" altLang="ko-KR" sz="1800" dirty="0"/>
              <a:t>IEEE 3079</a:t>
            </a:r>
            <a:br>
              <a:rPr lang="en-GB" altLang="ko-KR" sz="1800" dirty="0"/>
            </a:br>
            <a:r>
              <a:rPr lang="en-US" altLang="ko-KR" sz="1800" dirty="0"/>
              <a:t>HMD Based VR Sickness Reducing Technology</a:t>
            </a:r>
            <a:br>
              <a:rPr lang="en-US" altLang="ko-KR" sz="1800" dirty="0"/>
            </a:br>
            <a:r>
              <a:rPr lang="en-US" altLang="ko-KR" sz="1800" dirty="0" err="1"/>
              <a:t>Dongil</a:t>
            </a:r>
            <a:r>
              <a:rPr lang="en-US" altLang="ko-KR" sz="1800" dirty="0"/>
              <a:t> Dillon </a:t>
            </a:r>
            <a:r>
              <a:rPr lang="en-US" altLang="ko-KR" sz="1800" dirty="0" err="1"/>
              <a:t>Seo</a:t>
            </a:r>
            <a:r>
              <a:rPr lang="en-US" altLang="ko-KR" sz="1800" dirty="0"/>
              <a:t>, </a:t>
            </a:r>
            <a:r>
              <a:rPr lang="en-US" altLang="ko-KR" sz="1800" dirty="0" err="1"/>
              <a:t>dillon@volercreative</a:t>
            </a:r>
            <a:endParaRPr lang="ko-KR" altLang="en-US" sz="1800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3</a:t>
            </a:fld>
            <a:endParaRPr lang="en-US">
              <a:latin typeface="Myriad Pro" charset="0"/>
            </a:endParaRPr>
          </a:p>
        </p:txBody>
      </p:sp>
      <p:sp>
        <p:nvSpPr>
          <p:cNvPr id="7" name="바닥글 개체 틀 2">
            <a:extLst>
              <a:ext uri="{FF2B5EF4-FFF2-40B4-BE49-F238E27FC236}">
                <a16:creationId xmlns:a16="http://schemas.microsoft.com/office/drawing/2014/main" id="{2E88CEAB-302A-4330-8E5C-1C73B6668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29400"/>
            <a:ext cx="4800600" cy="247650"/>
          </a:xfrm>
        </p:spPr>
        <p:txBody>
          <a:bodyPr/>
          <a:lstStyle/>
          <a:p>
            <a:pPr>
              <a:defRPr/>
            </a:pPr>
            <a:r>
              <a:rPr lang="en-US" dirty="0"/>
              <a:t>3079-20-0008-00-0000-Using Test Model for Immersive Video (TMIV)</a:t>
            </a:r>
          </a:p>
        </p:txBody>
      </p:sp>
    </p:spTree>
    <p:extLst>
      <p:ext uri="{BB962C8B-B14F-4D97-AF65-F5344CB8AC3E}">
        <p14:creationId xmlns:p14="http://schemas.microsoft.com/office/powerpoint/2010/main" val="2486871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616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>
                <a:solidFill>
                  <a:srgbClr val="716C6B"/>
                </a:solidFill>
                <a:latin typeface="Arial"/>
                <a:cs typeface="Arial"/>
              </a:rPr>
              <a:t>3DoF+ Overview System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the MPEG defined 3DoF+ to support the user’s head movements.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requires a high computing power and bandwidth 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 altLang="ko-KR" sz="1600">
              <a:solidFill>
                <a:srgbClr val="716C6B"/>
              </a:solidFill>
              <a:latin typeface="Arial"/>
              <a:cs typeface="Arial"/>
            </a:endParaRPr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/>
              <a:t>3DoF+ Overview</a:t>
            </a:r>
            <a:endParaRPr lang="ko-KR" altLang="en-US" dirty="0"/>
          </a:p>
        </p:txBody>
      </p:sp>
      <p:pic>
        <p:nvPicPr>
          <p:cNvPr id="5" name="그림 4" descr="컴퓨터, 거리이(가) 표시된 사진&#10;&#10;자동 생성된 설명">
            <a:extLst>
              <a:ext uri="{FF2B5EF4-FFF2-40B4-BE49-F238E27FC236}">
                <a16:creationId xmlns:a16="http://schemas.microsoft.com/office/drawing/2014/main" id="{7DF0DB56-3760-4A2E-BD0F-73740028C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61" y="2133699"/>
            <a:ext cx="5372681" cy="3964766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B7AA85D-6643-4D5C-A38F-BAD1EBF73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4</a:t>
            </a:fld>
            <a:endParaRPr lang="en-US" sz="1400">
              <a:latin typeface="Myriad Pro" charset="0"/>
            </a:endParaRPr>
          </a:p>
        </p:txBody>
      </p:sp>
      <p:sp>
        <p:nvSpPr>
          <p:cNvPr id="8" name="바닥글 개체 틀 1">
            <a:extLst>
              <a:ext uri="{FF2B5EF4-FFF2-40B4-BE49-F238E27FC236}">
                <a16:creationId xmlns:a16="http://schemas.microsoft.com/office/drawing/2014/main" id="{619FBB16-4E50-4C67-B05E-6B54C54C6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629400"/>
            <a:ext cx="4807352" cy="199663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3079-20-0008-00-0000-Using Test Model for Immersive Video (TMIV)</a:t>
            </a:r>
          </a:p>
        </p:txBody>
      </p:sp>
    </p:spTree>
    <p:extLst>
      <p:ext uri="{BB962C8B-B14F-4D97-AF65-F5344CB8AC3E}">
        <p14:creationId xmlns:p14="http://schemas.microsoft.com/office/powerpoint/2010/main" val="3968982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616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>
                <a:solidFill>
                  <a:srgbClr val="716C6B"/>
                </a:solidFill>
                <a:latin typeface="Arial"/>
                <a:cs typeface="Arial"/>
              </a:rPr>
              <a:t>Viewport Streaming for 3DoF+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When a user’s head movement are transferred from the client, selects the tile sets that belong to the user’s viewport and their bitstreams.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 altLang="ko-KR" sz="1600">
              <a:solidFill>
                <a:srgbClr val="716C6B"/>
              </a:solidFill>
              <a:latin typeface="Arial"/>
              <a:cs typeface="Arial"/>
            </a:endParaRPr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/>
              <a:t>Viewport Streaming for 3DoF+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7C0349C-3A78-42DE-ABDA-63A5D25C528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955" y="2015415"/>
            <a:ext cx="5546090" cy="4083050"/>
          </a:xfrm>
          <a:prstGeom prst="rect">
            <a:avLst/>
          </a:prstGeom>
          <a:noFill/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41FD612-014B-4E11-8460-2FB7802F9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5</a:t>
            </a:fld>
            <a:endParaRPr lang="en-US" sz="1400">
              <a:latin typeface="Myriad Pro" charset="0"/>
            </a:endParaRPr>
          </a:p>
        </p:txBody>
      </p:sp>
      <p:sp>
        <p:nvSpPr>
          <p:cNvPr id="8" name="바닥글 개체 틀 1">
            <a:extLst>
              <a:ext uri="{FF2B5EF4-FFF2-40B4-BE49-F238E27FC236}">
                <a16:creationId xmlns:a16="http://schemas.microsoft.com/office/drawing/2014/main" id="{749B7D5D-B65E-47DE-ABD5-81C19A7C1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629400"/>
            <a:ext cx="4807352" cy="199663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3079-20-0008-00-0000-Using Test Model for Immersive Video (TMIV)</a:t>
            </a:r>
          </a:p>
        </p:txBody>
      </p:sp>
    </p:spTree>
    <p:extLst>
      <p:ext uri="{BB962C8B-B14F-4D97-AF65-F5344CB8AC3E}">
        <p14:creationId xmlns:p14="http://schemas.microsoft.com/office/powerpoint/2010/main" val="4251010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616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>
                <a:solidFill>
                  <a:srgbClr val="716C6B"/>
                </a:solidFill>
                <a:latin typeface="Arial"/>
                <a:cs typeface="Arial"/>
              </a:rPr>
              <a:t>OMAF Coordinate System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Global coordinate system is defined in OMAF, OMAF is part 2 of MPEG-I 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Viewport tile decision method for a single 360 video, which is compatible with OMAF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 altLang="ko-KR" sz="1600">
              <a:solidFill>
                <a:srgbClr val="716C6B"/>
              </a:solidFill>
              <a:latin typeface="Arial"/>
              <a:cs typeface="Arial"/>
            </a:endParaRPr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/>
              <a:t>OMAF(Omnidirectional MediA Format)</a:t>
            </a:r>
            <a:endParaRPr lang="ko-KR" altLang="en-US" dirty="0"/>
          </a:p>
        </p:txBody>
      </p:sp>
      <p:pic>
        <p:nvPicPr>
          <p:cNvPr id="6" name="그림 5" descr="검은색, 어두운, 하얀색, 방이(가) 표시된 사진&#10;&#10;자동 생성된 설명">
            <a:extLst>
              <a:ext uri="{FF2B5EF4-FFF2-40B4-BE49-F238E27FC236}">
                <a16:creationId xmlns:a16="http://schemas.microsoft.com/office/drawing/2014/main" id="{5B440E8B-768C-451C-8087-BC401E472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877" y="2252546"/>
            <a:ext cx="3862921" cy="3695132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18CA3ED-51EF-4951-90E3-3179C9443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6</a:t>
            </a:fld>
            <a:endParaRPr lang="en-US" sz="1400">
              <a:latin typeface="Myriad Pro" charset="0"/>
            </a:endParaRPr>
          </a:p>
        </p:txBody>
      </p:sp>
      <p:sp>
        <p:nvSpPr>
          <p:cNvPr id="8" name="바닥글 개체 틀 1">
            <a:extLst>
              <a:ext uri="{FF2B5EF4-FFF2-40B4-BE49-F238E27FC236}">
                <a16:creationId xmlns:a16="http://schemas.microsoft.com/office/drawing/2014/main" id="{02E95509-B7C9-48E2-8C5D-F4BE1D490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640975"/>
            <a:ext cx="4807352" cy="199663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3079-20-0008-00-0000-Using Test Model for Immersive Video (TMIV)</a:t>
            </a:r>
          </a:p>
        </p:txBody>
      </p:sp>
    </p:spTree>
    <p:extLst>
      <p:ext uri="{BB962C8B-B14F-4D97-AF65-F5344CB8AC3E}">
        <p14:creationId xmlns:p14="http://schemas.microsoft.com/office/powerpoint/2010/main" val="2659505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616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>
                <a:solidFill>
                  <a:srgbClr val="716C6B"/>
                </a:solidFill>
                <a:latin typeface="Arial"/>
                <a:cs typeface="Arial"/>
              </a:rPr>
              <a:t>Viewport Tile Selection (VTS)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Single-pass encoding/rendering with MCTS-encoder and modified TMIV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Saving bandwidth with selective tile-based streaming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Fewer decoder instance</a:t>
            </a:r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/>
              <a:t>Viewport Tile Selection (VTS)</a:t>
            </a:r>
            <a:endParaRPr lang="ko-KR" altLang="en-US" dirty="0"/>
          </a:p>
        </p:txBody>
      </p:sp>
      <p:pic>
        <p:nvPicPr>
          <p:cNvPr id="3" name="그림 2" descr="스크린샷이(가) 표시된 사진&#10;&#10;자동 생성된 설명">
            <a:extLst>
              <a:ext uri="{FF2B5EF4-FFF2-40B4-BE49-F238E27FC236}">
                <a16:creationId xmlns:a16="http://schemas.microsoft.com/office/drawing/2014/main" id="{26D8C47F-3755-4F83-A35C-464B77C03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621" y="2364802"/>
            <a:ext cx="6428562" cy="3739317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ECEA2BF-E771-4026-8444-2A39DDE8E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7</a:t>
            </a:fld>
            <a:endParaRPr lang="en-US" sz="1400">
              <a:latin typeface="Myriad Pro" charset="0"/>
            </a:endParaRPr>
          </a:p>
        </p:txBody>
      </p:sp>
      <p:sp>
        <p:nvSpPr>
          <p:cNvPr id="8" name="바닥글 개체 틀 1">
            <a:extLst>
              <a:ext uri="{FF2B5EF4-FFF2-40B4-BE49-F238E27FC236}">
                <a16:creationId xmlns:a16="http://schemas.microsoft.com/office/drawing/2014/main" id="{60567C11-C26F-46D1-B750-70C73853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629400"/>
            <a:ext cx="4807352" cy="199663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3079-20-0008-00-0000-Using Test Model for Immersive Video (TMIV)</a:t>
            </a:r>
          </a:p>
        </p:txBody>
      </p:sp>
    </p:spTree>
    <p:extLst>
      <p:ext uri="{BB962C8B-B14F-4D97-AF65-F5344CB8AC3E}">
        <p14:creationId xmlns:p14="http://schemas.microsoft.com/office/powerpoint/2010/main" val="4139086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616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>
                <a:solidFill>
                  <a:srgbClr val="716C6B"/>
                </a:solidFill>
                <a:latin typeface="Arial"/>
                <a:cs typeface="Arial"/>
              </a:rPr>
              <a:t>Experimental results for CTC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We conducted experiment with CTC defined in MPEG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Every evaluation frames is 97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 altLang="ko-KR" sz="1600">
              <a:solidFill>
                <a:srgbClr val="716C6B"/>
              </a:solidFill>
              <a:latin typeface="Arial"/>
              <a:cs typeface="Arial"/>
            </a:endParaRPr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/>
              <a:t>Experimental Results</a:t>
            </a:r>
            <a:endParaRPr lang="en-US" altLang="ko-KR" dirty="0"/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9CD545C5-AC53-407D-95C8-BFD6B9605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753240"/>
              </p:ext>
            </p:extLst>
          </p:nvPr>
        </p:nvGraphicFramePr>
        <p:xfrm>
          <a:off x="467586" y="2638232"/>
          <a:ext cx="8208827" cy="25238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0639">
                  <a:extLst>
                    <a:ext uri="{9D8B030D-6E8A-4147-A177-3AD203B41FA5}">
                      <a16:colId xmlns:a16="http://schemas.microsoft.com/office/drawing/2014/main" val="392948566"/>
                    </a:ext>
                  </a:extLst>
                </a:gridCol>
                <a:gridCol w="769434">
                  <a:extLst>
                    <a:ext uri="{9D8B030D-6E8A-4147-A177-3AD203B41FA5}">
                      <a16:colId xmlns:a16="http://schemas.microsoft.com/office/drawing/2014/main" val="1160733549"/>
                    </a:ext>
                  </a:extLst>
                </a:gridCol>
                <a:gridCol w="1081668">
                  <a:extLst>
                    <a:ext uri="{9D8B030D-6E8A-4147-A177-3AD203B41FA5}">
                      <a16:colId xmlns:a16="http://schemas.microsoft.com/office/drawing/2014/main" val="1635623431"/>
                    </a:ext>
                  </a:extLst>
                </a:gridCol>
                <a:gridCol w="961497">
                  <a:extLst>
                    <a:ext uri="{9D8B030D-6E8A-4147-A177-3AD203B41FA5}">
                      <a16:colId xmlns:a16="http://schemas.microsoft.com/office/drawing/2014/main" val="535558530"/>
                    </a:ext>
                  </a:extLst>
                </a:gridCol>
                <a:gridCol w="1231507">
                  <a:extLst>
                    <a:ext uri="{9D8B030D-6E8A-4147-A177-3AD203B41FA5}">
                      <a16:colId xmlns:a16="http://schemas.microsoft.com/office/drawing/2014/main" val="2164377209"/>
                    </a:ext>
                  </a:extLst>
                </a:gridCol>
                <a:gridCol w="988177">
                  <a:extLst>
                    <a:ext uri="{9D8B030D-6E8A-4147-A177-3AD203B41FA5}">
                      <a16:colId xmlns:a16="http://schemas.microsoft.com/office/drawing/2014/main" val="3293516260"/>
                    </a:ext>
                  </a:extLst>
                </a:gridCol>
                <a:gridCol w="734532">
                  <a:extLst>
                    <a:ext uri="{9D8B030D-6E8A-4147-A177-3AD203B41FA5}">
                      <a16:colId xmlns:a16="http://schemas.microsoft.com/office/drawing/2014/main" val="1595739221"/>
                    </a:ext>
                  </a:extLst>
                </a:gridCol>
                <a:gridCol w="791373">
                  <a:extLst>
                    <a:ext uri="{9D8B030D-6E8A-4147-A177-3AD203B41FA5}">
                      <a16:colId xmlns:a16="http://schemas.microsoft.com/office/drawing/2014/main" val="4063848018"/>
                    </a:ext>
                  </a:extLst>
                </a:gridCol>
              </a:tblGrid>
              <a:tr h="237826">
                <a:tc rowSpan="2"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Sequence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Class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Resolution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View FoV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Global FoV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ko-KR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views</a:t>
                      </a:r>
                      <a:endParaRPr lang="ko-KR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Evaluation frames</a:t>
                      </a:r>
                      <a:endParaRPr lang="ko-KR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485868"/>
                  </a:ext>
                </a:extLst>
              </a:tr>
              <a:tr h="4043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Start frame</a:t>
                      </a:r>
                      <a:endParaRPr lang="ko-KR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frames</a:t>
                      </a:r>
                      <a:endParaRPr lang="ko-KR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1561586"/>
                  </a:ext>
                </a:extLst>
              </a:tr>
              <a:tr h="425232"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ClassroomVideo</a:t>
                      </a:r>
                      <a:endParaRPr lang="ko-KR" altLang="en-US" sz="1400" i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CG1-A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4096×2048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360×180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360×180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ko-KR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5120638"/>
                  </a:ext>
                </a:extLst>
              </a:tr>
              <a:tr h="425232"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TechnicolorMuesum</a:t>
                      </a:r>
                      <a:endParaRPr lang="ko-KR" altLang="en-US" sz="1400" i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CG1-B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2048×2048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180×180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360×180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ko-KR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7915532"/>
                  </a:ext>
                </a:extLst>
              </a:tr>
              <a:tr h="425232"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TechnicolorHijack</a:t>
                      </a:r>
                      <a:endParaRPr lang="ko-KR" altLang="en-US" sz="1400" i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CG1-C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4096×4096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180×180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180×180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ko-KR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7934152"/>
                  </a:ext>
                </a:extLst>
              </a:tr>
              <a:tr h="425232"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NokaChess</a:t>
                      </a:r>
                      <a:endParaRPr lang="ko-KR" altLang="en-US" sz="1400" i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CG1-N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2048×2048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180×180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360×180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ko-KR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9071526"/>
                  </a:ext>
                </a:extLst>
              </a:tr>
            </a:tbl>
          </a:graphicData>
        </a:graphic>
      </p:graphicFrame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D72B8ED-B6B4-49B9-BC7C-A2511ADB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8</a:t>
            </a:fld>
            <a:endParaRPr lang="en-US" sz="1400">
              <a:latin typeface="Myriad Pro" charset="0"/>
            </a:endParaRPr>
          </a:p>
        </p:txBody>
      </p:sp>
      <p:sp>
        <p:nvSpPr>
          <p:cNvPr id="8" name="바닥글 개체 틀 1">
            <a:extLst>
              <a:ext uri="{FF2B5EF4-FFF2-40B4-BE49-F238E27FC236}">
                <a16:creationId xmlns:a16="http://schemas.microsoft.com/office/drawing/2014/main" id="{B98EE833-A42E-493D-AB86-E88C964E6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629400"/>
            <a:ext cx="4807352" cy="199663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3079-20-0008-00-0000-Using Test Model for Immersive Video (TMIV)</a:t>
            </a:r>
          </a:p>
        </p:txBody>
      </p:sp>
    </p:spTree>
    <p:extLst>
      <p:ext uri="{BB962C8B-B14F-4D97-AF65-F5344CB8AC3E}">
        <p14:creationId xmlns:p14="http://schemas.microsoft.com/office/powerpoint/2010/main" val="1293197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616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>
                <a:solidFill>
                  <a:srgbClr val="716C6B"/>
                </a:solidFill>
                <a:latin typeface="Arial"/>
                <a:cs typeface="Arial"/>
              </a:rPr>
              <a:t>Experimental results for CTC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For the objective evaluation, PSNR and IV-PSNR* is used.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VTS method showed the better results on BD-rate and number of decoders.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 altLang="ko-KR" sz="1600">
              <a:solidFill>
                <a:srgbClr val="716C6B"/>
              </a:solidFill>
              <a:latin typeface="Arial"/>
              <a:cs typeface="Arial"/>
            </a:endParaRPr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/>
              <a:t>Experimental Results</a:t>
            </a:r>
            <a:endParaRPr lang="en-US" altLang="ko-KR" dirty="0"/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9CD545C5-AC53-407D-95C8-BFD6B9605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470074"/>
              </p:ext>
            </p:extLst>
          </p:nvPr>
        </p:nvGraphicFramePr>
        <p:xfrm>
          <a:off x="423488" y="2732209"/>
          <a:ext cx="8208827" cy="28434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9849">
                  <a:extLst>
                    <a:ext uri="{9D8B030D-6E8A-4147-A177-3AD203B41FA5}">
                      <a16:colId xmlns:a16="http://schemas.microsoft.com/office/drawing/2014/main" val="392948566"/>
                    </a:ext>
                  </a:extLst>
                </a:gridCol>
                <a:gridCol w="735980">
                  <a:extLst>
                    <a:ext uri="{9D8B030D-6E8A-4147-A177-3AD203B41FA5}">
                      <a16:colId xmlns:a16="http://schemas.microsoft.com/office/drawing/2014/main" val="1160733549"/>
                    </a:ext>
                  </a:extLst>
                </a:gridCol>
                <a:gridCol w="955778">
                  <a:extLst>
                    <a:ext uri="{9D8B030D-6E8A-4147-A177-3AD203B41FA5}">
                      <a16:colId xmlns:a16="http://schemas.microsoft.com/office/drawing/2014/main" val="1635623431"/>
                    </a:ext>
                  </a:extLst>
                </a:gridCol>
                <a:gridCol w="1031631">
                  <a:extLst>
                    <a:ext uri="{9D8B030D-6E8A-4147-A177-3AD203B41FA5}">
                      <a16:colId xmlns:a16="http://schemas.microsoft.com/office/drawing/2014/main" val="535558530"/>
                    </a:ext>
                  </a:extLst>
                </a:gridCol>
                <a:gridCol w="1231507">
                  <a:extLst>
                    <a:ext uri="{9D8B030D-6E8A-4147-A177-3AD203B41FA5}">
                      <a16:colId xmlns:a16="http://schemas.microsoft.com/office/drawing/2014/main" val="2164377209"/>
                    </a:ext>
                  </a:extLst>
                </a:gridCol>
                <a:gridCol w="988177">
                  <a:extLst>
                    <a:ext uri="{9D8B030D-6E8A-4147-A177-3AD203B41FA5}">
                      <a16:colId xmlns:a16="http://schemas.microsoft.com/office/drawing/2014/main" val="3293516260"/>
                    </a:ext>
                  </a:extLst>
                </a:gridCol>
                <a:gridCol w="1525905">
                  <a:extLst>
                    <a:ext uri="{9D8B030D-6E8A-4147-A177-3AD203B41FA5}">
                      <a16:colId xmlns:a16="http://schemas.microsoft.com/office/drawing/2014/main" val="1595739221"/>
                    </a:ext>
                  </a:extLst>
                </a:gridCol>
              </a:tblGrid>
              <a:tr h="751769"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Sequence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Class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No. of decoders required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High BD-rate Y-PSNR(%)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Low BD-rate Y-PSNR(%)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High BD-rate IV-PSNR(%)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Low BD-rate IV-PSNR(%)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0485868"/>
                  </a:ext>
                </a:extLst>
              </a:tr>
              <a:tr h="418327"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ClassroomVideo</a:t>
                      </a:r>
                      <a:endParaRPr lang="ko-KR" altLang="en-US" sz="1400" i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CG1-A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-23.5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-21.3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-31.1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-24.8</a:t>
                      </a:r>
                      <a:endParaRPr lang="ko-KR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5120638"/>
                  </a:ext>
                </a:extLst>
              </a:tr>
              <a:tr h="418327"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TechnicolorMuesum</a:t>
                      </a:r>
                      <a:endParaRPr lang="ko-KR" altLang="en-US" sz="1400" i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CG1-B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-24.9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-24.1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-24.1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-23.5</a:t>
                      </a:r>
                      <a:endParaRPr lang="ko-KR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7915532"/>
                  </a:ext>
                </a:extLst>
              </a:tr>
              <a:tr h="418327"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TechnicolorHijack</a:t>
                      </a:r>
                      <a:endParaRPr lang="ko-KR" altLang="en-US" sz="1400" i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CG1-C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2.8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3.5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2.8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2.7</a:t>
                      </a:r>
                      <a:endParaRPr lang="ko-KR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7934152"/>
                  </a:ext>
                </a:extLst>
              </a:tr>
              <a:tr h="418327"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NokaChess</a:t>
                      </a:r>
                      <a:endParaRPr lang="ko-KR" altLang="en-US" sz="1400" i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CG1-N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-7.3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-4.4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-8.1</a:t>
                      </a:r>
                      <a:endParaRPr lang="ko-KR" altLang="en-US" sz="14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-5.0</a:t>
                      </a:r>
                      <a:endParaRPr lang="ko-KR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9071526"/>
                  </a:ext>
                </a:extLst>
              </a:tr>
              <a:tr h="418327"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b="1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Average</a:t>
                      </a:r>
                      <a:endParaRPr lang="ko-KR" altLang="en-US" sz="1400" b="1" i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ko-KR" altLang="en-US" sz="1400" b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6.5</a:t>
                      </a:r>
                      <a:endParaRPr lang="ko-KR" altLang="en-US" sz="1400" b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-13.2</a:t>
                      </a:r>
                      <a:endParaRPr lang="ko-KR" altLang="en-US" sz="1400" b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-11.6</a:t>
                      </a:r>
                      <a:endParaRPr lang="ko-KR" altLang="en-US" sz="1400" b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-15.1</a:t>
                      </a:r>
                      <a:endParaRPr lang="ko-KR" altLang="en-US" sz="1400" b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1" hangingPunct="1"/>
                      <a:r>
                        <a:rPr lang="en-US" altLang="ko-KR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-12.7</a:t>
                      </a:r>
                      <a:endParaRPr lang="ko-KR" alt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9334746"/>
                  </a:ext>
                </a:extLst>
              </a:tr>
            </a:tbl>
          </a:graphicData>
        </a:graphic>
      </p:graphicFrame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3C5BE4D-6FFD-4BEA-929B-9B6925764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9</a:t>
            </a:fld>
            <a:endParaRPr lang="en-US" sz="1400">
              <a:latin typeface="Myriad Pro" charset="0"/>
            </a:endParaRPr>
          </a:p>
        </p:txBody>
      </p:sp>
      <p:sp>
        <p:nvSpPr>
          <p:cNvPr id="8" name="바닥글 개체 틀 1">
            <a:extLst>
              <a:ext uri="{FF2B5EF4-FFF2-40B4-BE49-F238E27FC236}">
                <a16:creationId xmlns:a16="http://schemas.microsoft.com/office/drawing/2014/main" id="{1C2B1671-6404-4AEE-85C7-34124E5D2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629400"/>
            <a:ext cx="4807352" cy="199663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3079-20-0008-00-0000-Using Test Model for Immersive Video (TMIV)</a:t>
            </a:r>
          </a:p>
        </p:txBody>
      </p:sp>
    </p:spTree>
    <p:extLst>
      <p:ext uri="{BB962C8B-B14F-4D97-AF65-F5344CB8AC3E}">
        <p14:creationId xmlns:p14="http://schemas.microsoft.com/office/powerpoint/2010/main" val="1583775751"/>
      </p:ext>
    </p:extLst>
  </p:cSld>
  <p:clrMapOvr>
    <a:masterClrMapping/>
  </p:clrMapOvr>
</p:sld>
</file>

<file path=ppt/theme/theme1.xml><?xml version="1.0" encoding="utf-8"?>
<a:theme xmlns:a="http://schemas.openxmlformats.org/drawingml/2006/main" name="IEEE-SA Powerpoint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A6B4AC"/>
      </a:lt2>
      <a:accent1>
        <a:srgbClr val="0066A1"/>
      </a:accent1>
      <a:accent2>
        <a:srgbClr val="009FDA"/>
      </a:accent2>
      <a:accent3>
        <a:srgbClr val="FFFFFF"/>
      </a:accent3>
      <a:accent4>
        <a:srgbClr val="000000"/>
      </a:accent4>
      <a:accent5>
        <a:srgbClr val="AAB8CD"/>
      </a:accent5>
      <a:accent6>
        <a:srgbClr val="0090C5"/>
      </a:accent6>
      <a:hlink>
        <a:srgbClr val="CC1239"/>
      </a:hlink>
      <a:folHlink>
        <a:srgbClr val="FDC82F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A6B4AC"/>
        </a:lt2>
        <a:accent1>
          <a:srgbClr val="0066A1"/>
        </a:accent1>
        <a:accent2>
          <a:srgbClr val="009FDA"/>
        </a:accent2>
        <a:accent3>
          <a:srgbClr val="FFFFFF"/>
        </a:accent3>
        <a:accent4>
          <a:srgbClr val="000000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A6B4AC"/>
        </a:dk1>
        <a:lt1>
          <a:srgbClr val="FFFFFF"/>
        </a:lt1>
        <a:dk2>
          <a:srgbClr val="000000"/>
        </a:dk2>
        <a:lt2>
          <a:srgbClr val="FFFFFF"/>
        </a:lt2>
        <a:accent1>
          <a:srgbClr val="0066A1"/>
        </a:accent1>
        <a:accent2>
          <a:srgbClr val="009FDA"/>
        </a:accent2>
        <a:accent3>
          <a:srgbClr val="AAAAAA"/>
        </a:accent3>
        <a:accent4>
          <a:srgbClr val="DADADA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FA7DA1BEF42B48BBA13A08C5163899" ma:contentTypeVersion="0" ma:contentTypeDescription="Create a new document." ma:contentTypeScope="" ma:versionID="3c7a5f79399876078f5765ad521ba38b">
  <xsd:schema xmlns:xsd="http://www.w3.org/2001/XMLSchema" xmlns:p="http://schemas.microsoft.com/office/2006/metadata/properties" targetNamespace="http://schemas.microsoft.com/office/2006/metadata/properties" ma:root="true" ma:fieldsID="f4d196f5c675f743c82a55ad494504e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97755A8B-04C8-4131-A0B3-79C640392FF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01E55F1-0F71-4CA7-BC3D-3567FF4BB3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71AEBF-A709-47BD-A9FF-4BD1118C8C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28208</TotalTime>
  <Words>1082</Words>
  <Application>Microsoft Office PowerPoint</Application>
  <PresentationFormat>화면 슬라이드 쇼(4:3)</PresentationFormat>
  <Paragraphs>208</Paragraphs>
  <Slides>15</Slides>
  <Notes>11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3" baseType="lpstr">
      <vt:lpstr>Myriad Pro</vt:lpstr>
      <vt:lpstr>맑은 고딕</vt:lpstr>
      <vt:lpstr>Arial</vt:lpstr>
      <vt:lpstr>Calibri</vt:lpstr>
      <vt:lpstr>Times New Roman</vt:lpstr>
      <vt:lpstr>Verdana</vt:lpstr>
      <vt:lpstr>Wingdings</vt:lpstr>
      <vt:lpstr>IEEE-SA Powerpoint Template</vt:lpstr>
      <vt:lpstr>Viewport Tile Selection Experiment:</vt:lpstr>
      <vt:lpstr>Compliance with  IEEE Standards Policies and Procedures</vt:lpstr>
      <vt:lpstr>IEEE 3079 HMD Based VR Sickness Reducing Technology Dongil Dillon Seo, dillon@volercreative</vt:lpstr>
      <vt:lpstr>3DoF+ Overview</vt:lpstr>
      <vt:lpstr>Viewport Streaming for 3DoF+</vt:lpstr>
      <vt:lpstr>OMAF(Omnidirectional MediA Format)</vt:lpstr>
      <vt:lpstr>Viewport Tile Selection (VTS)</vt:lpstr>
      <vt:lpstr>Experimental Results</vt:lpstr>
      <vt:lpstr>Experimental Results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Garfield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InterDigital External Public Template</dc:title>
  <dc:subject>InterDigital External Public Template</dc:subject>
  <dc:creator>David Lachowicz</dc:creator>
  <cp:keywords>DocNum:9048</cp:keywords>
  <dc:description>Jack Indekeu provided/approved update 5/14/12 (work done by outside supplier).
Rev F</dc:description>
  <cp:lastModifiedBy>Sangkwon Jeong</cp:lastModifiedBy>
  <cp:revision>1338</cp:revision>
  <cp:lastPrinted>2016-12-01T17:59:37Z</cp:lastPrinted>
  <dcterms:created xsi:type="dcterms:W3CDTF">2012-05-10T18:03:06Z</dcterms:created>
  <dcterms:modified xsi:type="dcterms:W3CDTF">2020-02-03T14:08:11Z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0x0101006AFA7DA1BEF42B48BBA13A08C5163899</vt:lpwstr>
  </property>
  <property fmtid="{D5CDD505-2E9C-101B-9397-08002B2CF9AE}" pid="3" name="Document Number">
    <vt:lpwstr>9048</vt:lpwstr>
  </property>
  <property fmtid="{D5CDD505-2E9C-101B-9397-08002B2CF9AE}" pid="4" name="Dept">
    <vt:lpwstr>Public Relations and Corporate Communications</vt:lpwstr>
  </property>
  <property fmtid="{D5CDD505-2E9C-101B-9397-08002B2CF9AE}" pid="5" name="Document Type">
    <vt:lpwstr>Template</vt:lpwstr>
  </property>
</Properties>
</file>