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3"/>
  </p:notesMasterIdLst>
  <p:handoutMasterIdLst>
    <p:handoutMasterId r:id="rId34"/>
  </p:handoutMasterIdLst>
  <p:sldIdLst>
    <p:sldId id="325" r:id="rId4"/>
    <p:sldId id="365" r:id="rId5"/>
    <p:sldId id="366" r:id="rId6"/>
    <p:sldId id="375" r:id="rId7"/>
    <p:sldId id="395" r:id="rId8"/>
    <p:sldId id="414" r:id="rId9"/>
    <p:sldId id="433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2" r:id="rId21"/>
    <p:sldId id="453" r:id="rId22"/>
    <p:sldId id="454" r:id="rId23"/>
    <p:sldId id="455" r:id="rId24"/>
    <p:sldId id="456" r:id="rId25"/>
    <p:sldId id="422" r:id="rId26"/>
    <p:sldId id="394" r:id="rId27"/>
    <p:sldId id="409" r:id="rId28"/>
    <p:sldId id="457" r:id="rId29"/>
    <p:sldId id="383" r:id="rId30"/>
    <p:sldId id="458" r:id="rId31"/>
    <p:sldId id="356" r:id="rId3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98" d="100"/>
          <a:sy n="98" d="100"/>
        </p:scale>
        <p:origin x="1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3079-20-0015-00-0000-Session-13-WG-Closing-Plenary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vtools.ieee.org/m/221359" TargetMode="Externa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#13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3079-20-0007-00-0003-Low-Latency-AR-VR-Devices-on-5G-MEC’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3079-20-0008-00-0000-Viewport Tile Selection Experiment Using Test Model for Immersive Video (TMIV)’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15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3079-20-0006-00-0000-The Result of Motion by email’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913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3079-20-0013-00-0000-Meeting Agenda for MTP Latency IG’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66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3079-20-0010-00-0000-Review of New System to measure motion-to-photon Latency of Virtual Reality Head Mounted Display’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Dong Soo Choi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65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3079-20-0011-00-0000-Review of Perceptual Tolerance to Motion-To-Photon Latency’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Dong Soo Choi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16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3079-20-0004-00-0000-Propose to new PAR of the ‘Mixed Reality Standard Framework for Motion Learning’’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Fails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43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3079-19-0034-00-0000-The Analysis of Head Tracking Latency in Psychophysics’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08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3079-19-0034-00-0000-The review of the MTP latency sensing in complex VE’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291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3079-19-0017-00-0002-Database-Construction-for-Quantitative-Analysis-of-VR-Sickness’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41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3079-19-0018-00-0002-Predicting-and-Editing-VR-Sickness-Level’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912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3079-20-0014-00-0000-Dataset-for-Quantitative-Analysis-of-VR-Sickness’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750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Publicly open ‘Dataset for Quantitative Analysis of VR Sickness’  to IEEE 3079 web site’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22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613424"/>
              </p:ext>
            </p:extLst>
          </p:nvPr>
        </p:nvGraphicFramePr>
        <p:xfrm>
          <a:off x="876300" y="1905000"/>
          <a:ext cx="7239000" cy="242316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 Choi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Soonbin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SUNGKYUNKWAN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00976C-832B-4306-BA75-AF12551B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Development Timeline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ADA7E6-3CE7-426B-921E-66FE1A8E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66" name="내용 개체 틀 2">
            <a:extLst>
              <a:ext uri="{FF2B5EF4-FFF2-40B4-BE49-F238E27FC236}">
                <a16:creationId xmlns:a16="http://schemas.microsoft.com/office/drawing/2014/main" id="{71AC66EE-8E68-4097-8B9A-1C10F8BD14E9}"/>
              </a:ext>
            </a:extLst>
          </p:cNvPr>
          <p:cNvSpPr txBox="1">
            <a:spLocks/>
          </p:cNvSpPr>
          <p:nvPr/>
        </p:nvSpPr>
        <p:spPr>
          <a:xfrm>
            <a:off x="76200" y="1140691"/>
            <a:ext cx="5562600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444500">
              <a:lnSpc>
                <a:spcPct val="100000"/>
              </a:lnSpc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PAR approved: 12/2016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Working Group 1st Letter Ballot: 06/2019 (20 days)</a:t>
            </a:r>
            <a:br>
              <a:rPr lang="en-US" altLang="ko-KR" sz="1400" dirty="0"/>
            </a:br>
            <a:r>
              <a:rPr lang="en-US" altLang="ko-KR" sz="1400" dirty="0"/>
              <a:t>- Before July meeting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Working Group 2nd Letter Ballot: 09/2019 (20 days)</a:t>
            </a:r>
            <a:br>
              <a:rPr lang="en-US" altLang="ko-KR" sz="1400" dirty="0"/>
            </a:br>
            <a:r>
              <a:rPr lang="en-US" altLang="ko-KR" sz="1400" dirty="0"/>
              <a:t>- Before October meeting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ko-KR" altLang="en-US" sz="1400" dirty="0"/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7364D5F4-CAA2-4D88-8E7F-ED0C5F3DEC6E}"/>
              </a:ext>
            </a:extLst>
          </p:cNvPr>
          <p:cNvSpPr/>
          <p:nvPr/>
        </p:nvSpPr>
        <p:spPr>
          <a:xfrm>
            <a:off x="4551775" y="1111237"/>
            <a:ext cx="48629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Sponsor Ballot Invitation: 10/2019 (30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Sponsor Ballot: 12/2019 (30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Recirculation 1</a:t>
            </a:r>
            <a:r>
              <a:rPr lang="en-US" altLang="ko-K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Ballot: 03/2020 (10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Recirculation 2</a:t>
            </a:r>
            <a:r>
              <a:rPr lang="en-US" altLang="ko-K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Ballot: 06/2020 (10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to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RevCom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08/2020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Publishing: 01/2021</a:t>
            </a:r>
            <a:endParaRPr lang="ko-KR" alt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313E61C8-60E3-4A1C-9503-8F8BFC38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3079-20-0001-00-0000-Session #13 WG Opening Plenary</a:t>
            </a:r>
            <a:endParaRPr lang="en-US" dirty="0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77ACE1DB-40C4-493E-B1E3-CE0A63D75930}"/>
              </a:ext>
            </a:extLst>
          </p:cNvPr>
          <p:cNvCxnSpPr/>
          <p:nvPr/>
        </p:nvCxnSpPr>
        <p:spPr>
          <a:xfrm>
            <a:off x="318545" y="5217948"/>
            <a:ext cx="821342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>
            <a:extLst>
              <a:ext uri="{FF2B5EF4-FFF2-40B4-BE49-F238E27FC236}">
                <a16:creationId xmlns:a16="http://schemas.microsoft.com/office/drawing/2014/main" id="{72E7BB7C-76E9-4278-BED4-6552CC5E7CA9}"/>
              </a:ext>
            </a:extLst>
          </p:cNvPr>
          <p:cNvSpPr/>
          <p:nvPr/>
        </p:nvSpPr>
        <p:spPr>
          <a:xfrm>
            <a:off x="8531970" y="5122026"/>
            <a:ext cx="179001" cy="19184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F7B22C-E319-4598-92EF-AA6293C13784}"/>
              </a:ext>
            </a:extLst>
          </p:cNvPr>
          <p:cNvSpPr txBox="1"/>
          <p:nvPr/>
        </p:nvSpPr>
        <p:spPr>
          <a:xfrm>
            <a:off x="8281473" y="5313870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01/2021</a:t>
            </a:r>
            <a:endParaRPr lang="ko-KR" altLang="en-US" sz="9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A2114B-323D-43D5-8FB9-775941634094}"/>
              </a:ext>
            </a:extLst>
          </p:cNvPr>
          <p:cNvSpPr txBox="1"/>
          <p:nvPr/>
        </p:nvSpPr>
        <p:spPr>
          <a:xfrm>
            <a:off x="8233383" y="4838492"/>
            <a:ext cx="7761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Publishing</a:t>
            </a:r>
            <a:endParaRPr lang="ko-KR" altLang="en-US" sz="900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72B149C-9921-4DE5-B172-897E45B58071}"/>
              </a:ext>
            </a:extLst>
          </p:cNvPr>
          <p:cNvCxnSpPr/>
          <p:nvPr/>
        </p:nvCxnSpPr>
        <p:spPr>
          <a:xfrm>
            <a:off x="7628047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FF03276-1976-4161-AD28-B6AC85E67958}"/>
              </a:ext>
            </a:extLst>
          </p:cNvPr>
          <p:cNvSpPr txBox="1"/>
          <p:nvPr/>
        </p:nvSpPr>
        <p:spPr>
          <a:xfrm>
            <a:off x="7288050" y="5313870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10/2020</a:t>
            </a:r>
            <a:endParaRPr lang="ko-KR" altLang="en-US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C91EBF-2AC4-4001-A4CF-DFBDD96A588D}"/>
              </a:ext>
            </a:extLst>
          </p:cNvPr>
          <p:cNvSpPr txBox="1"/>
          <p:nvPr/>
        </p:nvSpPr>
        <p:spPr>
          <a:xfrm>
            <a:off x="7102100" y="4838596"/>
            <a:ext cx="10518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SASB Approval</a:t>
            </a:r>
            <a:endParaRPr lang="ko-KR" altLang="en-US" sz="900" dirty="0"/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6B5F3C06-DB32-4E5A-B533-BA496827B1E7}"/>
              </a:ext>
            </a:extLst>
          </p:cNvPr>
          <p:cNvCxnSpPr/>
          <p:nvPr/>
        </p:nvCxnSpPr>
        <p:spPr>
          <a:xfrm>
            <a:off x="7082406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557E4C2-5A2C-4357-9306-D38E5EA9361C}"/>
              </a:ext>
            </a:extLst>
          </p:cNvPr>
          <p:cNvSpPr txBox="1"/>
          <p:nvPr/>
        </p:nvSpPr>
        <p:spPr>
          <a:xfrm>
            <a:off x="6742409" y="5600843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accent6">
                    <a:lumMod val="75000"/>
                  </a:schemeClr>
                </a:solidFill>
              </a:rPr>
              <a:t>09/2020</a:t>
            </a:r>
            <a:endParaRPr lang="ko-KR" altLang="en-US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1D7CB7-43EA-46D7-A02C-799944958859}"/>
              </a:ext>
            </a:extLst>
          </p:cNvPr>
          <p:cNvSpPr txBox="1"/>
          <p:nvPr/>
        </p:nvSpPr>
        <p:spPr>
          <a:xfrm>
            <a:off x="6235328" y="4582465"/>
            <a:ext cx="16722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 err="1">
                <a:solidFill>
                  <a:schemeClr val="accent6">
                    <a:lumMod val="75000"/>
                  </a:schemeClr>
                </a:solidFill>
              </a:rPr>
              <a:t>RevCom</a:t>
            </a:r>
            <a:r>
              <a:rPr lang="en-US" altLang="ko-KR" sz="900" dirty="0">
                <a:solidFill>
                  <a:schemeClr val="accent6">
                    <a:lumMod val="75000"/>
                  </a:schemeClr>
                </a:solidFill>
              </a:rPr>
              <a:t> comment review</a:t>
            </a:r>
            <a:endParaRPr lang="ko-KR" altLang="en-US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CF8842D9-232E-4A10-A6F2-03F2C08B62C8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7082406" y="5175354"/>
            <a:ext cx="2036" cy="4254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100F101C-4DD1-4184-ABF2-5F683E7149A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7071455" y="4813296"/>
            <a:ext cx="8918" cy="33962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703D14DE-4DF6-4E30-BDD0-E3404E5DD06E}"/>
              </a:ext>
            </a:extLst>
          </p:cNvPr>
          <p:cNvCxnSpPr/>
          <p:nvPr/>
        </p:nvCxnSpPr>
        <p:spPr>
          <a:xfrm>
            <a:off x="6523505" y="5107269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C4DDA4B-E55B-40FD-BF9B-C44E242C5EDD}"/>
              </a:ext>
            </a:extLst>
          </p:cNvPr>
          <p:cNvSpPr txBox="1"/>
          <p:nvPr/>
        </p:nvSpPr>
        <p:spPr>
          <a:xfrm>
            <a:off x="6183508" y="530883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08/2020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C02C34-A2BC-45ED-B3AF-DF68EA178EB9}"/>
              </a:ext>
            </a:extLst>
          </p:cNvPr>
          <p:cNvSpPr txBox="1"/>
          <p:nvPr/>
        </p:nvSpPr>
        <p:spPr>
          <a:xfrm>
            <a:off x="5833253" y="4834301"/>
            <a:ext cx="13805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Submit to </a:t>
            </a:r>
            <a:r>
              <a:rPr lang="en-US" altLang="ko-KR" sz="900" b="1" dirty="0" err="1">
                <a:solidFill>
                  <a:srgbClr val="FF0000"/>
                </a:solidFill>
              </a:rPr>
              <a:t>RevCom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588A33E9-B4C3-44BF-B2A4-DCB7D5DC7C30}"/>
              </a:ext>
            </a:extLst>
          </p:cNvPr>
          <p:cNvCxnSpPr/>
          <p:nvPr/>
        </p:nvCxnSpPr>
        <p:spPr>
          <a:xfrm>
            <a:off x="6069117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57A2CED-E31B-40E7-8EC6-BD6F0576FF03}"/>
              </a:ext>
            </a:extLst>
          </p:cNvPr>
          <p:cNvSpPr txBox="1"/>
          <p:nvPr/>
        </p:nvSpPr>
        <p:spPr>
          <a:xfrm>
            <a:off x="5729119" y="5600843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0070C0"/>
                </a:solidFill>
              </a:rPr>
              <a:t>07/2020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01BFBE62-858C-414C-B98F-7438C41D1FAA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6069115" y="5308839"/>
            <a:ext cx="1" cy="292004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1D6193E-874E-49DA-A5C6-AB3732BAC7E5}"/>
              </a:ext>
            </a:extLst>
          </p:cNvPr>
          <p:cNvSpPr txBox="1"/>
          <p:nvPr/>
        </p:nvSpPr>
        <p:spPr>
          <a:xfrm>
            <a:off x="5209748" y="417722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0070C0"/>
                </a:solidFill>
              </a:rPr>
              <a:t>Sent comment to the WG</a:t>
            </a:r>
          </a:p>
          <a:p>
            <a:pPr algn="ctr"/>
            <a:r>
              <a:rPr lang="en-US" altLang="ko-KR" sz="900" dirty="0">
                <a:solidFill>
                  <a:srgbClr val="0070C0"/>
                </a:solidFill>
              </a:rPr>
              <a:t>Ballot Resolution Telecon1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6EF88702-D6A4-4152-B481-8D3E8F2E2D2F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6069114" y="4546554"/>
            <a:ext cx="4" cy="692991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42BF6622-E37F-4230-B91A-7D62B910F362}"/>
              </a:ext>
            </a:extLst>
          </p:cNvPr>
          <p:cNvCxnSpPr/>
          <p:nvPr/>
        </p:nvCxnSpPr>
        <p:spPr>
          <a:xfrm>
            <a:off x="563538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7979952-CBDF-47DC-A65F-5CA1DDE2E465}"/>
              </a:ext>
            </a:extLst>
          </p:cNvPr>
          <p:cNvSpPr txBox="1"/>
          <p:nvPr/>
        </p:nvSpPr>
        <p:spPr>
          <a:xfrm>
            <a:off x="5295384" y="531774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06/2020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132929-5C1E-4D5B-B7C7-C0EADA6BC723}"/>
              </a:ext>
            </a:extLst>
          </p:cNvPr>
          <p:cNvSpPr txBox="1"/>
          <p:nvPr/>
        </p:nvSpPr>
        <p:spPr>
          <a:xfrm>
            <a:off x="4936313" y="4600286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Start Recirculation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2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nd</a:t>
            </a:r>
            <a:r>
              <a:rPr lang="en-US" altLang="ko-KR" sz="900" b="1" dirty="0">
                <a:solidFill>
                  <a:srgbClr val="FF0000"/>
                </a:solidFill>
              </a:rPr>
              <a:t>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3551A3CD-77CC-4288-9E55-50899C2277F4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5635381" y="4969618"/>
            <a:ext cx="2" cy="24833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C440E8B1-C83D-4806-AE09-B689DCF341DE}"/>
              </a:ext>
            </a:extLst>
          </p:cNvPr>
          <p:cNvCxnSpPr/>
          <p:nvPr/>
        </p:nvCxnSpPr>
        <p:spPr>
          <a:xfrm>
            <a:off x="5217210" y="5125905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9802760D-761F-47E7-9B67-92375D8F8EAA}"/>
              </a:ext>
            </a:extLst>
          </p:cNvPr>
          <p:cNvCxnSpPr/>
          <p:nvPr/>
        </p:nvCxnSpPr>
        <p:spPr>
          <a:xfrm>
            <a:off x="4774160" y="5128865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C5598B47-AD3B-4770-AF12-B063869B1DC7}"/>
              </a:ext>
            </a:extLst>
          </p:cNvPr>
          <p:cNvCxnSpPr/>
          <p:nvPr/>
        </p:nvCxnSpPr>
        <p:spPr>
          <a:xfrm>
            <a:off x="431008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7ECEDB3D-E19E-485B-B235-0D9441DD3F4B}"/>
              </a:ext>
            </a:extLst>
          </p:cNvPr>
          <p:cNvCxnSpPr/>
          <p:nvPr/>
        </p:nvCxnSpPr>
        <p:spPr>
          <a:xfrm>
            <a:off x="386946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DCC578E5-02F8-43A4-BC7D-DBC815E7DDB2}"/>
              </a:ext>
            </a:extLst>
          </p:cNvPr>
          <p:cNvCxnSpPr/>
          <p:nvPr/>
        </p:nvCxnSpPr>
        <p:spPr>
          <a:xfrm>
            <a:off x="3394418" y="5117449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52D7E819-60E0-42E4-88FC-51F4097EEE9C}"/>
              </a:ext>
            </a:extLst>
          </p:cNvPr>
          <p:cNvCxnSpPr/>
          <p:nvPr/>
        </p:nvCxnSpPr>
        <p:spPr>
          <a:xfrm>
            <a:off x="2931922" y="51220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9186AC85-573E-42FC-B4CA-59F2E5E21B00}"/>
              </a:ext>
            </a:extLst>
          </p:cNvPr>
          <p:cNvCxnSpPr/>
          <p:nvPr/>
        </p:nvCxnSpPr>
        <p:spPr>
          <a:xfrm>
            <a:off x="2470649" y="5136244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4FAE6B0-413A-408E-ADF0-B8D6A38CF2A6}"/>
              </a:ext>
            </a:extLst>
          </p:cNvPr>
          <p:cNvSpPr txBox="1"/>
          <p:nvPr/>
        </p:nvSpPr>
        <p:spPr>
          <a:xfrm>
            <a:off x="4880033" y="5600842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altLang="ko-KR" sz="900" dirty="0"/>
              <a:t>05/2020</a:t>
            </a:r>
            <a:endParaRPr lang="ko-KR" altLang="en-US" sz="9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243C67-D2EA-4181-9EB7-917060312CBB}"/>
              </a:ext>
            </a:extLst>
          </p:cNvPr>
          <p:cNvSpPr txBox="1"/>
          <p:nvPr/>
        </p:nvSpPr>
        <p:spPr>
          <a:xfrm>
            <a:off x="4432636" y="531774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04/2020</a:t>
            </a:r>
            <a:endParaRPr lang="ko-KR" altLang="en-US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04D6AE-B7AB-430E-AE06-069F42849BE2}"/>
              </a:ext>
            </a:extLst>
          </p:cNvPr>
          <p:cNvSpPr txBox="1"/>
          <p:nvPr/>
        </p:nvSpPr>
        <p:spPr>
          <a:xfrm>
            <a:off x="3970084" y="5600842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03/2020</a:t>
            </a:r>
            <a:endParaRPr lang="ko-KR" altLang="en-US" sz="9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460CCA-687B-4034-90F9-B74AD2480DC1}"/>
              </a:ext>
            </a:extLst>
          </p:cNvPr>
          <p:cNvSpPr txBox="1"/>
          <p:nvPr/>
        </p:nvSpPr>
        <p:spPr>
          <a:xfrm>
            <a:off x="3531295" y="5317749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02/2020</a:t>
            </a:r>
            <a:endParaRPr lang="ko-KR" altLang="en-US" sz="9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FAF956-29B9-4C1B-89B6-D864397280F6}"/>
              </a:ext>
            </a:extLst>
          </p:cNvPr>
          <p:cNvSpPr txBox="1"/>
          <p:nvPr/>
        </p:nvSpPr>
        <p:spPr>
          <a:xfrm>
            <a:off x="3054421" y="5600842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12/2019</a:t>
            </a:r>
            <a:endParaRPr lang="ko-KR" altLang="en-US" sz="9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6061FF-27BF-4123-8547-E17A764459A9}"/>
              </a:ext>
            </a:extLst>
          </p:cNvPr>
          <p:cNvSpPr txBox="1"/>
          <p:nvPr/>
        </p:nvSpPr>
        <p:spPr>
          <a:xfrm>
            <a:off x="2594874" y="5327412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11/2019</a:t>
            </a:r>
            <a:endParaRPr lang="ko-KR" altLang="en-US" sz="9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A6BD3A5-6472-4883-BEDC-B7B1C536829A}"/>
              </a:ext>
            </a:extLst>
          </p:cNvPr>
          <p:cNvSpPr txBox="1"/>
          <p:nvPr/>
        </p:nvSpPr>
        <p:spPr>
          <a:xfrm>
            <a:off x="2133600" y="5600841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12/2019</a:t>
            </a:r>
            <a:endParaRPr lang="ko-KR" altLang="en-US" sz="900" dirty="0"/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D5303403-D092-456A-B308-A6CD9DAC1600}"/>
              </a:ext>
            </a:extLst>
          </p:cNvPr>
          <p:cNvCxnSpPr/>
          <p:nvPr/>
        </p:nvCxnSpPr>
        <p:spPr>
          <a:xfrm>
            <a:off x="1241459" y="5128326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761E31B-E680-491B-A95A-2B22D00FB176}"/>
              </a:ext>
            </a:extLst>
          </p:cNvPr>
          <p:cNvSpPr txBox="1"/>
          <p:nvPr/>
        </p:nvSpPr>
        <p:spPr>
          <a:xfrm>
            <a:off x="901462" y="5327410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09/2019</a:t>
            </a:r>
            <a:endParaRPr lang="ko-KR" altLang="en-US" sz="900" dirty="0"/>
          </a:p>
        </p:txBody>
      </p: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85DB8EF0-83E9-4C7A-9343-68209A37DF3D}"/>
              </a:ext>
            </a:extLst>
          </p:cNvPr>
          <p:cNvCxnSpPr/>
          <p:nvPr/>
        </p:nvCxnSpPr>
        <p:spPr>
          <a:xfrm>
            <a:off x="681854" y="5117449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C2918C8-8A75-44D6-A8FB-A37A93B124BE}"/>
              </a:ext>
            </a:extLst>
          </p:cNvPr>
          <p:cNvSpPr txBox="1"/>
          <p:nvPr/>
        </p:nvSpPr>
        <p:spPr>
          <a:xfrm>
            <a:off x="342263" y="5327410"/>
            <a:ext cx="6799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dirty="0"/>
              <a:t>07/2019</a:t>
            </a:r>
            <a:endParaRPr lang="ko-KR" altLang="en-US" sz="9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022D4D-A4C3-48CD-8281-9C43F8277142}"/>
              </a:ext>
            </a:extLst>
          </p:cNvPr>
          <p:cNvSpPr txBox="1"/>
          <p:nvPr/>
        </p:nvSpPr>
        <p:spPr>
          <a:xfrm>
            <a:off x="3609968" y="4585524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Start Recirculation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1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st</a:t>
            </a:r>
            <a:r>
              <a:rPr lang="en-US" altLang="ko-KR" sz="900" b="1" dirty="0">
                <a:solidFill>
                  <a:srgbClr val="FF0000"/>
                </a:solidFill>
              </a:rPr>
              <a:t>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575237D-282E-4D74-8C24-B811427F50E4}"/>
              </a:ext>
            </a:extLst>
          </p:cNvPr>
          <p:cNvSpPr/>
          <p:nvPr/>
        </p:nvSpPr>
        <p:spPr>
          <a:xfrm>
            <a:off x="4341491" y="3912937"/>
            <a:ext cx="17588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dirty="0" err="1">
                <a:solidFill>
                  <a:schemeClr val="accent6">
                    <a:lumMod val="75000"/>
                  </a:schemeClr>
                </a:solidFill>
              </a:rPr>
              <a:t>Ballot</a:t>
            </a:r>
            <a:r>
              <a:rPr lang="ko-KR" altLang="en-US" sz="9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900" dirty="0" err="1">
                <a:solidFill>
                  <a:schemeClr val="accent6">
                    <a:lumMod val="75000"/>
                  </a:schemeClr>
                </a:solidFill>
              </a:rPr>
              <a:t>Resolution</a:t>
            </a:r>
            <a:r>
              <a:rPr lang="ko-KR" altLang="en-US" sz="9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900" dirty="0" err="1">
                <a:solidFill>
                  <a:schemeClr val="accent6">
                    <a:lumMod val="75000"/>
                  </a:schemeClr>
                </a:solidFill>
              </a:rPr>
              <a:t>Telecon</a:t>
            </a:r>
            <a:r>
              <a:rPr lang="ko-KR" altLang="en-US" sz="900" dirty="0">
                <a:solidFill>
                  <a:schemeClr val="accent6">
                    <a:lumMod val="75000"/>
                  </a:schemeClr>
                </a:solidFill>
              </a:rPr>
              <a:t> 1</a:t>
            </a:r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3262EBF3-316B-4BA9-BAD4-ADB49DFE4D5F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5220899" y="4143769"/>
            <a:ext cx="0" cy="107417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008C925-FC6E-4443-BCF0-0282B2F7D00C}"/>
              </a:ext>
            </a:extLst>
          </p:cNvPr>
          <p:cNvSpPr txBox="1"/>
          <p:nvPr/>
        </p:nvSpPr>
        <p:spPr>
          <a:xfrm>
            <a:off x="2359528" y="4589570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Start Sponsor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363EE96-D881-45DC-A9F1-10BBBC634D9A}"/>
              </a:ext>
            </a:extLst>
          </p:cNvPr>
          <p:cNvSpPr txBox="1"/>
          <p:nvPr/>
        </p:nvSpPr>
        <p:spPr>
          <a:xfrm>
            <a:off x="1101463" y="3201470"/>
            <a:ext cx="278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Open Sponsor Ballot Invitation</a:t>
            </a:r>
          </a:p>
          <a:p>
            <a:pPr algn="ctr"/>
            <a:r>
              <a:rPr lang="en-US" altLang="ko-KR" sz="900" dirty="0"/>
              <a:t>Mandatory Editorial Coordination submission</a:t>
            </a:r>
            <a:endParaRPr lang="ko-KR" altLang="en-US" sz="900" dirty="0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B0190A5C-3DFF-4B45-83AA-F41A674D281E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2493832" y="3570802"/>
            <a:ext cx="0" cy="1701242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28C25C8D-1A28-4783-A1D3-1ED31912650A}"/>
              </a:ext>
            </a:extLst>
          </p:cNvPr>
          <p:cNvCxnSpPr>
            <a:cxnSpLocks/>
          </p:cNvCxnSpPr>
          <p:nvPr/>
        </p:nvCxnSpPr>
        <p:spPr>
          <a:xfrm>
            <a:off x="2929896" y="4958902"/>
            <a:ext cx="9795" cy="30164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ADFC0F9-F015-4A4A-A141-1FD836C20B4C}"/>
              </a:ext>
            </a:extLst>
          </p:cNvPr>
          <p:cNvSpPr txBox="1"/>
          <p:nvPr/>
        </p:nvSpPr>
        <p:spPr>
          <a:xfrm>
            <a:off x="198300" y="460469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WG 1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st</a:t>
            </a: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letter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2E041A9-9705-408A-9FB8-7CD64144FD4B}"/>
              </a:ext>
            </a:extLst>
          </p:cNvPr>
          <p:cNvSpPr txBox="1"/>
          <p:nvPr/>
        </p:nvSpPr>
        <p:spPr>
          <a:xfrm>
            <a:off x="762000" y="368311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WG 2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nd</a:t>
            </a:r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endParaRPr lang="en-US" altLang="ko-KR" sz="900" b="1" baseline="300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letter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83F7C4FB-3B13-4823-8341-6FD336EFF8D1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1241458" y="4052444"/>
            <a:ext cx="1" cy="112291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9186AA2F-2FF2-44C2-A38B-DE1CBD792E1C}"/>
              </a:ext>
            </a:extLst>
          </p:cNvPr>
          <p:cNvSpPr/>
          <p:nvPr/>
        </p:nvSpPr>
        <p:spPr>
          <a:xfrm>
            <a:off x="2536225" y="4217980"/>
            <a:ext cx="17219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dirty="0" err="1"/>
              <a:t>Sent</a:t>
            </a:r>
            <a:r>
              <a:rPr lang="ko-KR" altLang="en-US" sz="900" dirty="0"/>
              <a:t> </a:t>
            </a:r>
            <a:r>
              <a:rPr lang="ko-KR" altLang="en-US" sz="900" dirty="0" err="1"/>
              <a:t>comments</a:t>
            </a:r>
            <a:r>
              <a:rPr lang="ko-KR" altLang="en-US" sz="900" dirty="0"/>
              <a:t> </a:t>
            </a:r>
            <a:r>
              <a:rPr lang="ko-KR" altLang="en-US" sz="900" dirty="0" err="1"/>
              <a:t>to</a:t>
            </a:r>
            <a:r>
              <a:rPr lang="ko-KR" altLang="en-US" sz="900" dirty="0"/>
              <a:t> </a:t>
            </a:r>
            <a:r>
              <a:rPr lang="ko-KR" altLang="en-US" sz="900" dirty="0" err="1"/>
              <a:t>the</a:t>
            </a:r>
            <a:r>
              <a:rPr lang="ko-KR" altLang="en-US" sz="900" dirty="0"/>
              <a:t> WG</a:t>
            </a:r>
          </a:p>
        </p:txBody>
      </p: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B1527B15-EF40-4E1F-A479-434B8436548A}"/>
              </a:ext>
            </a:extLst>
          </p:cNvPr>
          <p:cNvCxnSpPr>
            <a:cxnSpLocks/>
            <a:stCxn id="61" idx="2"/>
          </p:cNvCxnSpPr>
          <p:nvPr/>
        </p:nvCxnSpPr>
        <p:spPr>
          <a:xfrm>
            <a:off x="3397198" y="4448812"/>
            <a:ext cx="1" cy="7239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AA3ACEEB-D473-4FAC-89EE-8D7BFDEE8ED2}"/>
              </a:ext>
            </a:extLst>
          </p:cNvPr>
          <p:cNvCxnSpPr>
            <a:cxnSpLocks/>
            <a:endCxn id="44" idx="0"/>
          </p:cNvCxnSpPr>
          <p:nvPr/>
        </p:nvCxnSpPr>
        <p:spPr>
          <a:xfrm flipH="1">
            <a:off x="3394418" y="5270211"/>
            <a:ext cx="6812" cy="33063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7BB5CB5F-EB40-4EBA-87BB-19C909A094B2}"/>
              </a:ext>
            </a:extLst>
          </p:cNvPr>
          <p:cNvCxnSpPr>
            <a:cxnSpLocks/>
          </p:cNvCxnSpPr>
          <p:nvPr/>
        </p:nvCxnSpPr>
        <p:spPr>
          <a:xfrm flipH="1">
            <a:off x="2470648" y="5192185"/>
            <a:ext cx="6779" cy="408656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E2C5E2E9-588C-42DA-A0B3-1880430E9FC2}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4310081" y="5235491"/>
            <a:ext cx="2310" cy="365351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CC69339C-AB72-4B46-93F2-66FE0B6C618E}"/>
              </a:ext>
            </a:extLst>
          </p:cNvPr>
          <p:cNvCxnSpPr>
            <a:cxnSpLocks/>
            <a:endCxn id="40" idx="0"/>
          </p:cNvCxnSpPr>
          <p:nvPr/>
        </p:nvCxnSpPr>
        <p:spPr>
          <a:xfrm flipH="1">
            <a:off x="5220030" y="5239544"/>
            <a:ext cx="5315" cy="36129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49FAEA2B-8E13-4DD7-9C10-56D1320D6ED8}"/>
              </a:ext>
            </a:extLst>
          </p:cNvPr>
          <p:cNvSpPr/>
          <p:nvPr/>
        </p:nvSpPr>
        <p:spPr>
          <a:xfrm>
            <a:off x="2786875" y="3650344"/>
            <a:ext cx="21804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00" dirty="0">
                <a:solidFill>
                  <a:srgbClr val="0070C0"/>
                </a:solidFill>
              </a:rPr>
              <a:t>WG </a:t>
            </a:r>
            <a:r>
              <a:rPr lang="ko-KR" altLang="en-US" sz="900" dirty="0" err="1">
                <a:solidFill>
                  <a:srgbClr val="0070C0"/>
                </a:solidFill>
              </a:rPr>
              <a:t>Meeting</a:t>
            </a:r>
            <a:r>
              <a:rPr lang="ko-KR" altLang="en-US" sz="900" dirty="0">
                <a:solidFill>
                  <a:srgbClr val="0070C0"/>
                </a:solidFill>
              </a:rPr>
              <a:t> </a:t>
            </a:r>
            <a:r>
              <a:rPr lang="ko-KR" altLang="en-US" sz="900" dirty="0" err="1">
                <a:solidFill>
                  <a:srgbClr val="0070C0"/>
                </a:solidFill>
              </a:rPr>
              <a:t>to</a:t>
            </a:r>
            <a:r>
              <a:rPr lang="ko-KR" altLang="en-US" sz="900" dirty="0">
                <a:solidFill>
                  <a:srgbClr val="0070C0"/>
                </a:solidFill>
              </a:rPr>
              <a:t> </a:t>
            </a:r>
            <a:r>
              <a:rPr lang="ko-KR" altLang="en-US" sz="900" dirty="0" err="1">
                <a:solidFill>
                  <a:srgbClr val="0070C0"/>
                </a:solidFill>
              </a:rPr>
              <a:t>address</a:t>
            </a:r>
            <a:r>
              <a:rPr lang="ko-KR" altLang="en-US" sz="900" dirty="0">
                <a:solidFill>
                  <a:srgbClr val="0070C0"/>
                </a:solidFill>
              </a:rPr>
              <a:t> </a:t>
            </a:r>
            <a:r>
              <a:rPr lang="ko-KR" altLang="en-US" sz="900" dirty="0" err="1">
                <a:solidFill>
                  <a:srgbClr val="0070C0"/>
                </a:solidFill>
              </a:rPr>
              <a:t>comments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9AC81E36-012E-4749-A100-08DDD4139B04}"/>
              </a:ext>
            </a:extLst>
          </p:cNvPr>
          <p:cNvCxnSpPr>
            <a:cxnSpLocks/>
            <a:stCxn id="70" idx="2"/>
          </p:cNvCxnSpPr>
          <p:nvPr/>
        </p:nvCxnSpPr>
        <p:spPr>
          <a:xfrm>
            <a:off x="3877078" y="3881176"/>
            <a:ext cx="0" cy="1336772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8E8EA46-D612-435A-A6C6-53739227D60F}"/>
              </a:ext>
            </a:extLst>
          </p:cNvPr>
          <p:cNvCxnSpPr/>
          <p:nvPr/>
        </p:nvCxnSpPr>
        <p:spPr>
          <a:xfrm>
            <a:off x="1806542" y="5132684"/>
            <a:ext cx="0" cy="1918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0CDC9D84-07AF-4E24-98B2-3C0F462FEBD6}"/>
              </a:ext>
            </a:extLst>
          </p:cNvPr>
          <p:cNvSpPr txBox="1"/>
          <p:nvPr/>
        </p:nvSpPr>
        <p:spPr>
          <a:xfrm>
            <a:off x="1466545" y="5331768"/>
            <a:ext cx="6799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sz="900" dirty="0"/>
              <a:t>10/2019</a:t>
            </a:r>
            <a:endParaRPr lang="ko-KR" altLang="en-US" sz="9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C1BA16F-DDCE-41D9-A4C6-F22D3826CB2F}"/>
              </a:ext>
            </a:extLst>
          </p:cNvPr>
          <p:cNvSpPr txBox="1"/>
          <p:nvPr/>
        </p:nvSpPr>
        <p:spPr>
          <a:xfrm>
            <a:off x="1327083" y="411974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WG 3</a:t>
            </a:r>
            <a:r>
              <a:rPr lang="en-US" altLang="ko-KR" sz="900" b="1" baseline="30000" dirty="0">
                <a:solidFill>
                  <a:srgbClr val="FF0000"/>
                </a:solidFill>
              </a:rPr>
              <a:t>rd</a:t>
            </a:r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endParaRPr lang="en-US" altLang="ko-KR" sz="900" b="1" baseline="300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letter Ballot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92E881DC-9AA5-480D-9E0B-EF4A80FB0A93}"/>
              </a:ext>
            </a:extLst>
          </p:cNvPr>
          <p:cNvCxnSpPr>
            <a:cxnSpLocks/>
            <a:stCxn id="74" idx="2"/>
          </p:cNvCxnSpPr>
          <p:nvPr/>
        </p:nvCxnSpPr>
        <p:spPr>
          <a:xfrm>
            <a:off x="1806542" y="4489076"/>
            <a:ext cx="0" cy="764742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363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KRISS Office, 267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Daejeon, Republic of Korea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 IEEE-SA Office, E-1904 Aoyama-Twin Tower Bldg., 1-1-1 Minami-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Minato-ku, Tokyo, Japan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ETRI Office, Busan Cultural Content Complex, Busan, Republic of Korea</a:t>
            </a: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C79DA6E-F71C-44D5-A522-8C4B1A3A3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778" y="2547021"/>
            <a:ext cx="5040022" cy="30793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3810000" y="5638800"/>
            <a:ext cx="507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267 </a:t>
            </a:r>
            <a:r>
              <a:rPr lang="en-US" altLang="ko-KR" b="1" kern="0" dirty="0" err="1">
                <a:latin typeface="Times New Roman"/>
              </a:rPr>
              <a:t>Gajeong-ro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Yuseong-gu</a:t>
            </a:r>
            <a:r>
              <a:rPr lang="en-US" altLang="ko-KR" b="1" kern="0" dirty="0">
                <a:latin typeface="Times New Roman"/>
              </a:rPr>
              <a:t>, Daejeon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449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3:30PM-4:00PM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Registration</a:t>
            </a:r>
            <a:r>
              <a:rPr lang="en-US" altLang="ko-KR" sz="1600" kern="0" dirty="0">
                <a:latin typeface="Arial" charset="0"/>
              </a:rPr>
              <a:t>: </a:t>
            </a:r>
            <a:r>
              <a:rPr lang="en-US" altLang="ko-KR" sz="1400" dirty="0">
                <a:hlinkClick r:id="rId3"/>
              </a:rPr>
              <a:t>https://events.vtools.ieee.org/m/221359</a:t>
            </a:r>
            <a:endParaRPr lang="ko-KR" altLang="en-US" sz="1400" dirty="0"/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0DF074-FF5D-4E5A-AC8B-042AD25A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 item for next meeting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E324C8-F855-4283-B62B-98CDAC6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76205C-0F98-4111-8053-34447FB24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382000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Comment received and Resolution by result of the 1st Sponsor Ballot of the P3079 draft document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Start to the new PAR for the ‘Mixed Reality Standard Framework for Motion Learning’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Decision for submit of the new PAR for the ‘Motion to Photon (MTP) Latency in Virtual Environments’</a:t>
            </a: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FCE108BF-456F-49DF-BDAA-74B5AC0B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3079-20-0001-00-0000-Session #13 WG Opening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51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KRISS Office, 267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Gajeong-ro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Yuseong-gu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Daejeon,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244930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20,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931122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#13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2020-02-06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SAPPHIRE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Room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Ⅲ, </a:t>
            </a:r>
            <a:r>
              <a:rPr lang="pt-BR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SONO Calm Yeosu Hotel, 111, Odongdo-ro, Yeosu, Jeollanam-Do,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80677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3,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‘3079-20-0002-00-0000-Session-13-Agenda’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‘3079-19-0063-02-0002-Status of the Immersive Media Standard: Related to Test Model for Immersive Video (TMIV) for 3DoF+’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Hyun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3079-19-0037-02-0002-SHVC(Scalable HEVC) Experiment: 360 VR Video Service with 16K Resolution based on Tiled Adaptive Streaming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Dong Soo Choi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3079-20-0015-00-0000-Session-13-WG-Closing-Plenary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3079-20-0005-00-0000-Voting Members Status of the IEEE 3079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5230</TotalTime>
  <Words>1619</Words>
  <Application>Microsoft Office PowerPoint</Application>
  <PresentationFormat>화면 슬라이드 쇼(4:3)</PresentationFormat>
  <Paragraphs>426</Paragraphs>
  <Slides>29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29</vt:i4>
      </vt:variant>
    </vt:vector>
  </HeadingPairs>
  <TitlesOfParts>
    <vt:vector size="39" baseType="lpstr"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Attendees</vt:lpstr>
      <vt:lpstr>Development Timeline</vt:lpstr>
      <vt:lpstr>Future Sessions – 2020</vt:lpstr>
      <vt:lpstr>Information of next meeting</vt:lpstr>
      <vt:lpstr>Work item for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217</cp:revision>
  <cp:lastPrinted>2018-02-28T09:01:45Z</cp:lastPrinted>
  <dcterms:created xsi:type="dcterms:W3CDTF">2014-10-13T13:02:20Z</dcterms:created>
  <dcterms:modified xsi:type="dcterms:W3CDTF">2020-02-07T00:13:34Z</dcterms:modified>
</cp:coreProperties>
</file>