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31"/>
  </p:notesMasterIdLst>
  <p:handoutMasterIdLst>
    <p:handoutMasterId r:id="rId32"/>
  </p:handoutMasterIdLst>
  <p:sldIdLst>
    <p:sldId id="325" r:id="rId4"/>
    <p:sldId id="365" r:id="rId5"/>
    <p:sldId id="366" r:id="rId6"/>
    <p:sldId id="375" r:id="rId7"/>
    <p:sldId id="458" r:id="rId8"/>
    <p:sldId id="401" r:id="rId9"/>
    <p:sldId id="380" r:id="rId10"/>
    <p:sldId id="373" r:id="rId11"/>
    <p:sldId id="374" r:id="rId12"/>
    <p:sldId id="378" r:id="rId13"/>
    <p:sldId id="381" r:id="rId14"/>
    <p:sldId id="385" r:id="rId15"/>
    <p:sldId id="382" r:id="rId16"/>
    <p:sldId id="384" r:id="rId17"/>
    <p:sldId id="388" r:id="rId18"/>
    <p:sldId id="383" r:id="rId19"/>
    <p:sldId id="457" r:id="rId20"/>
    <p:sldId id="459" r:id="rId21"/>
    <p:sldId id="460" r:id="rId22"/>
    <p:sldId id="461" r:id="rId23"/>
    <p:sldId id="462" r:id="rId24"/>
    <p:sldId id="463" r:id="rId25"/>
    <p:sldId id="464" r:id="rId26"/>
    <p:sldId id="465" r:id="rId27"/>
    <p:sldId id="466" r:id="rId28"/>
    <p:sldId id="467" r:id="rId29"/>
    <p:sldId id="35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768"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3079-20-0016-00-0000-Session #14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3079-20-0016-00-0000-Session #14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3079-20-0016-00-0000-Session #14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3079-20-0016-00-0000-Session #14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3079-20-0016-00-0000-Session #14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3079-20-0016-00-0000-Session #14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3079-20-0016-00-0000-Session #14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3079-20-0016-00-0000-Session #14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3079-20-0016-00-0000-Session #14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3079-20-0016-00-0000-Session #14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3079-20-0016-00-0000-Session #14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3079-20-0016-00-0000-Session #14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3079-20-0016-00-0000-Session #14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3079-20-0016-00-0000-Session #14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dtcp-capital.zoom.us/u/abDwNjPjkY" TargetMode="External"/><Relationship Id="rId2" Type="http://schemas.openxmlformats.org/officeDocument/2006/relationships/hyperlink" Target="https://dtcp-capital.zoom.us/j/4970328310" TargetMode="External"/><Relationship Id="rId1" Type="http://schemas.openxmlformats.org/officeDocument/2006/relationships/slideLayout" Target="../slideLayouts/slideLayout14.xml"/><Relationship Id="rId4" Type="http://schemas.openxmlformats.org/officeDocument/2006/relationships/hyperlink" Target="mailto:4970328310@zoomcrc.co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tcp-capital.zoom.us/j/4970328310" TargetMode="External"/><Relationship Id="rId2" Type="http://schemas.openxmlformats.org/officeDocument/2006/relationships/hyperlink" Target="mailto:4970328310@zoomcrc.com" TargetMode="External"/><Relationship Id="rId1" Type="http://schemas.openxmlformats.org/officeDocument/2006/relationships/slideLayout" Target="../slideLayouts/slideLayout14.xml"/><Relationship Id="rId4" Type="http://schemas.openxmlformats.org/officeDocument/2006/relationships/hyperlink" Target="https://dtcp-capital.zoom.us/u/abDwNjPjk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#14</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Progressing to Sponsor Ballot</a:t>
            </a:r>
          </a:p>
          <a:p>
            <a:pPr lvl="1">
              <a:lnSpc>
                <a:spcPct val="150000"/>
              </a:lnSpc>
            </a:pPr>
            <a:r>
              <a:rPr lang="en-US" altLang="ko-KR" sz="2400" kern="0" dirty="0">
                <a:latin typeface="Times New Roman" panose="02020603050405020304" pitchFamily="18" charset="0"/>
                <a:cs typeface="Times New Roman" panose="02020603050405020304" pitchFamily="18" charset="0"/>
              </a:rPr>
              <a:t>Initiating IEEE 3079.1 TG</a:t>
            </a:r>
            <a:br>
              <a:rPr lang="en-US" altLang="ko-KR" sz="2400" kern="0" dirty="0">
                <a:latin typeface="Times New Roman" panose="02020603050405020304" pitchFamily="18" charset="0"/>
                <a:cs typeface="Times New Roman" panose="02020603050405020304" pitchFamily="18" charset="0"/>
              </a:rPr>
            </a:br>
            <a:r>
              <a:rPr lang="en-US" altLang="ko-KR" sz="2400" kern="0" dirty="0">
                <a:latin typeface="Times New Roman" panose="02020603050405020304" pitchFamily="18" charset="0"/>
                <a:cs typeface="Times New Roman" panose="02020603050405020304" pitchFamily="18" charset="0"/>
              </a:rPr>
              <a:t>Motion to Photon (MTP) Latency in Virtual Environments</a:t>
            </a:r>
          </a:p>
          <a:p>
            <a:pPr lvl="1">
              <a:lnSpc>
                <a:spcPct val="150000"/>
              </a:lnSpc>
            </a:pPr>
            <a:r>
              <a:rPr lang="en-US" altLang="ko-KR" sz="2400" kern="0" dirty="0">
                <a:latin typeface="Times New Roman" panose="02020603050405020304" pitchFamily="18" charset="0"/>
                <a:cs typeface="Times New Roman" panose="02020603050405020304" pitchFamily="18" charset="0"/>
              </a:rPr>
              <a:t>Initiating IEEE 3079.2 TG</a:t>
            </a:r>
            <a:br>
              <a:rPr lang="en-US" altLang="ko-KR" sz="2400" kern="0" dirty="0">
                <a:latin typeface="Times New Roman" panose="02020603050405020304" pitchFamily="18" charset="0"/>
                <a:cs typeface="Times New Roman" panose="02020603050405020304" pitchFamily="18" charset="0"/>
              </a:rPr>
            </a:br>
            <a:r>
              <a:rPr lang="en-US" altLang="ko-KR" sz="2400" kern="0" dirty="0">
                <a:latin typeface="Times New Roman" panose="02020603050405020304" pitchFamily="18" charset="0"/>
                <a:cs typeface="Times New Roman" panose="02020603050405020304" pitchFamily="18" charset="0"/>
              </a:rPr>
              <a:t>Mixed Reality Standard Framework for Motion Learning</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5A2C5D8-4830-4EB4-AA25-7148671DEF7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3EC62B0A-E602-4594-8C15-ECD289F8BCC4}"/>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4" name="슬라이드 번호 개체 틀 3">
            <a:extLst>
              <a:ext uri="{FF2B5EF4-FFF2-40B4-BE49-F238E27FC236}">
                <a16:creationId xmlns:a16="http://schemas.microsoft.com/office/drawing/2014/main" id="{ED6FF144-C1E5-4B9E-BD2F-F2983219360C}"/>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5" name="직사각형 4">
            <a:extLst>
              <a:ext uri="{FF2B5EF4-FFF2-40B4-BE49-F238E27FC236}">
                <a16:creationId xmlns:a16="http://schemas.microsoft.com/office/drawing/2014/main" id="{70C51E10-DEB0-40F7-BCA3-53D3568949E1}"/>
              </a:ext>
            </a:extLst>
          </p:cNvPr>
          <p:cNvSpPr/>
          <p:nvPr/>
        </p:nvSpPr>
        <p:spPr>
          <a:xfrm>
            <a:off x="266700" y="990600"/>
            <a:ext cx="8458200" cy="3349956"/>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20-24, 2020, Video Conference</a:t>
            </a:r>
          </a:p>
          <a:p>
            <a:pPr marL="34290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6-10, 2020, IEEE-SA Office, E-1904 Aoyama-Twin Tower Bldg., 1-1-1 Minami-</a:t>
            </a:r>
            <a:r>
              <a:rPr lang="en-US" altLang="ko-KR" sz="2400" b="1" kern="0" dirty="0" err="1">
                <a:solidFill>
                  <a:srgbClr val="0000FF"/>
                </a:solidFill>
                <a:latin typeface="Times New Roman"/>
              </a:rPr>
              <a:t>aoyama</a:t>
            </a:r>
            <a:r>
              <a:rPr lang="en-US" altLang="ko-KR" sz="2400" b="1" kern="0" dirty="0">
                <a:solidFill>
                  <a:srgbClr val="0000FF"/>
                </a:solidFill>
                <a:latin typeface="Times New Roman"/>
              </a:rPr>
              <a:t>, Minato-ku, Tokyo, Japan</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October 19-23, 2020, ETRI Office, Busan Cultural Content Complex, Busan, Republic of Korea</a:t>
            </a:r>
          </a:p>
        </p:txBody>
      </p:sp>
    </p:spTree>
    <p:extLst>
      <p:ext uri="{BB962C8B-B14F-4D97-AF65-F5344CB8AC3E}">
        <p14:creationId xmlns:p14="http://schemas.microsoft.com/office/powerpoint/2010/main" val="177984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9" name="Rectangle 2">
            <a:extLst>
              <a:ext uri="{FF2B5EF4-FFF2-40B4-BE49-F238E27FC236}">
                <a16:creationId xmlns:a16="http://schemas.microsoft.com/office/drawing/2014/main" id="{08A1A9C2-2FA3-4488-ADF3-274F47503FA3}"/>
              </a:ext>
            </a:extLst>
          </p:cNvPr>
          <p:cNvSpPr>
            <a:spLocks noGrp="1" noChangeArrowheads="1"/>
          </p:cNvSpPr>
          <p:nvPr>
            <p:ph idx="1"/>
          </p:nvPr>
        </p:nvSpPr>
        <p:spPr bwMode="auto">
          <a:xfrm>
            <a:off x="457200" y="1250586"/>
            <a:ext cx="4114800"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Zoom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참가</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https://dtcp-capital.zoom.us/j/4970328310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원탭</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모바일</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+13126266799,,4970328310#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+13462487799,,4970328310#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위치에 따라 전화 걸기</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+1 312 626 6799 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+1 346 248 7799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+1 646 558 8656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뉴욕</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+1 669 900 6833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산호세</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+1 253 215 8782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+1 301 715 8592 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877 369 0926 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877 853 5247 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현지 번호 찾기</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https://dtcp-capital.zoom.us/u/abDwNjPjkY</a:t>
            </a:r>
            <a:endParaRPr kumimoji="0" lang="en-US" altLang="ko-KR" sz="1800" b="0" i="0" u="none" strike="noStrike" cap="none" normalizeH="0" baseline="0" dirty="0">
              <a:ln>
                <a:noFill/>
              </a:ln>
              <a:solidFill>
                <a:schemeClr val="tx1"/>
              </a:solidFill>
              <a:effectLst/>
              <a:latin typeface="Arial" panose="020B0604020202020204" pitchFamily="34"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724400" y="1250586"/>
            <a:ext cx="3505200" cy="41233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SIP</a:t>
            </a:r>
            <a:r>
              <a:rPr lang="ko-KR" altLang="en-US" sz="1100" dirty="0">
                <a:solidFill>
                  <a:srgbClr val="222222"/>
                </a:solidFill>
                <a:latin typeface="Arial" panose="020B0604020202020204" pitchFamily="34" charset="0"/>
                <a:ea typeface="+mn-ea"/>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hlinkClick r:id="rId4"/>
              </a:rPr>
              <a:t>4970328310@zoomcrc</a:t>
            </a:r>
            <a:r>
              <a:rPr lang="en-US" altLang="ko-KR" sz="1100">
                <a:solidFill>
                  <a:srgbClr val="222222"/>
                </a:solidFill>
                <a:latin typeface="Arial" panose="020B0604020202020204" pitchFamily="34" charset="0"/>
                <a:ea typeface="+mn-ea"/>
                <a:cs typeface="Arial" panose="020B0604020202020204" pitchFamily="34" charset="0"/>
                <a:hlinkClick r:id="rId4"/>
              </a:rPr>
              <a:t>.com</a:t>
            </a:r>
            <a:endParaRPr lang="en-US" altLang="ko-KR" sz="1100" dirty="0">
              <a:solidFill>
                <a:srgbClr val="222222"/>
              </a:solidFill>
              <a:latin typeface="Arial" panose="020B0604020202020204" pitchFamily="34" charset="0"/>
              <a:ea typeface="+mn-ea"/>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H.323</a:t>
            </a:r>
            <a:r>
              <a:rPr lang="ko-KR" altLang="en-US" sz="1100" dirty="0">
                <a:solidFill>
                  <a:srgbClr val="222222"/>
                </a:solidFill>
                <a:latin typeface="Arial" panose="020B0604020202020204" pitchFamily="34" charset="0"/>
                <a:ea typeface="+mn-ea"/>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ea typeface="+mn-ea"/>
                <a:cs typeface="Arial" panose="020B0604020202020204" pitchFamily="34" charset="0"/>
              </a:rPr>
              <a:t>207.226.132.110 (Japan)</a:t>
            </a:r>
          </a:p>
          <a:p>
            <a:pPr eaLnBrk="0" hangingPunct="0">
              <a:lnSpc>
                <a:spcPct val="150000"/>
              </a:lnSpc>
            </a:pPr>
            <a:r>
              <a:rPr lang="ko-KR" altLang="en-US" sz="1100">
                <a:solidFill>
                  <a:srgbClr val="222222"/>
                </a:solidFill>
                <a:latin typeface="Arial" panose="020B0604020202020204" pitchFamily="34" charset="0"/>
                <a:ea typeface="+mn-ea"/>
                <a:cs typeface="Arial" panose="020B0604020202020204" pitchFamily="34" charset="0"/>
              </a:rPr>
              <a:t>회의 </a:t>
            </a:r>
            <a:r>
              <a:rPr lang="en-US" altLang="ko-KR" sz="1100" dirty="0">
                <a:solidFill>
                  <a:srgbClr val="222222"/>
                </a:solidFill>
                <a:latin typeface="Arial" panose="020B0604020202020204" pitchFamily="34" charset="0"/>
                <a:ea typeface="+mn-ea"/>
                <a:cs typeface="Arial" panose="020B0604020202020204" pitchFamily="34" charset="0"/>
              </a:rPr>
              <a:t>ID: 497 </a:t>
            </a:r>
            <a:r>
              <a:rPr lang="en-US" altLang="ko-KR" sz="1100">
                <a:solidFill>
                  <a:srgbClr val="222222"/>
                </a:solidFill>
                <a:latin typeface="Arial" panose="020B0604020202020204" pitchFamily="34" charset="0"/>
                <a:ea typeface="+mn-ea"/>
                <a:cs typeface="Arial" panose="020B0604020202020204" pitchFamily="34" charset="0"/>
              </a:rPr>
              <a:t>032 8310</a:t>
            </a:r>
            <a:endParaRPr lang="en-US" altLang="ko-KR" sz="1100" dirty="0">
              <a:solidFill>
                <a:srgbClr val="222222"/>
              </a:solidFill>
              <a:latin typeface="Arial" panose="020B0604020202020204" pitchFamily="34" charset="0"/>
              <a:ea typeface="+mn-ea"/>
              <a:cs typeface="Arial" panose="020B0604020202020204" pitchFamily="34" charset="0"/>
            </a:endParaRPr>
          </a:p>
        </p:txBody>
      </p:sp>
      <p:sp>
        <p:nvSpPr>
          <p:cNvPr id="12" name="TextBox 11">
            <a:extLst>
              <a:ext uri="{FF2B5EF4-FFF2-40B4-BE49-F238E27FC236}">
                <a16:creationId xmlns:a16="http://schemas.microsoft.com/office/drawing/2014/main" id="{6336C0C8-A137-4CC6-B600-7D47D40B6A4F}"/>
              </a:ext>
            </a:extLst>
          </p:cNvPr>
          <p:cNvSpPr txBox="1"/>
          <p:nvPr/>
        </p:nvSpPr>
        <p:spPr>
          <a:xfrm>
            <a:off x="457200" y="893587"/>
            <a:ext cx="2258952" cy="307777"/>
          </a:xfrm>
          <a:prstGeom prst="rect">
            <a:avLst/>
          </a:prstGeom>
          <a:noFill/>
        </p:spPr>
        <p:txBody>
          <a:bodyPr wrap="none" rtlCol="0">
            <a:spAutoFit/>
          </a:bodyPr>
          <a:lstStyle/>
          <a:p>
            <a:r>
              <a:rPr lang="en-US" altLang="ko-KR" sz="1400" b="1" dirty="0">
                <a:solidFill>
                  <a:srgbClr val="FF0000"/>
                </a:solidFill>
              </a:rPr>
              <a:t>WG</a:t>
            </a:r>
            <a:r>
              <a:rPr lang="ko-KR" altLang="en-US" sz="1400" b="1" dirty="0">
                <a:solidFill>
                  <a:srgbClr val="FF0000"/>
                </a:solidFill>
              </a:rPr>
              <a:t> </a:t>
            </a:r>
            <a:r>
              <a:rPr lang="en-US" altLang="ko-KR" sz="1400" b="1" dirty="0">
                <a:solidFill>
                  <a:srgbClr val="FF0000"/>
                </a:solidFill>
              </a:rPr>
              <a:t>Opening</a:t>
            </a:r>
            <a:r>
              <a:rPr lang="ko-KR" altLang="en-US" sz="1400" b="1" dirty="0">
                <a:solidFill>
                  <a:srgbClr val="FF0000"/>
                </a:solidFill>
              </a:rPr>
              <a:t> </a:t>
            </a:r>
            <a:r>
              <a:rPr lang="en-US" altLang="ko-KR" sz="1400" b="1" dirty="0">
                <a:solidFill>
                  <a:srgbClr val="FF0000"/>
                </a:solidFill>
              </a:rPr>
              <a:t>Plenary</a:t>
            </a:r>
            <a:endParaRPr lang="ko-KR" altLang="en-US" sz="1400" b="1" dirty="0">
              <a:solidFill>
                <a:srgbClr val="FF0000"/>
              </a:solidFill>
            </a:endParaRPr>
          </a:p>
        </p:txBody>
      </p:sp>
      <p:sp>
        <p:nvSpPr>
          <p:cNvPr id="15" name="직사각형 14">
            <a:extLst>
              <a:ext uri="{FF2B5EF4-FFF2-40B4-BE49-F238E27FC236}">
                <a16:creationId xmlns:a16="http://schemas.microsoft.com/office/drawing/2014/main" id="{3783E41D-0FB7-4530-A788-31EA8C899DBD}"/>
              </a:ext>
            </a:extLst>
          </p:cNvPr>
          <p:cNvSpPr/>
          <p:nvPr/>
        </p:nvSpPr>
        <p:spPr>
          <a:xfrm>
            <a:off x="3048000" y="903296"/>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20</a:t>
            </a:r>
            <a:r>
              <a:rPr lang="ko-KR" altLang="en-US" sz="1200" dirty="0"/>
              <a:t>일 </a:t>
            </a:r>
            <a:r>
              <a:rPr lang="en-US" altLang="ko-KR" sz="1200" dirty="0"/>
              <a:t>(</a:t>
            </a:r>
            <a:r>
              <a:rPr lang="ko-KR" altLang="en-US" sz="1200" dirty="0"/>
              <a:t>월</a:t>
            </a:r>
            <a:r>
              <a:rPr lang="en-US" altLang="ko-KR" sz="1200" dirty="0"/>
              <a:t>) </a:t>
            </a:r>
            <a:r>
              <a:rPr lang="ko-KR" altLang="en-US" sz="1200" dirty="0"/>
              <a:t>오전 </a:t>
            </a:r>
            <a:r>
              <a:rPr lang="en-US" altLang="ko-KR" sz="1200" dirty="0"/>
              <a:t>11</a:t>
            </a:r>
            <a:r>
              <a:rPr lang="ko-KR" altLang="en-US" sz="1200" dirty="0"/>
              <a:t>시 </a:t>
            </a:r>
            <a:r>
              <a:rPr lang="en-US" altLang="ko-KR" sz="1200" dirty="0"/>
              <a:t>– </a:t>
            </a:r>
            <a:r>
              <a:rPr lang="ko-KR" altLang="en-US" sz="1200" dirty="0"/>
              <a:t>오후 </a:t>
            </a:r>
            <a:r>
              <a:rPr lang="en-US" altLang="ko-KR" sz="1200" dirty="0"/>
              <a:t>12:30 (KST)</a:t>
            </a:r>
            <a:endParaRPr lang="ko-KR" altLang="en-US" sz="1200" dirty="0"/>
          </a:p>
        </p:txBody>
      </p:sp>
    </p:spTree>
    <p:extLst>
      <p:ext uri="{BB962C8B-B14F-4D97-AF65-F5344CB8AC3E}">
        <p14:creationId xmlns:p14="http://schemas.microsoft.com/office/powerpoint/2010/main" val="3690800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084496"/>
            <a:ext cx="3505200" cy="43775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9A17FAE-09DA-4CDD-ADDC-37BA27CD7013}"/>
              </a:ext>
            </a:extLst>
          </p:cNvPr>
          <p:cNvSpPr txBox="1"/>
          <p:nvPr/>
        </p:nvSpPr>
        <p:spPr>
          <a:xfrm>
            <a:off x="457200" y="1084496"/>
            <a:ext cx="1741182" cy="307777"/>
          </a:xfrm>
          <a:prstGeom prst="rect">
            <a:avLst/>
          </a:prstGeom>
          <a:noFill/>
        </p:spPr>
        <p:txBody>
          <a:bodyPr wrap="none" rtlCol="0">
            <a:spAutoFit/>
          </a:bodyPr>
          <a:lstStyle/>
          <a:p>
            <a:r>
              <a:rPr lang="en-US" altLang="ko-KR" sz="1400" b="1" dirty="0">
                <a:solidFill>
                  <a:srgbClr val="FF0000"/>
                </a:solidFill>
              </a:rPr>
              <a:t>WG</a:t>
            </a:r>
            <a:r>
              <a:rPr lang="ko-KR" altLang="en-US" sz="1400" b="1" dirty="0">
                <a:solidFill>
                  <a:srgbClr val="FF0000"/>
                </a:solidFill>
              </a:rPr>
              <a:t> </a:t>
            </a:r>
            <a:r>
              <a:rPr lang="en-US" altLang="ko-KR" sz="1400" b="1" dirty="0">
                <a:solidFill>
                  <a:srgbClr val="FF0000"/>
                </a:solidFill>
              </a:rPr>
              <a:t>Meeting #1</a:t>
            </a:r>
            <a:endParaRPr lang="ko-KR" altLang="en-US" sz="1400" b="1" dirty="0">
              <a:solidFill>
                <a:srgbClr val="FF0000"/>
              </a:solidFill>
            </a:endParaRPr>
          </a:p>
        </p:txBody>
      </p:sp>
      <p:sp>
        <p:nvSpPr>
          <p:cNvPr id="13" name="Rectangle 5">
            <a:extLst>
              <a:ext uri="{FF2B5EF4-FFF2-40B4-BE49-F238E27FC236}">
                <a16:creationId xmlns:a16="http://schemas.microsoft.com/office/drawing/2014/main" id="{33A39512-D1A0-4EBB-8B91-9F5AE0D750DF}"/>
              </a:ext>
            </a:extLst>
          </p:cNvPr>
          <p:cNvSpPr>
            <a:spLocks noChangeArrowheads="1"/>
          </p:cNvSpPr>
          <p:nvPr/>
        </p:nvSpPr>
        <p:spPr bwMode="auto">
          <a:xfrm>
            <a:off x="369582" y="1124009"/>
            <a:ext cx="4202418"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Zoom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참가</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https://dtcp-capital.zoom.us/j/4970328310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원탭</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모바일</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+13126266799,,4970328310#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+13462487799,,4970328310#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위치에 따라 전화 걸기</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+1 312 626 6799 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+1 346 248 7799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+1 646 558 8656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뉴욕</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+1 669 900 6833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산호세</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+1 253 215 8782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+1 301 715 8592 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877 369 0926 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877 853 5247 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현지 번호 찾기</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https://dtcp-capital.zoom.us/u/abDwNjPjkY</a:t>
            </a:r>
            <a:endParaRPr kumimoji="0" lang="en-US" altLang="ko-KR" sz="18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1741182" cy="307777"/>
          </a:xfrm>
          <a:prstGeom prst="rect">
            <a:avLst/>
          </a:prstGeom>
          <a:noFill/>
        </p:spPr>
        <p:txBody>
          <a:bodyPr wrap="none" rtlCol="0">
            <a:spAutoFit/>
          </a:bodyPr>
          <a:lstStyle/>
          <a:p>
            <a:r>
              <a:rPr lang="en-US" altLang="ko-KR" sz="1400" b="1" dirty="0">
                <a:solidFill>
                  <a:srgbClr val="FF0000"/>
                </a:solidFill>
              </a:rPr>
              <a:t>WG</a:t>
            </a:r>
            <a:r>
              <a:rPr lang="ko-KR" altLang="en-US" sz="1400" b="1" dirty="0">
                <a:solidFill>
                  <a:srgbClr val="FF0000"/>
                </a:solidFill>
              </a:rPr>
              <a:t> </a:t>
            </a:r>
            <a:r>
              <a:rPr lang="en-US" altLang="ko-KR" sz="1400" b="1" dirty="0">
                <a:solidFill>
                  <a:srgbClr val="FF0000"/>
                </a:solidFill>
              </a:rPr>
              <a:t>Meeting #1</a:t>
            </a:r>
            <a:endParaRPr lang="ko-KR" altLang="en-US" sz="1400" b="1" dirty="0">
              <a:solidFill>
                <a:srgbClr val="FF0000"/>
              </a:solidFill>
            </a:endParaRPr>
          </a:p>
        </p:txBody>
      </p:sp>
      <p:sp>
        <p:nvSpPr>
          <p:cNvPr id="15" name="직사각형 14">
            <a:extLst>
              <a:ext uri="{FF2B5EF4-FFF2-40B4-BE49-F238E27FC236}">
                <a16:creationId xmlns:a16="http://schemas.microsoft.com/office/drawing/2014/main" id="{BB057393-8D3B-4C12-8E14-4E6EEFF73D42}"/>
              </a:ext>
            </a:extLst>
          </p:cNvPr>
          <p:cNvSpPr/>
          <p:nvPr/>
        </p:nvSpPr>
        <p:spPr>
          <a:xfrm>
            <a:off x="3048000" y="903296"/>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20</a:t>
            </a:r>
            <a:r>
              <a:rPr lang="ko-KR" altLang="en-US" sz="1200" dirty="0"/>
              <a:t>일 </a:t>
            </a:r>
            <a:r>
              <a:rPr lang="en-US" altLang="ko-KR" sz="1200" dirty="0"/>
              <a:t>(</a:t>
            </a:r>
            <a:r>
              <a:rPr lang="ko-KR" altLang="en-US" sz="1200" dirty="0"/>
              <a:t>월</a:t>
            </a:r>
            <a:r>
              <a:rPr lang="en-US" altLang="ko-KR" sz="1200" dirty="0"/>
              <a:t>) </a:t>
            </a:r>
            <a:r>
              <a:rPr lang="ko-KR" altLang="en-US" sz="1200" dirty="0"/>
              <a:t>오후 </a:t>
            </a:r>
            <a:r>
              <a:rPr lang="en-US" altLang="ko-KR" sz="1200" dirty="0"/>
              <a:t>1:30 – </a:t>
            </a:r>
            <a:r>
              <a:rPr lang="ko-KR" altLang="en-US" sz="1200" dirty="0"/>
              <a:t>오후 </a:t>
            </a:r>
            <a:r>
              <a:rPr lang="en-US" altLang="ko-KR" sz="1200" dirty="0"/>
              <a:t>3</a:t>
            </a:r>
            <a:r>
              <a:rPr lang="ko-KR" altLang="en-US" sz="1200" dirty="0"/>
              <a:t>시 </a:t>
            </a:r>
            <a:r>
              <a:rPr lang="en-US" altLang="ko-KR" sz="1200" dirty="0"/>
              <a:t>(KST)</a:t>
            </a:r>
            <a:endParaRPr lang="ko-KR" altLang="en-US" sz="1200" dirty="0"/>
          </a:p>
        </p:txBody>
      </p:sp>
    </p:spTree>
    <p:extLst>
      <p:ext uri="{BB962C8B-B14F-4D97-AF65-F5344CB8AC3E}">
        <p14:creationId xmlns:p14="http://schemas.microsoft.com/office/powerpoint/2010/main" val="15944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64"/>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1741182" cy="307777"/>
          </a:xfrm>
          <a:prstGeom prst="rect">
            <a:avLst/>
          </a:prstGeom>
          <a:noFill/>
        </p:spPr>
        <p:txBody>
          <a:bodyPr wrap="none" rtlCol="0">
            <a:spAutoFit/>
          </a:bodyPr>
          <a:lstStyle/>
          <a:p>
            <a:r>
              <a:rPr lang="en-US" altLang="ko-KR" sz="1400" b="1" dirty="0">
                <a:solidFill>
                  <a:srgbClr val="FF0000"/>
                </a:solidFill>
              </a:rPr>
              <a:t>WG</a:t>
            </a:r>
            <a:r>
              <a:rPr lang="ko-KR" altLang="en-US" sz="1400" b="1" dirty="0">
                <a:solidFill>
                  <a:srgbClr val="FF0000"/>
                </a:solidFill>
              </a:rPr>
              <a:t> </a:t>
            </a:r>
            <a:r>
              <a:rPr lang="en-US" altLang="ko-KR" sz="1400" b="1" dirty="0">
                <a:solidFill>
                  <a:srgbClr val="FF0000"/>
                </a:solidFill>
              </a:rPr>
              <a:t>Meeting #2</a:t>
            </a:r>
            <a:endParaRPr lang="ko-KR" altLang="en-US" sz="1400" b="1" dirty="0">
              <a:solidFill>
                <a:srgbClr val="FF0000"/>
              </a:solidFill>
            </a:endParaRPr>
          </a:p>
        </p:txBody>
      </p:sp>
      <p:sp>
        <p:nvSpPr>
          <p:cNvPr id="6" name="Rectangle 2">
            <a:extLst>
              <a:ext uri="{FF2B5EF4-FFF2-40B4-BE49-F238E27FC236}">
                <a16:creationId xmlns:a16="http://schemas.microsoft.com/office/drawing/2014/main" id="{43E0F735-C93C-4224-A604-EDC73DCB0BC4}"/>
              </a:ext>
            </a:extLst>
          </p:cNvPr>
          <p:cNvSpPr>
            <a:spLocks noChangeArrowheads="1"/>
          </p:cNvSpPr>
          <p:nvPr/>
        </p:nvSpPr>
        <p:spPr bwMode="auto">
          <a:xfrm>
            <a:off x="457200" y="1201364"/>
            <a:ext cx="4038600"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Zoom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참가</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https://dtcp-capital.zoom.us/j/4970328310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원탭</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모바일</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+13126266799,,4970328310#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+13462487799,,4970328310#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위치에 따라 전화 걸기</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+1 312 626 6799 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+1 346 248 7799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+1 646 558 8656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뉴욕</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+1 669 900 6833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산호세</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+1 253 215 8782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+1 301 715 8592 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877 369 0926 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877 853 5247 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현지 번호 찾기</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https://dtcp-capital.zoom.us/u/abDwNjPjkY</a:t>
            </a:r>
            <a:endParaRPr kumimoji="0" lang="en-US" altLang="ko-KR" sz="1800" b="0" i="0" u="none" strike="noStrike" cap="none" normalizeH="0" baseline="0" dirty="0">
              <a:ln>
                <a:noFill/>
              </a:ln>
              <a:solidFill>
                <a:schemeClr val="tx1"/>
              </a:solidFill>
              <a:effectLst/>
              <a:latin typeface="Arial" panose="020B0604020202020204" pitchFamily="34" charset="0"/>
            </a:endParaRPr>
          </a:p>
        </p:txBody>
      </p:sp>
      <p:sp>
        <p:nvSpPr>
          <p:cNvPr id="12" name="직사각형 11">
            <a:extLst>
              <a:ext uri="{FF2B5EF4-FFF2-40B4-BE49-F238E27FC236}">
                <a16:creationId xmlns:a16="http://schemas.microsoft.com/office/drawing/2014/main" id="{01365166-BDBB-468F-8BB0-054F7137B8C8}"/>
              </a:ext>
            </a:extLst>
          </p:cNvPr>
          <p:cNvSpPr/>
          <p:nvPr/>
        </p:nvSpPr>
        <p:spPr>
          <a:xfrm>
            <a:off x="3048000" y="903296"/>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21</a:t>
            </a:r>
            <a:r>
              <a:rPr lang="ko-KR" altLang="en-US" sz="1200" dirty="0"/>
              <a:t>일 </a:t>
            </a:r>
            <a:r>
              <a:rPr lang="en-US" altLang="ko-KR" sz="1200" dirty="0"/>
              <a:t>(</a:t>
            </a:r>
            <a:r>
              <a:rPr lang="ko-KR" altLang="en-US" sz="1200" dirty="0"/>
              <a:t>화</a:t>
            </a:r>
            <a:r>
              <a:rPr lang="en-US" altLang="ko-KR" sz="1200" dirty="0"/>
              <a:t>) </a:t>
            </a:r>
            <a:r>
              <a:rPr lang="ko-KR" altLang="en-US" sz="1200" dirty="0"/>
              <a:t>오전 </a:t>
            </a:r>
            <a:r>
              <a:rPr lang="en-US" altLang="ko-KR" sz="1200" dirty="0"/>
              <a:t>11</a:t>
            </a:r>
            <a:r>
              <a:rPr lang="ko-KR" altLang="en-US" sz="1200" dirty="0"/>
              <a:t>시 </a:t>
            </a:r>
            <a:r>
              <a:rPr lang="en-US" altLang="ko-KR" sz="1200" dirty="0"/>
              <a:t>– </a:t>
            </a:r>
            <a:r>
              <a:rPr lang="ko-KR" altLang="en-US" sz="1200" dirty="0"/>
              <a:t>오후 </a:t>
            </a:r>
            <a:r>
              <a:rPr lang="en-US" altLang="ko-KR" sz="1200" dirty="0"/>
              <a:t>12:30 (KST)</a:t>
            </a:r>
            <a:endParaRPr lang="ko-KR" altLang="en-US" sz="1200" dirty="0"/>
          </a:p>
        </p:txBody>
      </p:sp>
    </p:spTree>
    <p:extLst>
      <p:ext uri="{BB962C8B-B14F-4D97-AF65-F5344CB8AC3E}">
        <p14:creationId xmlns:p14="http://schemas.microsoft.com/office/powerpoint/2010/main" val="199422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64"/>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1741182" cy="307777"/>
          </a:xfrm>
          <a:prstGeom prst="rect">
            <a:avLst/>
          </a:prstGeom>
          <a:noFill/>
        </p:spPr>
        <p:txBody>
          <a:bodyPr wrap="none" rtlCol="0">
            <a:spAutoFit/>
          </a:bodyPr>
          <a:lstStyle/>
          <a:p>
            <a:r>
              <a:rPr lang="en-US" altLang="ko-KR" sz="1400" b="1" dirty="0">
                <a:solidFill>
                  <a:srgbClr val="FF0000"/>
                </a:solidFill>
              </a:rPr>
              <a:t>WG</a:t>
            </a:r>
            <a:r>
              <a:rPr lang="ko-KR" altLang="en-US" sz="1400" b="1" dirty="0">
                <a:solidFill>
                  <a:srgbClr val="FF0000"/>
                </a:solidFill>
              </a:rPr>
              <a:t> </a:t>
            </a:r>
            <a:r>
              <a:rPr lang="en-US" altLang="ko-KR" sz="1400" b="1" dirty="0">
                <a:solidFill>
                  <a:srgbClr val="FF0000"/>
                </a:solidFill>
              </a:rPr>
              <a:t>Meeting #3</a:t>
            </a:r>
            <a:endParaRPr lang="ko-KR" altLang="en-US" sz="1400" b="1" dirty="0">
              <a:solidFill>
                <a:srgbClr val="FF0000"/>
              </a:solidFill>
            </a:endParaRPr>
          </a:p>
        </p:txBody>
      </p:sp>
      <p:sp>
        <p:nvSpPr>
          <p:cNvPr id="6" name="Rectangle 2">
            <a:extLst>
              <a:ext uri="{FF2B5EF4-FFF2-40B4-BE49-F238E27FC236}">
                <a16:creationId xmlns:a16="http://schemas.microsoft.com/office/drawing/2014/main" id="{43E0F735-C93C-4224-A604-EDC73DCB0BC4}"/>
              </a:ext>
            </a:extLst>
          </p:cNvPr>
          <p:cNvSpPr>
            <a:spLocks noChangeArrowheads="1"/>
          </p:cNvSpPr>
          <p:nvPr/>
        </p:nvSpPr>
        <p:spPr bwMode="auto">
          <a:xfrm>
            <a:off x="457200" y="1201364"/>
            <a:ext cx="4038600"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Zoom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참가</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https://dtcp-capital.zoom.us/j/4970328310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원탭</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모바일</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+13126266799,,4970328310#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+13462487799,,4970328310#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위치에 따라 전화 걸기</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+1 312 626 6799 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+1 346 248 7799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+1 646 558 8656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뉴욕</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+1 669 900 6833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산호세</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+1 253 215 8782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+1 301 715 8592 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877 369 0926 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877 853 5247 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현지 번호 찾기</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https://dtcp-capital.zoom.us/u/abDwNjPjkY</a:t>
            </a:r>
            <a:endParaRPr kumimoji="0" lang="en-US" altLang="ko-KR" sz="1800" b="0" i="0" u="none" strike="noStrike" cap="none" normalizeH="0" baseline="0" dirty="0">
              <a:ln>
                <a:noFill/>
              </a:ln>
              <a:solidFill>
                <a:schemeClr val="tx1"/>
              </a:solidFill>
              <a:effectLst/>
              <a:latin typeface="Arial" panose="020B0604020202020204" pitchFamily="34" charset="0"/>
            </a:endParaRPr>
          </a:p>
        </p:txBody>
      </p:sp>
      <p:sp>
        <p:nvSpPr>
          <p:cNvPr id="8" name="직사각형 7">
            <a:extLst>
              <a:ext uri="{FF2B5EF4-FFF2-40B4-BE49-F238E27FC236}">
                <a16:creationId xmlns:a16="http://schemas.microsoft.com/office/drawing/2014/main" id="{65F22C1D-280A-4E78-BD6A-358E69F4587B}"/>
              </a:ext>
            </a:extLst>
          </p:cNvPr>
          <p:cNvSpPr/>
          <p:nvPr/>
        </p:nvSpPr>
        <p:spPr>
          <a:xfrm>
            <a:off x="3048000" y="903296"/>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21</a:t>
            </a:r>
            <a:r>
              <a:rPr lang="ko-KR" altLang="en-US" sz="1200" dirty="0"/>
              <a:t>일 </a:t>
            </a:r>
            <a:r>
              <a:rPr lang="en-US" altLang="ko-KR" sz="1200" dirty="0"/>
              <a:t>(</a:t>
            </a:r>
            <a:r>
              <a:rPr lang="ko-KR" altLang="en-US" sz="1200" dirty="0"/>
              <a:t>화</a:t>
            </a:r>
            <a:r>
              <a:rPr lang="en-US" altLang="ko-KR" sz="1200" dirty="0"/>
              <a:t>) </a:t>
            </a:r>
            <a:r>
              <a:rPr lang="ko-KR" altLang="en-US" sz="1200" dirty="0"/>
              <a:t>오후 </a:t>
            </a:r>
            <a:r>
              <a:rPr lang="en-US" altLang="ko-KR" sz="1200" dirty="0"/>
              <a:t>1:30 – </a:t>
            </a:r>
            <a:r>
              <a:rPr lang="ko-KR" altLang="en-US" sz="1200" dirty="0"/>
              <a:t>오후 </a:t>
            </a:r>
            <a:r>
              <a:rPr lang="en-US" altLang="ko-KR" sz="1200" dirty="0"/>
              <a:t>3</a:t>
            </a:r>
            <a:r>
              <a:rPr lang="ko-KR" altLang="en-US" sz="1200" dirty="0"/>
              <a:t>시 </a:t>
            </a:r>
            <a:r>
              <a:rPr lang="en-US" altLang="ko-KR" sz="1200" dirty="0"/>
              <a:t>(KST)</a:t>
            </a:r>
            <a:endParaRPr lang="ko-KR" altLang="en-US" sz="1200" dirty="0"/>
          </a:p>
        </p:txBody>
      </p:sp>
    </p:spTree>
    <p:extLst>
      <p:ext uri="{BB962C8B-B14F-4D97-AF65-F5344CB8AC3E}">
        <p14:creationId xmlns:p14="http://schemas.microsoft.com/office/powerpoint/2010/main" val="243522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21</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66"/>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2932213" cy="307777"/>
          </a:xfrm>
          <a:prstGeom prst="rect">
            <a:avLst/>
          </a:prstGeom>
          <a:noFill/>
        </p:spPr>
        <p:txBody>
          <a:bodyPr wrap="none" rtlCol="0">
            <a:spAutoFit/>
          </a:bodyPr>
          <a:lstStyle/>
          <a:p>
            <a:r>
              <a:rPr lang="en-US" altLang="ko-KR" sz="1400" b="1" dirty="0">
                <a:solidFill>
                  <a:srgbClr val="FF0000"/>
                </a:solidFill>
              </a:rPr>
              <a:t>IEEE 3079.1 IG Meeting #1</a:t>
            </a:r>
            <a:endParaRPr lang="ko-KR" altLang="en-US" sz="1400" b="1" dirty="0">
              <a:solidFill>
                <a:srgbClr val="FF0000"/>
              </a:solidFill>
            </a:endParaRPr>
          </a:p>
        </p:txBody>
      </p:sp>
      <p:sp>
        <p:nvSpPr>
          <p:cNvPr id="8" name="직사각형 7">
            <a:extLst>
              <a:ext uri="{FF2B5EF4-FFF2-40B4-BE49-F238E27FC236}">
                <a16:creationId xmlns:a16="http://schemas.microsoft.com/office/drawing/2014/main" id="{65F22C1D-280A-4E78-BD6A-358E69F4587B}"/>
              </a:ext>
            </a:extLst>
          </p:cNvPr>
          <p:cNvSpPr/>
          <p:nvPr/>
        </p:nvSpPr>
        <p:spPr>
          <a:xfrm>
            <a:off x="3505200" y="924365"/>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22</a:t>
            </a:r>
            <a:r>
              <a:rPr lang="ko-KR" altLang="en-US" sz="1200" dirty="0"/>
              <a:t>일 </a:t>
            </a:r>
            <a:r>
              <a:rPr lang="en-US" altLang="ko-KR" sz="1200" dirty="0"/>
              <a:t>(</a:t>
            </a:r>
            <a:r>
              <a:rPr lang="ko-KR" altLang="en-US" sz="1200" dirty="0"/>
              <a:t>수</a:t>
            </a:r>
            <a:r>
              <a:rPr lang="en-US" altLang="ko-KR" sz="1200" dirty="0"/>
              <a:t>) </a:t>
            </a:r>
            <a:r>
              <a:rPr lang="ko-KR" altLang="en-US" sz="1200" dirty="0"/>
              <a:t>오전 </a:t>
            </a:r>
            <a:r>
              <a:rPr lang="en-US" altLang="ko-KR" sz="1200" dirty="0"/>
              <a:t>11</a:t>
            </a:r>
            <a:r>
              <a:rPr lang="ko-KR" altLang="en-US" sz="1200" dirty="0"/>
              <a:t>시 </a:t>
            </a:r>
            <a:r>
              <a:rPr lang="en-US" altLang="ko-KR" sz="1200" dirty="0"/>
              <a:t>– </a:t>
            </a:r>
            <a:r>
              <a:rPr lang="ko-KR" altLang="en-US" sz="1200" dirty="0"/>
              <a:t>오후 </a:t>
            </a:r>
            <a:r>
              <a:rPr lang="en-US" altLang="ko-KR" sz="1200" dirty="0"/>
              <a:t>12:30 (KST)</a:t>
            </a:r>
            <a:endParaRPr lang="ko-KR" altLang="en-US" sz="1200" dirty="0"/>
          </a:p>
        </p:txBody>
      </p:sp>
      <p:sp>
        <p:nvSpPr>
          <p:cNvPr id="7" name="Rectangle 2">
            <a:extLst>
              <a:ext uri="{FF2B5EF4-FFF2-40B4-BE49-F238E27FC236}">
                <a16:creationId xmlns:a16="http://schemas.microsoft.com/office/drawing/2014/main" id="{6544A1C3-F3B9-4427-B4D5-1D5419B04F26}"/>
              </a:ext>
            </a:extLst>
          </p:cNvPr>
          <p:cNvSpPr>
            <a:spLocks noChangeArrowheads="1"/>
          </p:cNvSpPr>
          <p:nvPr/>
        </p:nvSpPr>
        <p:spPr bwMode="auto">
          <a:xfrm>
            <a:off x="457200" y="1226092"/>
            <a:ext cx="3961262"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Zoom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참가</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https://dtcp-capital.zoom.us/j/4970328310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원탭</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모바일</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+13126266799,,4970328310#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+13462487799,,4970328310#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위치에 따라 전화 걸기</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+1 312 626 6799 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시카고</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+1 346 248 7799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휴스턴</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+1 646 558 8656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뉴욕</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+1 669 900 6833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산호세</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+1 253 215 8782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+1 301 715 8592 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877 369 0926 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877 853 5247 </a:t>
            </a: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미국 무료 통화</a:t>
            </a:r>
            <a:endParaRPr kumimoji="0" lang="ko-KR" altLang="en-US"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회의 </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497 032 8310</a:t>
            </a:r>
            <a:endParaRPr kumimoji="0" lang="en-US" altLang="ko-KR" sz="3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ko-KR" altLang="en-US"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현지 번호 찾기</a:t>
            </a:r>
            <a:r>
              <a:rPr kumimoji="0" lang="en-US" altLang="ko-KR" sz="11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ko-KR" sz="11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https://dtcp-capital.zoom.us/u/abDwNjPjkY</a:t>
            </a:r>
            <a:endParaRPr kumimoji="0" lang="en-US" altLang="ko-K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6425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22</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68"/>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2932213" cy="307777"/>
          </a:xfrm>
          <a:prstGeom prst="rect">
            <a:avLst/>
          </a:prstGeom>
          <a:noFill/>
        </p:spPr>
        <p:txBody>
          <a:bodyPr wrap="none" rtlCol="0">
            <a:spAutoFit/>
          </a:bodyPr>
          <a:lstStyle/>
          <a:p>
            <a:r>
              <a:rPr lang="en-US" altLang="ko-KR" sz="1400" b="1" dirty="0">
                <a:solidFill>
                  <a:srgbClr val="FF0000"/>
                </a:solidFill>
              </a:rPr>
              <a:t>IEEE 3079.2 IG Meeting #1</a:t>
            </a:r>
            <a:endParaRPr lang="ko-KR" altLang="en-US" sz="1400" b="1" dirty="0">
              <a:solidFill>
                <a:srgbClr val="FF0000"/>
              </a:solidFill>
            </a:endParaRPr>
          </a:p>
        </p:txBody>
      </p:sp>
      <p:sp>
        <p:nvSpPr>
          <p:cNvPr id="8" name="직사각형 7">
            <a:extLst>
              <a:ext uri="{FF2B5EF4-FFF2-40B4-BE49-F238E27FC236}">
                <a16:creationId xmlns:a16="http://schemas.microsoft.com/office/drawing/2014/main" id="{65F22C1D-280A-4E78-BD6A-358E69F4587B}"/>
              </a:ext>
            </a:extLst>
          </p:cNvPr>
          <p:cNvSpPr/>
          <p:nvPr/>
        </p:nvSpPr>
        <p:spPr>
          <a:xfrm>
            <a:off x="3505200" y="924365"/>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22</a:t>
            </a:r>
            <a:r>
              <a:rPr lang="ko-KR" altLang="en-US" sz="1200" dirty="0"/>
              <a:t>일 </a:t>
            </a:r>
            <a:r>
              <a:rPr lang="en-US" altLang="ko-KR" sz="1200" dirty="0"/>
              <a:t>(</a:t>
            </a:r>
            <a:r>
              <a:rPr lang="ko-KR" altLang="en-US" sz="1200" dirty="0"/>
              <a:t>수</a:t>
            </a:r>
            <a:r>
              <a:rPr lang="en-US" altLang="ko-KR" sz="1200" dirty="0"/>
              <a:t>) </a:t>
            </a:r>
            <a:r>
              <a:rPr lang="ko-KR" altLang="en-US" sz="1200" dirty="0"/>
              <a:t>오후 </a:t>
            </a:r>
            <a:r>
              <a:rPr lang="en-US" altLang="ko-KR" sz="1200" dirty="0"/>
              <a:t>1:30 – </a:t>
            </a:r>
            <a:r>
              <a:rPr lang="ko-KR" altLang="en-US" sz="1200" dirty="0"/>
              <a:t>오후 </a:t>
            </a:r>
            <a:r>
              <a:rPr lang="en-US" altLang="ko-KR" sz="1200" dirty="0"/>
              <a:t>3</a:t>
            </a:r>
            <a:r>
              <a:rPr lang="ko-KR" altLang="en-US" sz="1200" dirty="0"/>
              <a:t>시 </a:t>
            </a:r>
            <a:r>
              <a:rPr lang="en-US" altLang="ko-KR" sz="1200" dirty="0"/>
              <a:t>(KST)</a:t>
            </a:r>
            <a:endParaRPr lang="ko-KR" altLang="en-US" sz="1200" dirty="0"/>
          </a:p>
        </p:txBody>
      </p:sp>
      <p:sp>
        <p:nvSpPr>
          <p:cNvPr id="3" name="Rectangle 1">
            <a:extLst>
              <a:ext uri="{FF2B5EF4-FFF2-40B4-BE49-F238E27FC236}">
                <a16:creationId xmlns:a16="http://schemas.microsoft.com/office/drawing/2014/main" id="{185F807A-117C-4EA4-B90E-3F460A8BD435}"/>
              </a:ext>
            </a:extLst>
          </p:cNvPr>
          <p:cNvSpPr>
            <a:spLocks noChangeArrowheads="1"/>
          </p:cNvSpPr>
          <p:nvPr/>
        </p:nvSpPr>
        <p:spPr bwMode="auto">
          <a:xfrm>
            <a:off x="457200" y="1172931"/>
            <a:ext cx="3962400"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Zoom </a:t>
            </a:r>
            <a:r>
              <a:rPr lang="ko-KR" altLang="en-US" sz="1100" dirty="0">
                <a:solidFill>
                  <a:srgbClr val="222222"/>
                </a:solidFill>
                <a:latin typeface="Arial" panose="020B0604020202020204" pitchFamily="34" charset="0"/>
                <a:cs typeface="Arial" panose="020B0604020202020204" pitchFamily="34" charset="0"/>
              </a:rPr>
              <a:t>회의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3"/>
              </a:rPr>
              <a:t>https://dtcp-capital.zoom.us/j/4970328310</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err="1">
                <a:solidFill>
                  <a:srgbClr val="222222"/>
                </a:solidFill>
                <a:latin typeface="Arial" panose="020B0604020202020204" pitchFamily="34" charset="0"/>
                <a:cs typeface="Arial" panose="020B0604020202020204" pitchFamily="34" charset="0"/>
              </a:rPr>
              <a:t>원탭</a:t>
            </a:r>
            <a:r>
              <a:rPr lang="ko-KR" altLang="en-US" sz="1100" dirty="0">
                <a:solidFill>
                  <a:srgbClr val="222222"/>
                </a:solidFill>
                <a:latin typeface="Arial" panose="020B0604020202020204" pitchFamily="34" charset="0"/>
                <a:cs typeface="Arial" panose="020B0604020202020204" pitchFamily="34" charset="0"/>
              </a:rPr>
              <a:t> 모바일</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+13126266799,,4970328310#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+13462487799,,4970328310#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위치에 따라 전화 걸기</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+1 312 626 6799 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+1 346 248 7799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+1 646 558 8656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뉴욕</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+1 669 900 6833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산호세</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+1 253 215 8782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+1 301 715 8592 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877 369 0926 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877 853 5247 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현지 번호 찾기</a:t>
            </a:r>
            <a:r>
              <a:rPr lang="en-US" altLang="ko-KR"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hlinkClick r:id="rId4"/>
              </a:rPr>
              <a:t>https://dtcp-capital.zoom.us/u/abDwNjPjkY</a:t>
            </a:r>
            <a:endParaRPr lang="en-US" altLang="ko-KR" sz="1100"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650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23</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68"/>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2932213" cy="307777"/>
          </a:xfrm>
          <a:prstGeom prst="rect">
            <a:avLst/>
          </a:prstGeom>
          <a:noFill/>
        </p:spPr>
        <p:txBody>
          <a:bodyPr wrap="none" rtlCol="0">
            <a:spAutoFit/>
          </a:bodyPr>
          <a:lstStyle/>
          <a:p>
            <a:r>
              <a:rPr lang="en-US" altLang="ko-KR" sz="1400" b="1" dirty="0">
                <a:solidFill>
                  <a:srgbClr val="FF0000"/>
                </a:solidFill>
              </a:rPr>
              <a:t>IEEE 3079.1 IG Meeting #2</a:t>
            </a:r>
            <a:endParaRPr lang="ko-KR" altLang="en-US" sz="1400" b="1" dirty="0">
              <a:solidFill>
                <a:srgbClr val="FF0000"/>
              </a:solidFill>
            </a:endParaRPr>
          </a:p>
        </p:txBody>
      </p:sp>
      <p:sp>
        <p:nvSpPr>
          <p:cNvPr id="8" name="직사각형 7">
            <a:extLst>
              <a:ext uri="{FF2B5EF4-FFF2-40B4-BE49-F238E27FC236}">
                <a16:creationId xmlns:a16="http://schemas.microsoft.com/office/drawing/2014/main" id="{65F22C1D-280A-4E78-BD6A-358E69F4587B}"/>
              </a:ext>
            </a:extLst>
          </p:cNvPr>
          <p:cNvSpPr/>
          <p:nvPr/>
        </p:nvSpPr>
        <p:spPr>
          <a:xfrm>
            <a:off x="3505200" y="924365"/>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23</a:t>
            </a:r>
            <a:r>
              <a:rPr lang="ko-KR" altLang="en-US" sz="1200" dirty="0"/>
              <a:t>일 </a:t>
            </a:r>
            <a:r>
              <a:rPr lang="en-US" altLang="ko-KR" sz="1200" dirty="0"/>
              <a:t>(</a:t>
            </a:r>
            <a:r>
              <a:rPr lang="ko-KR" altLang="en-US" sz="1200" dirty="0"/>
              <a:t>목</a:t>
            </a:r>
            <a:r>
              <a:rPr lang="en-US" altLang="ko-KR" sz="1200" dirty="0"/>
              <a:t>) </a:t>
            </a:r>
            <a:r>
              <a:rPr lang="ko-KR" altLang="en-US" sz="1200" dirty="0"/>
              <a:t>오전 </a:t>
            </a:r>
            <a:r>
              <a:rPr lang="en-US" altLang="ko-KR" sz="1200" dirty="0"/>
              <a:t>11</a:t>
            </a:r>
            <a:r>
              <a:rPr lang="ko-KR" altLang="en-US" sz="1200" dirty="0"/>
              <a:t>시 </a:t>
            </a:r>
            <a:r>
              <a:rPr lang="en-US" altLang="ko-KR" sz="1200" dirty="0"/>
              <a:t>– </a:t>
            </a:r>
            <a:r>
              <a:rPr lang="ko-KR" altLang="en-US" sz="1200" dirty="0"/>
              <a:t>오후 </a:t>
            </a:r>
            <a:r>
              <a:rPr lang="en-US" altLang="ko-KR" sz="1200" dirty="0"/>
              <a:t>12:30 (KST)</a:t>
            </a:r>
            <a:endParaRPr lang="ko-KR" altLang="en-US" sz="1200" dirty="0"/>
          </a:p>
        </p:txBody>
      </p:sp>
      <p:sp>
        <p:nvSpPr>
          <p:cNvPr id="3" name="Rectangle 1">
            <a:extLst>
              <a:ext uri="{FF2B5EF4-FFF2-40B4-BE49-F238E27FC236}">
                <a16:creationId xmlns:a16="http://schemas.microsoft.com/office/drawing/2014/main" id="{25C3FEBB-0FC1-4B64-B982-68D00702EB3E}"/>
              </a:ext>
            </a:extLst>
          </p:cNvPr>
          <p:cNvSpPr>
            <a:spLocks noChangeArrowheads="1"/>
          </p:cNvSpPr>
          <p:nvPr/>
        </p:nvSpPr>
        <p:spPr bwMode="auto">
          <a:xfrm>
            <a:off x="457200" y="1201364"/>
            <a:ext cx="4038600"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Zoom </a:t>
            </a:r>
            <a:r>
              <a:rPr lang="ko-KR" altLang="en-US" sz="1100" dirty="0">
                <a:solidFill>
                  <a:srgbClr val="222222"/>
                </a:solidFill>
                <a:latin typeface="Arial" panose="020B0604020202020204" pitchFamily="34" charset="0"/>
                <a:cs typeface="Arial" panose="020B0604020202020204" pitchFamily="34" charset="0"/>
              </a:rPr>
              <a:t>회의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3"/>
              </a:rPr>
              <a:t>https://dtcp-capital.zoom.us/j/4970328310</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err="1">
                <a:solidFill>
                  <a:srgbClr val="222222"/>
                </a:solidFill>
                <a:latin typeface="Arial" panose="020B0604020202020204" pitchFamily="34" charset="0"/>
                <a:cs typeface="Arial" panose="020B0604020202020204" pitchFamily="34" charset="0"/>
              </a:rPr>
              <a:t>원탭</a:t>
            </a:r>
            <a:r>
              <a:rPr lang="ko-KR" altLang="en-US" sz="1100" dirty="0">
                <a:solidFill>
                  <a:srgbClr val="222222"/>
                </a:solidFill>
                <a:latin typeface="Arial" panose="020B0604020202020204" pitchFamily="34" charset="0"/>
                <a:cs typeface="Arial" panose="020B0604020202020204" pitchFamily="34" charset="0"/>
              </a:rPr>
              <a:t> 모바일</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+13126266799,,4970328310#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+13462487799,,4970328310#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위치에 따라 전화 걸기</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+1 312 626 6799 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+1 346 248 7799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+1 646 558 8656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뉴욕</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+1 669 900 6833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산호세</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+1 253 215 8782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+1 301 715 8592 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877 369 0926 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877 853 5247 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현지 번호 찾기</a:t>
            </a:r>
            <a:r>
              <a:rPr lang="en-US" altLang="ko-KR"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hlinkClick r:id="rId4"/>
              </a:rPr>
              <a:t>https://dtcp-capital.zoom.us/u/abDwNjPjkY</a:t>
            </a:r>
            <a:endParaRPr lang="en-US" altLang="ko-KR" sz="1100"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849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24</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70"/>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2932213" cy="307777"/>
          </a:xfrm>
          <a:prstGeom prst="rect">
            <a:avLst/>
          </a:prstGeom>
          <a:noFill/>
        </p:spPr>
        <p:txBody>
          <a:bodyPr wrap="none" rtlCol="0">
            <a:spAutoFit/>
          </a:bodyPr>
          <a:lstStyle/>
          <a:p>
            <a:r>
              <a:rPr lang="en-US" altLang="ko-KR" sz="1400" b="1" dirty="0">
                <a:solidFill>
                  <a:srgbClr val="FF0000"/>
                </a:solidFill>
              </a:rPr>
              <a:t>IEEE 3079.2 IG Meeting #2</a:t>
            </a:r>
            <a:endParaRPr lang="ko-KR" altLang="en-US" sz="1400" b="1" dirty="0">
              <a:solidFill>
                <a:srgbClr val="FF0000"/>
              </a:solidFill>
            </a:endParaRPr>
          </a:p>
        </p:txBody>
      </p:sp>
      <p:sp>
        <p:nvSpPr>
          <p:cNvPr id="8" name="직사각형 7">
            <a:extLst>
              <a:ext uri="{FF2B5EF4-FFF2-40B4-BE49-F238E27FC236}">
                <a16:creationId xmlns:a16="http://schemas.microsoft.com/office/drawing/2014/main" id="{65F22C1D-280A-4E78-BD6A-358E69F4587B}"/>
              </a:ext>
            </a:extLst>
          </p:cNvPr>
          <p:cNvSpPr/>
          <p:nvPr/>
        </p:nvSpPr>
        <p:spPr>
          <a:xfrm>
            <a:off x="3505200" y="924365"/>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23</a:t>
            </a:r>
            <a:r>
              <a:rPr lang="ko-KR" altLang="en-US" sz="1200" dirty="0"/>
              <a:t>일 </a:t>
            </a:r>
            <a:r>
              <a:rPr lang="en-US" altLang="ko-KR" sz="1200" dirty="0"/>
              <a:t>(</a:t>
            </a:r>
            <a:r>
              <a:rPr lang="ko-KR" altLang="en-US" sz="1200" dirty="0"/>
              <a:t>목</a:t>
            </a:r>
            <a:r>
              <a:rPr lang="en-US" altLang="ko-KR" sz="1200" dirty="0"/>
              <a:t>) </a:t>
            </a:r>
            <a:r>
              <a:rPr lang="ko-KR" altLang="en-US" sz="1200" dirty="0"/>
              <a:t>오후 </a:t>
            </a:r>
            <a:r>
              <a:rPr lang="en-US" altLang="ko-KR" sz="1200" dirty="0"/>
              <a:t>1:30 – </a:t>
            </a:r>
            <a:r>
              <a:rPr lang="ko-KR" altLang="en-US" sz="1200" dirty="0"/>
              <a:t>오후 </a:t>
            </a:r>
            <a:r>
              <a:rPr lang="en-US" altLang="ko-KR" sz="1200" dirty="0"/>
              <a:t>3</a:t>
            </a:r>
            <a:r>
              <a:rPr lang="ko-KR" altLang="en-US" sz="1200" dirty="0"/>
              <a:t>시 </a:t>
            </a:r>
            <a:r>
              <a:rPr lang="en-US" altLang="ko-KR" sz="1200" dirty="0"/>
              <a:t>(KST)</a:t>
            </a:r>
            <a:endParaRPr lang="ko-KR" altLang="en-US" sz="1200" dirty="0"/>
          </a:p>
        </p:txBody>
      </p:sp>
      <p:sp>
        <p:nvSpPr>
          <p:cNvPr id="6" name="Rectangle 1">
            <a:extLst>
              <a:ext uri="{FF2B5EF4-FFF2-40B4-BE49-F238E27FC236}">
                <a16:creationId xmlns:a16="http://schemas.microsoft.com/office/drawing/2014/main" id="{749D36B8-1A67-4340-8250-0766C0F09466}"/>
              </a:ext>
            </a:extLst>
          </p:cNvPr>
          <p:cNvSpPr>
            <a:spLocks noChangeArrowheads="1"/>
          </p:cNvSpPr>
          <p:nvPr/>
        </p:nvSpPr>
        <p:spPr bwMode="auto">
          <a:xfrm>
            <a:off x="457200" y="1201364"/>
            <a:ext cx="3841116"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Zoom </a:t>
            </a:r>
            <a:r>
              <a:rPr lang="ko-KR" altLang="en-US" sz="1100" dirty="0">
                <a:solidFill>
                  <a:srgbClr val="222222"/>
                </a:solidFill>
                <a:latin typeface="Arial" panose="020B0604020202020204" pitchFamily="34" charset="0"/>
                <a:cs typeface="Arial" panose="020B0604020202020204" pitchFamily="34" charset="0"/>
              </a:rPr>
              <a:t>회의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3"/>
              </a:rPr>
              <a:t>https://dtcp-capital.zoom.us/j/4970328310</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err="1">
                <a:solidFill>
                  <a:srgbClr val="222222"/>
                </a:solidFill>
                <a:latin typeface="Arial" panose="020B0604020202020204" pitchFamily="34" charset="0"/>
                <a:cs typeface="Arial" panose="020B0604020202020204" pitchFamily="34" charset="0"/>
              </a:rPr>
              <a:t>원탭</a:t>
            </a:r>
            <a:r>
              <a:rPr lang="ko-KR" altLang="en-US" sz="1100" dirty="0">
                <a:solidFill>
                  <a:srgbClr val="222222"/>
                </a:solidFill>
                <a:latin typeface="Arial" panose="020B0604020202020204" pitchFamily="34" charset="0"/>
                <a:cs typeface="Arial" panose="020B0604020202020204" pitchFamily="34" charset="0"/>
              </a:rPr>
              <a:t> 모바일</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+13126266799,,4970328310#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+13462487799,,4970328310#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위치에 따라 전화 걸기</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+1 312 626 6799 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+1 346 248 7799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+1 646 558 8656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뉴욕</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+1 669 900 6833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산호세</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+1 253 215 8782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+1 301 715 8592 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877 369 0926 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877 853 5247 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현지 번호 찾기</a:t>
            </a:r>
            <a:r>
              <a:rPr lang="en-US" altLang="ko-KR"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hlinkClick r:id="rId4"/>
              </a:rPr>
              <a:t>https://dtcp-capital.zoom.us/u/abDwNjPjkY</a:t>
            </a:r>
            <a:endParaRPr lang="en-US" altLang="ko-KR" sz="1100"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492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25</a:t>
            </a:fld>
            <a:endParaRPr lang="en-US">
              <a:latin typeface="Myriad Pro" charset="0"/>
            </a:endParaRPr>
          </a:p>
        </p:txBody>
      </p:sp>
      <p:sp>
        <p:nvSpPr>
          <p:cNvPr id="10" name="직사각형 9">
            <a:extLst>
              <a:ext uri="{FF2B5EF4-FFF2-40B4-BE49-F238E27FC236}">
                <a16:creationId xmlns:a16="http://schemas.microsoft.com/office/drawing/2014/main" id="{04E9F1D0-1DF9-4FD5-97A3-17FC98355674}"/>
              </a:ext>
            </a:extLst>
          </p:cNvPr>
          <p:cNvSpPr/>
          <p:nvPr/>
        </p:nvSpPr>
        <p:spPr>
          <a:xfrm>
            <a:off x="4876800" y="1201372"/>
            <a:ext cx="3505200" cy="45391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SIP</a:t>
            </a:r>
            <a:r>
              <a:rPr lang="ko-KR" altLang="en-US" sz="1100" dirty="0">
                <a:solidFill>
                  <a:srgbClr val="222222"/>
                </a:solidFill>
                <a:latin typeface="Arial" panose="020B0604020202020204" pitchFamily="34" charset="0"/>
                <a:cs typeface="Arial" panose="020B0604020202020204" pitchFamily="34" charset="0"/>
              </a:rPr>
              <a:t>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2"/>
              </a:rPr>
              <a:t>4970328310@zoomcrc.com</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H.323</a:t>
            </a:r>
            <a:r>
              <a:rPr lang="ko-KR" altLang="en-US" sz="1100" dirty="0">
                <a:solidFill>
                  <a:srgbClr val="222222"/>
                </a:solidFill>
                <a:latin typeface="Arial" panose="020B0604020202020204" pitchFamily="34" charset="0"/>
                <a:cs typeface="Arial" panose="020B0604020202020204" pitchFamily="34" charset="0"/>
              </a:rPr>
              <a:t>으로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162.255.37.11 (US West)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162.255.36.11 (US East)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221.122.88.195 (China)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115.114.131.7 (India Mumbai)</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115.114.115.7 (India Hyderabad)</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213.19.144.110 (EMEA)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103.122.166.55 (Australia)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209.9.211.110 (Hong Kong)</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64.211.144.160 (Brazil)</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69.174.57.160 (Canada)</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207.226.132.110 (Japan)</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endParaRPr lang="en-US" altLang="ko-KR" sz="1100" dirty="0">
              <a:solidFill>
                <a:srgbClr val="222222"/>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B990A32-D16A-4178-BF52-35FE95F60BE5}"/>
              </a:ext>
            </a:extLst>
          </p:cNvPr>
          <p:cNvSpPr txBox="1"/>
          <p:nvPr/>
        </p:nvSpPr>
        <p:spPr>
          <a:xfrm>
            <a:off x="457200" y="893587"/>
            <a:ext cx="3257623" cy="307777"/>
          </a:xfrm>
          <a:prstGeom prst="rect">
            <a:avLst/>
          </a:prstGeom>
          <a:noFill/>
        </p:spPr>
        <p:txBody>
          <a:bodyPr wrap="none" rtlCol="0">
            <a:spAutoFit/>
          </a:bodyPr>
          <a:lstStyle/>
          <a:p>
            <a:r>
              <a:rPr lang="en-US" altLang="ko-KR" sz="1400" b="1" dirty="0">
                <a:solidFill>
                  <a:srgbClr val="FF0000"/>
                </a:solidFill>
              </a:rPr>
              <a:t>IEEE 3079 WG Closing Plenary</a:t>
            </a:r>
            <a:endParaRPr lang="ko-KR" altLang="en-US" sz="1400" b="1" dirty="0">
              <a:solidFill>
                <a:srgbClr val="FF0000"/>
              </a:solidFill>
            </a:endParaRPr>
          </a:p>
        </p:txBody>
      </p:sp>
      <p:sp>
        <p:nvSpPr>
          <p:cNvPr id="8" name="직사각형 7">
            <a:extLst>
              <a:ext uri="{FF2B5EF4-FFF2-40B4-BE49-F238E27FC236}">
                <a16:creationId xmlns:a16="http://schemas.microsoft.com/office/drawing/2014/main" id="{65F22C1D-280A-4E78-BD6A-358E69F4587B}"/>
              </a:ext>
            </a:extLst>
          </p:cNvPr>
          <p:cNvSpPr/>
          <p:nvPr/>
        </p:nvSpPr>
        <p:spPr>
          <a:xfrm>
            <a:off x="3714823" y="924365"/>
            <a:ext cx="4572000" cy="276999"/>
          </a:xfrm>
          <a:prstGeom prst="rect">
            <a:avLst/>
          </a:prstGeom>
        </p:spPr>
        <p:txBody>
          <a:bodyPr>
            <a:spAutoFit/>
          </a:bodyPr>
          <a:lstStyle/>
          <a:p>
            <a:r>
              <a:rPr lang="en-US" altLang="ko-KR" sz="1200" dirty="0"/>
              <a:t>2020</a:t>
            </a:r>
            <a:r>
              <a:rPr lang="ko-KR" altLang="en-US" sz="1200" dirty="0"/>
              <a:t>년 </a:t>
            </a:r>
            <a:r>
              <a:rPr lang="en-US" altLang="ko-KR" sz="1200" dirty="0"/>
              <a:t>4</a:t>
            </a:r>
            <a:r>
              <a:rPr lang="ko-KR" altLang="en-US" sz="1200" dirty="0"/>
              <a:t>월 </a:t>
            </a:r>
            <a:r>
              <a:rPr lang="en-US" altLang="ko-KR" sz="1200" dirty="0"/>
              <a:t>24</a:t>
            </a:r>
            <a:r>
              <a:rPr lang="ko-KR" altLang="en-US" sz="1200" dirty="0"/>
              <a:t>일 </a:t>
            </a:r>
            <a:r>
              <a:rPr lang="en-US" altLang="ko-KR" sz="1200" dirty="0"/>
              <a:t>(</a:t>
            </a:r>
            <a:r>
              <a:rPr lang="ko-KR" altLang="en-US" sz="1200" dirty="0"/>
              <a:t>금</a:t>
            </a:r>
            <a:r>
              <a:rPr lang="en-US" altLang="ko-KR" sz="1200" dirty="0"/>
              <a:t>) </a:t>
            </a:r>
            <a:r>
              <a:rPr lang="ko-KR" altLang="en-US" sz="1200" dirty="0"/>
              <a:t>오전 </a:t>
            </a:r>
            <a:r>
              <a:rPr lang="en-US" altLang="ko-KR" sz="1200" dirty="0"/>
              <a:t>11</a:t>
            </a:r>
            <a:r>
              <a:rPr lang="ko-KR" altLang="en-US" sz="1200" dirty="0"/>
              <a:t>시 </a:t>
            </a:r>
            <a:r>
              <a:rPr lang="en-US" altLang="ko-KR" sz="1200" dirty="0"/>
              <a:t>– </a:t>
            </a:r>
            <a:r>
              <a:rPr lang="ko-KR" altLang="en-US" sz="1200" dirty="0"/>
              <a:t>오후 </a:t>
            </a:r>
            <a:r>
              <a:rPr lang="en-US" altLang="ko-KR" sz="1200" dirty="0"/>
              <a:t>12:30 (KST)</a:t>
            </a:r>
            <a:endParaRPr lang="ko-KR" altLang="en-US" sz="1200" dirty="0"/>
          </a:p>
        </p:txBody>
      </p:sp>
      <p:sp>
        <p:nvSpPr>
          <p:cNvPr id="7" name="Rectangle 2">
            <a:extLst>
              <a:ext uri="{FF2B5EF4-FFF2-40B4-BE49-F238E27FC236}">
                <a16:creationId xmlns:a16="http://schemas.microsoft.com/office/drawing/2014/main" id="{30F3156E-686A-4644-9377-373A827A153C}"/>
              </a:ext>
            </a:extLst>
          </p:cNvPr>
          <p:cNvSpPr>
            <a:spLocks noChangeArrowheads="1"/>
          </p:cNvSpPr>
          <p:nvPr/>
        </p:nvSpPr>
        <p:spPr bwMode="auto">
          <a:xfrm>
            <a:off x="457200" y="1201364"/>
            <a:ext cx="4038600" cy="48851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Zoom </a:t>
            </a:r>
            <a:r>
              <a:rPr lang="ko-KR" altLang="en-US" sz="1100" dirty="0">
                <a:solidFill>
                  <a:srgbClr val="222222"/>
                </a:solidFill>
                <a:latin typeface="Arial" panose="020B0604020202020204" pitchFamily="34" charset="0"/>
                <a:cs typeface="Arial" panose="020B0604020202020204" pitchFamily="34" charset="0"/>
              </a:rPr>
              <a:t>회의 참가</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hlinkClick r:id="rId3"/>
              </a:rPr>
              <a:t>https://dtcp-capital.zoom.us/j/4970328310</a:t>
            </a:r>
            <a:endParaRPr lang="en-US" altLang="ko-KR" sz="1100" dirty="0">
              <a:solidFill>
                <a:srgbClr val="222222"/>
              </a:solidFill>
              <a:latin typeface="Arial" panose="020B0604020202020204" pitchFamily="34" charset="0"/>
              <a:cs typeface="Arial" panose="020B0604020202020204" pitchFamily="34" charset="0"/>
            </a:endParaRP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err="1">
                <a:solidFill>
                  <a:srgbClr val="222222"/>
                </a:solidFill>
                <a:latin typeface="Arial" panose="020B0604020202020204" pitchFamily="34" charset="0"/>
                <a:cs typeface="Arial" panose="020B0604020202020204" pitchFamily="34" charset="0"/>
              </a:rPr>
              <a:t>원탭</a:t>
            </a:r>
            <a:r>
              <a:rPr lang="ko-KR" altLang="en-US" sz="1100" dirty="0">
                <a:solidFill>
                  <a:srgbClr val="222222"/>
                </a:solidFill>
                <a:latin typeface="Arial" panose="020B0604020202020204" pitchFamily="34" charset="0"/>
                <a:cs typeface="Arial" panose="020B0604020202020204" pitchFamily="34" charset="0"/>
              </a:rPr>
              <a:t> 모바일</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+13126266799,,4970328310#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+13462487799,,4970328310#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위치에 따라 전화 걸기</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+1 312 626 6799 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시카고</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+1 346 248 7799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휴스턴</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+1 646 558 8656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뉴욕</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+1 669 900 6833 </a:t>
            </a:r>
            <a:r>
              <a:rPr lang="ko-KR" altLang="en-US" sz="1100" dirty="0">
                <a:solidFill>
                  <a:srgbClr val="222222"/>
                </a:solidFill>
                <a:latin typeface="Arial" panose="020B0604020202020204" pitchFamily="34" charset="0"/>
                <a:cs typeface="Arial" panose="020B0604020202020204" pitchFamily="34" charset="0"/>
              </a:rPr>
              <a:t>미국 </a:t>
            </a:r>
            <a:r>
              <a:rPr lang="en-US" altLang="ko-KR" sz="1100" dirty="0">
                <a:solidFill>
                  <a:srgbClr val="222222"/>
                </a:solidFill>
                <a:latin typeface="Arial" panose="020B0604020202020204" pitchFamily="34" charset="0"/>
                <a:cs typeface="Arial" panose="020B0604020202020204" pitchFamily="34" charset="0"/>
              </a:rPr>
              <a:t>(</a:t>
            </a:r>
            <a:r>
              <a:rPr lang="ko-KR" altLang="en-US" sz="1100" dirty="0">
                <a:solidFill>
                  <a:srgbClr val="222222"/>
                </a:solidFill>
                <a:latin typeface="Arial" panose="020B0604020202020204" pitchFamily="34" charset="0"/>
                <a:cs typeface="Arial" panose="020B0604020202020204" pitchFamily="34" charset="0"/>
              </a:rPr>
              <a:t>산호세</a:t>
            </a:r>
            <a:r>
              <a:rPr lang="en-US" altLang="ko-KR" sz="1100" dirty="0">
                <a:solidFill>
                  <a:srgbClr val="222222"/>
                </a:solidFill>
                <a:latin typeface="Arial" panose="020B0604020202020204" pitchFamily="34" charset="0"/>
                <a:cs typeface="Arial" panose="020B0604020202020204" pitchFamily="34" charset="0"/>
              </a:rPr>
              <a:t>)</a:t>
            </a:r>
          </a:p>
          <a:p>
            <a:pPr eaLnBrk="0" hangingPunct="0">
              <a:lnSpc>
                <a:spcPct val="150000"/>
              </a:lnSpc>
            </a:pPr>
            <a:r>
              <a:rPr lang="en-US" altLang="ko-KR" sz="1100" dirty="0">
                <a:solidFill>
                  <a:srgbClr val="222222"/>
                </a:solidFill>
                <a:latin typeface="Arial" panose="020B0604020202020204" pitchFamily="34" charset="0"/>
                <a:cs typeface="Arial" panose="020B0604020202020204" pitchFamily="34" charset="0"/>
              </a:rPr>
              <a:t>        +1 253 215 8782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+1 301 715 8592 </a:t>
            </a:r>
            <a:r>
              <a:rPr lang="ko-KR" altLang="en-US" sz="1100" dirty="0">
                <a:solidFill>
                  <a:srgbClr val="222222"/>
                </a:solidFill>
                <a:latin typeface="Arial" panose="020B0604020202020204" pitchFamily="34" charset="0"/>
                <a:cs typeface="Arial" panose="020B0604020202020204" pitchFamily="34" charset="0"/>
              </a:rPr>
              <a:t>미국</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877 369 0926 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rPr>
              <a:t>877 853 5247 </a:t>
            </a:r>
            <a:r>
              <a:rPr lang="ko-KR" altLang="en-US" sz="1100" dirty="0">
                <a:solidFill>
                  <a:srgbClr val="222222"/>
                </a:solidFill>
                <a:latin typeface="Arial" panose="020B0604020202020204" pitchFamily="34" charset="0"/>
                <a:cs typeface="Arial" panose="020B0604020202020204" pitchFamily="34" charset="0"/>
              </a:rPr>
              <a:t>미국 무료 통화</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회의 </a:t>
            </a:r>
            <a:r>
              <a:rPr lang="en-US" altLang="ko-KR" sz="1100" dirty="0">
                <a:solidFill>
                  <a:srgbClr val="222222"/>
                </a:solidFill>
                <a:latin typeface="Arial" panose="020B0604020202020204" pitchFamily="34" charset="0"/>
                <a:cs typeface="Arial" panose="020B0604020202020204" pitchFamily="34" charset="0"/>
              </a:rPr>
              <a:t>ID: 497 032 8310</a:t>
            </a:r>
          </a:p>
          <a:p>
            <a:pPr eaLnBrk="0" hangingPunct="0">
              <a:lnSpc>
                <a:spcPct val="150000"/>
              </a:lnSpc>
            </a:pPr>
            <a:r>
              <a:rPr lang="ko-KR" altLang="en-US" sz="1100" dirty="0">
                <a:solidFill>
                  <a:srgbClr val="222222"/>
                </a:solidFill>
                <a:latin typeface="Arial" panose="020B0604020202020204" pitchFamily="34" charset="0"/>
                <a:cs typeface="Arial" panose="020B0604020202020204" pitchFamily="34" charset="0"/>
              </a:rPr>
              <a:t>현지 번호 찾기</a:t>
            </a:r>
            <a:r>
              <a:rPr lang="en-US" altLang="ko-KR" sz="1100" dirty="0">
                <a:solidFill>
                  <a:srgbClr val="222222"/>
                </a:solidFill>
                <a:latin typeface="Arial" panose="020B0604020202020204" pitchFamily="34" charset="0"/>
                <a:cs typeface="Arial" panose="020B0604020202020204" pitchFamily="34" charset="0"/>
              </a:rPr>
              <a:t>: </a:t>
            </a:r>
            <a:r>
              <a:rPr lang="en-US" altLang="ko-KR" sz="1100" dirty="0">
                <a:solidFill>
                  <a:srgbClr val="222222"/>
                </a:solidFill>
                <a:latin typeface="Arial" panose="020B0604020202020204" pitchFamily="34" charset="0"/>
                <a:cs typeface="Arial" panose="020B0604020202020204" pitchFamily="34" charset="0"/>
                <a:hlinkClick r:id="rId4"/>
              </a:rPr>
              <a:t>https://dtcp-capital.zoom.us/u/abDwNjPjkY</a:t>
            </a:r>
            <a:endParaRPr lang="en-US" altLang="ko-KR" sz="1100"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7293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28693780"/>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04</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dillon.seo@telekom-capital.com</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5626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sz="1400" b="1" dirty="0">
                <a:solidFill>
                  <a:srgbClr val="000000"/>
                </a:solidFill>
                <a:latin typeface="Times New Roman" pitchFamily="18" charset="0"/>
                <a:ea typeface="+mn-ea"/>
                <a:cs typeface="+mn-cs"/>
              </a:rPr>
              <a:t>Video Conference by Zoom (Operate by Dillon)</a:t>
            </a: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graphicFrame>
        <p:nvGraphicFramePr>
          <p:cNvPr id="7" name="표 6">
            <a:extLst>
              <a:ext uri="{FF2B5EF4-FFF2-40B4-BE49-F238E27FC236}">
                <a16:creationId xmlns:a16="http://schemas.microsoft.com/office/drawing/2014/main" id="{D18D7C00-797E-43B7-B81B-4A531EB63BD5}"/>
              </a:ext>
            </a:extLst>
          </p:cNvPr>
          <p:cNvGraphicFramePr>
            <a:graphicFrameLocks noGrp="1"/>
          </p:cNvGraphicFramePr>
          <p:nvPr>
            <p:extLst>
              <p:ext uri="{D42A27DB-BD31-4B8C-83A1-F6EECF244321}">
                <p14:modId xmlns:p14="http://schemas.microsoft.com/office/powerpoint/2010/main" val="435518699"/>
              </p:ext>
            </p:extLst>
          </p:nvPr>
        </p:nvGraphicFramePr>
        <p:xfrm>
          <a:off x="380539" y="1143000"/>
          <a:ext cx="8382000" cy="4309545"/>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(April 20, 2020)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21,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22,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23,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24, 2020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edit to MEC)</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(Operating plan for 3079.1)</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MTP Latency</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(Context &amp; Scope for Draft document)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(Topic: </a:t>
                      </a:r>
                      <a:b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3079.1 PAR submit</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3079.2 PAR submit )</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Status for Sponsor Ballot)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MR Standard Framework for Motion Learning</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(Operating plan for 3079.2)</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MR Standard Framework for Motion Learning</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(Context &amp; Scope for Draft document)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7220C1A-3324-47BE-959D-741B1F0C4903}"/>
              </a:ext>
            </a:extLst>
          </p:cNvPr>
          <p:cNvSpPr>
            <a:spLocks noGrp="1"/>
          </p:cNvSpPr>
          <p:nvPr>
            <p:ph type="title"/>
          </p:nvPr>
        </p:nvSpPr>
        <p:spPr/>
        <p:txBody>
          <a:bodyPr/>
          <a:lstStyle/>
          <a:p>
            <a:r>
              <a:rPr lang="en-US" altLang="ko-KR" dirty="0"/>
              <a:t>Attendance</a:t>
            </a:r>
            <a:endParaRPr lang="ko-KR" altLang="en-US" dirty="0"/>
          </a:p>
        </p:txBody>
      </p:sp>
      <p:sp>
        <p:nvSpPr>
          <p:cNvPr id="3" name="내용 개체 틀 2">
            <a:extLst>
              <a:ext uri="{FF2B5EF4-FFF2-40B4-BE49-F238E27FC236}">
                <a16:creationId xmlns:a16="http://schemas.microsoft.com/office/drawing/2014/main" id="{034D177C-2625-4C3C-AD62-E3AB5B380212}"/>
              </a:ext>
            </a:extLst>
          </p:cNvPr>
          <p:cNvSpPr>
            <a:spLocks noGrp="1"/>
          </p:cNvSpPr>
          <p:nvPr>
            <p:ph idx="1"/>
          </p:nvPr>
        </p:nvSpPr>
        <p:spPr/>
        <p:txBody>
          <a:bodyPr>
            <a:normAutofit fontScale="92500" lnSpcReduction="10000"/>
          </a:bodyPr>
          <a:lstStyle/>
          <a:p>
            <a:pPr>
              <a:lnSpc>
                <a:spcPct val="130000"/>
              </a:lnSpc>
              <a:defRPr/>
            </a:pPr>
            <a:r>
              <a:rPr lang="en-US" altLang="ko-KR" sz="2400" dirty="0">
                <a:latin typeface="Arial" panose="020B0604020202020204" pitchFamily="34" charset="0"/>
                <a:cs typeface="Arial" panose="020B0604020202020204" pitchFamily="34" charset="0"/>
              </a:rPr>
              <a:t>Electronic Attendance ONLY</a:t>
            </a:r>
          </a:p>
          <a:p>
            <a:pPr>
              <a:lnSpc>
                <a:spcPct val="130000"/>
              </a:lnSpc>
              <a:defRPr/>
            </a:pPr>
            <a:r>
              <a:rPr lang="en-US" altLang="ko-KR" sz="2400" dirty="0">
                <a:latin typeface="Arial" panose="020B0604020202020204" pitchFamily="34" charset="0"/>
                <a:cs typeface="Arial" panose="020B0604020202020204" pitchFamily="34" charset="0"/>
              </a:rPr>
              <a:t>Electronic Attendance</a:t>
            </a:r>
          </a:p>
          <a:p>
            <a:pPr lvl="1">
              <a:lnSpc>
                <a:spcPct val="130000"/>
              </a:lnSpc>
              <a:defRPr/>
            </a:pPr>
            <a:r>
              <a:rPr lang="en-US" altLang="ja-JP" sz="2000" dirty="0">
                <a:latin typeface="Arial" panose="020B0604020202020204" pitchFamily="34" charset="0"/>
                <a:ea typeface="ＭＳ Ｐゴシック" charset="-128"/>
                <a:cs typeface="Arial" panose="020B0604020202020204" pitchFamily="34" charset="0"/>
              </a:rPr>
              <a:t>IMAT System   </a:t>
            </a:r>
          </a:p>
          <a:p>
            <a:pPr lvl="2">
              <a:lnSpc>
                <a:spcPct val="130000"/>
              </a:lnSpc>
              <a:defRPr/>
            </a:pPr>
            <a:r>
              <a:rPr lang="en-US" altLang="ja-JP" sz="1800" b="1" dirty="0">
                <a:latin typeface="Arial" panose="020B0604020202020204" pitchFamily="34" charset="0"/>
                <a:ea typeface="ＭＳ Ｐゴシック" charset="-128"/>
                <a:cs typeface="Arial" panose="020B0604020202020204" pitchFamily="34" charset="0"/>
                <a:hlinkClick r:id="rId2"/>
              </a:rPr>
              <a:t>https://imat.ieee.org/attendance</a:t>
            </a:r>
            <a:endParaRPr lang="en-US" altLang="ja-JP" sz="1600" dirty="0">
              <a:latin typeface="Arial" panose="020B0604020202020204" pitchFamily="34" charset="0"/>
              <a:ea typeface="ＭＳ Ｐゴシック" charset="-128"/>
              <a:cs typeface="Arial" panose="020B0604020202020204" pitchFamily="34" charset="0"/>
            </a:endParaRPr>
          </a:p>
          <a:p>
            <a:pPr lvl="1">
              <a:lnSpc>
                <a:spcPct val="130000"/>
              </a:lnSpc>
              <a:defRPr/>
            </a:pPr>
            <a:r>
              <a:rPr lang="en-US" altLang="ko-KR" sz="2000" dirty="0">
                <a:latin typeface="Arial" charset="0"/>
              </a:rPr>
              <a:t>Mark attendance during every session </a:t>
            </a:r>
          </a:p>
          <a:p>
            <a:pPr>
              <a:lnSpc>
                <a:spcPct val="130000"/>
              </a:lnSpc>
              <a:defRPr/>
            </a:pPr>
            <a:r>
              <a:rPr lang="en-US" altLang="ko-KR" sz="2400" dirty="0">
                <a:latin typeface="Arial" charset="0"/>
              </a:rPr>
              <a:t>Total number of 3079 WG sessions: 9</a:t>
            </a:r>
          </a:p>
          <a:p>
            <a:pPr>
              <a:lnSpc>
                <a:spcPct val="130000"/>
              </a:lnSpc>
              <a:defRPr/>
            </a:pPr>
            <a:r>
              <a:rPr lang="en-US" altLang="ko-KR" sz="2400" dirty="0">
                <a:latin typeface="Arial" charset="0"/>
              </a:rPr>
              <a:t>05 sessions for 50% attendance to be counted towards WG voting membership</a:t>
            </a:r>
          </a:p>
          <a:p>
            <a:pPr>
              <a:lnSpc>
                <a:spcPct val="130000"/>
              </a:lnSpc>
              <a:defRPr/>
            </a:pPr>
            <a:r>
              <a:rPr lang="en-US" altLang="ko-KR" sz="2400" dirty="0">
                <a:latin typeface="Arial" charset="0"/>
              </a:rPr>
              <a:t>All attendance records are reported on the meeting minutes </a:t>
            </a:r>
          </a:p>
          <a:p>
            <a:pPr lvl="1">
              <a:lnSpc>
                <a:spcPct val="130000"/>
              </a:lnSpc>
              <a:defRPr/>
            </a:pPr>
            <a:r>
              <a:rPr lang="en-US" altLang="ko-KR" sz="2000" dirty="0">
                <a:latin typeface="Arial" charset="0"/>
              </a:rPr>
              <a:t>Please check the attendance records for any errors</a:t>
            </a:r>
            <a:endParaRPr lang="ko-KR" altLang="en-US" dirty="0"/>
          </a:p>
        </p:txBody>
      </p:sp>
      <p:sp>
        <p:nvSpPr>
          <p:cNvPr id="4" name="바닥글 개체 틀 3">
            <a:extLst>
              <a:ext uri="{FF2B5EF4-FFF2-40B4-BE49-F238E27FC236}">
                <a16:creationId xmlns:a16="http://schemas.microsoft.com/office/drawing/2014/main" id="{6B12A70F-3D3F-4ED8-A9B0-FFF02BF55163}"/>
              </a:ext>
            </a:extLst>
          </p:cNvPr>
          <p:cNvSpPr>
            <a:spLocks noGrp="1"/>
          </p:cNvSpPr>
          <p:nvPr>
            <p:ph type="ftr" sz="quarter" idx="11"/>
          </p:nvPr>
        </p:nvSpPr>
        <p:spPr/>
        <p:txBody>
          <a:bodyPr/>
          <a:lstStyle/>
          <a:p>
            <a:pPr>
              <a:defRPr/>
            </a:pPr>
            <a:r>
              <a:rPr lang="en-US"/>
              <a:t>3079-20-0016-00-0000-Session #14 WG Opening Plenary</a:t>
            </a:r>
            <a:endParaRPr lang="en-US" dirty="0"/>
          </a:p>
        </p:txBody>
      </p:sp>
      <p:sp>
        <p:nvSpPr>
          <p:cNvPr id="5" name="슬라이드 번호 개체 틀 4">
            <a:extLst>
              <a:ext uri="{FF2B5EF4-FFF2-40B4-BE49-F238E27FC236}">
                <a16:creationId xmlns:a16="http://schemas.microsoft.com/office/drawing/2014/main" id="{4B970662-C8AB-48BB-AA61-D13AB148629C}"/>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Tree>
    <p:extLst>
      <p:ext uri="{BB962C8B-B14F-4D97-AF65-F5344CB8AC3E}">
        <p14:creationId xmlns:p14="http://schemas.microsoft.com/office/powerpoint/2010/main" val="14648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3439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3-17-0046-00-0000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Breakfast:</a:t>
            </a:r>
          </a:p>
          <a:p>
            <a:pPr lvl="1">
              <a:lnSpc>
                <a:spcPct val="150000"/>
              </a:lnSpc>
            </a:pPr>
            <a:r>
              <a:rPr lang="en-US" altLang="ko-KR" sz="1800" kern="0" dirty="0">
                <a:latin typeface="Times New Roman" panose="02020603050405020304" pitchFamily="18" charset="0"/>
                <a:cs typeface="Times New Roman" panose="02020603050405020304" pitchFamily="18" charset="0"/>
              </a:rPr>
              <a:t>Coffee Break: 10:30 ~ 11:00 / 15:00 ~ 15:30</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 ~ 13:30</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3079-20-0016-00-0000-Session #14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5596</TotalTime>
  <Words>4774</Words>
  <Application>Microsoft Office PowerPoint</Application>
  <PresentationFormat>화면 슬라이드 쇼(4:3)</PresentationFormat>
  <Paragraphs>564</Paragraphs>
  <Slides>27</Slides>
  <Notes>2</Notes>
  <HiddenSlides>0</HiddenSlides>
  <MMClips>0</MMClips>
  <ScaleCrop>false</ScaleCrop>
  <HeadingPairs>
    <vt:vector size="6" baseType="variant">
      <vt:variant>
        <vt:lpstr>사용한 글꼴</vt:lpstr>
      </vt:variant>
      <vt:variant>
        <vt:i4>6</vt:i4>
      </vt:variant>
      <vt:variant>
        <vt:lpstr>테마</vt:lpstr>
      </vt:variant>
      <vt:variant>
        <vt:i4>3</vt:i4>
      </vt:variant>
      <vt:variant>
        <vt:lpstr>슬라이드 제목</vt:lpstr>
      </vt:variant>
      <vt:variant>
        <vt:i4>27</vt:i4>
      </vt:variant>
    </vt:vector>
  </HeadingPairs>
  <TitlesOfParts>
    <vt:vector size="36" baseType="lpstr">
      <vt:lpstr>맑은 고딕</vt:lpstr>
      <vt:lpstr>Arial</vt:lpstr>
      <vt:lpstr>Calibri</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Dongil Dillon Seo, dillon.seo@telekom-capital.com</vt:lpstr>
      <vt:lpstr>Session Time and Location</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Future Sessions – 2020</vt:lpstr>
      <vt:lpstr>Attendance</vt:lpstr>
      <vt:lpstr>Attendance</vt:lpstr>
      <vt:lpstr>Attendance</vt:lpstr>
      <vt:lpstr>Attendance</vt:lpstr>
      <vt:lpstr>Attendance</vt:lpstr>
      <vt:lpstr>Attendance</vt:lpstr>
      <vt:lpstr>Attendance</vt:lpstr>
      <vt:lpstr>Attendance</vt:lpstr>
      <vt:lpstr>Attendance</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232</cp:revision>
  <dcterms:created xsi:type="dcterms:W3CDTF">2014-10-13T13:02:20Z</dcterms:created>
  <dcterms:modified xsi:type="dcterms:W3CDTF">2020-04-13T08:16:25Z</dcterms:modified>
</cp:coreProperties>
</file>