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11"/>
  </p:notesMasterIdLst>
  <p:handoutMasterIdLst>
    <p:handoutMasterId r:id="rId12"/>
  </p:handoutMasterIdLst>
  <p:sldIdLst>
    <p:sldId id="325" r:id="rId4"/>
    <p:sldId id="365" r:id="rId5"/>
    <p:sldId id="366" r:id="rId6"/>
    <p:sldId id="375" r:id="rId7"/>
    <p:sldId id="376" r:id="rId8"/>
    <p:sldId id="377" r:id="rId9"/>
    <p:sldId id="356"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485" autoAdjust="0"/>
  </p:normalViewPr>
  <p:slideViewPr>
    <p:cSldViewPr>
      <p:cViewPr varScale="1">
        <p:scale>
          <a:sx n="121" d="100"/>
          <a:sy n="121" d="100"/>
        </p:scale>
        <p:origin x="126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ko-KR" altLang="ko-KR" sz="1200" kern="1200" dirty="0">
                <a:solidFill>
                  <a:schemeClr val="tx1"/>
                </a:solidFill>
                <a:effectLst/>
                <a:latin typeface="Arial" charset="0"/>
                <a:ea typeface="Geneva" charset="-128"/>
                <a:cs typeface="Geneva"/>
              </a:rPr>
              <a:t>이 표준은 동작의 학습 효과를 높이기 위한 목적으로 혼합현실 콘텐츠의 표준 프레임워크를 제공하기 위한 것이다</a:t>
            </a:r>
            <a:r>
              <a:rPr lang="en-US" altLang="ko-KR" sz="1200" kern="1200" dirty="0">
                <a:solidFill>
                  <a:schemeClr val="tx1"/>
                </a:solidFill>
                <a:effectLst/>
                <a:latin typeface="Arial" charset="0"/>
                <a:ea typeface="Geneva" charset="-128"/>
                <a:cs typeface="Geneva"/>
              </a:rPr>
              <a:t>. </a:t>
            </a:r>
            <a:r>
              <a:rPr lang="ko-KR" altLang="ko-KR" sz="1200" kern="1200" dirty="0">
                <a:solidFill>
                  <a:schemeClr val="tx1"/>
                </a:solidFill>
                <a:effectLst/>
                <a:latin typeface="Arial" charset="0"/>
                <a:ea typeface="Geneva" charset="-128"/>
                <a:cs typeface="Geneva"/>
              </a:rPr>
              <a:t>이 표준의 범위는 동작인식 센서가 사람의 동작을 추적하기 위해 사용하는 좌표계와 동작을 가이드하기 위해 표현되는 좌표계의 동기화를 포함한다</a:t>
            </a:r>
            <a:r>
              <a:rPr lang="en-US" altLang="ko-KR" sz="1200" kern="1200" dirty="0">
                <a:solidFill>
                  <a:schemeClr val="tx1"/>
                </a:solidFill>
                <a:effectLst/>
                <a:latin typeface="Arial" charset="0"/>
                <a:ea typeface="Geneva" charset="-128"/>
                <a:cs typeface="Geneva"/>
              </a:rPr>
              <a:t>. </a:t>
            </a:r>
            <a:r>
              <a:rPr lang="ko-KR" altLang="ko-KR" sz="1200" kern="1200" dirty="0">
                <a:solidFill>
                  <a:schemeClr val="tx1"/>
                </a:solidFill>
                <a:effectLst/>
                <a:latin typeface="Arial" charset="0"/>
                <a:ea typeface="Geneva" charset="-128"/>
                <a:cs typeface="Geneva"/>
              </a:rPr>
              <a:t>또한</a:t>
            </a:r>
            <a:r>
              <a:rPr lang="en-US" altLang="ko-KR" sz="1200" kern="1200" dirty="0">
                <a:solidFill>
                  <a:schemeClr val="tx1"/>
                </a:solidFill>
                <a:effectLst/>
                <a:latin typeface="Arial" charset="0"/>
                <a:ea typeface="Geneva" charset="-128"/>
                <a:cs typeface="Geneva"/>
              </a:rPr>
              <a:t>, </a:t>
            </a:r>
            <a:r>
              <a:rPr lang="ko-KR" altLang="ko-KR" sz="1200" kern="1200" dirty="0">
                <a:solidFill>
                  <a:schemeClr val="tx1"/>
                </a:solidFill>
                <a:effectLst/>
                <a:latin typeface="Arial" charset="0"/>
                <a:ea typeface="Geneva" charset="-128"/>
                <a:cs typeface="Geneva"/>
              </a:rPr>
              <a:t>콘텐츠의 원활한 구현을 위하여 사용되는 입출력 프로세스와 응용 프로그래밍 </a:t>
            </a:r>
            <a:r>
              <a:rPr lang="ko-KR" altLang="ko-KR" sz="1200" kern="1200" dirty="0" err="1">
                <a:solidFill>
                  <a:schemeClr val="tx1"/>
                </a:solidFill>
                <a:effectLst/>
                <a:latin typeface="Arial" charset="0"/>
                <a:ea typeface="Geneva" charset="-128"/>
                <a:cs typeface="Geneva"/>
              </a:rPr>
              <a:t>인터페이스뿐만</a:t>
            </a:r>
            <a:r>
              <a:rPr lang="ko-KR" altLang="ko-KR" sz="1200" kern="1200" dirty="0">
                <a:solidFill>
                  <a:schemeClr val="tx1"/>
                </a:solidFill>
                <a:effectLst/>
                <a:latin typeface="Arial" charset="0"/>
                <a:ea typeface="Geneva" charset="-128"/>
                <a:cs typeface="Geneva"/>
              </a:rPr>
              <a:t> 아니라 어휘</a:t>
            </a:r>
            <a:r>
              <a:rPr lang="en-US" altLang="ko-KR" sz="1200" kern="1200" dirty="0">
                <a:solidFill>
                  <a:schemeClr val="tx1"/>
                </a:solidFill>
                <a:effectLst/>
                <a:latin typeface="Arial" charset="0"/>
                <a:ea typeface="Geneva" charset="-128"/>
                <a:cs typeface="Geneva"/>
              </a:rPr>
              <a:t>, </a:t>
            </a:r>
            <a:r>
              <a:rPr lang="ko-KR" altLang="ko-KR" sz="1200" kern="1200" dirty="0">
                <a:solidFill>
                  <a:schemeClr val="tx1"/>
                </a:solidFill>
                <a:effectLst/>
                <a:latin typeface="Arial" charset="0"/>
                <a:ea typeface="Geneva" charset="-128"/>
                <a:cs typeface="Geneva"/>
              </a:rPr>
              <a:t>요구 사항</a:t>
            </a:r>
            <a:r>
              <a:rPr lang="en-US" altLang="ko-KR" sz="1200" kern="1200" dirty="0">
                <a:solidFill>
                  <a:schemeClr val="tx1"/>
                </a:solidFill>
                <a:effectLst/>
                <a:latin typeface="Arial" charset="0"/>
                <a:ea typeface="Geneva" charset="-128"/>
                <a:cs typeface="Geneva"/>
              </a:rPr>
              <a:t>, </a:t>
            </a:r>
            <a:r>
              <a:rPr lang="ko-KR" altLang="ko-KR" sz="1200" kern="1200" dirty="0">
                <a:solidFill>
                  <a:schemeClr val="tx1"/>
                </a:solidFill>
                <a:effectLst/>
                <a:latin typeface="Arial" charset="0"/>
                <a:ea typeface="Geneva" charset="-128"/>
                <a:cs typeface="Geneva"/>
              </a:rPr>
              <a:t>데이터 형식을 포함한다</a:t>
            </a:r>
            <a:r>
              <a:rPr lang="en-US" altLang="ko-KR" sz="1200" kern="1200" dirty="0">
                <a:solidFill>
                  <a:schemeClr val="tx1"/>
                </a:solidFill>
                <a:effectLst/>
                <a:latin typeface="Arial" charset="0"/>
                <a:ea typeface="Geneva" charset="-128"/>
                <a:cs typeface="Geneva"/>
              </a:rPr>
              <a:t>.</a:t>
            </a:r>
            <a:endParaRPr lang="ko-KR" altLang="en-US" dirty="0"/>
          </a:p>
        </p:txBody>
      </p:sp>
      <p:sp>
        <p:nvSpPr>
          <p:cNvPr id="4" name="슬라이드 번호 개체 틀 3"/>
          <p:cNvSpPr>
            <a:spLocks noGrp="1"/>
          </p:cNvSpPr>
          <p:nvPr>
            <p:ph type="sldNum" sz="quarter" idx="5"/>
          </p:nvPr>
        </p:nvSpPr>
        <p:spPr/>
        <p:txBody>
          <a:bodyPr/>
          <a:lstStyle/>
          <a:p>
            <a:pPr>
              <a:defRPr/>
            </a:pPr>
            <a:fld id="{7FCCA5F2-1146-D048-AEE3-411CEBD21B49}" type="slidenum">
              <a:rPr lang="en-US" smtClean="0"/>
              <a:pPr>
                <a:defRPr/>
              </a:pPr>
              <a:t>5</a:t>
            </a:fld>
            <a:endParaRPr lang="en-US"/>
          </a:p>
        </p:txBody>
      </p:sp>
    </p:spTree>
    <p:extLst>
      <p:ext uri="{BB962C8B-B14F-4D97-AF65-F5344CB8AC3E}">
        <p14:creationId xmlns:p14="http://schemas.microsoft.com/office/powerpoint/2010/main" val="39299652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3079-20-0023-00-0000-Introduction to the Mixed Reality Standard Framework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3079-20-0023-00-0000-Introduction to the Mixed Reality Standard Framework</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3079-20-0023-00-0000-Introduction to the Mixed Reality Standard Framework</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3079-20-0023-00-0000-Introduction to the Mixed Reality Standard Framework</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3079-20-0023-00-0000-Introduction to the Mixed Reality Standard Framework</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3079-20-0023-00-0000-Introduction to the Mixed Reality Standard Framework</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3079-20-0023-00-0000-Introduction to the Mixed Reality Standard Framework</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3079-20-0023-00-0000-Introduction to the Mixed Reality Standard Framework</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7" name="바닥글 개체 틀 4"/>
          <p:cNvSpPr>
            <a:spLocks noGrp="1"/>
          </p:cNvSpPr>
          <p:nvPr>
            <p:ph type="ftr" sz="quarter" idx="11"/>
          </p:nvPr>
        </p:nvSpPr>
        <p:spPr>
          <a:xfrm>
            <a:off x="457200" y="6610350"/>
            <a:ext cx="6705600" cy="247650"/>
          </a:xfrm>
          <a:prstGeom prst="rect">
            <a:avLst/>
          </a:prstGeom>
        </p:spPr>
        <p:txBody>
          <a:bodyPr/>
          <a:lstStyle>
            <a:lvl1pPr algn="l">
              <a:defRPr sz="900" b="1">
                <a:solidFill>
                  <a:schemeClr val="tx1"/>
                </a:solidFill>
              </a:defRPr>
            </a:lvl1pPr>
          </a:lstStyle>
          <a:p>
            <a:pPr>
              <a:defRPr/>
            </a:pPr>
            <a:r>
              <a:rPr lang="en-US"/>
              <a:t>3079-20-0023-00-0000-Introduction to the Mixed Reality Standard Framework</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9" name="바닥글 개체 틀 4"/>
          <p:cNvSpPr>
            <a:spLocks noGrp="1"/>
          </p:cNvSpPr>
          <p:nvPr>
            <p:ph type="ftr" sz="quarter" idx="11"/>
          </p:nvPr>
        </p:nvSpPr>
        <p:spPr>
          <a:xfrm>
            <a:off x="457200" y="6610350"/>
            <a:ext cx="4724400" cy="247650"/>
          </a:xfrm>
          <a:prstGeom prst="rect">
            <a:avLst/>
          </a:prstGeom>
        </p:spPr>
        <p:txBody>
          <a:bodyPr/>
          <a:lstStyle>
            <a:lvl1pPr algn="l">
              <a:defRPr sz="900" b="1">
                <a:solidFill>
                  <a:schemeClr val="tx1"/>
                </a:solidFill>
              </a:defRPr>
            </a:lvl1pPr>
          </a:lstStyle>
          <a:p>
            <a:pPr>
              <a:defRPr/>
            </a:pPr>
            <a:r>
              <a:rPr lang="en-US"/>
              <a:t>3079-20-0023-00-0000-Introduction to the Mixed Reality Standard Framework</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3079-20-0023-00-0000-Introduction to the Mixed Reality Standard Framework</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3079-20-0023-00-0000-Introduction to the Mixed Reality Standard Framework</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3079-20-0023-00-0000-Introduction to the Mixed Reality Standard Framework</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3079-20-0023-00-0000-Introduction to the Mixed Reality Standard Framework</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3079-20-0023-00-0000-Introduction to the Mixed Reality Standard Framework</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3079-20-0023-00-0000-Introduction to the Mixed Reality Standard Framework</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3079-20-0023-00-0000-Introduction to the Mixed Reality Standard Framework</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3079-20-0023-00-0000-Introduction to the Mixed Reality Standard Framework</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endParaRPr lang="ko-KR" altLang="en-US"/>
          </a:p>
        </p:txBody>
      </p:sp>
      <p:sp>
        <p:nvSpPr>
          <p:cNvPr id="6" name="Footer Placeholder 5"/>
          <p:cNvSpPr>
            <a:spLocks noGrp="1"/>
          </p:cNvSpPr>
          <p:nvPr>
            <p:ph type="ftr" sz="quarter" idx="11"/>
          </p:nvPr>
        </p:nvSpPr>
        <p:spPr/>
        <p:txBody>
          <a:bodyPr/>
          <a:lstStyle/>
          <a:p>
            <a:r>
              <a:rPr lang="en-US" altLang="ko-KR"/>
              <a:t>3079-20-0023-00-0000-Introduction to the Mixed Reality Standard Framework</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3079-20-0023-00-0000-Introduction to the Mixed Reality Standard Framework</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endParaRPr lang="ko-KR" altLang="en-US"/>
          </a:p>
        </p:txBody>
      </p:sp>
      <p:sp>
        <p:nvSpPr>
          <p:cNvPr id="8" name="Footer Placeholder 7"/>
          <p:cNvSpPr>
            <a:spLocks noGrp="1"/>
          </p:cNvSpPr>
          <p:nvPr>
            <p:ph type="ftr" sz="quarter" idx="11"/>
          </p:nvPr>
        </p:nvSpPr>
        <p:spPr/>
        <p:txBody>
          <a:bodyPr/>
          <a:lstStyle/>
          <a:p>
            <a:r>
              <a:rPr lang="en-US" altLang="ko-KR"/>
              <a:t>3079-20-0023-00-0000-Introduction to the Mixed Reality Standard Framework</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3079-20-0023-00-0000-Introduction to the Mixed Reality Standard Framework</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3079-20-0023-00-0000-Introduction to the Mixed Reality Standard Framework</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3079-20-0023-00-0000-Introduction to the Mixed Reality Standard Framework</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endParaRPr lang="ko-KR" altLang="en-US"/>
          </a:p>
        </p:txBody>
      </p:sp>
      <p:sp>
        <p:nvSpPr>
          <p:cNvPr id="6" name="Footer Placeholder 5"/>
          <p:cNvSpPr>
            <a:spLocks noGrp="1"/>
          </p:cNvSpPr>
          <p:nvPr>
            <p:ph type="ftr" sz="quarter" idx="11"/>
          </p:nvPr>
        </p:nvSpPr>
        <p:spPr/>
        <p:txBody>
          <a:bodyPr/>
          <a:lstStyle/>
          <a:p>
            <a:r>
              <a:rPr lang="en-US" altLang="ko-KR"/>
              <a:t>3079-20-0023-00-0000-Introduction to the Mixed Reality Standard Framework</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endParaRPr lang="ko-KR" altLang="en-US"/>
          </a:p>
        </p:txBody>
      </p:sp>
      <p:sp>
        <p:nvSpPr>
          <p:cNvPr id="6" name="Footer Placeholder 5"/>
          <p:cNvSpPr>
            <a:spLocks noGrp="1"/>
          </p:cNvSpPr>
          <p:nvPr>
            <p:ph type="ftr" sz="quarter" idx="11"/>
          </p:nvPr>
        </p:nvSpPr>
        <p:spPr/>
        <p:txBody>
          <a:bodyPr/>
          <a:lstStyle/>
          <a:p>
            <a:r>
              <a:rPr lang="en-US" altLang="ko-KR"/>
              <a:t>3079-20-0023-00-0000-Introduction to the Mixed Reality Standard Framework</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3079-20-0023-00-0000-Introduction to the Mixed Reality Standard Framework</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endParaRPr lang="ko-KR" altLang="en-US"/>
          </a:p>
        </p:txBody>
      </p:sp>
      <p:sp>
        <p:nvSpPr>
          <p:cNvPr id="5" name="Footer Placeholder 4"/>
          <p:cNvSpPr>
            <a:spLocks noGrp="1"/>
          </p:cNvSpPr>
          <p:nvPr>
            <p:ph type="ftr" sz="quarter" idx="11"/>
          </p:nvPr>
        </p:nvSpPr>
        <p:spPr/>
        <p:txBody>
          <a:bodyPr/>
          <a:lstStyle/>
          <a:p>
            <a:r>
              <a:rPr lang="en-US" altLang="ko-KR"/>
              <a:t>3079-20-0023-00-0000-Introduction to the Mixed Reality Standard Framework</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3079-20-0023-00-0000-Introduction to the Mixed Reality Standard Framework</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3079-20-0023-00-0000-Introduction to the Mixed Reality Standard Framework</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3079-20-0023-00-0000-Introduction to the Mixed Reality Standard Framework</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3079-20-0023-00-0000-Introduction to the Mixed Reality Standard Framework</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3079-20-0023-00-0000-Introduction to the Mixed Reality Standard Framework</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3079-20-0023-00-0000-Introduction to the Mixed Reality Standard Framework</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3079-20-0023-00-0000-Introduction to the Mixed Reality Standard Framework</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8" name="바닥글 개체 틀 4"/>
          <p:cNvSpPr>
            <a:spLocks noGrp="1"/>
          </p:cNvSpPr>
          <p:nvPr>
            <p:ph type="ftr" sz="quarter" idx="11"/>
          </p:nvPr>
        </p:nvSpPr>
        <p:spPr>
          <a:xfrm>
            <a:off x="457200" y="6610350"/>
            <a:ext cx="6019800" cy="247650"/>
          </a:xfrm>
          <a:prstGeom prst="rect">
            <a:avLst/>
          </a:prstGeom>
        </p:spPr>
        <p:txBody>
          <a:bodyPr/>
          <a:lstStyle>
            <a:lvl1pPr algn="l">
              <a:defRPr sz="900" b="1">
                <a:solidFill>
                  <a:schemeClr val="tx1"/>
                </a:solidFill>
              </a:defRPr>
            </a:lvl1pPr>
          </a:lstStyle>
          <a:p>
            <a:pPr>
              <a:defRPr/>
            </a:pPr>
            <a:r>
              <a:rPr lang="en-US"/>
              <a:t>3079-20-0023-00-0000-Introduction to the Mixed Reality Standard Framework</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3079-20-0023-00-0000-Introduction to the Mixed Reality Standard Framework</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hyperlink" Target="http://a4wsn.di.univaq.it/programming.html" TargetMode="External"/><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a:t>
            </a:r>
            <a:r>
              <a:rPr lang="en-US" altLang="ko-KR" dirty="0"/>
              <a:t>Introduction to the Mixed Reality Standard Framework</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altLang="ko-KR" dirty="0"/>
              <a:t>[Sangkwon Peter Jeong / JoyFun]</a:t>
            </a:r>
          </a:p>
        </p:txBody>
      </p:sp>
    </p:spTree>
    <p:extLst>
      <p:ext uri="{BB962C8B-B14F-4D97-AF65-F5344CB8AC3E}">
        <p14:creationId xmlns:p14="http://schemas.microsoft.com/office/powerpoint/2010/main" val="427194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3" name="바닥글 개체 틀 2">
            <a:extLst>
              <a:ext uri="{FF2B5EF4-FFF2-40B4-BE49-F238E27FC236}">
                <a16:creationId xmlns:a16="http://schemas.microsoft.com/office/drawing/2014/main" id="{02478C2D-C556-4451-A0FE-4B7523769C98}"/>
              </a:ext>
            </a:extLst>
          </p:cNvPr>
          <p:cNvSpPr>
            <a:spLocks noGrp="1"/>
          </p:cNvSpPr>
          <p:nvPr>
            <p:ph type="ftr" sz="quarter" idx="11"/>
          </p:nvPr>
        </p:nvSpPr>
        <p:spPr/>
        <p:txBody>
          <a:bodyPr/>
          <a:lstStyle/>
          <a:p>
            <a:pPr>
              <a:defRPr/>
            </a:pPr>
            <a:r>
              <a:rPr lang="en-US"/>
              <a:t>3079-20-0023-00-0000-Introduction to the Mixed Reality Standard Framework</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38769600"/>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Introduction to the Mixed Reality Standard Framework</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2020-</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04</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21</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HMD Based VR Sickness Reducing Technology</a:t>
            </a:r>
            <a:br>
              <a:rPr lang="en-US" altLang="ko-KR" sz="1800" dirty="0"/>
            </a:br>
            <a:r>
              <a:rPr lang="en-US" altLang="ko-KR" sz="1800" dirty="0" err="1"/>
              <a:t>Dongil</a:t>
            </a:r>
            <a:r>
              <a:rPr lang="en-US" altLang="ko-KR" sz="1800" dirty="0"/>
              <a:t> Dillon </a:t>
            </a:r>
            <a:r>
              <a:rPr lang="en-US" altLang="ko-KR" sz="1800" dirty="0" err="1"/>
              <a:t>Seo</a:t>
            </a:r>
            <a:r>
              <a:rPr lang="en-US" altLang="ko-KR" sz="1800" dirty="0"/>
              <a:t>, dillon.seo@telekom-capital.com</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3" name="바닥글 개체 틀 2">
            <a:extLst>
              <a:ext uri="{FF2B5EF4-FFF2-40B4-BE49-F238E27FC236}">
                <a16:creationId xmlns:a16="http://schemas.microsoft.com/office/drawing/2014/main" id="{4DAE0E2F-234E-49E0-9022-7B72C460EF87}"/>
              </a:ext>
            </a:extLst>
          </p:cNvPr>
          <p:cNvSpPr>
            <a:spLocks noGrp="1"/>
          </p:cNvSpPr>
          <p:nvPr>
            <p:ph type="ftr" sz="quarter" idx="11"/>
          </p:nvPr>
        </p:nvSpPr>
        <p:spPr/>
        <p:txBody>
          <a:bodyPr/>
          <a:lstStyle/>
          <a:p>
            <a:pPr>
              <a:defRPr/>
            </a:pPr>
            <a:r>
              <a:rPr lang="en-US"/>
              <a:t>3079-20-0023-00-0000-Introduction to the Mixed Reality Standard Framework</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sz="2000" dirty="0">
                <a:effectLst>
                  <a:outerShdw blurRad="38100" dist="38100" dir="2700000" algn="tl">
                    <a:srgbClr val="000000">
                      <a:alpha val="43137"/>
                    </a:srgbClr>
                  </a:outerShdw>
                </a:effectLst>
              </a:rPr>
              <a:t>Concept</a:t>
            </a:r>
            <a:r>
              <a:rPr lang="ko-KR" altLang="en-US" sz="2000" dirty="0">
                <a:effectLst>
                  <a:outerShdw blurRad="38100" dist="38100" dir="2700000" algn="tl">
                    <a:srgbClr val="000000">
                      <a:alpha val="43137"/>
                    </a:srgbClr>
                  </a:outerShdw>
                </a:effectLst>
              </a:rPr>
              <a:t> </a:t>
            </a:r>
            <a:r>
              <a:rPr lang="en-US" altLang="ko-KR" sz="2000" dirty="0">
                <a:effectLst>
                  <a:outerShdw blurRad="38100" dist="38100" dir="2700000" algn="tl">
                    <a:srgbClr val="000000">
                      <a:alpha val="43137"/>
                    </a:srgbClr>
                  </a:outerShdw>
                </a:effectLst>
              </a:rPr>
              <a:t>of</a:t>
            </a:r>
            <a:r>
              <a:rPr lang="ko-KR" altLang="en-US" sz="2000" dirty="0">
                <a:effectLst>
                  <a:outerShdw blurRad="38100" dist="38100" dir="2700000" algn="tl">
                    <a:srgbClr val="000000">
                      <a:alpha val="43137"/>
                    </a:srgbClr>
                  </a:outerShdw>
                </a:effectLst>
              </a:rPr>
              <a:t> </a:t>
            </a:r>
            <a:r>
              <a:rPr lang="en-US" altLang="ko-KR" sz="2000" dirty="0">
                <a:effectLst>
                  <a:outerShdw blurRad="38100" dist="38100" dir="2700000" algn="tl">
                    <a:srgbClr val="000000">
                      <a:alpha val="43137"/>
                    </a:srgbClr>
                  </a:outerShdw>
                </a:effectLst>
              </a:rPr>
              <a:t>Framework</a:t>
            </a:r>
            <a:endParaRPr lang="ko-KR" altLang="en-US" sz="2000" dirty="0">
              <a:effectLst>
                <a:outerShdw blurRad="38100" dist="38100" dir="2700000" algn="tl">
                  <a:srgbClr val="000000">
                    <a:alpha val="43137"/>
                  </a:srgbClr>
                </a:outerShdw>
              </a:effectLst>
            </a:endParaRP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5" name="바닥글 개체 틀 4">
            <a:extLst>
              <a:ext uri="{FF2B5EF4-FFF2-40B4-BE49-F238E27FC236}">
                <a16:creationId xmlns:a16="http://schemas.microsoft.com/office/drawing/2014/main" id="{8FB1095C-58D8-4EA5-B3D3-B6A19BA231DC}"/>
              </a:ext>
            </a:extLst>
          </p:cNvPr>
          <p:cNvSpPr>
            <a:spLocks noGrp="1"/>
          </p:cNvSpPr>
          <p:nvPr>
            <p:ph type="ftr" sz="quarter" idx="11"/>
          </p:nvPr>
        </p:nvSpPr>
        <p:spPr/>
        <p:txBody>
          <a:bodyPr/>
          <a:lstStyle/>
          <a:p>
            <a:pPr>
              <a:defRPr/>
            </a:pPr>
            <a:r>
              <a:rPr lang="en-US"/>
              <a:t>3079-20-0023-00-0000-Introduction to the Mixed Reality Standard Framework</a:t>
            </a:r>
            <a:endParaRPr lang="en-US" dirty="0"/>
          </a:p>
        </p:txBody>
      </p:sp>
      <p:sp>
        <p:nvSpPr>
          <p:cNvPr id="6" name="직사각형 5">
            <a:extLst>
              <a:ext uri="{FF2B5EF4-FFF2-40B4-BE49-F238E27FC236}">
                <a16:creationId xmlns:a16="http://schemas.microsoft.com/office/drawing/2014/main" id="{A9651775-B812-41D2-BA6D-B896C52A475B}"/>
              </a:ext>
            </a:extLst>
          </p:cNvPr>
          <p:cNvSpPr/>
          <p:nvPr/>
        </p:nvSpPr>
        <p:spPr>
          <a:xfrm>
            <a:off x="152400" y="991732"/>
            <a:ext cx="8839200"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The </a:t>
            </a:r>
            <a:r>
              <a:rPr lang="ko-KR" altLang="en-US" b="1" dirty="0" err="1">
                <a:latin typeface="Times New Roman" panose="02020603050405020304" pitchFamily="18" charset="0"/>
                <a:cs typeface="Times New Roman" panose="02020603050405020304" pitchFamily="18" charset="0"/>
              </a:rPr>
              <a:t>definition</a:t>
            </a:r>
            <a:r>
              <a:rPr lang="ko-KR" altLang="en-US" b="1" dirty="0">
                <a:latin typeface="Times New Roman" panose="02020603050405020304" pitchFamily="18" charset="0"/>
                <a:cs typeface="Times New Roman" panose="02020603050405020304" pitchFamily="18" charset="0"/>
              </a:rPr>
              <a:t> of </a:t>
            </a:r>
            <a:r>
              <a:rPr lang="ko-KR" altLang="en-US" b="1" dirty="0" err="1">
                <a:latin typeface="Times New Roman" panose="02020603050405020304" pitchFamily="18" charset="0"/>
                <a:cs typeface="Times New Roman" panose="02020603050405020304" pitchFamily="18" charset="0"/>
              </a:rPr>
              <a:t>a</a:t>
            </a:r>
            <a:r>
              <a:rPr lang="ko-KR" altLang="en-US" b="1" dirty="0">
                <a:latin typeface="Times New Roman" panose="02020603050405020304" pitchFamily="18" charset="0"/>
                <a:cs typeface="Times New Roman" panose="02020603050405020304" pitchFamily="18" charset="0"/>
              </a:rPr>
              <a:t> </a:t>
            </a:r>
            <a:r>
              <a:rPr lang="en-US" altLang="ko-KR" b="1" dirty="0">
                <a:latin typeface="Times New Roman" panose="02020603050405020304" pitchFamily="18" charset="0"/>
                <a:cs typeface="Times New Roman" panose="02020603050405020304" pitchFamily="18" charset="0"/>
              </a:rPr>
              <a:t>‘</a:t>
            </a:r>
            <a:r>
              <a:rPr lang="ko-KR" altLang="en-US" b="1" dirty="0" err="1">
                <a:latin typeface="Times New Roman" panose="02020603050405020304" pitchFamily="18" charset="0"/>
                <a:cs typeface="Times New Roman" panose="02020603050405020304" pitchFamily="18" charset="0"/>
              </a:rPr>
              <a:t>framework</a:t>
            </a:r>
            <a:r>
              <a:rPr lang="en-US" altLang="ko-KR" b="1" dirty="0">
                <a:latin typeface="Times New Roman" panose="02020603050405020304" pitchFamily="18" charset="0"/>
                <a:cs typeface="Times New Roman" panose="02020603050405020304" pitchFamily="18" charset="0"/>
              </a:rPr>
              <a:t>’</a:t>
            </a:r>
            <a:r>
              <a:rPr lang="ko-KR" altLang="en-US" b="1" dirty="0">
                <a:latin typeface="Times New Roman" panose="02020603050405020304" pitchFamily="18" charset="0"/>
                <a:cs typeface="Times New Roman" panose="02020603050405020304" pitchFamily="18" charset="0"/>
              </a:rPr>
              <a:t> </a:t>
            </a:r>
            <a:r>
              <a:rPr lang="ko-KR" altLang="en-US" b="1" dirty="0" err="1">
                <a:latin typeface="Times New Roman" panose="02020603050405020304" pitchFamily="18" charset="0"/>
                <a:cs typeface="Times New Roman" panose="02020603050405020304" pitchFamily="18" charset="0"/>
              </a:rPr>
              <a:t>is</a:t>
            </a:r>
            <a:r>
              <a:rPr lang="ko-KR" altLang="en-US" b="1" dirty="0">
                <a:latin typeface="Times New Roman" panose="02020603050405020304" pitchFamily="18" charset="0"/>
                <a:cs typeface="Times New Roman" panose="02020603050405020304" pitchFamily="18" charset="0"/>
              </a:rPr>
              <a:t> </a:t>
            </a:r>
            <a:r>
              <a:rPr lang="ko-KR" altLang="en-US" b="1" dirty="0" err="1">
                <a:latin typeface="Times New Roman" panose="02020603050405020304" pitchFamily="18" charset="0"/>
                <a:cs typeface="Times New Roman" panose="02020603050405020304" pitchFamily="18" charset="0"/>
              </a:rPr>
              <a:t>to</a:t>
            </a:r>
            <a:r>
              <a:rPr lang="ko-KR" altLang="en-US" b="1" dirty="0">
                <a:latin typeface="Times New Roman" panose="02020603050405020304" pitchFamily="18" charset="0"/>
                <a:cs typeface="Times New Roman" panose="02020603050405020304" pitchFamily="18" charset="0"/>
              </a:rPr>
              <a:t> </a:t>
            </a:r>
            <a:r>
              <a:rPr lang="ko-KR" altLang="en-US" b="1" dirty="0" err="1">
                <a:latin typeface="Times New Roman" panose="02020603050405020304" pitchFamily="18" charset="0"/>
                <a:cs typeface="Times New Roman" panose="02020603050405020304" pitchFamily="18" charset="0"/>
              </a:rPr>
              <a:t>provide</a:t>
            </a:r>
            <a:r>
              <a:rPr lang="ko-KR" altLang="en-US" b="1" dirty="0">
                <a:latin typeface="Times New Roman" panose="02020603050405020304" pitchFamily="18" charset="0"/>
                <a:cs typeface="Times New Roman" panose="02020603050405020304" pitchFamily="18" charset="0"/>
              </a:rPr>
              <a:t> </a:t>
            </a:r>
            <a:r>
              <a:rPr lang="ko-KR" altLang="en-US" b="1" dirty="0" err="1">
                <a:latin typeface="Times New Roman" panose="02020603050405020304" pitchFamily="18" charset="0"/>
                <a:cs typeface="Times New Roman" panose="02020603050405020304" pitchFamily="18" charset="0"/>
              </a:rPr>
              <a:t>elements</a:t>
            </a:r>
            <a:r>
              <a:rPr lang="ko-KR" altLang="en-US" b="1" dirty="0">
                <a:latin typeface="Times New Roman" panose="02020603050405020304" pitchFamily="18" charset="0"/>
                <a:cs typeface="Times New Roman" panose="02020603050405020304" pitchFamily="18" charset="0"/>
              </a:rPr>
              <a:t> and </a:t>
            </a:r>
            <a:r>
              <a:rPr lang="ko-KR" altLang="en-US" b="1" dirty="0" err="1">
                <a:latin typeface="Times New Roman" panose="02020603050405020304" pitchFamily="18" charset="0"/>
                <a:cs typeface="Times New Roman" panose="02020603050405020304" pitchFamily="18" charset="0"/>
              </a:rPr>
              <a:t>rules</a:t>
            </a:r>
            <a:r>
              <a:rPr lang="ko-KR" altLang="en-US" b="1" dirty="0">
                <a:latin typeface="Times New Roman" panose="02020603050405020304" pitchFamily="18" charset="0"/>
                <a:cs typeface="Times New Roman" panose="02020603050405020304" pitchFamily="18" charset="0"/>
              </a:rPr>
              <a:t> </a:t>
            </a:r>
            <a:r>
              <a:rPr lang="ko-KR" altLang="en-US" b="1" dirty="0" err="1">
                <a:latin typeface="Times New Roman" panose="02020603050405020304" pitchFamily="18" charset="0"/>
                <a:cs typeface="Times New Roman" panose="02020603050405020304" pitchFamily="18" charset="0"/>
              </a:rPr>
              <a:t>to</a:t>
            </a:r>
            <a:r>
              <a:rPr lang="ko-KR" altLang="en-US" b="1" dirty="0">
                <a:latin typeface="Times New Roman" panose="02020603050405020304" pitchFamily="18" charset="0"/>
                <a:cs typeface="Times New Roman" panose="02020603050405020304" pitchFamily="18" charset="0"/>
              </a:rPr>
              <a:t> </a:t>
            </a:r>
            <a:r>
              <a:rPr lang="ko-KR" altLang="en-US" b="1" dirty="0" err="1">
                <a:latin typeface="Times New Roman" panose="02020603050405020304" pitchFamily="18" charset="0"/>
                <a:cs typeface="Times New Roman" panose="02020603050405020304" pitchFamily="18" charset="0"/>
              </a:rPr>
              <a:t>make</a:t>
            </a:r>
            <a:r>
              <a:rPr lang="ko-KR" altLang="en-US" b="1" dirty="0">
                <a:latin typeface="Times New Roman" panose="02020603050405020304" pitchFamily="18" charset="0"/>
                <a:cs typeface="Times New Roman" panose="02020603050405020304" pitchFamily="18" charset="0"/>
              </a:rPr>
              <a:t> </a:t>
            </a:r>
            <a:r>
              <a:rPr lang="ko-KR" altLang="en-US" b="1" dirty="0" err="1">
                <a:latin typeface="Times New Roman" panose="02020603050405020304" pitchFamily="18" charset="0"/>
                <a:cs typeface="Times New Roman" panose="02020603050405020304" pitchFamily="18" charset="0"/>
              </a:rPr>
              <a:t>a</a:t>
            </a:r>
            <a:r>
              <a:rPr lang="ko-KR" altLang="en-US" b="1" dirty="0">
                <a:latin typeface="Times New Roman" panose="02020603050405020304" pitchFamily="18" charset="0"/>
                <a:cs typeface="Times New Roman" panose="02020603050405020304" pitchFamily="18" charset="0"/>
              </a:rPr>
              <a:t> </a:t>
            </a:r>
            <a:r>
              <a:rPr lang="ko-KR" altLang="en-US" b="1" dirty="0" err="1">
                <a:latin typeface="Times New Roman" panose="02020603050405020304" pitchFamily="18" charset="0"/>
                <a:cs typeface="Times New Roman" panose="02020603050405020304" pitchFamily="18" charset="0"/>
              </a:rPr>
              <a:t>program</a:t>
            </a:r>
            <a:r>
              <a:rPr lang="ko-KR" altLang="en-US" b="1" dirty="0">
                <a:latin typeface="Times New Roman" panose="02020603050405020304" pitchFamily="18" charset="0"/>
                <a:cs typeface="Times New Roman" panose="02020603050405020304" pitchFamily="18" charset="0"/>
              </a:rPr>
              <a:t> </a:t>
            </a:r>
            <a:r>
              <a:rPr lang="ko-KR" altLang="en-US" b="1" dirty="0" err="1">
                <a:latin typeface="Times New Roman" panose="02020603050405020304" pitchFamily="18" charset="0"/>
                <a:cs typeface="Times New Roman" panose="02020603050405020304" pitchFamily="18" charset="0"/>
              </a:rPr>
              <a:t>easy</a:t>
            </a:r>
            <a:r>
              <a:rPr lang="ko-KR" altLang="en-US" b="1" dirty="0">
                <a:latin typeface="Times New Roman" panose="02020603050405020304" pitchFamily="18" charset="0"/>
                <a:cs typeface="Times New Roman" panose="02020603050405020304" pitchFamily="18" charset="0"/>
              </a:rPr>
              <a:t>.</a:t>
            </a:r>
          </a:p>
        </p:txBody>
      </p:sp>
      <p:grpSp>
        <p:nvGrpSpPr>
          <p:cNvPr id="11" name="그룹 10">
            <a:extLst>
              <a:ext uri="{FF2B5EF4-FFF2-40B4-BE49-F238E27FC236}">
                <a16:creationId xmlns:a16="http://schemas.microsoft.com/office/drawing/2014/main" id="{D516FC68-2723-4A2F-8A5F-4FCF73A5CC88}"/>
              </a:ext>
            </a:extLst>
          </p:cNvPr>
          <p:cNvGrpSpPr/>
          <p:nvPr/>
        </p:nvGrpSpPr>
        <p:grpSpPr>
          <a:xfrm>
            <a:off x="2475202" y="1619786"/>
            <a:ext cx="4193596" cy="3858399"/>
            <a:chOff x="2475202" y="1752600"/>
            <a:chExt cx="4193596" cy="3858399"/>
          </a:xfrm>
        </p:grpSpPr>
        <p:pic>
          <p:nvPicPr>
            <p:cNvPr id="9" name="그림 8">
              <a:extLst>
                <a:ext uri="{FF2B5EF4-FFF2-40B4-BE49-F238E27FC236}">
                  <a16:creationId xmlns:a16="http://schemas.microsoft.com/office/drawing/2014/main" id="{B8EBA242-3CFA-4772-A5FB-FD5B8C85C5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5202" y="1752600"/>
              <a:ext cx="4193596" cy="3505584"/>
            </a:xfrm>
            <a:prstGeom prst="rect">
              <a:avLst/>
            </a:prstGeom>
          </p:spPr>
        </p:pic>
        <p:sp>
          <p:nvSpPr>
            <p:cNvPr id="10" name="TextBox 9">
              <a:extLst>
                <a:ext uri="{FF2B5EF4-FFF2-40B4-BE49-F238E27FC236}">
                  <a16:creationId xmlns:a16="http://schemas.microsoft.com/office/drawing/2014/main" id="{71194C5C-5CF4-47E5-8AB1-BE3B3014C476}"/>
                </a:ext>
              </a:extLst>
            </p:cNvPr>
            <p:cNvSpPr txBox="1"/>
            <p:nvPr/>
          </p:nvSpPr>
          <p:spPr>
            <a:xfrm>
              <a:off x="3376288" y="5334000"/>
              <a:ext cx="2391424" cy="276999"/>
            </a:xfrm>
            <a:prstGeom prst="rect">
              <a:avLst/>
            </a:prstGeom>
            <a:noFill/>
          </p:spPr>
          <p:txBody>
            <a:bodyPr wrap="none" rtlCol="0">
              <a:spAutoFit/>
            </a:bodyPr>
            <a:lstStyle/>
            <a:p>
              <a:r>
                <a:rPr lang="en-US" altLang="ko-KR" sz="1200" dirty="0"/>
                <a:t>&lt;Programming Framework&gt;</a:t>
              </a:r>
              <a:endParaRPr lang="ko-KR" altLang="en-US" sz="1200" dirty="0"/>
            </a:p>
          </p:txBody>
        </p:sp>
      </p:grpSp>
      <p:sp>
        <p:nvSpPr>
          <p:cNvPr id="12" name="TextBox 11">
            <a:extLst>
              <a:ext uri="{FF2B5EF4-FFF2-40B4-BE49-F238E27FC236}">
                <a16:creationId xmlns:a16="http://schemas.microsoft.com/office/drawing/2014/main" id="{6945B33D-D5BE-4ECF-8BB6-F5AAD56FD765}"/>
              </a:ext>
            </a:extLst>
          </p:cNvPr>
          <p:cNvSpPr txBox="1"/>
          <p:nvPr/>
        </p:nvSpPr>
        <p:spPr>
          <a:xfrm>
            <a:off x="3810000" y="5736907"/>
            <a:ext cx="5266185" cy="400110"/>
          </a:xfrm>
          <a:prstGeom prst="rect">
            <a:avLst/>
          </a:prstGeom>
          <a:noFill/>
        </p:spPr>
        <p:txBody>
          <a:bodyPr wrap="none" rtlCol="0">
            <a:spAutoFit/>
          </a:bodyPr>
          <a:lstStyle/>
          <a:p>
            <a:pPr marL="628650" indent="-628650">
              <a:tabLst>
                <a:tab pos="177800" algn="l"/>
              </a:tabLst>
            </a:pPr>
            <a:r>
              <a:rPr lang="en-US" altLang="ko-KR" sz="1000" dirty="0"/>
              <a:t>※ source: Department of Engineering and Computer Science and Mathematics</a:t>
            </a:r>
            <a:br>
              <a:rPr lang="en-US" altLang="ko-KR" sz="1000" dirty="0"/>
            </a:br>
            <a:r>
              <a:rPr lang="en-US" altLang="ko-KR" sz="1000" dirty="0"/>
              <a:t>URL: </a:t>
            </a:r>
            <a:r>
              <a:rPr lang="en-US" altLang="ko-KR" sz="1000" dirty="0">
                <a:hlinkClick r:id="rId3"/>
              </a:rPr>
              <a:t>http://a4wsn.di.univaq.it/programming.html</a:t>
            </a:r>
            <a:endParaRPr lang="ko-KR" altLang="en-US" sz="1000" dirty="0"/>
          </a:p>
        </p:txBody>
      </p:sp>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직사각형 109">
            <a:extLst>
              <a:ext uri="{FF2B5EF4-FFF2-40B4-BE49-F238E27FC236}">
                <a16:creationId xmlns:a16="http://schemas.microsoft.com/office/drawing/2014/main" id="{7820C647-859F-4970-9C24-94D557FEDF30}"/>
              </a:ext>
            </a:extLst>
          </p:cNvPr>
          <p:cNvSpPr/>
          <p:nvPr/>
        </p:nvSpPr>
        <p:spPr>
          <a:xfrm>
            <a:off x="3567949" y="4369165"/>
            <a:ext cx="3467028" cy="157443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ko-KR" altLang="en-US"/>
          </a:p>
        </p:txBody>
      </p:sp>
      <p:sp>
        <p:nvSpPr>
          <p:cNvPr id="105" name="직사각형 104">
            <a:extLst>
              <a:ext uri="{FF2B5EF4-FFF2-40B4-BE49-F238E27FC236}">
                <a16:creationId xmlns:a16="http://schemas.microsoft.com/office/drawing/2014/main" id="{99EDD99E-21AA-4BEB-9F7D-0E2FDEB283EE}"/>
              </a:ext>
            </a:extLst>
          </p:cNvPr>
          <p:cNvSpPr/>
          <p:nvPr/>
        </p:nvSpPr>
        <p:spPr>
          <a:xfrm>
            <a:off x="381015" y="3056298"/>
            <a:ext cx="5222784" cy="289476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ko-KR" altLang="en-US"/>
          </a:p>
        </p:txBody>
      </p:sp>
      <p:sp>
        <p:nvSpPr>
          <p:cNvPr id="104" name="직사각형 103">
            <a:extLst>
              <a:ext uri="{FF2B5EF4-FFF2-40B4-BE49-F238E27FC236}">
                <a16:creationId xmlns:a16="http://schemas.microsoft.com/office/drawing/2014/main" id="{4B3CF751-B904-4578-8295-B4E97C1AB831}"/>
              </a:ext>
            </a:extLst>
          </p:cNvPr>
          <p:cNvSpPr/>
          <p:nvPr/>
        </p:nvSpPr>
        <p:spPr>
          <a:xfrm>
            <a:off x="1894523" y="1564015"/>
            <a:ext cx="3709277" cy="4379585"/>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ko-KR" altLang="en-US"/>
          </a:p>
        </p:txBody>
      </p:sp>
      <p:sp>
        <p:nvSpPr>
          <p:cNvPr id="2" name="제목 1">
            <a:extLst>
              <a:ext uri="{FF2B5EF4-FFF2-40B4-BE49-F238E27FC236}">
                <a16:creationId xmlns:a16="http://schemas.microsoft.com/office/drawing/2014/main" id="{88DA0A16-EB0C-45C4-A750-F1CB98A5A206}"/>
              </a:ext>
            </a:extLst>
          </p:cNvPr>
          <p:cNvSpPr>
            <a:spLocks noGrp="1"/>
          </p:cNvSpPr>
          <p:nvPr>
            <p:ph type="title"/>
          </p:nvPr>
        </p:nvSpPr>
        <p:spPr/>
        <p:txBody>
          <a:bodyPr/>
          <a:lstStyle/>
          <a:p>
            <a:r>
              <a:rPr lang="en-US" altLang="ko-KR" sz="2000" dirty="0">
                <a:effectLst>
                  <a:outerShdw blurRad="38100" dist="38100" dir="2700000" algn="tl">
                    <a:srgbClr val="000000">
                      <a:alpha val="43137"/>
                    </a:srgbClr>
                  </a:outerShdw>
                </a:effectLst>
              </a:rPr>
              <a:t>Mixed Reality Standard Framework for Motion Learning</a:t>
            </a:r>
            <a:endParaRPr lang="ko-KR" altLang="en-US" sz="2000" dirty="0">
              <a:effectLst>
                <a:outerShdw blurRad="38100" dist="38100" dir="2700000" algn="tl">
                  <a:srgbClr val="000000">
                    <a:alpha val="43137"/>
                  </a:srgbClr>
                </a:outerShdw>
              </a:effectLst>
            </a:endParaRPr>
          </a:p>
        </p:txBody>
      </p:sp>
      <p:sp>
        <p:nvSpPr>
          <p:cNvPr id="3" name="바닥글 개체 틀 2">
            <a:extLst>
              <a:ext uri="{FF2B5EF4-FFF2-40B4-BE49-F238E27FC236}">
                <a16:creationId xmlns:a16="http://schemas.microsoft.com/office/drawing/2014/main" id="{6E00F6F2-C77F-4BD1-95BB-D6691551A04E}"/>
              </a:ext>
            </a:extLst>
          </p:cNvPr>
          <p:cNvSpPr>
            <a:spLocks noGrp="1"/>
          </p:cNvSpPr>
          <p:nvPr>
            <p:ph type="ftr" sz="quarter" idx="11"/>
          </p:nvPr>
        </p:nvSpPr>
        <p:spPr/>
        <p:txBody>
          <a:bodyPr/>
          <a:lstStyle/>
          <a:p>
            <a:pPr>
              <a:defRPr/>
            </a:pPr>
            <a:r>
              <a:rPr lang="en-US"/>
              <a:t>3079-20-0023-00-0000-Introduction to the Mixed Reality Standard Framework</a:t>
            </a:r>
            <a:endParaRPr lang="en-US" dirty="0"/>
          </a:p>
        </p:txBody>
      </p:sp>
      <p:sp>
        <p:nvSpPr>
          <p:cNvPr id="4" name="슬라이드 번호 개체 틀 3">
            <a:extLst>
              <a:ext uri="{FF2B5EF4-FFF2-40B4-BE49-F238E27FC236}">
                <a16:creationId xmlns:a16="http://schemas.microsoft.com/office/drawing/2014/main" id="{D3B5C9EA-AF88-495F-9422-1E40286E4473}"/>
              </a:ext>
            </a:extLst>
          </p:cNvPr>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50" name="직사각형 49">
            <a:extLst>
              <a:ext uri="{FF2B5EF4-FFF2-40B4-BE49-F238E27FC236}">
                <a16:creationId xmlns:a16="http://schemas.microsoft.com/office/drawing/2014/main" id="{559D322E-BB02-40B3-A798-6C35266F5DC5}"/>
              </a:ext>
            </a:extLst>
          </p:cNvPr>
          <p:cNvSpPr/>
          <p:nvPr/>
        </p:nvSpPr>
        <p:spPr>
          <a:xfrm>
            <a:off x="1786402" y="1234072"/>
            <a:ext cx="1728792" cy="2599885"/>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1" name="직사각형 50">
            <a:extLst>
              <a:ext uri="{FF2B5EF4-FFF2-40B4-BE49-F238E27FC236}">
                <a16:creationId xmlns:a16="http://schemas.microsoft.com/office/drawing/2014/main" id="{7B7F3E46-B901-4503-B901-B0FB4CD151B9}"/>
              </a:ext>
            </a:extLst>
          </p:cNvPr>
          <p:cNvSpPr/>
          <p:nvPr/>
        </p:nvSpPr>
        <p:spPr>
          <a:xfrm>
            <a:off x="4015255" y="1234072"/>
            <a:ext cx="1728792" cy="2599885"/>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직사각형 51">
            <a:extLst>
              <a:ext uri="{FF2B5EF4-FFF2-40B4-BE49-F238E27FC236}">
                <a16:creationId xmlns:a16="http://schemas.microsoft.com/office/drawing/2014/main" id="{6F8D4CE1-9A63-4C50-8B3D-7593C0DA18CB}"/>
              </a:ext>
            </a:extLst>
          </p:cNvPr>
          <p:cNvSpPr/>
          <p:nvPr/>
        </p:nvSpPr>
        <p:spPr>
          <a:xfrm>
            <a:off x="6303260" y="1234072"/>
            <a:ext cx="1728792" cy="2599885"/>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a:extLst>
              <a:ext uri="{FF2B5EF4-FFF2-40B4-BE49-F238E27FC236}">
                <a16:creationId xmlns:a16="http://schemas.microsoft.com/office/drawing/2014/main" id="{12C270C0-1DC4-4DDE-8BCD-435B751252BB}"/>
              </a:ext>
            </a:extLst>
          </p:cNvPr>
          <p:cNvSpPr/>
          <p:nvPr/>
        </p:nvSpPr>
        <p:spPr>
          <a:xfrm>
            <a:off x="4343402" y="1713146"/>
            <a:ext cx="1072502" cy="576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Analysis Manager</a:t>
            </a:r>
            <a:endParaRPr lang="ko-KR" altLang="en-US" sz="1200" b="1" dirty="0">
              <a:latin typeface="Times New Roman" panose="02020603050405020304" pitchFamily="18" charset="0"/>
              <a:cs typeface="Times New Roman" panose="02020603050405020304" pitchFamily="18" charset="0"/>
            </a:endParaRPr>
          </a:p>
        </p:txBody>
      </p:sp>
      <p:sp>
        <p:nvSpPr>
          <p:cNvPr id="11" name="직사각형 10">
            <a:extLst>
              <a:ext uri="{FF2B5EF4-FFF2-40B4-BE49-F238E27FC236}">
                <a16:creationId xmlns:a16="http://schemas.microsoft.com/office/drawing/2014/main" id="{820A7712-3480-4844-803B-1C73FC76B3E8}"/>
              </a:ext>
            </a:extLst>
          </p:cNvPr>
          <p:cNvSpPr/>
          <p:nvPr/>
        </p:nvSpPr>
        <p:spPr>
          <a:xfrm>
            <a:off x="536252" y="3129884"/>
            <a:ext cx="1072502" cy="576052"/>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Unity 3D or Unreal</a:t>
            </a:r>
            <a:endParaRPr lang="ko-KR" altLang="en-US" sz="1200" b="1" dirty="0">
              <a:latin typeface="Times New Roman" panose="02020603050405020304" pitchFamily="18" charset="0"/>
              <a:cs typeface="Times New Roman" panose="02020603050405020304" pitchFamily="18" charset="0"/>
            </a:endParaRPr>
          </a:p>
        </p:txBody>
      </p:sp>
      <p:sp>
        <p:nvSpPr>
          <p:cNvPr id="12" name="직사각형 11">
            <a:extLst>
              <a:ext uri="{FF2B5EF4-FFF2-40B4-BE49-F238E27FC236}">
                <a16:creationId xmlns:a16="http://schemas.microsoft.com/office/drawing/2014/main" id="{CE90A526-F4DB-4AED-AF23-523745F496FA}"/>
              </a:ext>
            </a:extLst>
          </p:cNvPr>
          <p:cNvSpPr/>
          <p:nvPr/>
        </p:nvSpPr>
        <p:spPr>
          <a:xfrm>
            <a:off x="4343401" y="2418769"/>
            <a:ext cx="1072502" cy="576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Compare &amp; Judgment</a:t>
            </a:r>
            <a:endParaRPr lang="ko-KR" altLang="en-US" sz="1200" b="1" dirty="0">
              <a:latin typeface="Times New Roman" panose="02020603050405020304" pitchFamily="18" charset="0"/>
              <a:cs typeface="Times New Roman" panose="02020603050405020304" pitchFamily="18" charset="0"/>
            </a:endParaRPr>
          </a:p>
        </p:txBody>
      </p:sp>
      <p:sp>
        <p:nvSpPr>
          <p:cNvPr id="13" name="직사각형 12">
            <a:extLst>
              <a:ext uri="{FF2B5EF4-FFF2-40B4-BE49-F238E27FC236}">
                <a16:creationId xmlns:a16="http://schemas.microsoft.com/office/drawing/2014/main" id="{28A08E3A-447E-4160-984B-F52901FB1F1C}"/>
              </a:ext>
            </a:extLst>
          </p:cNvPr>
          <p:cNvSpPr/>
          <p:nvPr/>
        </p:nvSpPr>
        <p:spPr>
          <a:xfrm>
            <a:off x="4128901" y="1100737"/>
            <a:ext cx="1501503" cy="333706"/>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Verification System</a:t>
            </a:r>
            <a:endParaRPr lang="ko-KR" altLang="en-US" sz="1200" b="1" dirty="0">
              <a:latin typeface="Times New Roman" panose="02020603050405020304" pitchFamily="18" charset="0"/>
              <a:cs typeface="Times New Roman" panose="02020603050405020304" pitchFamily="18" charset="0"/>
            </a:endParaRPr>
          </a:p>
        </p:txBody>
      </p:sp>
      <p:sp>
        <p:nvSpPr>
          <p:cNvPr id="14" name="직사각형 13">
            <a:extLst>
              <a:ext uri="{FF2B5EF4-FFF2-40B4-BE49-F238E27FC236}">
                <a16:creationId xmlns:a16="http://schemas.microsoft.com/office/drawing/2014/main" id="{2B36E18C-4DD6-4E6B-BD82-301179867DE1}"/>
              </a:ext>
            </a:extLst>
          </p:cNvPr>
          <p:cNvSpPr/>
          <p:nvPr/>
        </p:nvSpPr>
        <p:spPr>
          <a:xfrm>
            <a:off x="2109023" y="2418769"/>
            <a:ext cx="1072502" cy="576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Generation of Skeleton Info.</a:t>
            </a:r>
            <a:endParaRPr lang="ko-KR" altLang="en-US" sz="1200" b="1" dirty="0">
              <a:latin typeface="Times New Roman" panose="02020603050405020304" pitchFamily="18" charset="0"/>
              <a:cs typeface="Times New Roman" panose="02020603050405020304" pitchFamily="18" charset="0"/>
            </a:endParaRPr>
          </a:p>
        </p:txBody>
      </p:sp>
      <p:cxnSp>
        <p:nvCxnSpPr>
          <p:cNvPr id="16" name="직선 화살표 연결선 15">
            <a:extLst>
              <a:ext uri="{FF2B5EF4-FFF2-40B4-BE49-F238E27FC236}">
                <a16:creationId xmlns:a16="http://schemas.microsoft.com/office/drawing/2014/main" id="{4A9DFC22-C190-4590-BE88-E9A1FC22FCD9}"/>
              </a:ext>
            </a:extLst>
          </p:cNvPr>
          <p:cNvCxnSpPr>
            <a:cxnSpLocks/>
            <a:stCxn id="14" idx="2"/>
            <a:endCxn id="23" idx="0"/>
          </p:cNvCxnSpPr>
          <p:nvPr/>
        </p:nvCxnSpPr>
        <p:spPr>
          <a:xfrm>
            <a:off x="2645274" y="2994821"/>
            <a:ext cx="0" cy="1295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직사각형 18">
            <a:extLst>
              <a:ext uri="{FF2B5EF4-FFF2-40B4-BE49-F238E27FC236}">
                <a16:creationId xmlns:a16="http://schemas.microsoft.com/office/drawing/2014/main" id="{72F52033-8FA8-4B0F-8312-017EEE54F4E9}"/>
              </a:ext>
            </a:extLst>
          </p:cNvPr>
          <p:cNvSpPr/>
          <p:nvPr/>
        </p:nvSpPr>
        <p:spPr>
          <a:xfrm>
            <a:off x="2109023" y="1713146"/>
            <a:ext cx="1072502" cy="576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Motion Data Input</a:t>
            </a:r>
            <a:endParaRPr lang="ko-KR" altLang="en-US" sz="1200" b="1" dirty="0">
              <a:latin typeface="Times New Roman" panose="02020603050405020304" pitchFamily="18" charset="0"/>
              <a:cs typeface="Times New Roman" panose="02020603050405020304" pitchFamily="18" charset="0"/>
            </a:endParaRPr>
          </a:p>
        </p:txBody>
      </p:sp>
      <p:cxnSp>
        <p:nvCxnSpPr>
          <p:cNvPr id="20" name="직선 화살표 연결선 19">
            <a:extLst>
              <a:ext uri="{FF2B5EF4-FFF2-40B4-BE49-F238E27FC236}">
                <a16:creationId xmlns:a16="http://schemas.microsoft.com/office/drawing/2014/main" id="{9742D872-90EF-48E5-BAA5-638AB30A6304}"/>
              </a:ext>
            </a:extLst>
          </p:cNvPr>
          <p:cNvCxnSpPr>
            <a:cxnSpLocks/>
            <a:stCxn id="19" idx="2"/>
            <a:endCxn id="14" idx="0"/>
          </p:cNvCxnSpPr>
          <p:nvPr/>
        </p:nvCxnSpPr>
        <p:spPr>
          <a:xfrm>
            <a:off x="2645274" y="2289198"/>
            <a:ext cx="0" cy="1295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직사각형 22">
            <a:extLst>
              <a:ext uri="{FF2B5EF4-FFF2-40B4-BE49-F238E27FC236}">
                <a16:creationId xmlns:a16="http://schemas.microsoft.com/office/drawing/2014/main" id="{C6A26D19-EB55-416A-BAD8-3045D6013289}"/>
              </a:ext>
            </a:extLst>
          </p:cNvPr>
          <p:cNvSpPr/>
          <p:nvPr/>
        </p:nvSpPr>
        <p:spPr>
          <a:xfrm>
            <a:off x="2109023" y="3124392"/>
            <a:ext cx="1072502" cy="576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Generation of Reference Character</a:t>
            </a:r>
            <a:endParaRPr lang="ko-KR" altLang="en-US" sz="1200" b="1" dirty="0">
              <a:latin typeface="Times New Roman" panose="02020603050405020304" pitchFamily="18" charset="0"/>
              <a:cs typeface="Times New Roman" panose="02020603050405020304" pitchFamily="18" charset="0"/>
            </a:endParaRPr>
          </a:p>
        </p:txBody>
      </p:sp>
      <p:cxnSp>
        <p:nvCxnSpPr>
          <p:cNvPr id="33" name="직선 화살표 연결선 32">
            <a:extLst>
              <a:ext uri="{FF2B5EF4-FFF2-40B4-BE49-F238E27FC236}">
                <a16:creationId xmlns:a16="http://schemas.microsoft.com/office/drawing/2014/main" id="{5378A055-37C1-4900-8FAD-95F4C05E8BA6}"/>
              </a:ext>
            </a:extLst>
          </p:cNvPr>
          <p:cNvCxnSpPr>
            <a:cxnSpLocks/>
            <a:stCxn id="11" idx="3"/>
            <a:endCxn id="23" idx="1"/>
          </p:cNvCxnSpPr>
          <p:nvPr/>
        </p:nvCxnSpPr>
        <p:spPr>
          <a:xfrm flipV="1">
            <a:off x="1608754" y="3412418"/>
            <a:ext cx="500269" cy="549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직사각형 35">
            <a:extLst>
              <a:ext uri="{FF2B5EF4-FFF2-40B4-BE49-F238E27FC236}">
                <a16:creationId xmlns:a16="http://schemas.microsoft.com/office/drawing/2014/main" id="{499C43D6-4E49-45D4-967E-E4F51CB9F157}"/>
              </a:ext>
            </a:extLst>
          </p:cNvPr>
          <p:cNvSpPr/>
          <p:nvPr/>
        </p:nvSpPr>
        <p:spPr>
          <a:xfrm>
            <a:off x="6631406" y="2418769"/>
            <a:ext cx="1072502" cy="576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Generation of Skeleton Info.</a:t>
            </a:r>
            <a:endParaRPr lang="ko-KR" altLang="en-US" sz="1200" b="1" dirty="0">
              <a:latin typeface="Times New Roman" panose="02020603050405020304" pitchFamily="18" charset="0"/>
              <a:cs typeface="Times New Roman" panose="02020603050405020304" pitchFamily="18" charset="0"/>
            </a:endParaRPr>
          </a:p>
        </p:txBody>
      </p:sp>
      <p:sp>
        <p:nvSpPr>
          <p:cNvPr id="37" name="직사각형 36">
            <a:extLst>
              <a:ext uri="{FF2B5EF4-FFF2-40B4-BE49-F238E27FC236}">
                <a16:creationId xmlns:a16="http://schemas.microsoft.com/office/drawing/2014/main" id="{24DADBB3-4FAF-470F-88FF-8D97C1DECAD2}"/>
              </a:ext>
            </a:extLst>
          </p:cNvPr>
          <p:cNvSpPr/>
          <p:nvPr/>
        </p:nvSpPr>
        <p:spPr>
          <a:xfrm>
            <a:off x="6631406" y="1713146"/>
            <a:ext cx="1072502" cy="576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Motion Data Input</a:t>
            </a:r>
            <a:endParaRPr lang="ko-KR" altLang="en-US" sz="1200" b="1" dirty="0">
              <a:latin typeface="Times New Roman" panose="02020603050405020304" pitchFamily="18" charset="0"/>
              <a:cs typeface="Times New Roman" panose="02020603050405020304" pitchFamily="18" charset="0"/>
            </a:endParaRPr>
          </a:p>
        </p:txBody>
      </p:sp>
      <p:cxnSp>
        <p:nvCxnSpPr>
          <p:cNvPr id="38" name="직선 화살표 연결선 37">
            <a:extLst>
              <a:ext uri="{FF2B5EF4-FFF2-40B4-BE49-F238E27FC236}">
                <a16:creationId xmlns:a16="http://schemas.microsoft.com/office/drawing/2014/main" id="{F6CF8B1F-D81B-46BB-97DB-7A4FB2249585}"/>
              </a:ext>
            </a:extLst>
          </p:cNvPr>
          <p:cNvCxnSpPr>
            <a:cxnSpLocks/>
            <a:stCxn id="37" idx="2"/>
            <a:endCxn id="36" idx="0"/>
          </p:cNvCxnSpPr>
          <p:nvPr/>
        </p:nvCxnSpPr>
        <p:spPr>
          <a:xfrm>
            <a:off x="7167657" y="2289198"/>
            <a:ext cx="0" cy="1295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직선 화살표 연결선 39">
            <a:extLst>
              <a:ext uri="{FF2B5EF4-FFF2-40B4-BE49-F238E27FC236}">
                <a16:creationId xmlns:a16="http://schemas.microsoft.com/office/drawing/2014/main" id="{7F841F31-AAD2-416D-8759-33AF44B7710F}"/>
              </a:ext>
            </a:extLst>
          </p:cNvPr>
          <p:cNvCxnSpPr>
            <a:stCxn id="10" idx="2"/>
            <a:endCxn id="12" idx="0"/>
          </p:cNvCxnSpPr>
          <p:nvPr/>
        </p:nvCxnSpPr>
        <p:spPr>
          <a:xfrm flipH="1">
            <a:off x="4879652" y="2289198"/>
            <a:ext cx="1" cy="1295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1" name="직사각형 40">
            <a:extLst>
              <a:ext uri="{FF2B5EF4-FFF2-40B4-BE49-F238E27FC236}">
                <a16:creationId xmlns:a16="http://schemas.microsoft.com/office/drawing/2014/main" id="{907EDCDB-0DAE-4C27-96F8-06E836A56653}"/>
              </a:ext>
            </a:extLst>
          </p:cNvPr>
          <p:cNvSpPr/>
          <p:nvPr/>
        </p:nvSpPr>
        <p:spPr>
          <a:xfrm>
            <a:off x="6416905" y="1100737"/>
            <a:ext cx="1501503" cy="333706"/>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User’s Motion</a:t>
            </a:r>
            <a:endParaRPr lang="ko-KR" altLang="en-US" sz="1200" b="1" dirty="0">
              <a:latin typeface="Times New Roman" panose="02020603050405020304" pitchFamily="18" charset="0"/>
              <a:cs typeface="Times New Roman" panose="02020603050405020304" pitchFamily="18" charset="0"/>
            </a:endParaRPr>
          </a:p>
        </p:txBody>
      </p:sp>
      <p:sp>
        <p:nvSpPr>
          <p:cNvPr id="42" name="직사각형 41">
            <a:extLst>
              <a:ext uri="{FF2B5EF4-FFF2-40B4-BE49-F238E27FC236}">
                <a16:creationId xmlns:a16="http://schemas.microsoft.com/office/drawing/2014/main" id="{BDDC4EAE-F730-4471-B256-722460052001}"/>
              </a:ext>
            </a:extLst>
          </p:cNvPr>
          <p:cNvSpPr/>
          <p:nvPr/>
        </p:nvSpPr>
        <p:spPr>
          <a:xfrm>
            <a:off x="1894523" y="1104500"/>
            <a:ext cx="1501503" cy="333706"/>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Reference’s Motion</a:t>
            </a:r>
            <a:endParaRPr lang="ko-KR" altLang="en-US" sz="1200" b="1" dirty="0">
              <a:latin typeface="Times New Roman" panose="02020603050405020304" pitchFamily="18" charset="0"/>
              <a:cs typeface="Times New Roman" panose="02020603050405020304" pitchFamily="18" charset="0"/>
            </a:endParaRPr>
          </a:p>
        </p:txBody>
      </p:sp>
      <p:cxnSp>
        <p:nvCxnSpPr>
          <p:cNvPr id="48" name="연결선: 꺾임 47">
            <a:extLst>
              <a:ext uri="{FF2B5EF4-FFF2-40B4-BE49-F238E27FC236}">
                <a16:creationId xmlns:a16="http://schemas.microsoft.com/office/drawing/2014/main" id="{BB0D8E80-0C8B-4D94-B8B3-BCFC04937434}"/>
              </a:ext>
            </a:extLst>
          </p:cNvPr>
          <p:cNvCxnSpPr>
            <a:cxnSpLocks/>
            <a:stCxn id="23" idx="3"/>
            <a:endCxn id="12" idx="1"/>
          </p:cNvCxnSpPr>
          <p:nvPr/>
        </p:nvCxnSpPr>
        <p:spPr>
          <a:xfrm flipV="1">
            <a:off x="3181525" y="2706795"/>
            <a:ext cx="1161876" cy="705623"/>
          </a:xfrm>
          <a:prstGeom prst="bent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5" name="직사각형 64">
            <a:extLst>
              <a:ext uri="{FF2B5EF4-FFF2-40B4-BE49-F238E27FC236}">
                <a16:creationId xmlns:a16="http://schemas.microsoft.com/office/drawing/2014/main" id="{01D21735-75BE-41C8-AE5B-9FCBFF1886F4}"/>
              </a:ext>
            </a:extLst>
          </p:cNvPr>
          <p:cNvSpPr/>
          <p:nvPr/>
        </p:nvSpPr>
        <p:spPr>
          <a:xfrm>
            <a:off x="536252" y="3922784"/>
            <a:ext cx="1072502" cy="576052"/>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UI Manager</a:t>
            </a:r>
            <a:endParaRPr lang="ko-KR" altLang="en-US" sz="1200" b="1" dirty="0">
              <a:latin typeface="Times New Roman" panose="02020603050405020304" pitchFamily="18" charset="0"/>
              <a:cs typeface="Times New Roman" panose="02020603050405020304" pitchFamily="18" charset="0"/>
            </a:endParaRPr>
          </a:p>
        </p:txBody>
      </p:sp>
      <p:sp>
        <p:nvSpPr>
          <p:cNvPr id="66" name="직사각형 65">
            <a:extLst>
              <a:ext uri="{FF2B5EF4-FFF2-40B4-BE49-F238E27FC236}">
                <a16:creationId xmlns:a16="http://schemas.microsoft.com/office/drawing/2014/main" id="{061AEEB9-ABC2-4865-B49A-A5ADB5EB0FF1}"/>
              </a:ext>
            </a:extLst>
          </p:cNvPr>
          <p:cNvSpPr/>
          <p:nvPr/>
        </p:nvSpPr>
        <p:spPr>
          <a:xfrm>
            <a:off x="536252" y="5245435"/>
            <a:ext cx="1072502" cy="576052"/>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Messages Manager</a:t>
            </a:r>
            <a:endParaRPr lang="ko-KR" altLang="en-US" sz="1200" b="1" dirty="0">
              <a:latin typeface="Times New Roman" panose="02020603050405020304" pitchFamily="18" charset="0"/>
              <a:cs typeface="Times New Roman" panose="02020603050405020304" pitchFamily="18" charset="0"/>
            </a:endParaRPr>
          </a:p>
        </p:txBody>
      </p:sp>
      <p:sp>
        <p:nvSpPr>
          <p:cNvPr id="67" name="직사각형 66">
            <a:extLst>
              <a:ext uri="{FF2B5EF4-FFF2-40B4-BE49-F238E27FC236}">
                <a16:creationId xmlns:a16="http://schemas.microsoft.com/office/drawing/2014/main" id="{9A4DB47B-FFE9-4EC7-9D04-6D074A259662}"/>
              </a:ext>
            </a:extLst>
          </p:cNvPr>
          <p:cNvSpPr/>
          <p:nvPr/>
        </p:nvSpPr>
        <p:spPr>
          <a:xfrm>
            <a:off x="2109023" y="4632743"/>
            <a:ext cx="1072502" cy="576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Projection Controller</a:t>
            </a:r>
            <a:endParaRPr lang="ko-KR" altLang="en-US" sz="1200" b="1" dirty="0">
              <a:latin typeface="Times New Roman" panose="02020603050405020304" pitchFamily="18" charset="0"/>
              <a:cs typeface="Times New Roman" panose="02020603050405020304" pitchFamily="18" charset="0"/>
            </a:endParaRPr>
          </a:p>
        </p:txBody>
      </p:sp>
      <p:sp>
        <p:nvSpPr>
          <p:cNvPr id="69" name="직사각형 68">
            <a:extLst>
              <a:ext uri="{FF2B5EF4-FFF2-40B4-BE49-F238E27FC236}">
                <a16:creationId xmlns:a16="http://schemas.microsoft.com/office/drawing/2014/main" id="{B52DBC60-75B3-4076-A6D9-F5370F7FCCBF}"/>
              </a:ext>
            </a:extLst>
          </p:cNvPr>
          <p:cNvSpPr/>
          <p:nvPr/>
        </p:nvSpPr>
        <p:spPr>
          <a:xfrm>
            <a:off x="2109023" y="3917460"/>
            <a:ext cx="1072502" cy="576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Model  Adopter</a:t>
            </a:r>
            <a:endParaRPr lang="ko-KR" altLang="en-US" sz="1200" b="1" dirty="0">
              <a:latin typeface="Times New Roman" panose="02020603050405020304" pitchFamily="18" charset="0"/>
              <a:cs typeface="Times New Roman" panose="02020603050405020304" pitchFamily="18" charset="0"/>
            </a:endParaRPr>
          </a:p>
        </p:txBody>
      </p:sp>
      <p:cxnSp>
        <p:nvCxnSpPr>
          <p:cNvPr id="79" name="직선 화살표 연결선 78">
            <a:extLst>
              <a:ext uri="{FF2B5EF4-FFF2-40B4-BE49-F238E27FC236}">
                <a16:creationId xmlns:a16="http://schemas.microsoft.com/office/drawing/2014/main" id="{CE9EB513-DB6F-4903-81E9-EF629E3F36B4}"/>
              </a:ext>
            </a:extLst>
          </p:cNvPr>
          <p:cNvCxnSpPr>
            <a:cxnSpLocks/>
            <a:stCxn id="36" idx="1"/>
            <a:endCxn id="12" idx="3"/>
          </p:cNvCxnSpPr>
          <p:nvPr/>
        </p:nvCxnSpPr>
        <p:spPr>
          <a:xfrm flipH="1">
            <a:off x="5415903" y="2706795"/>
            <a:ext cx="1215503"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3" name="직사각형 82">
            <a:extLst>
              <a:ext uri="{FF2B5EF4-FFF2-40B4-BE49-F238E27FC236}">
                <a16:creationId xmlns:a16="http://schemas.microsoft.com/office/drawing/2014/main" id="{7EF6438F-C108-4E21-8343-E12D9695C70A}"/>
              </a:ext>
            </a:extLst>
          </p:cNvPr>
          <p:cNvSpPr/>
          <p:nvPr/>
        </p:nvSpPr>
        <p:spPr>
          <a:xfrm>
            <a:off x="4343400" y="3124392"/>
            <a:ext cx="1072502" cy="576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Validation</a:t>
            </a:r>
            <a:endParaRPr lang="ko-KR" altLang="en-US" sz="1200" b="1" dirty="0">
              <a:latin typeface="Times New Roman" panose="02020603050405020304" pitchFamily="18" charset="0"/>
              <a:cs typeface="Times New Roman" panose="02020603050405020304" pitchFamily="18" charset="0"/>
            </a:endParaRPr>
          </a:p>
        </p:txBody>
      </p:sp>
      <p:cxnSp>
        <p:nvCxnSpPr>
          <p:cNvPr id="84" name="직선 화살표 연결선 83">
            <a:extLst>
              <a:ext uri="{FF2B5EF4-FFF2-40B4-BE49-F238E27FC236}">
                <a16:creationId xmlns:a16="http://schemas.microsoft.com/office/drawing/2014/main" id="{9D85EE90-7C30-4E11-9163-38943AAF8589}"/>
              </a:ext>
            </a:extLst>
          </p:cNvPr>
          <p:cNvCxnSpPr>
            <a:cxnSpLocks/>
            <a:stCxn id="12" idx="2"/>
            <a:endCxn id="83" idx="0"/>
          </p:cNvCxnSpPr>
          <p:nvPr/>
        </p:nvCxnSpPr>
        <p:spPr>
          <a:xfrm flipH="1">
            <a:off x="4879651" y="2994821"/>
            <a:ext cx="1" cy="1295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7" name="연결선: 꺾임 86">
            <a:extLst>
              <a:ext uri="{FF2B5EF4-FFF2-40B4-BE49-F238E27FC236}">
                <a16:creationId xmlns:a16="http://schemas.microsoft.com/office/drawing/2014/main" id="{067BF0B3-5DC6-4ED5-8631-951606F508C1}"/>
              </a:ext>
            </a:extLst>
          </p:cNvPr>
          <p:cNvCxnSpPr>
            <a:cxnSpLocks/>
            <a:stCxn id="67" idx="3"/>
            <a:endCxn id="37" idx="3"/>
          </p:cNvCxnSpPr>
          <p:nvPr/>
        </p:nvCxnSpPr>
        <p:spPr>
          <a:xfrm flipV="1">
            <a:off x="3181525" y="2001172"/>
            <a:ext cx="4522383" cy="2919597"/>
          </a:xfrm>
          <a:prstGeom prst="bentConnector3">
            <a:avLst>
              <a:gd name="adj1" fmla="val 112216"/>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6" name="직선 화살표 연결선 95">
            <a:extLst>
              <a:ext uri="{FF2B5EF4-FFF2-40B4-BE49-F238E27FC236}">
                <a16:creationId xmlns:a16="http://schemas.microsoft.com/office/drawing/2014/main" id="{183D55DB-0062-445D-9907-BBB324F96A92}"/>
              </a:ext>
            </a:extLst>
          </p:cNvPr>
          <p:cNvCxnSpPr>
            <a:cxnSpLocks/>
            <a:stCxn id="23" idx="2"/>
            <a:endCxn id="69" idx="0"/>
          </p:cNvCxnSpPr>
          <p:nvPr/>
        </p:nvCxnSpPr>
        <p:spPr>
          <a:xfrm>
            <a:off x="2645274" y="3700444"/>
            <a:ext cx="0" cy="21701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9" name="연결선: 꺾임 98">
            <a:extLst>
              <a:ext uri="{FF2B5EF4-FFF2-40B4-BE49-F238E27FC236}">
                <a16:creationId xmlns:a16="http://schemas.microsoft.com/office/drawing/2014/main" id="{3055DBD0-E132-4C81-A133-D741BBD48A5C}"/>
              </a:ext>
            </a:extLst>
          </p:cNvPr>
          <p:cNvCxnSpPr>
            <a:cxnSpLocks/>
            <a:stCxn id="83" idx="2"/>
            <a:endCxn id="66" idx="3"/>
          </p:cNvCxnSpPr>
          <p:nvPr/>
        </p:nvCxnSpPr>
        <p:spPr>
          <a:xfrm rot="5400000">
            <a:off x="2327695" y="2981504"/>
            <a:ext cx="1833017" cy="3270897"/>
          </a:xfrm>
          <a:prstGeom prst="bentConnector2">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6" name="직사각형 105">
            <a:extLst>
              <a:ext uri="{FF2B5EF4-FFF2-40B4-BE49-F238E27FC236}">
                <a16:creationId xmlns:a16="http://schemas.microsoft.com/office/drawing/2014/main" id="{47F84B5C-4B89-4B68-B610-2A6F5B4E3001}"/>
              </a:ext>
            </a:extLst>
          </p:cNvPr>
          <p:cNvSpPr/>
          <p:nvPr/>
        </p:nvSpPr>
        <p:spPr>
          <a:xfrm>
            <a:off x="7292248" y="5757263"/>
            <a:ext cx="503104" cy="200004"/>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ko-KR" altLang="en-US"/>
          </a:p>
        </p:txBody>
      </p:sp>
      <p:sp>
        <p:nvSpPr>
          <p:cNvPr id="107" name="TextBox 106">
            <a:extLst>
              <a:ext uri="{FF2B5EF4-FFF2-40B4-BE49-F238E27FC236}">
                <a16:creationId xmlns:a16="http://schemas.microsoft.com/office/drawing/2014/main" id="{8EE2C509-CA3E-4D57-86BE-E7845BF122DB}"/>
              </a:ext>
            </a:extLst>
          </p:cNvPr>
          <p:cNvSpPr txBox="1"/>
          <p:nvPr/>
        </p:nvSpPr>
        <p:spPr>
          <a:xfrm>
            <a:off x="7772400" y="5687869"/>
            <a:ext cx="1171026" cy="276999"/>
          </a:xfrm>
          <a:prstGeom prst="rect">
            <a:avLst/>
          </a:prstGeom>
          <a:noFill/>
        </p:spPr>
        <p:txBody>
          <a:bodyPr wrap="none" rtlCol="0">
            <a:spAutoFit/>
          </a:bodyPr>
          <a:lstStyle/>
          <a:p>
            <a:r>
              <a:rPr lang="en-US" altLang="ko-KR" sz="1200"/>
              <a:t>: Framework</a:t>
            </a:r>
            <a:endParaRPr lang="ko-KR" altLang="en-US" sz="1200" dirty="0"/>
          </a:p>
        </p:txBody>
      </p:sp>
      <p:sp>
        <p:nvSpPr>
          <p:cNvPr id="109" name="직사각형 108">
            <a:extLst>
              <a:ext uri="{FF2B5EF4-FFF2-40B4-BE49-F238E27FC236}">
                <a16:creationId xmlns:a16="http://schemas.microsoft.com/office/drawing/2014/main" id="{EF622F71-B6E9-4EB1-B00E-BE0A0B71470F}"/>
              </a:ext>
            </a:extLst>
          </p:cNvPr>
          <p:cNvSpPr/>
          <p:nvPr/>
        </p:nvSpPr>
        <p:spPr>
          <a:xfrm>
            <a:off x="536252" y="2413949"/>
            <a:ext cx="1072502" cy="576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dirty="0">
                <a:latin typeface="Times New Roman" panose="02020603050405020304" pitchFamily="18" charset="0"/>
                <a:cs typeface="Times New Roman" panose="02020603050405020304" pitchFamily="18" charset="0"/>
              </a:rPr>
              <a:t>Terms &amp; Definition</a:t>
            </a:r>
            <a:endParaRPr lang="ko-KR" altLang="en-US" sz="1200" b="1" dirty="0">
              <a:latin typeface="Times New Roman" panose="02020603050405020304" pitchFamily="18" charset="0"/>
              <a:cs typeface="Times New Roman" panose="02020603050405020304" pitchFamily="18" charset="0"/>
            </a:endParaRPr>
          </a:p>
        </p:txBody>
      </p:sp>
      <p:cxnSp>
        <p:nvCxnSpPr>
          <p:cNvPr id="111" name="직선 화살표 연결선 110">
            <a:extLst>
              <a:ext uri="{FF2B5EF4-FFF2-40B4-BE49-F238E27FC236}">
                <a16:creationId xmlns:a16="http://schemas.microsoft.com/office/drawing/2014/main" id="{AD00212D-04F7-4CB2-B68C-513DF63BBBC5}"/>
              </a:ext>
            </a:extLst>
          </p:cNvPr>
          <p:cNvCxnSpPr>
            <a:cxnSpLocks/>
            <a:stCxn id="65" idx="3"/>
            <a:endCxn id="69" idx="1"/>
          </p:cNvCxnSpPr>
          <p:nvPr/>
        </p:nvCxnSpPr>
        <p:spPr>
          <a:xfrm flipV="1">
            <a:off x="1608754" y="4205486"/>
            <a:ext cx="500269" cy="532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직선 화살표 연결선 113">
            <a:extLst>
              <a:ext uri="{FF2B5EF4-FFF2-40B4-BE49-F238E27FC236}">
                <a16:creationId xmlns:a16="http://schemas.microsoft.com/office/drawing/2014/main" id="{EE32D8D9-7D8B-434F-B090-7F4B26F7D847}"/>
              </a:ext>
            </a:extLst>
          </p:cNvPr>
          <p:cNvCxnSpPr>
            <a:cxnSpLocks/>
            <a:stCxn id="65" idx="3"/>
            <a:endCxn id="67" idx="1"/>
          </p:cNvCxnSpPr>
          <p:nvPr/>
        </p:nvCxnSpPr>
        <p:spPr>
          <a:xfrm>
            <a:off x="1608754" y="4210810"/>
            <a:ext cx="500269" cy="70995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3158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9073B50-5CD3-4D6C-88E3-9F510EDB3519}"/>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sz="2000" dirty="0">
                <a:effectLst>
                  <a:outerShdw blurRad="38100" dist="38100" dir="2700000" algn="tl">
                    <a:srgbClr val="000000">
                      <a:alpha val="43137"/>
                    </a:srgbClr>
                  </a:outerShdw>
                </a:effectLst>
              </a:rPr>
              <a:t>Conclusion</a:t>
            </a:r>
            <a:endParaRPr lang="ko-KR" altLang="en-US" sz="2000" dirty="0">
              <a:effectLst>
                <a:outerShdw blurRad="38100" dist="38100" dir="2700000" algn="tl">
                  <a:srgbClr val="000000">
                    <a:alpha val="43137"/>
                  </a:srgbClr>
                </a:outerShdw>
              </a:effectLst>
            </a:endParaRPr>
          </a:p>
        </p:txBody>
      </p:sp>
      <p:sp>
        <p:nvSpPr>
          <p:cNvPr id="3" name="바닥글 개체 틀 2">
            <a:extLst>
              <a:ext uri="{FF2B5EF4-FFF2-40B4-BE49-F238E27FC236}">
                <a16:creationId xmlns:a16="http://schemas.microsoft.com/office/drawing/2014/main" id="{33FEC31B-8C87-43A6-B167-41895E3722AA}"/>
              </a:ext>
            </a:extLst>
          </p:cNvPr>
          <p:cNvSpPr>
            <a:spLocks noGrp="1"/>
          </p:cNvSpPr>
          <p:nvPr>
            <p:ph type="ftr" sz="quarter" idx="11"/>
          </p:nvPr>
        </p:nvSpPr>
        <p:spPr/>
        <p:txBody>
          <a:bodyPr/>
          <a:lstStyle/>
          <a:p>
            <a:pPr>
              <a:defRPr/>
            </a:pPr>
            <a:r>
              <a:rPr lang="en-US"/>
              <a:t>3079-20-0023-00-0000-Introduction to the Mixed Reality Standard Framework</a:t>
            </a:r>
            <a:endParaRPr lang="en-US" dirty="0"/>
          </a:p>
        </p:txBody>
      </p:sp>
      <p:sp>
        <p:nvSpPr>
          <p:cNvPr id="4" name="슬라이드 번호 개체 틀 3">
            <a:extLst>
              <a:ext uri="{FF2B5EF4-FFF2-40B4-BE49-F238E27FC236}">
                <a16:creationId xmlns:a16="http://schemas.microsoft.com/office/drawing/2014/main" id="{E07B3264-15DC-4C66-9E14-AB24666E903C}"/>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5" name="직사각형 4">
            <a:extLst>
              <a:ext uri="{FF2B5EF4-FFF2-40B4-BE49-F238E27FC236}">
                <a16:creationId xmlns:a16="http://schemas.microsoft.com/office/drawing/2014/main" id="{A407A842-DE51-4792-B6E6-8092E0028C35}"/>
              </a:ext>
            </a:extLst>
          </p:cNvPr>
          <p:cNvSpPr/>
          <p:nvPr/>
        </p:nvSpPr>
        <p:spPr>
          <a:xfrm>
            <a:off x="838200" y="1524000"/>
            <a:ext cx="7467600" cy="3047373"/>
          </a:xfrm>
          <a:prstGeom prst="rect">
            <a:avLst/>
          </a:prstGeom>
        </p:spPr>
        <p:txBody>
          <a:bodyPr wrap="square">
            <a:spAutoFit/>
          </a:bodyPr>
          <a:lstStyle/>
          <a:p>
            <a:pPr>
              <a:lnSpc>
                <a:spcPct val="150000"/>
              </a:lnSpc>
              <a:spcAft>
                <a:spcPts val="800"/>
              </a:spcAft>
            </a:pPr>
            <a:r>
              <a:rPr lang="en-US" altLang="ko-KR" b="1" dirty="0">
                <a:latin typeface="Verdana" panose="020B0604030504040204" pitchFamily="34" charset="0"/>
                <a:ea typeface="맑은 고딕" panose="020B0503020000020004" pitchFamily="50" charset="-127"/>
                <a:cs typeface="DaunPenh" panose="020B0604020202020204" pitchFamily="2" charset="0"/>
              </a:rPr>
              <a:t>Scope of the proposed standard:</a:t>
            </a:r>
            <a:endParaRPr lang="ko-KR" altLang="ko-KR" dirty="0">
              <a:latin typeface="Calibri" panose="020F0502020204030204" pitchFamily="34" charset="0"/>
              <a:ea typeface="맑은 고딕" panose="020B0503020000020004" pitchFamily="50" charset="-127"/>
              <a:cs typeface="DaunPenh" panose="020B0604020202020204" pitchFamily="2" charset="0"/>
            </a:endParaRPr>
          </a:p>
          <a:p>
            <a:pPr>
              <a:lnSpc>
                <a:spcPct val="150000"/>
              </a:lnSpc>
              <a:spcAft>
                <a:spcPts val="800"/>
              </a:spcAft>
            </a:pPr>
            <a:r>
              <a:rPr lang="en-US" altLang="ko-KR" dirty="0">
                <a:solidFill>
                  <a:srgbClr val="000000"/>
                </a:solidFill>
                <a:latin typeface="Verdana" panose="020B0604030504040204" pitchFamily="34" charset="0"/>
                <a:ea typeface="맑은 고딕" panose="020B0503020000020004" pitchFamily="50" charset="-127"/>
                <a:cs typeface="DaunPenh" panose="020B0604020202020204" pitchFamily="2" charset="0"/>
              </a:rPr>
              <a:t>This standard defines a framework for mixed reality content aimed at effectively motion learning</a:t>
            </a:r>
            <a:r>
              <a:rPr lang="en-US" altLang="ko-KR" sz="1100" dirty="0">
                <a:latin typeface="Calibri" panose="020F0502020204030204" pitchFamily="34" charset="0"/>
                <a:ea typeface="맑은 고딕" panose="020B0503020000020004" pitchFamily="50" charset="-127"/>
                <a:cs typeface="DaunPenh" panose="020B0604020202020204" pitchFamily="2" charset="0"/>
              </a:rPr>
              <a:t> </a:t>
            </a:r>
            <a:r>
              <a:rPr lang="en-US" altLang="ko-KR" dirty="0">
                <a:solidFill>
                  <a:srgbClr val="000000"/>
                </a:solidFill>
                <a:latin typeface="Verdana" panose="020B0604030504040204" pitchFamily="34" charset="0"/>
                <a:ea typeface="맑은 고딕" panose="020B0503020000020004" pitchFamily="50" charset="-127"/>
                <a:cs typeface="DaunPenh" panose="020B0604020202020204" pitchFamily="2" charset="0"/>
              </a:rPr>
              <a:t>. This standard includes definition for motion sensing and guiding for reference motion learning. Definitions of terms,  requirements and data formats for input and output processes and application programming interfaces used for implementation of the content. </a:t>
            </a:r>
            <a:r>
              <a:rPr lang="en-US" altLang="ko-KR" sz="1100" dirty="0">
                <a:latin typeface="Calibri" panose="020F0502020204030204" pitchFamily="34" charset="0"/>
                <a:ea typeface="맑은 고딕" panose="020B0503020000020004" pitchFamily="50" charset="-127"/>
                <a:cs typeface="DaunPenh" panose="020B0604020202020204" pitchFamily="2" charset="0"/>
              </a:rPr>
              <a:t> </a:t>
            </a:r>
            <a:endParaRPr lang="ko-KR" altLang="ko-KR" sz="1400" dirty="0">
              <a:effectLst/>
              <a:latin typeface="Calibri" panose="020F0502020204030204" pitchFamily="34" charset="0"/>
              <a:ea typeface="맑은 고딕" panose="020B0503020000020004" pitchFamily="50" charset="-127"/>
              <a:cs typeface="DaunPenh" panose="020B0604020202020204" pitchFamily="2" charset="0"/>
            </a:endParaRPr>
          </a:p>
        </p:txBody>
      </p:sp>
    </p:spTree>
    <p:extLst>
      <p:ext uri="{BB962C8B-B14F-4D97-AF65-F5344CB8AC3E}">
        <p14:creationId xmlns:p14="http://schemas.microsoft.com/office/powerpoint/2010/main" val="2797635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5699</TotalTime>
  <Words>463</Words>
  <Application>Microsoft Office PowerPoint</Application>
  <PresentationFormat>화면 슬라이드 쇼(4:3)</PresentationFormat>
  <Paragraphs>61</Paragraphs>
  <Slides>7</Slides>
  <Notes>2</Notes>
  <HiddenSlides>0</HiddenSlides>
  <MMClips>0</MMClips>
  <ScaleCrop>false</ScaleCrop>
  <HeadingPairs>
    <vt:vector size="6" baseType="variant">
      <vt:variant>
        <vt:lpstr>사용한 글꼴</vt:lpstr>
      </vt:variant>
      <vt:variant>
        <vt:i4>11</vt:i4>
      </vt:variant>
      <vt:variant>
        <vt:lpstr>테마</vt:lpstr>
      </vt:variant>
      <vt:variant>
        <vt:i4>3</vt:i4>
      </vt:variant>
      <vt:variant>
        <vt:lpstr>슬라이드 제목</vt:lpstr>
      </vt:variant>
      <vt:variant>
        <vt:i4>7</vt:i4>
      </vt:variant>
    </vt:vector>
  </HeadingPairs>
  <TitlesOfParts>
    <vt:vector size="21" baseType="lpstr">
      <vt:lpstr>Geneva</vt:lpstr>
      <vt:lpstr>ＭＳ Ｐゴシック</vt:lpstr>
      <vt:lpstr>游ゴシック</vt:lpstr>
      <vt:lpstr>굴림</vt:lpstr>
      <vt:lpstr>맑은 고딕</vt:lpstr>
      <vt:lpstr>Arial</vt:lpstr>
      <vt:lpstr>Calibri</vt:lpstr>
      <vt:lpstr>DaunPenh</vt:lpstr>
      <vt:lpstr>Myriad Pro</vt:lpstr>
      <vt:lpstr>Times New Roman</vt:lpstr>
      <vt:lpstr>Verdana</vt:lpstr>
      <vt:lpstr>IEEE-SA Powerpoint Template</vt:lpstr>
      <vt:lpstr>Office 테마</vt:lpstr>
      <vt:lpstr>1_Office 테마</vt:lpstr>
      <vt:lpstr>PowerPoint 프레젠테이션</vt:lpstr>
      <vt:lpstr>Compliance with  IEEE Standards Policies and Procedures</vt:lpstr>
      <vt:lpstr>IEEE 3079 HMD Based VR Sickness Reducing Technology Dongil Dillon Seo, dillon.seo@telekom-capital.com</vt:lpstr>
      <vt:lpstr>Concept of Framework</vt:lpstr>
      <vt:lpstr>Mixed Reality Standard Framework for Motion Learning</vt:lpstr>
      <vt:lpstr>Conclusion</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233</cp:revision>
  <dcterms:created xsi:type="dcterms:W3CDTF">2014-10-13T13:02:20Z</dcterms:created>
  <dcterms:modified xsi:type="dcterms:W3CDTF">2020-04-21T15:39:45Z</dcterms:modified>
</cp:coreProperties>
</file>