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</p:sldMasterIdLst>
  <p:notesMasterIdLst>
    <p:notesMasterId r:id="rId16"/>
  </p:notesMasterIdLst>
  <p:handoutMasterIdLst>
    <p:handoutMasterId r:id="rId17"/>
  </p:handoutMasterIdLst>
  <p:sldIdLst>
    <p:sldId id="301" r:id="rId5"/>
    <p:sldId id="365" r:id="rId6"/>
    <p:sldId id="366" r:id="rId7"/>
    <p:sldId id="515" r:id="rId8"/>
    <p:sldId id="516" r:id="rId9"/>
    <p:sldId id="523" r:id="rId10"/>
    <p:sldId id="518" r:id="rId11"/>
    <p:sldId id="519" r:id="rId12"/>
    <p:sldId id="520" r:id="rId13"/>
    <p:sldId id="521" r:id="rId14"/>
    <p:sldId id="522" r:id="rId15"/>
  </p:sldIdLst>
  <p:sldSz cx="9144000" cy="6858000" type="screen4x3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108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zeiraaj" initials="z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6516"/>
    <a:srgbClr val="7F7F7F"/>
    <a:srgbClr val="3366FF"/>
    <a:srgbClr val="3333FF"/>
    <a:srgbClr val="3333CC"/>
    <a:srgbClr val="0033CC"/>
    <a:srgbClr val="333399"/>
    <a:srgbClr val="336699"/>
    <a:srgbClr val="2D2D8A"/>
    <a:srgbClr val="2222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6D9F66E-5EB9-4882-86FB-DCBF35E3C3E4}" styleName="보통 스타일 4 - 강조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보통 스타일 4 - 강조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보통 스타일 4 - 강조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85BE263C-DBD7-4A20-BB59-AAB30ACAA65A}" styleName="보통 스타일 3 - 강조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86" autoAdjust="0"/>
    <p:restoredTop sz="80631" autoAdjust="0"/>
  </p:normalViewPr>
  <p:slideViewPr>
    <p:cSldViewPr snapToGrid="0">
      <p:cViewPr varScale="1">
        <p:scale>
          <a:sx n="110" d="100"/>
          <a:sy n="110" d="100"/>
        </p:scale>
        <p:origin x="108" y="558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8" d="100"/>
          <a:sy n="78" d="100"/>
        </p:scale>
        <p:origin x="3132" y="96"/>
      </p:cViewPr>
      <p:guideLst>
        <p:guide orient="horz" pos="3108"/>
        <p:guide pos="212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9440" cy="495338"/>
          </a:xfrm>
          <a:prstGeom prst="rect">
            <a:avLst/>
          </a:prstGeom>
        </p:spPr>
        <p:txBody>
          <a:bodyPr vert="horz" lIns="93081" tIns="46540" rIns="93081" bIns="4654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4798" y="1"/>
            <a:ext cx="2919440" cy="495338"/>
          </a:xfrm>
          <a:prstGeom prst="rect">
            <a:avLst/>
          </a:prstGeom>
        </p:spPr>
        <p:txBody>
          <a:bodyPr vert="horz" lIns="93081" tIns="46540" rIns="93081" bIns="46540" rtlCol="0"/>
          <a:lstStyle>
            <a:lvl1pPr algn="r">
              <a:defRPr sz="1200"/>
            </a:lvl1pPr>
          </a:lstStyle>
          <a:p>
            <a:fld id="{0CD8B52C-927B-41D1-A137-8B4F8A0FC931}" type="datetimeFigureOut">
              <a:rPr lang="ko-KR" altLang="en-US" smtClean="0"/>
              <a:t>2020-07-05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370976"/>
            <a:ext cx="2919440" cy="495338"/>
          </a:xfrm>
          <a:prstGeom prst="rect">
            <a:avLst/>
          </a:prstGeom>
        </p:spPr>
        <p:txBody>
          <a:bodyPr vert="horz" lIns="93081" tIns="46540" rIns="93081" bIns="46540" rtlCol="0" anchor="b"/>
          <a:lstStyle>
            <a:lvl1pPr algn="l">
              <a:defRPr sz="1200"/>
            </a:lvl1pPr>
          </a:lstStyle>
          <a:p>
            <a:r>
              <a:rPr lang="en-US" altLang="ko-KR"/>
              <a:t>2</a:t>
            </a:r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4798" y="9370976"/>
            <a:ext cx="2919440" cy="495338"/>
          </a:xfrm>
          <a:prstGeom prst="rect">
            <a:avLst/>
          </a:prstGeom>
        </p:spPr>
        <p:txBody>
          <a:bodyPr vert="horz" lIns="93081" tIns="46540" rIns="93081" bIns="46540" rtlCol="0" anchor="b"/>
          <a:lstStyle>
            <a:lvl1pPr algn="r">
              <a:defRPr sz="1200"/>
            </a:lvl1pPr>
          </a:lstStyle>
          <a:p>
            <a:fld id="{D3900DD7-D5EC-4DF0-B4BB-D06511B906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355165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0" cy="493316"/>
          </a:xfrm>
          <a:prstGeom prst="rect">
            <a:avLst/>
          </a:prstGeom>
        </p:spPr>
        <p:txBody>
          <a:bodyPr vert="horz" lIns="94849" tIns="47424" rIns="94849" bIns="4742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4" y="0"/>
            <a:ext cx="2918830" cy="493316"/>
          </a:xfrm>
          <a:prstGeom prst="rect">
            <a:avLst/>
          </a:prstGeom>
        </p:spPr>
        <p:txBody>
          <a:bodyPr vert="horz" lIns="94849" tIns="47424" rIns="94849" bIns="47424" rtlCol="0"/>
          <a:lstStyle>
            <a:lvl1pPr algn="r">
              <a:defRPr sz="1200"/>
            </a:lvl1pPr>
          </a:lstStyle>
          <a:p>
            <a:fld id="{B9A91834-3F34-4B40-8735-EA115B05FDDA}" type="datetimeFigureOut">
              <a:rPr lang="en-US" smtClean="0"/>
              <a:pPr/>
              <a:t>7/5/2020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49" tIns="47424" rIns="94849" bIns="4742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4849" tIns="47424" rIns="94849" bIns="4742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371285"/>
            <a:ext cx="2918830" cy="493316"/>
          </a:xfrm>
          <a:prstGeom prst="rect">
            <a:avLst/>
          </a:prstGeom>
        </p:spPr>
        <p:txBody>
          <a:bodyPr vert="horz" lIns="94849" tIns="47424" rIns="94849" bIns="47424" rtlCol="0" anchor="b"/>
          <a:lstStyle>
            <a:lvl1pPr algn="l">
              <a:defRPr sz="1200"/>
            </a:lvl1pPr>
          </a:lstStyle>
          <a:p>
            <a:r>
              <a:rPr lang="en-US"/>
              <a:t>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4" y="9371285"/>
            <a:ext cx="2918830" cy="493316"/>
          </a:xfrm>
          <a:prstGeom prst="rect">
            <a:avLst/>
          </a:prstGeom>
        </p:spPr>
        <p:txBody>
          <a:bodyPr vert="horz" lIns="94849" tIns="47424" rIns="94849" bIns="47424" rtlCol="0" anchor="b"/>
          <a:lstStyle>
            <a:lvl1pPr algn="r">
              <a:defRPr sz="1200"/>
            </a:lvl1pPr>
          </a:lstStyle>
          <a:p>
            <a:fld id="{038F7F6D-8A3B-DB4E-AE49-8696C0E84EF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8744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8F7F6D-8A3B-DB4E-AE49-8696C0E84EF1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5791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47763" y="1233488"/>
            <a:ext cx="4440237" cy="33289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F7F6D-8A3B-DB4E-AE49-8696C0E84EF1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6013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47763" y="1233488"/>
            <a:ext cx="4440237" cy="33289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F7F6D-8A3B-DB4E-AE49-8696C0E84EF1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1715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F7F6D-8A3B-DB4E-AE49-8696C0E84EF1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6440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47763" y="1233488"/>
            <a:ext cx="4440237" cy="33289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F7F6D-8A3B-DB4E-AE49-8696C0E84EF1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5050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47763" y="1233488"/>
            <a:ext cx="4440237" cy="33289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F7F6D-8A3B-DB4E-AE49-8696C0E84EF1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8902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F7F6D-8A3B-DB4E-AE49-8696C0E84EF1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22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iStock_000000821333Medi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3" descr="IEEE_SA_Bar_Graphic_long_rg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01650"/>
            <a:ext cx="9144000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4" descr="IEEE_whit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01000" y="577850"/>
            <a:ext cx="9017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06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3400" y="1676400"/>
            <a:ext cx="7391400" cy="5334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33400" y="1219200"/>
            <a:ext cx="6477000" cy="533400"/>
          </a:xfrm>
        </p:spPr>
        <p:txBody>
          <a:bodyPr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7DB43-830D-1046-BFA1-567429D83337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  <p:sp>
        <p:nvSpPr>
          <p:cNvPr id="9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3079-18-31-00-0004</a:t>
            </a:r>
          </a:p>
        </p:txBody>
      </p:sp>
    </p:spTree>
    <p:extLst>
      <p:ext uri="{BB962C8B-B14F-4D97-AF65-F5344CB8AC3E}">
        <p14:creationId xmlns:p14="http://schemas.microsoft.com/office/powerpoint/2010/main" val="587428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Globe Cov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8" descr="IEEE_SA_Bar_Graphic_long_l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1652"/>
            <a:ext cx="9150351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06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666875"/>
            <a:ext cx="7772400" cy="533400"/>
          </a:xfrm>
          <a:prstGeom prst="rect">
            <a:avLst/>
          </a:prstGeom>
        </p:spPr>
        <p:txBody>
          <a:bodyPr anchor="t" anchorCtr="0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209675"/>
            <a:ext cx="7772400" cy="533400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85800" y="3014663"/>
            <a:ext cx="3886200" cy="828675"/>
          </a:xfrm>
          <a:prstGeom prst="rect">
            <a:avLst/>
          </a:prstGeom>
        </p:spPr>
        <p:txBody>
          <a:bodyPr anchor="ctr" anchorCtr="0"/>
          <a:lstStyle>
            <a:lvl1pPr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600"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bg1"/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bg1"/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46689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7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70866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/>
              <a:t>3079-18-0053-00-0002-framework-of-evaluation-and-assessment-for-the-VR-sockness-of-VR-content</a:t>
            </a:r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543800" y="6610350"/>
            <a:ext cx="1485900" cy="247650"/>
          </a:xfrm>
          <a:prstGeom prst="rect">
            <a:avLst/>
          </a:prstGeom>
        </p:spPr>
        <p:txBody>
          <a:bodyPr/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744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04800"/>
            <a:ext cx="8077200" cy="461554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844731"/>
            <a:ext cx="8077200" cy="532746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 dirty="0"/>
            </a:lvl5pPr>
          </a:lstStyle>
          <a:p>
            <a:pPr lvl="0">
              <a:buFont typeface="Wingdings" panose="05000000000000000000" pitchFamily="2" charset="2"/>
              <a:buChar char="v"/>
            </a:pPr>
            <a:r>
              <a:rPr lang="en-US"/>
              <a:t>Edit Master text styles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3079-19-0036-00-0002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2E1C35-070C-B34E-A7FF-C7EF50ECC007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9306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3079-19-0036-00-0002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151530-862B-9346-A97E-4A574C8B779C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829087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3962400" cy="46482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524000"/>
            <a:ext cx="3962400" cy="46482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3079-19-0036-00-0002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BAEA6A-4D89-7943-A8FF-D2FD5DF21EDA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755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3079-19-0036-00-0002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833148-389D-4145-BA83-3955F191B085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97808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3079-19-0036-00-0002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4E890C-18FA-EB4D-A659-13D1100DA7A5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006460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3079-19-0036-00-0002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3DE15D-E6AD-C14A-8CF8-1C5B9405B462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0039760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849094"/>
            <a:ext cx="8077200" cy="532310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3079-19-0036-00-0002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B8E80B-1874-4C45-88EE-460E555FCA94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56607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304800"/>
            <a:ext cx="20193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5905500" cy="58674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3079-19-0036-00-0002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DF435-CD6A-B846-9508-AB4D904659D5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364251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3" descr="IEEE_SA_Bar_Graphic_long_rgb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6172200"/>
            <a:ext cx="91440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8077200" cy="46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86600" y="6629400"/>
            <a:ext cx="1066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0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05850" y="6629400"/>
            <a:ext cx="4381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2" name="Picture 24" descr="IEEE_white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001000" y="6248400"/>
            <a:ext cx="9017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6BF91AA4-4074-4D0C-8AF1-431D0CC2ADF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378" y="49211"/>
            <a:ext cx="887095" cy="723683"/>
          </a:xfrm>
          <a:prstGeom prst="rect">
            <a:avLst/>
          </a:prstGeom>
        </p:spPr>
      </p:pic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9600" y="6629400"/>
            <a:ext cx="4800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0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/>
              <a:t>3079-19-0036-00-0002</a:t>
            </a:r>
          </a:p>
        </p:txBody>
      </p:sp>
    </p:spTree>
    <p:extLst>
      <p:ext uri="{BB962C8B-B14F-4D97-AF65-F5344CB8AC3E}">
        <p14:creationId xmlns:p14="http://schemas.microsoft.com/office/powerpoint/2010/main" val="688874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F26516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9pPr>
    </p:titleStyle>
    <p:bodyStyle>
      <a:lvl1pPr marL="342900" indent="-342900" algn="l" rtl="0" eaLnBrk="1" fontAlgn="base" hangingPunct="1">
        <a:spcBef>
          <a:spcPct val="50000"/>
        </a:spcBef>
        <a:spcAft>
          <a:spcPct val="0"/>
        </a:spcAft>
        <a:defRPr lang="en-US" altLang="en-US" sz="2000" kern="1200" smtClean="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lang="en-US" altLang="en-US"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lang="en-US" altLang="en-US" sz="15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lang="en-US" altLang="en-US" sz="135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lang="en-US" altLang="en-US" sz="135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standards.ieee.org/guides/bylaws/sect6-7.html#6" TargetMode="External"/><Relationship Id="rId2" Type="http://schemas.openxmlformats.org/officeDocument/2006/relationships/hyperlink" Target="http://standards.ieee.org/develop/policies/bylaws/sect6-7.html#7" TargetMode="Externa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971F25-5BDF-4C9D-86A9-70DA6726BF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871525"/>
            <a:ext cx="7772400" cy="1019175"/>
          </a:xfrm>
        </p:spPr>
        <p:txBody>
          <a:bodyPr/>
          <a:lstStyle/>
          <a:p>
            <a:r>
              <a:rPr lang="en-US" dirty="0"/>
              <a:t>Video Quality Assessment Methods Performance Comparison for 3DoF+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003B34-197C-4C0E-9088-B0FDD45013B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2118" y="3014663"/>
            <a:ext cx="8676409" cy="2793855"/>
          </a:xfrm>
        </p:spPr>
        <p:txBody>
          <a:bodyPr/>
          <a:lstStyle/>
          <a:p>
            <a:r>
              <a:rPr lang="en-US" altLang="ko-KR" dirty="0">
                <a:solidFill>
                  <a:schemeClr val="accent1"/>
                </a:solidFill>
              </a:rPr>
              <a:t>Presenter</a:t>
            </a:r>
            <a:r>
              <a:rPr lang="en-US" altLang="ko-KR">
                <a:solidFill>
                  <a:schemeClr val="accent1"/>
                </a:solidFill>
              </a:rPr>
              <a:t>: Jong-Beom Jeong (uof4949@</a:t>
            </a:r>
            <a:r>
              <a:rPr lang="en-US" altLang="ko-KR" dirty="0">
                <a:solidFill>
                  <a:schemeClr val="accent1"/>
                </a:solidFill>
              </a:rPr>
              <a:t>skku.edu)</a:t>
            </a:r>
          </a:p>
          <a:p>
            <a:r>
              <a:rPr lang="en-US" altLang="ko-KR" dirty="0">
                <a:solidFill>
                  <a:schemeClr val="accent1"/>
                </a:solidFill>
              </a:rPr>
              <a:t>Jong-</a:t>
            </a:r>
            <a:r>
              <a:rPr lang="en-US" altLang="ko-KR" dirty="0" err="1">
                <a:solidFill>
                  <a:schemeClr val="accent1"/>
                </a:solidFill>
              </a:rPr>
              <a:t>Beom</a:t>
            </a:r>
            <a:r>
              <a:rPr lang="en-US" altLang="ko-KR" dirty="0">
                <a:solidFill>
                  <a:schemeClr val="accent1"/>
                </a:solidFill>
              </a:rPr>
              <a:t> Jeong, </a:t>
            </a:r>
            <a:r>
              <a:rPr lang="en-US" altLang="ko-KR" dirty="0" err="1">
                <a:solidFill>
                  <a:schemeClr val="accent1"/>
                </a:solidFill>
              </a:rPr>
              <a:t>Soonbin</a:t>
            </a:r>
            <a:r>
              <a:rPr lang="en-US" altLang="ko-KR" dirty="0">
                <a:solidFill>
                  <a:schemeClr val="accent1"/>
                </a:solidFill>
              </a:rPr>
              <a:t> Lee</a:t>
            </a:r>
            <a:r>
              <a:rPr lang="en-US" altLang="ko-KR">
                <a:solidFill>
                  <a:schemeClr val="accent1"/>
                </a:solidFill>
              </a:rPr>
              <a:t>, Inae Kim, Il-Woong </a:t>
            </a:r>
            <a:r>
              <a:rPr lang="en-US" altLang="ko-KR" dirty="0" err="1">
                <a:solidFill>
                  <a:schemeClr val="accent1"/>
                </a:solidFill>
              </a:rPr>
              <a:t>Ryu</a:t>
            </a:r>
            <a:r>
              <a:rPr lang="en-US" altLang="ko-KR" dirty="0">
                <a:solidFill>
                  <a:schemeClr val="accent1"/>
                </a:solidFill>
              </a:rPr>
              <a:t>, </a:t>
            </a:r>
            <a:r>
              <a:rPr lang="en-US" altLang="ko-KR" err="1">
                <a:solidFill>
                  <a:schemeClr val="accent1"/>
                </a:solidFill>
              </a:rPr>
              <a:t>Sungbin</a:t>
            </a:r>
            <a:r>
              <a:rPr lang="en-US" altLang="ko-KR">
                <a:solidFill>
                  <a:schemeClr val="accent1"/>
                </a:solidFill>
              </a:rPr>
              <a:t> Kim, Eun-Seok Ryu</a:t>
            </a:r>
            <a:endParaRPr lang="en-US" altLang="ko-KR" dirty="0">
              <a:solidFill>
                <a:schemeClr val="accent1"/>
              </a:solidFill>
            </a:endParaRPr>
          </a:p>
          <a:p>
            <a:endParaRPr lang="en-US" altLang="ko-KR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altLang="ko-K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Multimedia Computing Systems Lab. (MCSL)</a:t>
            </a:r>
          </a:p>
          <a:p>
            <a:r>
              <a:rPr lang="en-US" altLang="ko-KR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http://mcsl.skku.edu</a:t>
            </a:r>
          </a:p>
          <a:p>
            <a:r>
              <a:rPr lang="en-US" altLang="ko-K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Department of Computer Education</a:t>
            </a:r>
          </a:p>
          <a:p>
            <a:r>
              <a:rPr lang="en-US" altLang="ko-KR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Sungkyunkwan</a:t>
            </a:r>
            <a:r>
              <a:rPr lang="en-US" altLang="ko-K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University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6540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806" y="1616859"/>
            <a:ext cx="5213594" cy="4351295"/>
          </a:xfrm>
          <a:prstGeom prst="rect">
            <a:avLst/>
          </a:prstGeom>
          <a:solidFill>
            <a:schemeClr val="bg1"/>
          </a:solidFill>
        </p:spPr>
      </p:pic>
      <p:graphicFrame>
        <p:nvGraphicFramePr>
          <p:cNvPr id="6" name="표 5">
            <a:extLst>
              <a:ext uri="{FF2B5EF4-FFF2-40B4-BE49-F238E27FC236}">
                <a16:creationId xmlns:a16="http://schemas.microsoft.com/office/drawing/2014/main" id="{51143429-88F3-47E2-9B7D-ABB1C57217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2858344"/>
              </p:ext>
            </p:extLst>
          </p:nvPr>
        </p:nvGraphicFramePr>
        <p:xfrm>
          <a:off x="5894401" y="2846383"/>
          <a:ext cx="2895094" cy="2622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32726">
                  <a:extLst>
                    <a:ext uri="{9D8B030D-6E8A-4147-A177-3AD203B41FA5}">
                      <a16:colId xmlns:a16="http://schemas.microsoft.com/office/drawing/2014/main" val="2951218095"/>
                    </a:ext>
                  </a:extLst>
                </a:gridCol>
                <a:gridCol w="1662368">
                  <a:extLst>
                    <a:ext uri="{9D8B030D-6E8A-4147-A177-3AD203B41FA5}">
                      <a16:colId xmlns:a16="http://schemas.microsoft.com/office/drawing/2014/main" val="981429693"/>
                    </a:ext>
                  </a:extLst>
                </a:gridCol>
              </a:tblGrid>
              <a:tr h="30030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Metric name</a:t>
                      </a:r>
                      <a:endParaRPr lang="ko-KR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Correlation</a:t>
                      </a:r>
                      <a:r>
                        <a:rPr lang="en-US" altLang="ko-KR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 latinLnBrk="1"/>
                      <a:r>
                        <a:rPr lang="en-US" altLang="ko-KR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coefficient </a:t>
                      </a:r>
                    </a:p>
                    <a:p>
                      <a:pPr algn="ctr" latinLnBrk="1"/>
                      <a:r>
                        <a:rPr lang="en-US" altLang="ko-KR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with MOS</a:t>
                      </a:r>
                      <a:endParaRPr lang="ko-KR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722965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PSNR</a:t>
                      </a:r>
                      <a:endParaRPr lang="ko-KR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0.3012</a:t>
                      </a:r>
                      <a:endParaRPr lang="ko-KR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68372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SSIM</a:t>
                      </a:r>
                      <a:endParaRPr lang="ko-KR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0.3932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712189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MS-SSIM</a:t>
                      </a:r>
                      <a:endParaRPr lang="ko-KR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0.5694</a:t>
                      </a:r>
                      <a:endParaRPr lang="ko-KR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763202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VMAF</a:t>
                      </a:r>
                      <a:endParaRPr lang="ko-KR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0.6601</a:t>
                      </a:r>
                      <a:endParaRPr lang="ko-KR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106745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IV-PSNR</a:t>
                      </a:r>
                      <a:endParaRPr lang="ko-KR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0.5539</a:t>
                      </a:r>
                      <a:endParaRPr lang="ko-KR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2559147"/>
                  </a:ext>
                </a:extLst>
              </a:tr>
            </a:tbl>
          </a:graphicData>
        </a:graphic>
      </p:graphicFrame>
      <p:sp>
        <p:nvSpPr>
          <p:cNvPr id="7" name="제목 1">
            <a:extLst>
              <a:ext uri="{FF2B5EF4-FFF2-40B4-BE49-F238E27FC236}">
                <a16:creationId xmlns:a16="http://schemas.microsoft.com/office/drawing/2014/main" id="{0B13203B-A4E5-4FF9-97C0-D57521882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803" y="274638"/>
            <a:ext cx="8470198" cy="563562"/>
          </a:xfrm>
        </p:spPr>
        <p:txBody>
          <a:bodyPr/>
          <a:lstStyle/>
          <a:p>
            <a:r>
              <a:rPr lang="en-US" altLang="ko-KR" dirty="0"/>
              <a:t>Experimental Results</a:t>
            </a:r>
            <a:endParaRPr lang="ko-KR" alt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CE27F8-4947-49AA-99A1-04250F714484}"/>
              </a:ext>
            </a:extLst>
          </p:cNvPr>
          <p:cNvSpPr txBox="1"/>
          <p:nvPr/>
        </p:nvSpPr>
        <p:spPr>
          <a:xfrm>
            <a:off x="66676" y="759535"/>
            <a:ext cx="90773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ko-KR" sz="2000" dirty="0">
                <a:solidFill>
                  <a:srgbClr val="716C6B"/>
                </a:solidFill>
                <a:latin typeface="Arial"/>
                <a:cs typeface="Arial"/>
              </a:rPr>
              <a:t>VMAF showed the best correlation coefficient with MOS</a:t>
            </a:r>
          </a:p>
          <a:p>
            <a:pPr marL="285750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ko-KR" sz="2000" dirty="0">
                <a:solidFill>
                  <a:srgbClr val="716C6B"/>
                </a:solidFill>
                <a:latin typeface="Arial"/>
                <a:cs typeface="Arial"/>
              </a:rPr>
              <a:t>PSNR showed the worst results among the metrics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4FA4318-71D4-4E8E-A3B6-5AE7EB443007}"/>
              </a:ext>
            </a:extLst>
          </p:cNvPr>
          <p:cNvSpPr txBox="1"/>
          <p:nvPr/>
        </p:nvSpPr>
        <p:spPr>
          <a:xfrm>
            <a:off x="972418" y="5906405"/>
            <a:ext cx="42963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Correlation between MOS and objective quality metrics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FA4318-71D4-4E8E-A3B6-5AE7EB443007}"/>
              </a:ext>
            </a:extLst>
          </p:cNvPr>
          <p:cNvSpPr txBox="1"/>
          <p:nvPr/>
        </p:nvSpPr>
        <p:spPr>
          <a:xfrm>
            <a:off x="5669855" y="5537074"/>
            <a:ext cx="33441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Correlation coefficient </a:t>
            </a:r>
          </a:p>
          <a:p>
            <a:pPr algn="ctr"/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between MOS and objective quality metrics</a:t>
            </a:r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878EE4BC-51CA-4714-BE98-90E92DD431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629400"/>
            <a:ext cx="7280366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0" latinLnBrk="0" hangingPunct="0">
              <a:defRPr sz="1000" b="1" kern="12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3079-20-0027-02-0002 Video Quality Assessment Methods Performance Comparison for 3DoF+</a:t>
            </a:r>
          </a:p>
        </p:txBody>
      </p:sp>
    </p:spTree>
    <p:extLst>
      <p:ext uri="{BB962C8B-B14F-4D97-AF65-F5344CB8AC3E}">
        <p14:creationId xmlns:p14="http://schemas.microsoft.com/office/powerpoint/2010/main" val="24362408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>
            <a:extLst>
              <a:ext uri="{FF2B5EF4-FFF2-40B4-BE49-F238E27FC236}">
                <a16:creationId xmlns:a16="http://schemas.microsoft.com/office/drawing/2014/main" id="{0B13203B-A4E5-4FF9-97C0-D57521882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803" y="274638"/>
            <a:ext cx="8470198" cy="563562"/>
          </a:xfrm>
        </p:spPr>
        <p:txBody>
          <a:bodyPr/>
          <a:lstStyle/>
          <a:p>
            <a:r>
              <a:rPr lang="en-US" altLang="ko-KR" dirty="0"/>
              <a:t>Conclusion</a:t>
            </a:r>
            <a:endParaRPr lang="ko-KR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CE27F8-4947-49AA-99A1-04250F714484}"/>
              </a:ext>
            </a:extLst>
          </p:cNvPr>
          <p:cNvSpPr txBox="1"/>
          <p:nvPr/>
        </p:nvSpPr>
        <p:spPr>
          <a:xfrm>
            <a:off x="66676" y="759535"/>
            <a:ext cx="907732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ko-KR" sz="2000" dirty="0">
                <a:solidFill>
                  <a:srgbClr val="00B0F0"/>
                </a:solidFill>
                <a:latin typeface="Arial"/>
                <a:cs typeface="Arial"/>
              </a:rPr>
              <a:t>Problem</a:t>
            </a:r>
          </a:p>
          <a:p>
            <a:pPr marL="742950" lvl="1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ko-KR" sz="1600" dirty="0">
                <a:solidFill>
                  <a:srgbClr val="716C6B"/>
                </a:solidFill>
                <a:latin typeface="Arial"/>
                <a:cs typeface="Arial"/>
              </a:rPr>
              <a:t>For state-of-the-art virtual reality system, quality metric is really important</a:t>
            </a:r>
          </a:p>
          <a:p>
            <a:pPr marL="742950" lvl="1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ko-KR" sz="1600" dirty="0">
                <a:solidFill>
                  <a:srgbClr val="716C6B"/>
                </a:solidFill>
                <a:latin typeface="Arial"/>
                <a:cs typeface="Arial"/>
              </a:rPr>
              <a:t>Subjective quality and traditional metric (e.g. PSNR) shows low correlation</a:t>
            </a:r>
          </a:p>
          <a:p>
            <a:pPr marL="285750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ko-KR" sz="2000" dirty="0">
                <a:solidFill>
                  <a:srgbClr val="00B0F0"/>
                </a:solidFill>
                <a:latin typeface="Arial"/>
                <a:cs typeface="Arial"/>
              </a:rPr>
              <a:t>Proposed Methods and Insights</a:t>
            </a:r>
          </a:p>
          <a:p>
            <a:pPr marL="742950" lvl="1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ko-KR" sz="1600" dirty="0">
                <a:solidFill>
                  <a:srgbClr val="716C6B"/>
                </a:solidFill>
                <a:latin typeface="Arial"/>
                <a:cs typeface="Arial"/>
              </a:rPr>
              <a:t>Quality metrics of MPEG-I were analyzed with 3DoF+ subjective quality data</a:t>
            </a:r>
          </a:p>
          <a:p>
            <a:pPr marL="742950" lvl="1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ko-KR" sz="1600" dirty="0">
                <a:solidFill>
                  <a:srgbClr val="716C6B"/>
                </a:solidFill>
                <a:latin typeface="Arial"/>
                <a:cs typeface="Arial"/>
              </a:rPr>
              <a:t>Traditional metric (e.g. PSNR) is not appropriate for 3DoF+</a:t>
            </a:r>
          </a:p>
          <a:p>
            <a:pPr marL="285750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ko-KR" sz="2000" dirty="0">
                <a:solidFill>
                  <a:srgbClr val="00B0F0"/>
                </a:solidFill>
                <a:latin typeface="Arial"/>
                <a:cs typeface="Arial"/>
              </a:rPr>
              <a:t>Future Work</a:t>
            </a:r>
          </a:p>
          <a:p>
            <a:pPr marL="742950" lvl="1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ko-KR" sz="1600" dirty="0">
                <a:solidFill>
                  <a:srgbClr val="716C6B"/>
                </a:solidFill>
                <a:latin typeface="Arial"/>
                <a:cs typeface="Arial"/>
              </a:rPr>
              <a:t>Human-familiar quality metric should be developed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79C1C6DF-4BF9-4491-BD48-CB771969EF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629400"/>
            <a:ext cx="7280366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0" latinLnBrk="0" hangingPunct="0">
              <a:defRPr sz="1000" b="1" kern="12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3079-20-0027-02-0002 Video Quality Assessment Methods Performance Comparison for 3DoF+</a:t>
            </a:r>
          </a:p>
        </p:txBody>
      </p:sp>
    </p:spTree>
    <p:extLst>
      <p:ext uri="{BB962C8B-B14F-4D97-AF65-F5344CB8AC3E}">
        <p14:creationId xmlns:p14="http://schemas.microsoft.com/office/powerpoint/2010/main" val="2550666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cs typeface="ＭＳ Ｐゴシック" pitchFamily="-84" charset="-128"/>
              </a:rPr>
              <a:t>Compliance with </a:t>
            </a:r>
            <a:br>
              <a:rPr lang="en-US" dirty="0">
                <a:cs typeface="ＭＳ Ｐゴシック" pitchFamily="-84" charset="-128"/>
              </a:rPr>
            </a:br>
            <a:r>
              <a:rPr lang="en-US" dirty="0">
                <a:cs typeface="ＭＳ Ｐゴシック" pitchFamily="-84" charset="-128"/>
              </a:rPr>
              <a:t>IEEE Standards Policies and Procedures</a:t>
            </a:r>
          </a:p>
        </p:txBody>
      </p:sp>
      <p:sp>
        <p:nvSpPr>
          <p:cNvPr id="1741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FBEED3A-6D63-9244-B6A1-DC72C373F3D9}" type="slidenum">
              <a:rPr lang="en-US"/>
              <a:pPr/>
              <a:t>2</a:t>
            </a:fld>
            <a:endParaRPr lang="en-US" sz="1400">
              <a:latin typeface="Myriad Pro" charset="0"/>
            </a:endParaRP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00C9A968-ABAA-4847-8D83-8EBC248C48B0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219200"/>
            <a:ext cx="8229600" cy="47053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>
            <a:lvl1pPr marL="342900" indent="-342900" algn="l" rtl="0" eaLnBrk="1" fontAlgn="base" hangingPunct="1">
              <a:spcBef>
                <a:spcPct val="50000"/>
              </a:spcBef>
              <a:spcAft>
                <a:spcPct val="0"/>
              </a:spcAft>
              <a:defRPr lang="en-US" altLang="en-US" sz="2000" kern="120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lang="en-US" altLang="en-US"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lang="en-US" altLang="en-US" sz="15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lang="en-US" altLang="en-US" sz="135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lang="en-US" altLang="en-US" sz="135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defTabSz="914400">
              <a:lnSpc>
                <a:spcPct val="80000"/>
              </a:lnSpc>
            </a:pPr>
            <a:endParaRPr lang="en-US" altLang="ja-JP" sz="1200">
              <a:cs typeface="ＭＳ Ｐゴシック" pitchFamily="-84" charset="-128"/>
            </a:endParaRPr>
          </a:p>
          <a:p>
            <a:pPr marL="0" indent="0" defTabSz="914400"/>
            <a:r>
              <a:rPr lang="en-US" sz="1200" b="1"/>
              <a:t>Subclause 5.2.1 of the </a:t>
            </a:r>
            <a:r>
              <a:rPr lang="en-US" sz="1200" b="1" i="1"/>
              <a:t>IEEE-SA Standards Board Bylaws </a:t>
            </a:r>
            <a:r>
              <a:rPr lang="en-US" sz="1200" b="1"/>
              <a:t>states, "While participating in IEEE standards development activities, all participants...shall act in accordance with all applicable laws (nation-based and international), the IEEE Code of Ethics, and with IEEE Standards policies and procedures."</a:t>
            </a:r>
            <a:endParaRPr lang="en-US" altLang="ja-JP" sz="1200" b="1">
              <a:cs typeface="ＭＳ Ｐゴシック" pitchFamily="-84" charset="-128"/>
            </a:endParaRPr>
          </a:p>
          <a:p>
            <a:pPr defTabSz="914400">
              <a:buFontTx/>
              <a:buChar char="•"/>
            </a:pPr>
            <a:endParaRPr lang="en-US" altLang="ja-JP" sz="1200">
              <a:cs typeface="ＭＳ Ｐゴシック" pitchFamily="-84" charset="-128"/>
            </a:endParaRPr>
          </a:p>
          <a:p>
            <a:pPr marL="0" indent="0" defTabSz="914400"/>
            <a:r>
              <a:rPr lang="en-US" altLang="ja-JP" sz="1200">
                <a:cs typeface="ＭＳ Ｐゴシック" pitchFamily="-84" charset="-128"/>
              </a:rPr>
              <a:t>The contributor acknowledges and accepts that this contribution is subject to </a:t>
            </a:r>
          </a:p>
          <a:p>
            <a:pPr defTabSz="914400">
              <a:buFontTx/>
              <a:buChar char="•"/>
            </a:pPr>
            <a:r>
              <a:rPr lang="en-US" altLang="ja-JP" sz="1200">
                <a:cs typeface="ＭＳ Ｐゴシック" pitchFamily="-84" charset="-128"/>
              </a:rPr>
              <a:t>The IEEE Standards copyright policy as stated in the </a:t>
            </a:r>
            <a:r>
              <a:rPr lang="en-US" altLang="ja-JP" sz="1200" i="1">
                <a:cs typeface="ＭＳ Ｐゴシック" pitchFamily="-84" charset="-128"/>
              </a:rPr>
              <a:t>IEEE-SA Standards Board Bylaws</a:t>
            </a:r>
            <a:r>
              <a:rPr lang="en-US" altLang="ja-JP" sz="1200">
                <a:cs typeface="ＭＳ Ｐゴシック" pitchFamily="-84" charset="-128"/>
              </a:rPr>
              <a:t>, section 7, </a:t>
            </a:r>
            <a:r>
              <a:rPr lang="en-US" altLang="ja-JP" sz="1200">
                <a:cs typeface="ＭＳ Ｐゴシック" pitchFamily="-84" charset="-128"/>
                <a:hlinkClick r:id="rId2"/>
              </a:rPr>
              <a:t>http://standards.ieee.org/develop/policies/bylaws/sect6-7.html#7</a:t>
            </a:r>
            <a:r>
              <a:rPr lang="en-US" altLang="ja-JP" sz="1200">
                <a:cs typeface="ＭＳ Ｐゴシック" pitchFamily="-84" charset="-128"/>
              </a:rPr>
              <a:t>, and the </a:t>
            </a:r>
            <a:r>
              <a:rPr lang="en-US" altLang="ja-JP" sz="1200" i="1">
                <a:cs typeface="ＭＳ Ｐゴシック" pitchFamily="-84" charset="-128"/>
              </a:rPr>
              <a:t>IEEE-SA Standards Board Operations Manual</a:t>
            </a:r>
            <a:r>
              <a:rPr lang="en-US" altLang="ja-JP" sz="1200">
                <a:cs typeface="ＭＳ Ｐゴシック" pitchFamily="-84" charset="-128"/>
              </a:rPr>
              <a:t>, section 6.1, http://standards.ieee.org/develop/policies/opman/sect6.html</a:t>
            </a:r>
          </a:p>
          <a:p>
            <a:pPr defTabSz="914400">
              <a:buFontTx/>
              <a:buChar char="•"/>
            </a:pPr>
            <a:r>
              <a:rPr lang="en-US" altLang="ja-JP" sz="1200">
                <a:cs typeface="ＭＳ Ｐゴシック" pitchFamily="-84" charset="-128"/>
              </a:rPr>
              <a:t>The IEEE Standards patent policy as stated in the </a:t>
            </a:r>
            <a:r>
              <a:rPr lang="en-US" altLang="ja-JP" sz="1200" i="1">
                <a:cs typeface="ＭＳ Ｐゴシック" pitchFamily="-84" charset="-128"/>
              </a:rPr>
              <a:t>IEEE-SA Standards Board Bylaws</a:t>
            </a:r>
            <a:r>
              <a:rPr lang="en-US" altLang="ja-JP" sz="1200">
                <a:cs typeface="ＭＳ Ｐゴシック" pitchFamily="-84" charset="-128"/>
              </a:rPr>
              <a:t>, section 6, </a:t>
            </a:r>
            <a:r>
              <a:rPr lang="en-US" altLang="ja-JP" sz="1200">
                <a:cs typeface="ＭＳ Ｐゴシック" pitchFamily="-84" charset="-128"/>
                <a:hlinkClick r:id="rId3"/>
              </a:rPr>
              <a:t>http://standards.ieee.org/guides/bylaws/sect6-7.html#6</a:t>
            </a:r>
            <a:r>
              <a:rPr lang="en-US" altLang="ja-JP" sz="1200">
                <a:cs typeface="ＭＳ Ｐゴシック" pitchFamily="-84" charset="-128"/>
              </a:rPr>
              <a:t>, and the </a:t>
            </a:r>
            <a:r>
              <a:rPr lang="en-US" altLang="ja-JP" sz="1200" i="1">
                <a:cs typeface="ＭＳ Ｐゴシック" pitchFamily="-84" charset="-128"/>
              </a:rPr>
              <a:t>IEEE-SA Standards Board Operations Manual</a:t>
            </a:r>
            <a:r>
              <a:rPr lang="en-US" altLang="ja-JP" sz="1200">
                <a:cs typeface="ＭＳ Ｐゴシック" pitchFamily="-84" charset="-128"/>
              </a:rPr>
              <a:t>, section 6.3, http://standards.ieee.org/develop/policies/opman/sect6.html</a:t>
            </a:r>
          </a:p>
          <a:p>
            <a:pPr defTabSz="914400">
              <a:buFontTx/>
              <a:buChar char="•"/>
            </a:pPr>
            <a:endParaRPr lang="en-US" sz="1200" dirty="0">
              <a:cs typeface="ＭＳ Ｐゴシック" pitchFamily="-84" charset="-128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6B7D1F75-5F65-44B3-BA2F-E373857053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629400"/>
            <a:ext cx="7280366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0" latinLnBrk="0" hangingPunct="0">
              <a:defRPr sz="1000" b="1" kern="12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3079-20-0027-02-0002 Video Quality Assessment Methods Performance Comparison for 3DoF+</a:t>
            </a:r>
          </a:p>
        </p:txBody>
      </p:sp>
    </p:spTree>
    <p:extLst>
      <p:ext uri="{BB962C8B-B14F-4D97-AF65-F5344CB8AC3E}">
        <p14:creationId xmlns:p14="http://schemas.microsoft.com/office/powerpoint/2010/main" val="1273612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1844235"/>
              </p:ext>
            </p:extLst>
          </p:nvPr>
        </p:nvGraphicFramePr>
        <p:xfrm>
          <a:off x="228600" y="1371600"/>
          <a:ext cx="8686800" cy="4484054"/>
        </p:xfrm>
        <a:graphic>
          <a:graphicData uri="http://schemas.openxmlformats.org/drawingml/2006/table">
            <a:tbl>
              <a:tblPr/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06488">
                <a:tc gridSpan="4">
                  <a:txBody>
                    <a:bodyPr/>
                    <a:lstStyle/>
                    <a:p>
                      <a:pPr marL="4572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itchFamily="-84" charset="0"/>
                          <a:cs typeface="Times New Roman" panose="02020603050405020304" pitchFamily="18" charset="0"/>
                        </a:rPr>
                        <a:t>Video Quality Assessment Methods Performance Comparison for 3DoF+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itchFamily="-8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915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Date:</a:t>
                      </a: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  2020-07-09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7688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Author(s): Jong-Beom Jeong, Soonbin Lee, Inae Kim, Il-Woong Ryu, Sungbin Kim, Eun-Seok Ryu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7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Name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Affiliation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Phone [optional]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Email [optional]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19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Jong-Beom Jeong</a:t>
                      </a: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Sungkyunkwan Univ.</a:t>
                      </a: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uof4949@skku.edu</a:t>
                      </a: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219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Soonbin Lee</a:t>
                      </a: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Sungkyunkwan Univ.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9612002"/>
                  </a:ext>
                </a:extLst>
              </a:tr>
              <a:tr h="1219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Inae Kim</a:t>
                      </a: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Sungkyunkwan Univ.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3691757"/>
                  </a:ext>
                </a:extLst>
              </a:tr>
              <a:tr h="1219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Il-Woong Ryu</a:t>
                      </a: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Gachon Univ.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7146405"/>
                  </a:ext>
                </a:extLst>
              </a:tr>
              <a:tr h="1219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Sungbin Kim</a:t>
                      </a: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Sungkyunkwan Univ.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4179699"/>
                  </a:ext>
                </a:extLst>
              </a:tr>
              <a:tr h="1219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Eun-Seok Ryu</a:t>
                      </a: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Sungkyunkwan Univ.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esryu@skku.edu</a:t>
                      </a: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9810155"/>
                  </a:ext>
                </a:extLst>
              </a:tr>
            </a:tbl>
          </a:graphicData>
        </a:graphic>
      </p:graphicFrame>
      <p:sp>
        <p:nvSpPr>
          <p:cNvPr id="18467" name="Rectangle 6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3</a:t>
            </a:fld>
            <a:endParaRPr lang="en-US">
              <a:latin typeface="Myriad Pro" charset="0"/>
            </a:endParaRPr>
          </a:p>
        </p:txBody>
      </p:sp>
      <p:sp>
        <p:nvSpPr>
          <p:cNvPr id="10" name="제목 1">
            <a:extLst>
              <a:ext uri="{FF2B5EF4-FFF2-40B4-BE49-F238E27FC236}">
                <a16:creationId xmlns:a16="http://schemas.microsoft.com/office/drawing/2014/main" id="{5A05C877-EC01-426C-97BD-97FB4D81F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1"/>
            <a:ext cx="8229600" cy="914399"/>
          </a:xfrm>
        </p:spPr>
        <p:txBody>
          <a:bodyPr/>
          <a:lstStyle/>
          <a:p>
            <a:pPr eaLnBrk="0" hangingPunct="0"/>
            <a:r>
              <a:rPr lang="en-GB" altLang="ko-KR" sz="1800" dirty="0"/>
              <a:t>IEEE 3079</a:t>
            </a:r>
            <a:br>
              <a:rPr lang="en-GB" altLang="ko-KR" sz="1800" dirty="0"/>
            </a:br>
            <a:r>
              <a:rPr lang="en-US" altLang="ko-KR" sz="1800" dirty="0"/>
              <a:t>HMD Based VR Sickness Reducing Technology</a:t>
            </a:r>
            <a:br>
              <a:rPr lang="en-US" altLang="ko-KR" sz="1800" dirty="0"/>
            </a:br>
            <a:r>
              <a:rPr lang="en-US" altLang="ko-KR" sz="1800" dirty="0" err="1"/>
              <a:t>Dongil</a:t>
            </a:r>
            <a:r>
              <a:rPr lang="en-US" altLang="ko-KR" sz="1800" dirty="0"/>
              <a:t> Dillon </a:t>
            </a:r>
            <a:r>
              <a:rPr lang="en-US" altLang="ko-KR" sz="1800" dirty="0" err="1"/>
              <a:t>Seo</a:t>
            </a:r>
            <a:r>
              <a:rPr lang="en-US" altLang="ko-KR" sz="1800" dirty="0"/>
              <a:t>, dillon.seo@telekom-capital.com</a:t>
            </a:r>
            <a:endParaRPr lang="ko-KR" altLang="en-US" sz="1800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8E889AA-6232-49A7-AB33-9630FF43E6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629400"/>
            <a:ext cx="7280366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0" latinLnBrk="0" hangingPunct="0">
              <a:defRPr sz="1000" b="1" kern="12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3079-20-0027-02-0002 Video Quality Assessment Methods Performance Comparison for 3DoF+</a:t>
            </a:r>
          </a:p>
        </p:txBody>
      </p:sp>
    </p:spTree>
    <p:extLst>
      <p:ext uri="{BB962C8B-B14F-4D97-AF65-F5344CB8AC3E}">
        <p14:creationId xmlns:p14="http://schemas.microsoft.com/office/powerpoint/2010/main" val="24868712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>
            <a:extLst>
              <a:ext uri="{FF2B5EF4-FFF2-40B4-BE49-F238E27FC236}">
                <a16:creationId xmlns:a16="http://schemas.microsoft.com/office/drawing/2014/main" id="{BACE27F8-4947-49AA-99A1-04250F714484}"/>
              </a:ext>
            </a:extLst>
          </p:cNvPr>
          <p:cNvSpPr txBox="1"/>
          <p:nvPr/>
        </p:nvSpPr>
        <p:spPr>
          <a:xfrm>
            <a:off x="66676" y="759535"/>
            <a:ext cx="907732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ko-KR" sz="2000" dirty="0">
                <a:solidFill>
                  <a:srgbClr val="716C6B"/>
                </a:solidFill>
                <a:latin typeface="Arial"/>
                <a:cs typeface="Arial"/>
              </a:rPr>
              <a:t>Three phases of ISO/IEC MPEG-Immersive VR standardization</a:t>
            </a:r>
          </a:p>
          <a:p>
            <a:pPr marL="742950" lvl="1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ko-KR" sz="1600" dirty="0">
                <a:solidFill>
                  <a:srgbClr val="716C6B"/>
                </a:solidFill>
                <a:latin typeface="Arial"/>
                <a:cs typeface="Arial"/>
              </a:rPr>
              <a:t>To support the entire movement in VR, 6DoF is required</a:t>
            </a:r>
          </a:p>
          <a:p>
            <a:pPr marL="742950" lvl="1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ko-KR" sz="1600" dirty="0">
                <a:solidFill>
                  <a:srgbClr val="716C6B"/>
                </a:solidFill>
                <a:latin typeface="Arial"/>
                <a:cs typeface="Arial"/>
              </a:rPr>
              <a:t>6DoF media support will be completed by 2022</a:t>
            </a:r>
          </a:p>
          <a:p>
            <a:pPr marL="742950" lvl="1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ko-KR" sz="1600" dirty="0">
                <a:solidFill>
                  <a:srgbClr val="716C6B"/>
                </a:solidFill>
                <a:latin typeface="Arial"/>
                <a:cs typeface="Arial"/>
              </a:rPr>
              <a:t>3DoF+ standard will be established by 2020 to support the limited 6DoF </a:t>
            </a:r>
          </a:p>
        </p:txBody>
      </p:sp>
      <p:sp>
        <p:nvSpPr>
          <p:cNvPr id="22" name="제목 1">
            <a:extLst>
              <a:ext uri="{FF2B5EF4-FFF2-40B4-BE49-F238E27FC236}">
                <a16:creationId xmlns:a16="http://schemas.microsoft.com/office/drawing/2014/main" id="{0B13203B-A4E5-4FF9-97C0-D57521882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803" y="274638"/>
            <a:ext cx="8470198" cy="563562"/>
          </a:xfrm>
        </p:spPr>
        <p:txBody>
          <a:bodyPr/>
          <a:lstStyle/>
          <a:p>
            <a:r>
              <a:rPr lang="en-US" altLang="ko-KR" dirty="0"/>
              <a:t>Virtual Reality in MPEG-I</a:t>
            </a:r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3C7AEE99-6630-4B3D-AD3D-BA46BC290B0B}"/>
              </a:ext>
            </a:extLst>
          </p:cNvPr>
          <p:cNvGrpSpPr/>
          <p:nvPr/>
        </p:nvGrpSpPr>
        <p:grpSpPr>
          <a:xfrm>
            <a:off x="342185" y="2766798"/>
            <a:ext cx="8631774" cy="2940828"/>
            <a:chOff x="735990" y="2085103"/>
            <a:chExt cx="8104588" cy="2761217"/>
          </a:xfrm>
        </p:grpSpPr>
        <p:sp>
          <p:nvSpPr>
            <p:cNvPr id="7" name="모서리가 둥근 직사각형 61">
              <a:extLst>
                <a:ext uri="{FF2B5EF4-FFF2-40B4-BE49-F238E27FC236}">
                  <a16:creationId xmlns:a16="http://schemas.microsoft.com/office/drawing/2014/main" id="{466F75CA-4670-4775-B334-42CBF71446B1}"/>
                </a:ext>
              </a:extLst>
            </p:cNvPr>
            <p:cNvSpPr/>
            <p:nvPr/>
          </p:nvSpPr>
          <p:spPr>
            <a:xfrm>
              <a:off x="6206640" y="2267280"/>
              <a:ext cx="2445735" cy="2579040"/>
            </a:xfrm>
            <a:prstGeom prst="roundRect">
              <a:avLst/>
            </a:prstGeom>
            <a:solidFill>
              <a:srgbClr val="5B9BD5">
                <a:lumMod val="60000"/>
                <a:lumOff val="40000"/>
              </a:srgbClr>
            </a:solidFill>
            <a:ln w="12700" cap="flat" cmpd="sng" algn="ctr">
              <a:solidFill>
                <a:srgbClr val="5B9BD5">
                  <a:lumMod val="60000"/>
                  <a:lumOff val="4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35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pic>
          <p:nvPicPr>
            <p:cNvPr id="8" name="그림 7">
              <a:extLst>
                <a:ext uri="{FF2B5EF4-FFF2-40B4-BE49-F238E27FC236}">
                  <a16:creationId xmlns:a16="http://schemas.microsoft.com/office/drawing/2014/main" id="{C9E076E0-D0A6-4ACC-AD41-62E7FC14393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76181" y="2692264"/>
              <a:ext cx="1306649" cy="1117736"/>
            </a:xfrm>
            <a:prstGeom prst="rect">
              <a:avLst/>
            </a:prstGeom>
          </p:spPr>
        </p:pic>
        <p:sp>
          <p:nvSpPr>
            <p:cNvPr id="9" name="모서리가 둥근 직사각형 8">
              <a:extLst>
                <a:ext uri="{FF2B5EF4-FFF2-40B4-BE49-F238E27FC236}">
                  <a16:creationId xmlns:a16="http://schemas.microsoft.com/office/drawing/2014/main" id="{BF4A4A84-AA72-4FB8-8ED8-9D4D5C045E29}"/>
                </a:ext>
              </a:extLst>
            </p:cNvPr>
            <p:cNvSpPr/>
            <p:nvPr/>
          </p:nvSpPr>
          <p:spPr>
            <a:xfrm>
              <a:off x="735990" y="2267280"/>
              <a:ext cx="2445735" cy="2579040"/>
            </a:xfrm>
            <a:prstGeom prst="roundRect">
              <a:avLst/>
            </a:prstGeom>
            <a:solidFill>
              <a:srgbClr val="5B9BD5">
                <a:lumMod val="60000"/>
                <a:lumOff val="40000"/>
              </a:srgbClr>
            </a:solidFill>
            <a:ln w="12700" cap="flat" cmpd="sng" algn="ctr">
              <a:solidFill>
                <a:srgbClr val="5B9BD5">
                  <a:lumMod val="60000"/>
                  <a:lumOff val="4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35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0" name="모서리가 둥근 직사각형 69">
              <a:extLst>
                <a:ext uri="{FF2B5EF4-FFF2-40B4-BE49-F238E27FC236}">
                  <a16:creationId xmlns:a16="http://schemas.microsoft.com/office/drawing/2014/main" id="{5CA20FE7-28C9-49C7-BC6C-C42441EEA5B5}"/>
                </a:ext>
              </a:extLst>
            </p:cNvPr>
            <p:cNvSpPr/>
            <p:nvPr/>
          </p:nvSpPr>
          <p:spPr>
            <a:xfrm>
              <a:off x="1025581" y="2085103"/>
              <a:ext cx="1866551" cy="364353"/>
            </a:xfrm>
            <a:prstGeom prst="roundRect">
              <a:avLst/>
            </a:prstGeom>
            <a:solidFill>
              <a:srgbClr val="44546A"/>
            </a:solidFill>
            <a:ln w="12700" cap="flat" cmpd="sng" algn="ctr">
              <a:solidFill>
                <a:srgbClr val="44546A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35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Step 1</a:t>
              </a:r>
              <a:endParaRPr kumimoji="0" lang="ko-KR" altLang="en-US" sz="135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1" name="모서리가 둥근 직사각형 61">
              <a:extLst>
                <a:ext uri="{FF2B5EF4-FFF2-40B4-BE49-F238E27FC236}">
                  <a16:creationId xmlns:a16="http://schemas.microsoft.com/office/drawing/2014/main" id="{696DD283-A887-4184-B7C0-B679B4FBECFC}"/>
                </a:ext>
              </a:extLst>
            </p:cNvPr>
            <p:cNvSpPr/>
            <p:nvPr/>
          </p:nvSpPr>
          <p:spPr>
            <a:xfrm>
              <a:off x="3471316" y="2267280"/>
              <a:ext cx="2445735" cy="2579040"/>
            </a:xfrm>
            <a:prstGeom prst="roundRect">
              <a:avLst/>
            </a:prstGeom>
            <a:solidFill>
              <a:srgbClr val="5B9BD5">
                <a:lumMod val="60000"/>
                <a:lumOff val="40000"/>
              </a:srgbClr>
            </a:solidFill>
            <a:ln w="12700" cap="flat" cmpd="sng" algn="ctr">
              <a:solidFill>
                <a:srgbClr val="5B9BD5">
                  <a:lumMod val="60000"/>
                  <a:lumOff val="4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35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2" name="모서리가 둥근 직사각형 69">
              <a:extLst>
                <a:ext uri="{FF2B5EF4-FFF2-40B4-BE49-F238E27FC236}">
                  <a16:creationId xmlns:a16="http://schemas.microsoft.com/office/drawing/2014/main" id="{6D2C9590-8D2D-4284-B09A-B1332254EA1A}"/>
                </a:ext>
              </a:extLst>
            </p:cNvPr>
            <p:cNvSpPr/>
            <p:nvPr/>
          </p:nvSpPr>
          <p:spPr>
            <a:xfrm>
              <a:off x="3760907" y="2085103"/>
              <a:ext cx="1866551" cy="364353"/>
            </a:xfrm>
            <a:prstGeom prst="roundRect">
              <a:avLst/>
            </a:prstGeom>
            <a:solidFill>
              <a:srgbClr val="44546A"/>
            </a:solidFill>
            <a:ln w="12700" cap="flat" cmpd="sng" algn="ctr">
              <a:solidFill>
                <a:srgbClr val="44546A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35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Step 2</a:t>
              </a:r>
              <a:endParaRPr kumimoji="0" lang="ko-KR" altLang="en-US" sz="135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3" name="모서리가 둥근 직사각형 69">
              <a:extLst>
                <a:ext uri="{FF2B5EF4-FFF2-40B4-BE49-F238E27FC236}">
                  <a16:creationId xmlns:a16="http://schemas.microsoft.com/office/drawing/2014/main" id="{5A885110-5FA7-41E4-88EE-A545F168D287}"/>
                </a:ext>
              </a:extLst>
            </p:cNvPr>
            <p:cNvSpPr/>
            <p:nvPr/>
          </p:nvSpPr>
          <p:spPr>
            <a:xfrm>
              <a:off x="6496231" y="2085103"/>
              <a:ext cx="1866551" cy="364353"/>
            </a:xfrm>
            <a:prstGeom prst="roundRect">
              <a:avLst/>
            </a:prstGeom>
            <a:solidFill>
              <a:srgbClr val="44546A"/>
            </a:solidFill>
            <a:ln w="12700" cap="flat" cmpd="sng" algn="ctr">
              <a:solidFill>
                <a:srgbClr val="44546A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35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Step 3</a:t>
              </a:r>
              <a:endParaRPr kumimoji="0" lang="ko-KR" altLang="en-US" sz="135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pic>
          <p:nvPicPr>
            <p:cNvPr id="14" name="그림 13">
              <a:extLst>
                <a:ext uri="{FF2B5EF4-FFF2-40B4-BE49-F238E27FC236}">
                  <a16:creationId xmlns:a16="http://schemas.microsoft.com/office/drawing/2014/main" id="{0C367F1E-331C-4CCD-94F2-F1C2AD4885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31633" y="2575559"/>
              <a:ext cx="855262" cy="1234441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9E95F95-96D3-4E25-A6CB-AE8A1ACCAF6D}"/>
                </a:ext>
              </a:extLst>
            </p:cNvPr>
            <p:cNvSpPr txBox="1"/>
            <p:nvPr/>
          </p:nvSpPr>
          <p:spPr>
            <a:xfrm>
              <a:off x="1790700" y="2467837"/>
              <a:ext cx="403860" cy="215444"/>
            </a:xfrm>
            <a:prstGeom prst="rect">
              <a:avLst/>
            </a:prstGeom>
            <a:solidFill>
              <a:srgbClr val="5B9BD5">
                <a:lumMod val="60000"/>
                <a:lumOff val="40000"/>
              </a:srgbClr>
            </a:solidFill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800" b="1" i="0" u="none" strike="noStrike" kern="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맑은 고딕" panose="020F0502020204030204"/>
                </a:rPr>
                <a:t>Yaw</a:t>
              </a:r>
              <a:endParaRPr kumimoji="0" lang="ko-KR" altLang="en-US" sz="800" b="1" i="0" u="none" strike="noStrike" kern="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맑은 고딕" panose="020F0502020204030204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D42F9C0-89D8-435A-BD44-5483C05BC971}"/>
                </a:ext>
              </a:extLst>
            </p:cNvPr>
            <p:cNvSpPr txBox="1"/>
            <p:nvPr/>
          </p:nvSpPr>
          <p:spPr>
            <a:xfrm>
              <a:off x="2284965" y="2859894"/>
              <a:ext cx="403860" cy="215444"/>
            </a:xfrm>
            <a:prstGeom prst="rect">
              <a:avLst/>
            </a:prstGeom>
            <a:solidFill>
              <a:srgbClr val="5B9BD5">
                <a:lumMod val="60000"/>
                <a:lumOff val="40000"/>
              </a:srgbClr>
            </a:solidFill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800" b="1" i="0" u="none" strike="noStrike" kern="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맑은 고딕" panose="020F0502020204030204"/>
                </a:rPr>
                <a:t>Roll</a:t>
              </a:r>
              <a:endParaRPr kumimoji="0" lang="ko-KR" altLang="en-US" sz="800" b="1" i="0" u="none" strike="noStrike" kern="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맑은 고딕" panose="020F0502020204030204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4CD3232-49DB-4705-A0F9-782D249C9611}"/>
                </a:ext>
              </a:extLst>
            </p:cNvPr>
            <p:cNvSpPr txBox="1"/>
            <p:nvPr/>
          </p:nvSpPr>
          <p:spPr>
            <a:xfrm>
              <a:off x="2145936" y="3346605"/>
              <a:ext cx="451815" cy="215444"/>
            </a:xfrm>
            <a:prstGeom prst="rect">
              <a:avLst/>
            </a:prstGeom>
            <a:solidFill>
              <a:srgbClr val="5B9BD5">
                <a:lumMod val="60000"/>
                <a:lumOff val="40000"/>
              </a:srgbClr>
            </a:solidFill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800" b="1" i="0" u="none" strike="noStrike" kern="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맑은 고딕" panose="020F0502020204030204"/>
                </a:rPr>
                <a:t>Pitch</a:t>
              </a:r>
              <a:endParaRPr kumimoji="0" lang="ko-KR" altLang="en-US" sz="800" b="1" i="0" u="none" strike="noStrike" kern="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맑은 고딕" panose="020F0502020204030204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7E042A2-353F-4075-9BAE-7456D48F5788}"/>
                </a:ext>
              </a:extLst>
            </p:cNvPr>
            <p:cNvSpPr txBox="1"/>
            <p:nvPr/>
          </p:nvSpPr>
          <p:spPr>
            <a:xfrm>
              <a:off x="7446307" y="2631788"/>
              <a:ext cx="403860" cy="215444"/>
            </a:xfrm>
            <a:prstGeom prst="rect">
              <a:avLst/>
            </a:prstGeom>
            <a:solidFill>
              <a:srgbClr val="5B9BD5">
                <a:lumMod val="60000"/>
                <a:lumOff val="40000"/>
              </a:srgbClr>
            </a:solidFill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800" b="1" i="0" u="none" strike="noStrike" kern="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맑은 고딕" panose="020F0502020204030204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0F849FD-0801-45EC-A71B-AEA00B730ADE}"/>
                </a:ext>
              </a:extLst>
            </p:cNvPr>
            <p:cNvSpPr txBox="1"/>
            <p:nvPr/>
          </p:nvSpPr>
          <p:spPr>
            <a:xfrm>
              <a:off x="7199687" y="2554304"/>
              <a:ext cx="403860" cy="215444"/>
            </a:xfrm>
            <a:prstGeom prst="rect">
              <a:avLst/>
            </a:prstGeom>
            <a:solidFill>
              <a:srgbClr val="5B9BD5">
                <a:lumMod val="60000"/>
                <a:lumOff val="40000"/>
              </a:srgbClr>
            </a:solidFill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800" b="1" i="0" u="none" strike="noStrike" kern="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맑은 고딕" panose="020F0502020204030204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8F47ED5-1E56-4026-82D1-C283C19B3D7E}"/>
                </a:ext>
              </a:extLst>
            </p:cNvPr>
            <p:cNvSpPr txBox="1"/>
            <p:nvPr/>
          </p:nvSpPr>
          <p:spPr>
            <a:xfrm>
              <a:off x="7814352" y="2829589"/>
              <a:ext cx="403860" cy="215444"/>
            </a:xfrm>
            <a:prstGeom prst="rect">
              <a:avLst/>
            </a:prstGeom>
            <a:solidFill>
              <a:srgbClr val="5B9BD5">
                <a:lumMod val="60000"/>
                <a:lumOff val="40000"/>
              </a:srgbClr>
            </a:solidFill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800" b="1" i="0" u="none" strike="noStrike" kern="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맑은 고딕" panose="020F0502020204030204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47FCEEC-DF73-48C0-80EE-BA58AC7BE98F}"/>
                </a:ext>
              </a:extLst>
            </p:cNvPr>
            <p:cNvSpPr txBox="1"/>
            <p:nvPr/>
          </p:nvSpPr>
          <p:spPr>
            <a:xfrm>
              <a:off x="7788159" y="2997787"/>
              <a:ext cx="403860" cy="215444"/>
            </a:xfrm>
            <a:prstGeom prst="rect">
              <a:avLst/>
            </a:prstGeom>
            <a:solidFill>
              <a:srgbClr val="5B9BD5">
                <a:lumMod val="60000"/>
                <a:lumOff val="40000"/>
              </a:srgbClr>
            </a:solidFill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800" b="1" i="0" u="none" strike="noStrike" kern="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맑은 고딕" panose="020F0502020204030204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D4E7527-F473-4E67-8676-CC022DAFB589}"/>
                </a:ext>
              </a:extLst>
            </p:cNvPr>
            <p:cNvSpPr txBox="1"/>
            <p:nvPr/>
          </p:nvSpPr>
          <p:spPr>
            <a:xfrm>
              <a:off x="7794652" y="3296171"/>
              <a:ext cx="403860" cy="215444"/>
            </a:xfrm>
            <a:prstGeom prst="rect">
              <a:avLst/>
            </a:prstGeom>
            <a:solidFill>
              <a:srgbClr val="5B9BD5">
                <a:lumMod val="60000"/>
                <a:lumOff val="40000"/>
              </a:srgbClr>
            </a:solidFill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800" b="1" i="0" u="none" strike="noStrike" kern="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맑은 고딕" panose="020F0502020204030204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34F6BEB-1003-4403-8E1A-A408CB0DFAAD}"/>
                </a:ext>
              </a:extLst>
            </p:cNvPr>
            <p:cNvSpPr txBox="1"/>
            <p:nvPr/>
          </p:nvSpPr>
          <p:spPr>
            <a:xfrm>
              <a:off x="7689362" y="3390483"/>
              <a:ext cx="403860" cy="215444"/>
            </a:xfrm>
            <a:prstGeom prst="rect">
              <a:avLst/>
            </a:prstGeom>
            <a:solidFill>
              <a:srgbClr val="5B9BD5">
                <a:lumMod val="60000"/>
                <a:lumOff val="40000"/>
              </a:srgbClr>
            </a:solidFill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800" b="1" i="0" u="none" strike="noStrike" kern="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맑은 고딕" panose="020F0502020204030204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0FABDE5-5FF0-495F-BD0B-659DF0E69A97}"/>
                </a:ext>
              </a:extLst>
            </p:cNvPr>
            <p:cNvSpPr txBox="1"/>
            <p:nvPr/>
          </p:nvSpPr>
          <p:spPr>
            <a:xfrm>
              <a:off x="6795827" y="2904834"/>
              <a:ext cx="403860" cy="215444"/>
            </a:xfrm>
            <a:prstGeom prst="rect">
              <a:avLst/>
            </a:prstGeom>
            <a:solidFill>
              <a:srgbClr val="5B9BD5">
                <a:lumMod val="60000"/>
                <a:lumOff val="40000"/>
              </a:srgbClr>
            </a:solidFill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800" b="1" i="0" u="none" strike="noStrike" kern="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맑은 고딕" panose="020F0502020204030204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447E028-0C64-4DA1-AFC1-E9992F39A5B2}"/>
                </a:ext>
              </a:extLst>
            </p:cNvPr>
            <p:cNvSpPr txBox="1"/>
            <p:nvPr/>
          </p:nvSpPr>
          <p:spPr>
            <a:xfrm>
              <a:off x="6670241" y="3315272"/>
              <a:ext cx="403860" cy="215444"/>
            </a:xfrm>
            <a:prstGeom prst="rect">
              <a:avLst/>
            </a:prstGeom>
            <a:solidFill>
              <a:srgbClr val="5B9BD5">
                <a:lumMod val="60000"/>
                <a:lumOff val="40000"/>
              </a:srgbClr>
            </a:solidFill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800" b="1" i="0" u="none" strike="noStrike" kern="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맑은 고딕" panose="020F0502020204030204"/>
              </a:endParaRPr>
            </a:p>
          </p:txBody>
        </p:sp>
        <p:sp>
          <p:nvSpPr>
            <p:cNvPr id="28" name="직사각형 27">
              <a:extLst>
                <a:ext uri="{FF2B5EF4-FFF2-40B4-BE49-F238E27FC236}">
                  <a16:creationId xmlns:a16="http://schemas.microsoft.com/office/drawing/2014/main" id="{F52E6AD4-ED2D-4BE6-917D-0EDE555B203A}"/>
                </a:ext>
              </a:extLst>
            </p:cNvPr>
            <p:cNvSpPr/>
            <p:nvPr/>
          </p:nvSpPr>
          <p:spPr>
            <a:xfrm>
              <a:off x="7295814" y="3511615"/>
              <a:ext cx="144000" cy="57157"/>
            </a:xfrm>
            <a:prstGeom prst="rect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CBEDE38-4EB9-4BC7-B8B7-723009AF84E9}"/>
                </a:ext>
              </a:extLst>
            </p:cNvPr>
            <p:cNvSpPr txBox="1"/>
            <p:nvPr/>
          </p:nvSpPr>
          <p:spPr>
            <a:xfrm>
              <a:off x="7390792" y="2707066"/>
              <a:ext cx="40386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800" b="1" i="0" u="none" strike="noStrike" kern="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맑은 고딕" panose="020F0502020204030204"/>
                </a:rPr>
                <a:t>Yaw</a:t>
              </a:r>
              <a:endParaRPr kumimoji="0" lang="ko-KR" altLang="en-US" sz="800" b="1" i="0" u="none" strike="noStrike" kern="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맑은 고딕" panose="020F0502020204030204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FD7D178-749B-4F49-8AFD-DD37F9849273}"/>
                </a:ext>
              </a:extLst>
            </p:cNvPr>
            <p:cNvSpPr txBox="1"/>
            <p:nvPr/>
          </p:nvSpPr>
          <p:spPr>
            <a:xfrm>
              <a:off x="7733565" y="2982318"/>
              <a:ext cx="40386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800" b="1" i="0" u="none" strike="noStrike" kern="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맑은 고딕" panose="020F0502020204030204"/>
                </a:rPr>
                <a:t>Roll</a:t>
              </a:r>
              <a:endParaRPr kumimoji="0" lang="ko-KR" altLang="en-US" sz="800" b="1" i="0" u="none" strike="noStrike" kern="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맑은 고딕" panose="020F0502020204030204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8CD4A69-DD29-4FAB-B5EA-A58CDB2226A2}"/>
                </a:ext>
              </a:extLst>
            </p:cNvPr>
            <p:cNvSpPr txBox="1"/>
            <p:nvPr/>
          </p:nvSpPr>
          <p:spPr>
            <a:xfrm>
              <a:off x="7439814" y="3426723"/>
              <a:ext cx="46500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800" b="1" i="0" u="none" strike="noStrike" kern="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맑은 고딕" panose="020F0502020204030204"/>
                </a:rPr>
                <a:t>Pitch</a:t>
              </a:r>
              <a:endParaRPr kumimoji="0" lang="ko-KR" altLang="en-US" sz="800" b="1" i="0" u="none" strike="noStrike" kern="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맑은 고딕" panose="020F0502020204030204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870ED78-0D64-4F81-84CB-BCA56928633C}"/>
                </a:ext>
              </a:extLst>
            </p:cNvPr>
            <p:cNvSpPr txBox="1"/>
            <p:nvPr/>
          </p:nvSpPr>
          <p:spPr>
            <a:xfrm>
              <a:off x="7733565" y="3287841"/>
              <a:ext cx="57486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</a:rPr>
                <a:t>Right</a:t>
              </a:r>
              <a:endParaRPr kumimoji="0" lang="ko-KR" altLang="en-US" sz="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9FD766B-92A8-4777-B726-47034DA7ED79}"/>
                </a:ext>
              </a:extLst>
            </p:cNvPr>
            <p:cNvSpPr txBox="1"/>
            <p:nvPr/>
          </p:nvSpPr>
          <p:spPr>
            <a:xfrm>
              <a:off x="6728137" y="2993894"/>
              <a:ext cx="57486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</a:rPr>
                <a:t>Left</a:t>
              </a:r>
              <a:endParaRPr kumimoji="0" lang="ko-KR" altLang="en-US" sz="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9D871D6E-EE97-4BF1-BDA4-0FF07C8736ED}"/>
                </a:ext>
              </a:extLst>
            </p:cNvPr>
            <p:cNvSpPr txBox="1"/>
            <p:nvPr/>
          </p:nvSpPr>
          <p:spPr>
            <a:xfrm>
              <a:off x="7733565" y="2780284"/>
              <a:ext cx="63885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</a:rPr>
                <a:t>Forward</a:t>
              </a:r>
              <a:endParaRPr kumimoji="0" lang="ko-KR" altLang="en-US" sz="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B949304-5A97-4426-93EF-7557D1C80E2D}"/>
                </a:ext>
              </a:extLst>
            </p:cNvPr>
            <p:cNvSpPr txBox="1"/>
            <p:nvPr/>
          </p:nvSpPr>
          <p:spPr>
            <a:xfrm>
              <a:off x="6640799" y="3351970"/>
              <a:ext cx="65576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</a:rPr>
                <a:t>Backward</a:t>
              </a:r>
              <a:endParaRPr kumimoji="0" lang="ko-KR" altLang="en-US" sz="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21FA9BBE-659F-47AB-871D-5539BFC0F1C0}"/>
                </a:ext>
              </a:extLst>
            </p:cNvPr>
            <p:cNvSpPr txBox="1"/>
            <p:nvPr/>
          </p:nvSpPr>
          <p:spPr>
            <a:xfrm>
              <a:off x="7039933" y="2583456"/>
              <a:ext cx="65576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</a:rPr>
                <a:t>Up</a:t>
              </a:r>
              <a:endParaRPr kumimoji="0" lang="ko-KR" altLang="en-US" sz="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2DF85F3-DD3D-4F66-87EE-E2F0C8405AB0}"/>
                </a:ext>
              </a:extLst>
            </p:cNvPr>
            <p:cNvSpPr txBox="1"/>
            <p:nvPr/>
          </p:nvSpPr>
          <p:spPr>
            <a:xfrm>
              <a:off x="7035809" y="3454030"/>
              <a:ext cx="65576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8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</a:rPr>
                <a:t>Down</a:t>
              </a:r>
              <a:endParaRPr kumimoji="0" lang="ko-KR" altLang="en-US" sz="8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</a:endParaRPr>
            </a:p>
          </p:txBody>
        </p:sp>
        <p:pic>
          <p:nvPicPr>
            <p:cNvPr id="38" name="그림 37">
              <a:extLst>
                <a:ext uri="{FF2B5EF4-FFF2-40B4-BE49-F238E27FC236}">
                  <a16:creationId xmlns:a16="http://schemas.microsoft.com/office/drawing/2014/main" id="{44A7404D-63F6-4FE6-BDD0-8F0CA76B92D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15018" y="2631633"/>
              <a:ext cx="1439632" cy="1198970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A37B8277-3E94-47B9-A080-F52FAA2E7B2B}"/>
                </a:ext>
              </a:extLst>
            </p:cNvPr>
            <p:cNvSpPr txBox="1"/>
            <p:nvPr/>
          </p:nvSpPr>
          <p:spPr>
            <a:xfrm>
              <a:off x="4492252" y="2491622"/>
              <a:ext cx="403860" cy="215444"/>
            </a:xfrm>
            <a:prstGeom prst="rect">
              <a:avLst/>
            </a:prstGeom>
            <a:solidFill>
              <a:srgbClr val="5B9BD5">
                <a:lumMod val="60000"/>
                <a:lumOff val="40000"/>
              </a:srgbClr>
            </a:solidFill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800" b="1" i="0" u="none" strike="noStrike" kern="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맑은 고딕" panose="020F0502020204030204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47E47415-7A11-47EB-B7D7-CA301238CD1E}"/>
                </a:ext>
              </a:extLst>
            </p:cNvPr>
            <p:cNvSpPr txBox="1"/>
            <p:nvPr/>
          </p:nvSpPr>
          <p:spPr>
            <a:xfrm>
              <a:off x="4762923" y="2583042"/>
              <a:ext cx="403860" cy="215444"/>
            </a:xfrm>
            <a:prstGeom prst="rect">
              <a:avLst/>
            </a:prstGeom>
            <a:solidFill>
              <a:srgbClr val="5B9BD5">
                <a:lumMod val="60000"/>
                <a:lumOff val="40000"/>
              </a:srgbClr>
            </a:solidFill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800" b="1" i="0" u="none" strike="noStrike" kern="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맑은 고딕" panose="020F0502020204030204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FAE894DE-AFF4-498E-85CF-13084819CF97}"/>
                </a:ext>
              </a:extLst>
            </p:cNvPr>
            <p:cNvSpPr txBox="1"/>
            <p:nvPr/>
          </p:nvSpPr>
          <p:spPr>
            <a:xfrm>
              <a:off x="5160679" y="2738898"/>
              <a:ext cx="403860" cy="215444"/>
            </a:xfrm>
            <a:prstGeom prst="rect">
              <a:avLst/>
            </a:prstGeom>
            <a:solidFill>
              <a:srgbClr val="5B9BD5">
                <a:lumMod val="60000"/>
                <a:lumOff val="40000"/>
              </a:srgbClr>
            </a:solidFill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800" b="1" i="0" u="none" strike="noStrike" kern="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맑은 고딕" panose="020F0502020204030204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E57F4326-80EA-4761-B740-C13D5CAB1E3C}"/>
                </a:ext>
              </a:extLst>
            </p:cNvPr>
            <p:cNvSpPr txBox="1"/>
            <p:nvPr/>
          </p:nvSpPr>
          <p:spPr>
            <a:xfrm>
              <a:off x="5152122" y="2941407"/>
              <a:ext cx="403860" cy="215444"/>
            </a:xfrm>
            <a:prstGeom prst="rect">
              <a:avLst/>
            </a:prstGeom>
            <a:solidFill>
              <a:srgbClr val="5B9BD5">
                <a:lumMod val="60000"/>
                <a:lumOff val="40000"/>
              </a:srgbClr>
            </a:solidFill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800" b="1" i="0" u="none" strike="noStrike" kern="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맑은 고딕" panose="020F0502020204030204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0074DB38-0E5C-4E3E-8391-CFB1AEA80FA9}"/>
                </a:ext>
              </a:extLst>
            </p:cNvPr>
            <p:cNvSpPr txBox="1"/>
            <p:nvPr/>
          </p:nvSpPr>
          <p:spPr>
            <a:xfrm>
              <a:off x="5129108" y="3303377"/>
              <a:ext cx="403860" cy="215444"/>
            </a:xfrm>
            <a:prstGeom prst="rect">
              <a:avLst/>
            </a:prstGeom>
            <a:solidFill>
              <a:srgbClr val="5B9BD5">
                <a:lumMod val="60000"/>
                <a:lumOff val="40000"/>
              </a:srgbClr>
            </a:solidFill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800" b="1" i="0" u="none" strike="noStrike" kern="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맑은 고딕" panose="020F0502020204030204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70B6CFE0-2CCE-41FB-82B0-3E92710FBDAB}"/>
                </a:ext>
              </a:extLst>
            </p:cNvPr>
            <p:cNvSpPr txBox="1"/>
            <p:nvPr/>
          </p:nvSpPr>
          <p:spPr>
            <a:xfrm>
              <a:off x="5023121" y="3414236"/>
              <a:ext cx="403860" cy="215444"/>
            </a:xfrm>
            <a:prstGeom prst="rect">
              <a:avLst/>
            </a:prstGeom>
            <a:solidFill>
              <a:srgbClr val="5B9BD5">
                <a:lumMod val="60000"/>
                <a:lumOff val="40000"/>
              </a:srgbClr>
            </a:solidFill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800" b="1" i="0" u="none" strike="noStrike" kern="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맑은 고딕" panose="020F0502020204030204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31C1DE91-8BB9-4B75-B6A2-CF28B8BD3A7D}"/>
                </a:ext>
              </a:extLst>
            </p:cNvPr>
            <p:cNvSpPr txBox="1"/>
            <p:nvPr/>
          </p:nvSpPr>
          <p:spPr>
            <a:xfrm>
              <a:off x="3943291" y="3390069"/>
              <a:ext cx="403860" cy="215444"/>
            </a:xfrm>
            <a:prstGeom prst="rect">
              <a:avLst/>
            </a:prstGeom>
            <a:solidFill>
              <a:srgbClr val="5B9BD5">
                <a:lumMod val="60000"/>
                <a:lumOff val="40000"/>
              </a:srgbClr>
            </a:solidFill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800" b="1" i="0" u="none" strike="noStrike" kern="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맑은 고딕" panose="020F0502020204030204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47FBCB36-E235-4C1A-BA9C-77BB24A37014}"/>
                </a:ext>
              </a:extLst>
            </p:cNvPr>
            <p:cNvSpPr txBox="1"/>
            <p:nvPr/>
          </p:nvSpPr>
          <p:spPr>
            <a:xfrm>
              <a:off x="3959503" y="2887208"/>
              <a:ext cx="403860" cy="215444"/>
            </a:xfrm>
            <a:prstGeom prst="rect">
              <a:avLst/>
            </a:prstGeom>
            <a:solidFill>
              <a:srgbClr val="5B9BD5">
                <a:lumMod val="60000"/>
                <a:lumOff val="40000"/>
              </a:srgbClr>
            </a:solidFill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800" b="1" i="0" u="none" strike="noStrike" kern="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맑은 고딕" panose="020F0502020204030204"/>
              </a:endParaRPr>
            </a:p>
          </p:txBody>
        </p:sp>
        <p:sp>
          <p:nvSpPr>
            <p:cNvPr id="48" name="사각형: 둥근 모서리 97">
              <a:extLst>
                <a:ext uri="{FF2B5EF4-FFF2-40B4-BE49-F238E27FC236}">
                  <a16:creationId xmlns:a16="http://schemas.microsoft.com/office/drawing/2014/main" id="{6CAC8B75-C869-4CC7-BA48-77E291895FF1}"/>
                </a:ext>
              </a:extLst>
            </p:cNvPr>
            <p:cNvSpPr/>
            <p:nvPr/>
          </p:nvSpPr>
          <p:spPr>
            <a:xfrm>
              <a:off x="4676233" y="3530716"/>
              <a:ext cx="242582" cy="83820"/>
            </a:xfrm>
            <a:prstGeom prst="roundRect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05456306-C992-47EC-A201-DC3589D16729}"/>
                </a:ext>
              </a:extLst>
            </p:cNvPr>
            <p:cNvSpPr txBox="1"/>
            <p:nvPr/>
          </p:nvSpPr>
          <p:spPr>
            <a:xfrm>
              <a:off x="4342894" y="2524480"/>
              <a:ext cx="65576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</a:rPr>
                <a:t>Up</a:t>
              </a:r>
              <a:endParaRPr kumimoji="0" lang="ko-KR" altLang="en-US" sz="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40D791F3-3E86-4B79-83E4-A1C02B9D0C89}"/>
                </a:ext>
              </a:extLst>
            </p:cNvPr>
            <p:cNvSpPr txBox="1"/>
            <p:nvPr/>
          </p:nvSpPr>
          <p:spPr>
            <a:xfrm>
              <a:off x="4710380" y="2672562"/>
              <a:ext cx="40386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800" b="1" i="0" u="none" strike="noStrike" kern="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맑은 고딕" panose="020F0502020204030204"/>
                </a:rPr>
                <a:t>Yaw</a:t>
              </a:r>
              <a:endParaRPr kumimoji="0" lang="ko-KR" altLang="en-US" sz="800" b="1" i="0" u="none" strike="noStrike" kern="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맑은 고딕" panose="020F0502020204030204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766E7DFA-0A93-4F9C-8671-7C1975642D9A}"/>
                </a:ext>
              </a:extLst>
            </p:cNvPr>
            <p:cNvSpPr txBox="1"/>
            <p:nvPr/>
          </p:nvSpPr>
          <p:spPr>
            <a:xfrm>
              <a:off x="5065484" y="2744613"/>
              <a:ext cx="63885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</a:rPr>
                <a:t>Forward</a:t>
              </a:r>
              <a:endParaRPr kumimoji="0" lang="ko-KR" altLang="en-US" sz="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5C4D1AB5-6A4C-487E-88F1-3C21BFA6438D}"/>
                </a:ext>
              </a:extLst>
            </p:cNvPr>
            <p:cNvSpPr txBox="1"/>
            <p:nvPr/>
          </p:nvSpPr>
          <p:spPr>
            <a:xfrm>
              <a:off x="5065604" y="2989541"/>
              <a:ext cx="40386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800" b="1" i="0" u="none" strike="noStrike" kern="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맑은 고딕" panose="020F0502020204030204"/>
                </a:rPr>
                <a:t>Roll</a:t>
              </a:r>
              <a:endParaRPr kumimoji="0" lang="ko-KR" altLang="en-US" sz="800" b="1" i="0" u="none" strike="noStrike" kern="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맑은 고딕" panose="020F0502020204030204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0CA9D50A-0551-47EF-A551-19E2779C6C3F}"/>
                </a:ext>
              </a:extLst>
            </p:cNvPr>
            <p:cNvSpPr txBox="1"/>
            <p:nvPr/>
          </p:nvSpPr>
          <p:spPr>
            <a:xfrm>
              <a:off x="5066621" y="3265128"/>
              <a:ext cx="57486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</a:rPr>
                <a:t>Right</a:t>
              </a:r>
              <a:endParaRPr kumimoji="0" lang="ko-KR" altLang="en-US" sz="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607F2394-D726-4540-971B-14525B00CC42}"/>
                </a:ext>
              </a:extLst>
            </p:cNvPr>
            <p:cNvSpPr txBox="1"/>
            <p:nvPr/>
          </p:nvSpPr>
          <p:spPr>
            <a:xfrm>
              <a:off x="4907089" y="3400595"/>
              <a:ext cx="46500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800" b="1" i="0" u="none" strike="noStrike" kern="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맑은 고딕" panose="020F0502020204030204"/>
                </a:rPr>
                <a:t>Pitch</a:t>
              </a:r>
              <a:endParaRPr kumimoji="0" lang="ko-KR" altLang="en-US" sz="800" b="1" i="0" u="none" strike="noStrike" kern="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맑은 고딕" panose="020F0502020204030204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3BAC2121-95D1-43FA-998B-F56785C81F9E}"/>
                </a:ext>
              </a:extLst>
            </p:cNvPr>
            <p:cNvSpPr txBox="1"/>
            <p:nvPr/>
          </p:nvSpPr>
          <p:spPr>
            <a:xfrm>
              <a:off x="4460542" y="3477585"/>
              <a:ext cx="65576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8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</a:rPr>
                <a:t>Down</a:t>
              </a:r>
              <a:endParaRPr kumimoji="0" lang="ko-KR" altLang="en-US" sz="8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8AF5D8E4-7EEA-4C33-A0C3-BE2478B4A5F2}"/>
                </a:ext>
              </a:extLst>
            </p:cNvPr>
            <p:cNvSpPr txBox="1"/>
            <p:nvPr/>
          </p:nvSpPr>
          <p:spPr>
            <a:xfrm>
              <a:off x="3935874" y="3372850"/>
              <a:ext cx="65576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</a:rPr>
                <a:t>Backward</a:t>
              </a:r>
              <a:endParaRPr kumimoji="0" lang="ko-KR" altLang="en-US" sz="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AB68FF34-EA00-492B-92A7-C1E219098EFF}"/>
                </a:ext>
              </a:extLst>
            </p:cNvPr>
            <p:cNvSpPr txBox="1"/>
            <p:nvPr/>
          </p:nvSpPr>
          <p:spPr>
            <a:xfrm>
              <a:off x="4043155" y="2986961"/>
              <a:ext cx="57486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</a:rPr>
                <a:t>Left</a:t>
              </a:r>
              <a:endParaRPr kumimoji="0" lang="ko-KR" altLang="en-US" sz="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2019D3EF-8A68-424B-931D-459A0390AF79}"/>
                </a:ext>
              </a:extLst>
            </p:cNvPr>
            <p:cNvSpPr txBox="1"/>
            <p:nvPr/>
          </p:nvSpPr>
          <p:spPr>
            <a:xfrm>
              <a:off x="818121" y="3833316"/>
              <a:ext cx="2625437" cy="8272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-9144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altLang="ko-KR" sz="9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</a:rPr>
                <a:t>Complete 3DoF standard by 2017</a:t>
              </a:r>
            </a:p>
            <a:p>
              <a:pPr marL="0" marR="0" lvl="0" indent="-9144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altLang="ko-KR" sz="9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</a:rPr>
                <a:t>Rotate head in a fixed state</a:t>
              </a:r>
            </a:p>
            <a:p>
              <a:pPr marL="0" marR="0" lvl="0" indent="-9144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altLang="ko-KR" sz="9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</a:rPr>
                <a:t>360 video full streaming by default</a:t>
              </a:r>
            </a:p>
            <a:p>
              <a:pPr marL="0" marR="0" lvl="0" indent="-9144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altLang="ko-KR" sz="9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</a:rPr>
                <a:t>Tiled streaming if possible</a:t>
              </a:r>
              <a:endParaRPr kumimoji="0" lang="ko-KR" altLang="en-US" sz="9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752AF954-D7BE-490C-AF95-E660EC416E3A}"/>
                </a:ext>
              </a:extLst>
            </p:cNvPr>
            <p:cNvSpPr txBox="1"/>
            <p:nvPr/>
          </p:nvSpPr>
          <p:spPr>
            <a:xfrm>
              <a:off x="3539006" y="3787122"/>
              <a:ext cx="2445736" cy="881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-9144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altLang="ko-KR" sz="9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</a:rPr>
                <a:t>Enable VR commercial servicers by 2020</a:t>
              </a:r>
            </a:p>
            <a:p>
              <a:pPr marL="0" marR="0" lvl="0" indent="-9144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>
                  <a:tab pos="0" algn="l"/>
                </a:tabLst>
                <a:defRPr/>
              </a:pPr>
              <a:r>
                <a:rPr kumimoji="0" lang="en-US" altLang="ko-KR" sz="9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</a:rPr>
                <a:t>Allow head rotation and movement within a restricted area</a:t>
              </a:r>
            </a:p>
            <a:p>
              <a:pPr marL="0" marR="0" lvl="0" indent="-9144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altLang="ko-KR" sz="9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</a:rPr>
                <a:t>User-to-user conversations and projection optimization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BB96F331-AF9A-4C5F-ADA2-9EF62737ED03}"/>
                </a:ext>
              </a:extLst>
            </p:cNvPr>
            <p:cNvSpPr txBox="1"/>
            <p:nvPr/>
          </p:nvSpPr>
          <p:spPr>
            <a:xfrm>
              <a:off x="6344864" y="3797500"/>
              <a:ext cx="2495714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-9144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altLang="ko-KR" sz="9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</a:rPr>
                <a:t>Support 6DoF by 2022</a:t>
              </a:r>
            </a:p>
            <a:p>
              <a:pPr marL="0" marR="0" lvl="0" indent="-9144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altLang="ko-KR" sz="9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</a:rPr>
                <a:t>6DoF video will reflect user’s walking motion</a:t>
              </a:r>
            </a:p>
            <a:p>
              <a:pPr marL="0" marR="0" lvl="0" indent="-9144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altLang="ko-KR" sz="9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</a:rPr>
                <a:t>Support interaction with virtual environments</a:t>
              </a:r>
            </a:p>
          </p:txBody>
        </p:sp>
      </p:grpSp>
      <p:sp>
        <p:nvSpPr>
          <p:cNvPr id="61" name="Rectangle 5">
            <a:extLst>
              <a:ext uri="{FF2B5EF4-FFF2-40B4-BE49-F238E27FC236}">
                <a16:creationId xmlns:a16="http://schemas.microsoft.com/office/drawing/2014/main" id="{8F53F148-1172-4CBE-9A73-65BECF2D10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629400"/>
            <a:ext cx="7280366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0" latinLnBrk="0" hangingPunct="0">
              <a:defRPr sz="1000" b="1" kern="12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3079-20-0027-02-0002 Video Quality Assessment Methods Performance Comparison for 3DoF+</a:t>
            </a:r>
          </a:p>
        </p:txBody>
      </p:sp>
    </p:spTree>
    <p:extLst>
      <p:ext uri="{BB962C8B-B14F-4D97-AF65-F5344CB8AC3E}">
        <p14:creationId xmlns:p14="http://schemas.microsoft.com/office/powerpoint/2010/main" val="39689823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>
            <a:extLst>
              <a:ext uri="{FF2B5EF4-FFF2-40B4-BE49-F238E27FC236}">
                <a16:creationId xmlns:a16="http://schemas.microsoft.com/office/drawing/2014/main" id="{BACE27F8-4947-49AA-99A1-04250F714484}"/>
              </a:ext>
            </a:extLst>
          </p:cNvPr>
          <p:cNvSpPr txBox="1"/>
          <p:nvPr/>
        </p:nvSpPr>
        <p:spPr>
          <a:xfrm>
            <a:off x="66676" y="759535"/>
            <a:ext cx="9077324" cy="16163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ko-KR" sz="2000" dirty="0">
                <a:solidFill>
                  <a:srgbClr val="00B0F0"/>
                </a:solidFill>
                <a:latin typeface="Arial"/>
                <a:cs typeface="Arial"/>
              </a:rPr>
              <a:t>Background</a:t>
            </a:r>
          </a:p>
          <a:p>
            <a:pPr marL="742950" lvl="1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ko-KR" sz="1600" dirty="0">
                <a:solidFill>
                  <a:srgbClr val="716C6B"/>
                </a:solidFill>
                <a:latin typeface="Arial"/>
                <a:cs typeface="Arial"/>
              </a:rPr>
              <a:t>General framework for 3DoF+ S/W</a:t>
            </a:r>
          </a:p>
          <a:p>
            <a:pPr marL="742950" lvl="1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ko-KR" sz="1600" dirty="0">
                <a:solidFill>
                  <a:srgbClr val="716C6B"/>
                </a:solidFill>
                <a:latin typeface="Arial"/>
                <a:cs typeface="Arial"/>
              </a:rPr>
              <a:t>Uses HEVC (not MV-HEVC) and additional metadata</a:t>
            </a:r>
          </a:p>
          <a:p>
            <a:pPr marL="742950" lvl="1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ko-KR" sz="1600" dirty="0">
                <a:solidFill>
                  <a:srgbClr val="716C6B"/>
                </a:solidFill>
                <a:latin typeface="Arial"/>
                <a:cs typeface="Arial"/>
              </a:rPr>
              <a:t>End-to-end video quality assessment is conducted</a:t>
            </a:r>
          </a:p>
        </p:txBody>
      </p:sp>
      <p:sp>
        <p:nvSpPr>
          <p:cNvPr id="22" name="제목 1">
            <a:extLst>
              <a:ext uri="{FF2B5EF4-FFF2-40B4-BE49-F238E27FC236}">
                <a16:creationId xmlns:a16="http://schemas.microsoft.com/office/drawing/2014/main" id="{0B13203B-A4E5-4FF9-97C0-D57521882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803" y="274638"/>
            <a:ext cx="8470198" cy="563562"/>
          </a:xfrm>
        </p:spPr>
        <p:txBody>
          <a:bodyPr/>
          <a:lstStyle/>
          <a:p>
            <a:r>
              <a:rPr lang="en-US" altLang="ko-KR" dirty="0"/>
              <a:t>Virtual Reality in MPEG-I </a:t>
            </a:r>
            <a:r>
              <a:rPr lang="en-US" altLang="ko-KR" sz="1800" dirty="0"/>
              <a:t>(Cont’d)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24" y="2555830"/>
            <a:ext cx="9041152" cy="313971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DBE6D78-F661-44F6-A8E8-BC83A642533C}"/>
              </a:ext>
            </a:extLst>
          </p:cNvPr>
          <p:cNvSpPr txBox="1"/>
          <p:nvPr/>
        </p:nvSpPr>
        <p:spPr>
          <a:xfrm>
            <a:off x="3093025" y="5628812"/>
            <a:ext cx="307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Block diagram for 3DoF+ S/W platform</a:t>
            </a:r>
            <a:endParaRPr lang="ko-KR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2AE8B5-8E86-4647-9BC3-6F666D0D35E9}"/>
              </a:ext>
            </a:extLst>
          </p:cNvPr>
          <p:cNvSpPr txBox="1"/>
          <p:nvPr/>
        </p:nvSpPr>
        <p:spPr>
          <a:xfrm>
            <a:off x="0" y="5987019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Source: Jong-</a:t>
            </a:r>
            <a:r>
              <a:rPr lang="en-US" altLang="ko-K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Beom</a:t>
            </a:r>
            <a:r>
              <a:rPr lang="ko-KR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Jeong, </a:t>
            </a:r>
            <a:r>
              <a:rPr lang="en-US" altLang="ko-K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Soonbin</a:t>
            </a:r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Lee, </a:t>
            </a:r>
            <a:r>
              <a:rPr lang="en-US" altLang="ko-K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Dongmin</a:t>
            </a:r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Jang, </a:t>
            </a:r>
            <a:r>
              <a:rPr lang="en-US" altLang="ko-K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Eun-Seok</a:t>
            </a:r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Ryu</a:t>
            </a:r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“Towards 3DoF+ 360 Video Streaming System for Immersive Media” IEEE Access, vol. 7, pp. 136399-136408, 2019</a:t>
            </a:r>
            <a:endParaRPr lang="ko-KR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6F69D95E-9245-4EFA-8526-DF2B82EA2B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629400"/>
            <a:ext cx="7280366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0" latinLnBrk="0" hangingPunct="0">
              <a:defRPr sz="1000" b="1" kern="12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3079-20-0027-02-0002 Video Quality Assessment Methods Performance Comparison for 3DoF+</a:t>
            </a:r>
          </a:p>
        </p:txBody>
      </p:sp>
    </p:spTree>
    <p:extLst>
      <p:ext uri="{BB962C8B-B14F-4D97-AF65-F5344CB8AC3E}">
        <p14:creationId xmlns:p14="http://schemas.microsoft.com/office/powerpoint/2010/main" val="42510106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" name="표 30">
            <a:extLst>
              <a:ext uri="{FF2B5EF4-FFF2-40B4-BE49-F238E27FC236}">
                <a16:creationId xmlns:a16="http://schemas.microsoft.com/office/drawing/2014/main" id="{E8A3AEA1-8375-43E5-855A-B2A8D000F7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6782210"/>
              </p:ext>
            </p:extLst>
          </p:nvPr>
        </p:nvGraphicFramePr>
        <p:xfrm>
          <a:off x="1321750" y="5379970"/>
          <a:ext cx="6567176" cy="1464504"/>
        </p:xfrm>
        <a:graphic>
          <a:graphicData uri="http://schemas.openxmlformats.org/drawingml/2006/table">
            <a:tbl>
              <a:tblPr firstRow="1" firstCol="1" bandRow="1"/>
              <a:tblGrid>
                <a:gridCol w="1467605">
                  <a:extLst>
                    <a:ext uri="{9D8B030D-6E8A-4147-A177-3AD203B41FA5}">
                      <a16:colId xmlns:a16="http://schemas.microsoft.com/office/drawing/2014/main" val="843396933"/>
                    </a:ext>
                  </a:extLst>
                </a:gridCol>
                <a:gridCol w="505488">
                  <a:extLst>
                    <a:ext uri="{9D8B030D-6E8A-4147-A177-3AD203B41FA5}">
                      <a16:colId xmlns:a16="http://schemas.microsoft.com/office/drawing/2014/main" val="2222871107"/>
                    </a:ext>
                  </a:extLst>
                </a:gridCol>
                <a:gridCol w="872190">
                  <a:extLst>
                    <a:ext uri="{9D8B030D-6E8A-4147-A177-3AD203B41FA5}">
                      <a16:colId xmlns:a16="http://schemas.microsoft.com/office/drawing/2014/main" val="1235050796"/>
                    </a:ext>
                  </a:extLst>
                </a:gridCol>
                <a:gridCol w="973739">
                  <a:extLst>
                    <a:ext uri="{9D8B030D-6E8A-4147-A177-3AD203B41FA5}">
                      <a16:colId xmlns:a16="http://schemas.microsoft.com/office/drawing/2014/main" val="4259567781"/>
                    </a:ext>
                  </a:extLst>
                </a:gridCol>
                <a:gridCol w="955403">
                  <a:extLst>
                    <a:ext uri="{9D8B030D-6E8A-4147-A177-3AD203B41FA5}">
                      <a16:colId xmlns:a16="http://schemas.microsoft.com/office/drawing/2014/main" val="1761769640"/>
                    </a:ext>
                  </a:extLst>
                </a:gridCol>
                <a:gridCol w="841162">
                  <a:extLst>
                    <a:ext uri="{9D8B030D-6E8A-4147-A177-3AD203B41FA5}">
                      <a16:colId xmlns:a16="http://schemas.microsoft.com/office/drawing/2014/main" val="3849919438"/>
                    </a:ext>
                  </a:extLst>
                </a:gridCol>
                <a:gridCol w="951589">
                  <a:extLst>
                    <a:ext uri="{9D8B030D-6E8A-4147-A177-3AD203B41FA5}">
                      <a16:colId xmlns:a16="http://schemas.microsoft.com/office/drawing/2014/main" val="1741354928"/>
                    </a:ext>
                  </a:extLst>
                </a:gridCol>
              </a:tblGrid>
              <a:tr h="24408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0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Sequence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0929" marR="60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0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Class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0929" marR="60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0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Resolution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0929" marR="60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0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No. of views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0929" marR="60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0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Frame count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0929" marR="60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0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Frame rate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0929" marR="60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0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Source </a:t>
                      </a:r>
                      <a:r>
                        <a:rPr lang="en-US" altLang="ko-KR" sz="1000" dirty="0" err="1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FoV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0929" marR="60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1615181"/>
                  </a:ext>
                </a:extLst>
              </a:tr>
              <a:tr h="24408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0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ClassroomVideo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0929" marR="60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0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A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0929" marR="60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0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4096x2048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0929" marR="60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0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15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0929" marR="60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0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120</a:t>
                      </a:r>
                      <a:endParaRPr lang="ko-KR" sz="10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0929" marR="60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0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30</a:t>
                      </a:r>
                      <a:endParaRPr lang="ko-KR" sz="10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0929" marR="60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0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360º x 180º</a:t>
                      </a:r>
                      <a:endParaRPr lang="ko-KR" sz="10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0929" marR="60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4919894"/>
                  </a:ext>
                </a:extLst>
              </a:tr>
              <a:tr h="24408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0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TechnicolorMuseum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0929" marR="60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0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B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0929" marR="60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0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2048x2048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0929" marR="60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0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24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0929" marR="60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0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300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0929" marR="60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0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30</a:t>
                      </a:r>
                      <a:endParaRPr lang="ko-KR" sz="10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0929" marR="60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0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180º x 180º</a:t>
                      </a:r>
                      <a:endParaRPr lang="ko-KR" sz="10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0929" marR="60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3675429"/>
                  </a:ext>
                </a:extLst>
              </a:tr>
              <a:tr h="24408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0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TechnicolorHijack</a:t>
                      </a:r>
                      <a:endParaRPr lang="ko-KR" sz="10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0929" marR="60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0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C</a:t>
                      </a:r>
                      <a:endParaRPr lang="ko-KR" sz="10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0929" marR="60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0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4096x4096</a:t>
                      </a:r>
                      <a:endParaRPr lang="ko-KR" sz="10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0929" marR="60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0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10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0929" marR="60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0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300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0929" marR="60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0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30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0929" marR="60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0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180º x 180º</a:t>
                      </a:r>
                      <a:endParaRPr lang="ko-KR" sz="10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0929" marR="60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9579492"/>
                  </a:ext>
                </a:extLst>
              </a:tr>
              <a:tr h="24408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0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TechnicolorPainter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0929" marR="60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0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D</a:t>
                      </a:r>
                      <a:endParaRPr lang="ko-KR" sz="10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0929" marR="60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0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2048x1088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0929" marR="60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0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16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0929" marR="60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0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300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0929" marR="60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0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30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0929" marR="60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0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46º x 25º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0929" marR="60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2834110"/>
                  </a:ext>
                </a:extLst>
              </a:tr>
              <a:tr h="24408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0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IntelKermit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0929" marR="60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0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E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0929" marR="60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0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1920x1080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0929" marR="60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0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13</a:t>
                      </a:r>
                      <a:endParaRPr lang="ko-KR" sz="10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0929" marR="60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0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300</a:t>
                      </a:r>
                      <a:endParaRPr lang="ko-KR" sz="10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0929" marR="60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0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30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0929" marR="60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ko-KR" sz="10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77.8º x 77.8º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0929" marR="60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7699327"/>
                  </a:ext>
                </a:extLst>
              </a:tr>
            </a:tbl>
          </a:graphicData>
        </a:graphic>
      </p:graphicFrame>
      <p:grpSp>
        <p:nvGrpSpPr>
          <p:cNvPr id="2" name="그룹 1"/>
          <p:cNvGrpSpPr/>
          <p:nvPr/>
        </p:nvGrpSpPr>
        <p:grpSpPr>
          <a:xfrm>
            <a:off x="993693" y="2052197"/>
            <a:ext cx="7006518" cy="3327772"/>
            <a:chOff x="532137" y="1246897"/>
            <a:chExt cx="8115005" cy="3854252"/>
          </a:xfrm>
        </p:grpSpPr>
        <p:pic>
          <p:nvPicPr>
            <p:cNvPr id="13" name="그림 12">
              <a:extLst>
                <a:ext uri="{FF2B5EF4-FFF2-40B4-BE49-F238E27FC236}">
                  <a16:creationId xmlns:a16="http://schemas.microsoft.com/office/drawing/2014/main" id="{A3260410-C9C7-45A8-BFE7-A4C3ABBD470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137" y="1246897"/>
              <a:ext cx="3272728" cy="180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그림 13">
              <a:extLst>
                <a:ext uri="{FF2B5EF4-FFF2-40B4-BE49-F238E27FC236}">
                  <a16:creationId xmlns:a16="http://schemas.microsoft.com/office/drawing/2014/main" id="{30728A07-E84A-4C04-AA94-11829E6CB5F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4385" y="1246897"/>
              <a:ext cx="1800000" cy="180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그림 14">
              <a:extLst>
                <a:ext uri="{FF2B5EF4-FFF2-40B4-BE49-F238E27FC236}">
                  <a16:creationId xmlns:a16="http://schemas.microsoft.com/office/drawing/2014/main" id="{C3AE3C98-D18F-4295-AD8D-45940DDB237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0544" y="1246897"/>
              <a:ext cx="1800000" cy="1800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6C2CCC3-9CAC-42AA-9D1F-EEBD9575C669}"/>
                </a:ext>
              </a:extLst>
            </p:cNvPr>
            <p:cNvSpPr txBox="1"/>
            <p:nvPr/>
          </p:nvSpPr>
          <p:spPr>
            <a:xfrm>
              <a:off x="1154341" y="3046463"/>
              <a:ext cx="217319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>
                  <a:latin typeface="Times New Roman" panose="02020603050405020304" pitchFamily="18" charset="0"/>
                  <a:cs typeface="Times New Roman" panose="02020603050405020304" pitchFamily="18" charset="0"/>
                </a:rPr>
                <a:t>ClassroomVideo</a:t>
              </a:r>
              <a:endParaRPr lang="ko-KR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A4E3224-2EC2-4D45-99A0-DCE81028CF1C}"/>
                </a:ext>
              </a:extLst>
            </p:cNvPr>
            <p:cNvSpPr txBox="1"/>
            <p:nvPr/>
          </p:nvSpPr>
          <p:spPr>
            <a:xfrm>
              <a:off x="4147786" y="3046463"/>
              <a:ext cx="217319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>
                  <a:latin typeface="Times New Roman" panose="02020603050405020304" pitchFamily="18" charset="0"/>
                  <a:cs typeface="Times New Roman" panose="02020603050405020304" pitchFamily="18" charset="0"/>
                </a:rPr>
                <a:t>TechnicolorMuseum</a:t>
              </a:r>
              <a:endParaRPr lang="ko-KR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F14707D-CA62-4FEC-8148-92A455B5C5CB}"/>
                </a:ext>
              </a:extLst>
            </p:cNvPr>
            <p:cNvSpPr txBox="1"/>
            <p:nvPr/>
          </p:nvSpPr>
          <p:spPr>
            <a:xfrm>
              <a:off x="6473945" y="3046463"/>
              <a:ext cx="217319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>
                  <a:latin typeface="Times New Roman" panose="02020603050405020304" pitchFamily="18" charset="0"/>
                  <a:cs typeface="Times New Roman" panose="02020603050405020304" pitchFamily="18" charset="0"/>
                </a:rPr>
                <a:t>TechnicolorHijack</a:t>
              </a:r>
              <a:endParaRPr lang="ko-KR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9CF04BD-035A-4910-8967-0D82D8A672A8}"/>
                </a:ext>
              </a:extLst>
            </p:cNvPr>
            <p:cNvSpPr txBox="1"/>
            <p:nvPr/>
          </p:nvSpPr>
          <p:spPr>
            <a:xfrm>
              <a:off x="1362971" y="4793372"/>
              <a:ext cx="217319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>
                  <a:latin typeface="Times New Roman" panose="02020603050405020304" pitchFamily="18" charset="0"/>
                  <a:cs typeface="Times New Roman" panose="02020603050405020304" pitchFamily="18" charset="0"/>
                </a:rPr>
                <a:t>TechnicolorPainter</a:t>
              </a:r>
              <a:endParaRPr lang="ko-KR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AA9AAE8-1413-4D4E-A448-7D45E7885B88}"/>
                </a:ext>
              </a:extLst>
            </p:cNvPr>
            <p:cNvSpPr txBox="1"/>
            <p:nvPr/>
          </p:nvSpPr>
          <p:spPr>
            <a:xfrm>
              <a:off x="4521235" y="4793372"/>
              <a:ext cx="217319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>
                  <a:latin typeface="Times New Roman" panose="02020603050405020304" pitchFamily="18" charset="0"/>
                  <a:cs typeface="Times New Roman" panose="02020603050405020304" pitchFamily="18" charset="0"/>
                </a:rPr>
                <a:t>IntelKermit</a:t>
              </a:r>
              <a:endParaRPr lang="ko-KR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2" name="그림 31">
              <a:extLst>
                <a:ext uri="{FF2B5EF4-FFF2-40B4-BE49-F238E27FC236}">
                  <a16:creationId xmlns:a16="http://schemas.microsoft.com/office/drawing/2014/main" id="{E373E075-B382-451C-8358-AF8BE388462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97019" y="3355102"/>
              <a:ext cx="2705100" cy="1438275"/>
            </a:xfrm>
            <a:prstGeom prst="rect">
              <a:avLst/>
            </a:prstGeom>
          </p:spPr>
        </p:pic>
        <p:pic>
          <p:nvPicPr>
            <p:cNvPr id="33" name="그림 32">
              <a:extLst>
                <a:ext uri="{FF2B5EF4-FFF2-40B4-BE49-F238E27FC236}">
                  <a16:creationId xmlns:a16="http://schemas.microsoft.com/office/drawing/2014/main" id="{DDA0043A-24EB-4AF9-8FA8-28E98AACFEF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326720" y="3354235"/>
              <a:ext cx="2562225" cy="1438275"/>
            </a:xfrm>
            <a:prstGeom prst="rect">
              <a:avLst/>
            </a:prstGeom>
          </p:spPr>
        </p:pic>
      </p:grpSp>
      <p:sp>
        <p:nvSpPr>
          <p:cNvPr id="16" name="제목 1">
            <a:extLst>
              <a:ext uri="{FF2B5EF4-FFF2-40B4-BE49-F238E27FC236}">
                <a16:creationId xmlns:a16="http://schemas.microsoft.com/office/drawing/2014/main" id="{0B13203B-A4E5-4FF9-97C0-D57521882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803" y="274638"/>
            <a:ext cx="8470198" cy="563562"/>
          </a:xfrm>
        </p:spPr>
        <p:txBody>
          <a:bodyPr/>
          <a:lstStyle/>
          <a:p>
            <a:r>
              <a:rPr lang="en-US" altLang="ko-KR" dirty="0"/>
              <a:t>Virtual Reality in MPEG-I </a:t>
            </a:r>
            <a:r>
              <a:rPr lang="en-US" altLang="ko-KR" sz="1800" dirty="0"/>
              <a:t>(Cont’d)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ACE27F8-4947-49AA-99A1-04250F714484}"/>
              </a:ext>
            </a:extLst>
          </p:cNvPr>
          <p:cNvSpPr txBox="1"/>
          <p:nvPr/>
        </p:nvSpPr>
        <p:spPr>
          <a:xfrm>
            <a:off x="66676" y="759535"/>
            <a:ext cx="907732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ko-KR" sz="2000" dirty="0">
                <a:solidFill>
                  <a:srgbClr val="00B0F0"/>
                </a:solidFill>
                <a:latin typeface="Arial"/>
                <a:cs typeface="Arial"/>
              </a:rPr>
              <a:t>Background</a:t>
            </a:r>
          </a:p>
          <a:p>
            <a:pPr marL="742950" lvl="1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ko-KR" sz="1600" dirty="0">
                <a:solidFill>
                  <a:srgbClr val="716C6B"/>
                </a:solidFill>
                <a:latin typeface="Arial"/>
                <a:cs typeface="Arial"/>
              </a:rPr>
              <a:t>3DoF+ video has multiple views, including texture + depth</a:t>
            </a:r>
          </a:p>
          <a:p>
            <a:pPr marL="742950" lvl="1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ko-KR" sz="1600" dirty="0">
                <a:solidFill>
                  <a:srgbClr val="716C6B"/>
                </a:solidFill>
                <a:latin typeface="Arial"/>
                <a:cs typeface="Arial"/>
              </a:rPr>
              <a:t>Based on the views, viewport of an user is generated</a:t>
            </a:r>
          </a:p>
        </p:txBody>
      </p:sp>
      <p:sp>
        <p:nvSpPr>
          <p:cNvPr id="19" name="Rectangle 5">
            <a:extLst>
              <a:ext uri="{FF2B5EF4-FFF2-40B4-BE49-F238E27FC236}">
                <a16:creationId xmlns:a16="http://schemas.microsoft.com/office/drawing/2014/main" id="{9C31C008-4ACE-41F3-9DC7-BBAA6534E4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629400"/>
            <a:ext cx="7280366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0" latinLnBrk="0" hangingPunct="0">
              <a:defRPr sz="1000" b="1" kern="12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3079-20-0027-02-0002 Video Quality Assessment Methods Performance Comparison for 3DoF+</a:t>
            </a:r>
          </a:p>
        </p:txBody>
      </p:sp>
    </p:spTree>
    <p:extLst>
      <p:ext uri="{BB962C8B-B14F-4D97-AF65-F5344CB8AC3E}">
        <p14:creationId xmlns:p14="http://schemas.microsoft.com/office/powerpoint/2010/main" val="33284197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>
            <a:extLst>
              <a:ext uri="{FF2B5EF4-FFF2-40B4-BE49-F238E27FC236}">
                <a16:creationId xmlns:a16="http://schemas.microsoft.com/office/drawing/2014/main" id="{BACE27F8-4947-49AA-99A1-04250F714484}"/>
              </a:ext>
            </a:extLst>
          </p:cNvPr>
          <p:cNvSpPr txBox="1"/>
          <p:nvPr/>
        </p:nvSpPr>
        <p:spPr>
          <a:xfrm>
            <a:off x="66676" y="759535"/>
            <a:ext cx="9077324" cy="19856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ko-KR" sz="2000" dirty="0">
                <a:solidFill>
                  <a:srgbClr val="00B0F0"/>
                </a:solidFill>
                <a:latin typeface="Arial"/>
                <a:cs typeface="Arial"/>
              </a:rPr>
              <a:t>Limitation</a:t>
            </a:r>
          </a:p>
          <a:p>
            <a:pPr marL="742950" lvl="1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ko-KR" sz="1600" dirty="0">
                <a:solidFill>
                  <a:srgbClr val="716C6B"/>
                </a:solidFill>
                <a:latin typeface="Arial"/>
                <a:cs typeface="Arial"/>
              </a:rPr>
              <a:t>In some cases, PSNR (traditional quality metric) does not reflect the user’s </a:t>
            </a:r>
            <a:r>
              <a:rPr lang="en-US" altLang="ko-KR" sz="1600" dirty="0" err="1">
                <a:solidFill>
                  <a:srgbClr val="716C6B"/>
                </a:solidFill>
                <a:latin typeface="Arial"/>
                <a:cs typeface="Arial"/>
              </a:rPr>
              <a:t>QoE</a:t>
            </a:r>
            <a:r>
              <a:rPr lang="en-US" altLang="ko-KR" sz="1600" dirty="0">
                <a:solidFill>
                  <a:srgbClr val="716C6B"/>
                </a:solidFill>
                <a:latin typeface="Arial"/>
                <a:cs typeface="Arial"/>
              </a:rPr>
              <a:t> </a:t>
            </a:r>
          </a:p>
          <a:p>
            <a:pPr marL="742950" lvl="1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ko-KR" sz="1600" dirty="0">
                <a:solidFill>
                  <a:srgbClr val="716C6B"/>
                </a:solidFill>
                <a:latin typeface="Arial"/>
                <a:cs typeface="Arial"/>
              </a:rPr>
              <a:t>Unlike traditional codec, 3DoF+ shows different types of artifacts</a:t>
            </a:r>
            <a:br>
              <a:rPr lang="en-US" altLang="ko-KR" sz="1600" dirty="0">
                <a:solidFill>
                  <a:srgbClr val="716C6B"/>
                </a:solidFill>
                <a:latin typeface="Arial"/>
                <a:cs typeface="Arial"/>
              </a:rPr>
            </a:br>
            <a:r>
              <a:rPr lang="en-US" altLang="ko-KR" sz="1600" dirty="0">
                <a:solidFill>
                  <a:srgbClr val="00B0F0"/>
                </a:solidFill>
                <a:latin typeface="Arial"/>
                <a:cs typeface="Arial"/>
              </a:rPr>
              <a:t>-&gt; Need to find a better quality metric</a:t>
            </a:r>
          </a:p>
          <a:p>
            <a:pPr marL="742950" lvl="1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endParaRPr lang="en-US" altLang="ko-KR" sz="1600" dirty="0">
              <a:solidFill>
                <a:srgbClr val="716C6B"/>
              </a:solidFill>
              <a:latin typeface="Arial"/>
              <a:cs typeface="Arial"/>
            </a:endParaRPr>
          </a:p>
        </p:txBody>
      </p:sp>
      <p:sp>
        <p:nvSpPr>
          <p:cNvPr id="22" name="제목 1">
            <a:extLst>
              <a:ext uri="{FF2B5EF4-FFF2-40B4-BE49-F238E27FC236}">
                <a16:creationId xmlns:a16="http://schemas.microsoft.com/office/drawing/2014/main" id="{0B13203B-A4E5-4FF9-97C0-D57521882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803" y="274638"/>
            <a:ext cx="8470198" cy="563562"/>
          </a:xfrm>
        </p:spPr>
        <p:txBody>
          <a:bodyPr/>
          <a:lstStyle/>
          <a:p>
            <a:r>
              <a:rPr lang="en-US" altLang="ko-KR" dirty="0"/>
              <a:t>Virtual Reality in MPEG-I </a:t>
            </a:r>
            <a:r>
              <a:rPr lang="en-US" altLang="ko-KR" sz="1800" dirty="0"/>
              <a:t>(Cont’d)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2AE8B5-8E86-4647-9BC3-6F666D0D35E9}"/>
              </a:ext>
            </a:extLst>
          </p:cNvPr>
          <p:cNvSpPr txBox="1"/>
          <p:nvPr/>
        </p:nvSpPr>
        <p:spPr>
          <a:xfrm>
            <a:off x="1015616" y="6337378"/>
            <a:ext cx="68771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Difference between objective and subjective quality in 3DoF+ 360 video viewport rendering </a:t>
            </a:r>
            <a:endParaRPr lang="ko-KR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그룹 7"/>
          <p:cNvGrpSpPr/>
          <p:nvPr/>
        </p:nvGrpSpPr>
        <p:grpSpPr>
          <a:xfrm>
            <a:off x="584497" y="2355563"/>
            <a:ext cx="7964488" cy="3981815"/>
            <a:chOff x="584497" y="2140411"/>
            <a:chExt cx="7964488" cy="3981815"/>
          </a:xfrm>
        </p:grpSpPr>
        <p:pic>
          <p:nvPicPr>
            <p:cNvPr id="9" name="그림 8" descr="실내, 바닥, 천장, 생활이(가) 표시된 사진&#10;&#10;자동 생성된 설명">
              <a:extLst>
                <a:ext uri="{FF2B5EF4-FFF2-40B4-BE49-F238E27FC236}">
                  <a16:creationId xmlns:a16="http://schemas.microsoft.com/office/drawing/2014/main" id="{1A81CA30-91F5-4A39-B94A-2A09DCC6ED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926" y="2140411"/>
              <a:ext cx="7963630" cy="3981815"/>
            </a:xfrm>
            <a:prstGeom prst="rect">
              <a:avLst/>
            </a:prstGeom>
          </p:spPr>
        </p:pic>
        <p:pic>
          <p:nvPicPr>
            <p:cNvPr id="10" name="그림 9" descr="실내, 바닥, 천장, 생활이(가) 표시된 사진&#10;&#10;자동 생성된 설명">
              <a:extLst>
                <a:ext uri="{FF2B5EF4-FFF2-40B4-BE49-F238E27FC236}">
                  <a16:creationId xmlns:a16="http://schemas.microsoft.com/office/drawing/2014/main" id="{B9677CD7-3654-46FE-BEAA-AFACC406E9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784" t="82863" r="65891" b="2487"/>
            <a:stretch>
              <a:fillRect/>
            </a:stretch>
          </p:blipFill>
          <p:spPr>
            <a:xfrm>
              <a:off x="2523473" y="5150044"/>
              <a:ext cx="972182" cy="972182"/>
            </a:xfrm>
            <a:custGeom>
              <a:avLst/>
              <a:gdLst>
                <a:gd name="connsiteX0" fmla="*/ 540000 w 1080000"/>
                <a:gd name="connsiteY0" fmla="*/ 0 h 1080000"/>
                <a:gd name="connsiteX1" fmla="*/ 1080000 w 1080000"/>
                <a:gd name="connsiteY1" fmla="*/ 540000 h 1080000"/>
                <a:gd name="connsiteX2" fmla="*/ 540000 w 1080000"/>
                <a:gd name="connsiteY2" fmla="*/ 1080000 h 1080000"/>
                <a:gd name="connsiteX3" fmla="*/ 0 w 1080000"/>
                <a:gd name="connsiteY3" fmla="*/ 540000 h 1080000"/>
                <a:gd name="connsiteX4" fmla="*/ 540000 w 1080000"/>
                <a:gd name="connsiteY4" fmla="*/ 0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0000" h="1080000">
                  <a:moveTo>
                    <a:pt x="540000" y="0"/>
                  </a:moveTo>
                  <a:cubicBezTo>
                    <a:pt x="838235" y="0"/>
                    <a:pt x="1080000" y="241766"/>
                    <a:pt x="1080000" y="540000"/>
                  </a:cubicBezTo>
                  <a:cubicBezTo>
                    <a:pt x="1080000" y="838234"/>
                    <a:pt x="838235" y="1080000"/>
                    <a:pt x="540000" y="1080000"/>
                  </a:cubicBezTo>
                  <a:cubicBezTo>
                    <a:pt x="241766" y="1080000"/>
                    <a:pt x="0" y="838234"/>
                    <a:pt x="0" y="540000"/>
                  </a:cubicBezTo>
                  <a:cubicBezTo>
                    <a:pt x="0" y="241766"/>
                    <a:pt x="241766" y="0"/>
                    <a:pt x="540000" y="0"/>
                  </a:cubicBezTo>
                  <a:close/>
                </a:path>
              </a:pathLst>
            </a:custGeom>
          </p:spPr>
        </p:pic>
        <p:pic>
          <p:nvPicPr>
            <p:cNvPr id="11" name="그림 10" descr="실내, 바닥, 천장, 생활이(가) 표시된 사진&#10;&#10;자동 생성된 설명">
              <a:extLst>
                <a:ext uri="{FF2B5EF4-FFF2-40B4-BE49-F238E27FC236}">
                  <a16:creationId xmlns:a16="http://schemas.microsoft.com/office/drawing/2014/main" id="{31924D14-2148-47AF-9BB6-B268A0D26A0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779" t="82863" r="15897" b="2487"/>
            <a:stretch>
              <a:fillRect/>
            </a:stretch>
          </p:blipFill>
          <p:spPr>
            <a:xfrm>
              <a:off x="6505441" y="5150044"/>
              <a:ext cx="972182" cy="972182"/>
            </a:xfrm>
            <a:custGeom>
              <a:avLst/>
              <a:gdLst>
                <a:gd name="connsiteX0" fmla="*/ 540000 w 1080000"/>
                <a:gd name="connsiteY0" fmla="*/ 0 h 1080000"/>
                <a:gd name="connsiteX1" fmla="*/ 1080000 w 1080000"/>
                <a:gd name="connsiteY1" fmla="*/ 540000 h 1080000"/>
                <a:gd name="connsiteX2" fmla="*/ 540000 w 1080000"/>
                <a:gd name="connsiteY2" fmla="*/ 1080000 h 1080000"/>
                <a:gd name="connsiteX3" fmla="*/ 0 w 1080000"/>
                <a:gd name="connsiteY3" fmla="*/ 540000 h 1080000"/>
                <a:gd name="connsiteX4" fmla="*/ 540000 w 1080000"/>
                <a:gd name="connsiteY4" fmla="*/ 0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0000" h="1080000">
                  <a:moveTo>
                    <a:pt x="540000" y="0"/>
                  </a:moveTo>
                  <a:cubicBezTo>
                    <a:pt x="838234" y="0"/>
                    <a:pt x="1080000" y="241766"/>
                    <a:pt x="1080000" y="540000"/>
                  </a:cubicBezTo>
                  <a:cubicBezTo>
                    <a:pt x="1080000" y="838234"/>
                    <a:pt x="838234" y="1080000"/>
                    <a:pt x="540000" y="1080000"/>
                  </a:cubicBezTo>
                  <a:cubicBezTo>
                    <a:pt x="241766" y="1080000"/>
                    <a:pt x="0" y="838234"/>
                    <a:pt x="0" y="540000"/>
                  </a:cubicBezTo>
                  <a:cubicBezTo>
                    <a:pt x="0" y="241766"/>
                    <a:pt x="241766" y="0"/>
                    <a:pt x="540000" y="0"/>
                  </a:cubicBezTo>
                  <a:close/>
                </a:path>
              </a:pathLst>
            </a:custGeom>
          </p:spPr>
        </p:pic>
        <p:pic>
          <p:nvPicPr>
            <p:cNvPr id="12" name="그림 11" descr="실내, 바닥, 천장, 생활이(가) 표시된 사진&#10;&#10;자동 생성된 설명">
              <a:extLst>
                <a:ext uri="{FF2B5EF4-FFF2-40B4-BE49-F238E27FC236}">
                  <a16:creationId xmlns:a16="http://schemas.microsoft.com/office/drawing/2014/main" id="{EB8D5FCB-B346-461B-B0D7-4AB23BEBEB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735" t="47625" r="16940" b="37726"/>
            <a:stretch>
              <a:fillRect/>
            </a:stretch>
          </p:blipFill>
          <p:spPr>
            <a:xfrm>
              <a:off x="6421778" y="3842304"/>
              <a:ext cx="972182" cy="972182"/>
            </a:xfrm>
            <a:custGeom>
              <a:avLst/>
              <a:gdLst>
                <a:gd name="connsiteX0" fmla="*/ 540000 w 1080000"/>
                <a:gd name="connsiteY0" fmla="*/ 0 h 1080000"/>
                <a:gd name="connsiteX1" fmla="*/ 1080000 w 1080000"/>
                <a:gd name="connsiteY1" fmla="*/ 540000 h 1080000"/>
                <a:gd name="connsiteX2" fmla="*/ 540000 w 1080000"/>
                <a:gd name="connsiteY2" fmla="*/ 1080000 h 1080000"/>
                <a:gd name="connsiteX3" fmla="*/ 0 w 1080000"/>
                <a:gd name="connsiteY3" fmla="*/ 540000 h 1080000"/>
                <a:gd name="connsiteX4" fmla="*/ 540000 w 1080000"/>
                <a:gd name="connsiteY4" fmla="*/ 0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0000" h="1080000">
                  <a:moveTo>
                    <a:pt x="540000" y="0"/>
                  </a:moveTo>
                  <a:cubicBezTo>
                    <a:pt x="838234" y="0"/>
                    <a:pt x="1080000" y="241766"/>
                    <a:pt x="1080000" y="540000"/>
                  </a:cubicBezTo>
                  <a:cubicBezTo>
                    <a:pt x="1080000" y="838234"/>
                    <a:pt x="838234" y="1080000"/>
                    <a:pt x="540000" y="1080000"/>
                  </a:cubicBezTo>
                  <a:cubicBezTo>
                    <a:pt x="241766" y="1080000"/>
                    <a:pt x="0" y="838234"/>
                    <a:pt x="0" y="540000"/>
                  </a:cubicBezTo>
                  <a:cubicBezTo>
                    <a:pt x="0" y="241766"/>
                    <a:pt x="241766" y="0"/>
                    <a:pt x="540000" y="0"/>
                  </a:cubicBezTo>
                  <a:close/>
                </a:path>
              </a:pathLst>
            </a:custGeom>
          </p:spPr>
        </p:pic>
        <p:pic>
          <p:nvPicPr>
            <p:cNvPr id="13" name="그림 12" descr="실내, 바닥, 천장, 생활이(가) 표시된 사진&#10;&#10;자동 생성된 설명">
              <a:extLst>
                <a:ext uri="{FF2B5EF4-FFF2-40B4-BE49-F238E27FC236}">
                  <a16:creationId xmlns:a16="http://schemas.microsoft.com/office/drawing/2014/main" id="{8959D0EF-D418-4ACD-8F4E-5478AC3099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741" t="47625" r="66935" b="37726"/>
            <a:stretch>
              <a:fillRect/>
            </a:stretch>
          </p:blipFill>
          <p:spPr>
            <a:xfrm>
              <a:off x="2440392" y="3842304"/>
              <a:ext cx="972182" cy="972182"/>
            </a:xfrm>
            <a:custGeom>
              <a:avLst/>
              <a:gdLst>
                <a:gd name="connsiteX0" fmla="*/ 540000 w 1080000"/>
                <a:gd name="connsiteY0" fmla="*/ 0 h 1080000"/>
                <a:gd name="connsiteX1" fmla="*/ 1080000 w 1080000"/>
                <a:gd name="connsiteY1" fmla="*/ 540000 h 1080000"/>
                <a:gd name="connsiteX2" fmla="*/ 540000 w 1080000"/>
                <a:gd name="connsiteY2" fmla="*/ 1080000 h 1080000"/>
                <a:gd name="connsiteX3" fmla="*/ 0 w 1080000"/>
                <a:gd name="connsiteY3" fmla="*/ 540000 h 1080000"/>
                <a:gd name="connsiteX4" fmla="*/ 540000 w 1080000"/>
                <a:gd name="connsiteY4" fmla="*/ 0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0000" h="1080000">
                  <a:moveTo>
                    <a:pt x="540000" y="0"/>
                  </a:moveTo>
                  <a:cubicBezTo>
                    <a:pt x="838234" y="0"/>
                    <a:pt x="1080000" y="241766"/>
                    <a:pt x="1080000" y="540000"/>
                  </a:cubicBezTo>
                  <a:cubicBezTo>
                    <a:pt x="1080000" y="838234"/>
                    <a:pt x="838234" y="1080000"/>
                    <a:pt x="540000" y="1080000"/>
                  </a:cubicBezTo>
                  <a:cubicBezTo>
                    <a:pt x="241766" y="1080000"/>
                    <a:pt x="0" y="838234"/>
                    <a:pt x="0" y="540000"/>
                  </a:cubicBezTo>
                  <a:cubicBezTo>
                    <a:pt x="0" y="241766"/>
                    <a:pt x="241766" y="0"/>
                    <a:pt x="540000" y="0"/>
                  </a:cubicBezTo>
                  <a:close/>
                </a:path>
              </a:pathLst>
            </a:custGeom>
          </p:spPr>
        </p:pic>
        <p:pic>
          <p:nvPicPr>
            <p:cNvPr id="14" name="그림 13" descr="실내, 바닥, 천장, 생활이(가) 표시된 사진&#10;&#10;자동 생성된 설명">
              <a:extLst>
                <a:ext uri="{FF2B5EF4-FFF2-40B4-BE49-F238E27FC236}">
                  <a16:creationId xmlns:a16="http://schemas.microsoft.com/office/drawing/2014/main" id="{80772547-EE03-4BF9-812A-CEE2729F2B2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617" t="26562" r="5058" b="58788"/>
            <a:stretch>
              <a:fillRect/>
            </a:stretch>
          </p:blipFill>
          <p:spPr>
            <a:xfrm>
              <a:off x="7367975" y="3003643"/>
              <a:ext cx="972182" cy="972182"/>
            </a:xfrm>
            <a:custGeom>
              <a:avLst/>
              <a:gdLst>
                <a:gd name="connsiteX0" fmla="*/ 540000 w 1080000"/>
                <a:gd name="connsiteY0" fmla="*/ 0 h 1080000"/>
                <a:gd name="connsiteX1" fmla="*/ 1080000 w 1080000"/>
                <a:gd name="connsiteY1" fmla="*/ 540000 h 1080000"/>
                <a:gd name="connsiteX2" fmla="*/ 540000 w 1080000"/>
                <a:gd name="connsiteY2" fmla="*/ 1080000 h 1080000"/>
                <a:gd name="connsiteX3" fmla="*/ 0 w 1080000"/>
                <a:gd name="connsiteY3" fmla="*/ 540000 h 1080000"/>
                <a:gd name="connsiteX4" fmla="*/ 540000 w 1080000"/>
                <a:gd name="connsiteY4" fmla="*/ 0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0000" h="1080000">
                  <a:moveTo>
                    <a:pt x="540000" y="0"/>
                  </a:moveTo>
                  <a:cubicBezTo>
                    <a:pt x="838234" y="0"/>
                    <a:pt x="1080000" y="241766"/>
                    <a:pt x="1080000" y="540000"/>
                  </a:cubicBezTo>
                  <a:cubicBezTo>
                    <a:pt x="1080000" y="838234"/>
                    <a:pt x="838234" y="1080000"/>
                    <a:pt x="540000" y="1080000"/>
                  </a:cubicBezTo>
                  <a:cubicBezTo>
                    <a:pt x="241766" y="1080000"/>
                    <a:pt x="0" y="838234"/>
                    <a:pt x="0" y="540000"/>
                  </a:cubicBezTo>
                  <a:cubicBezTo>
                    <a:pt x="0" y="241766"/>
                    <a:pt x="241766" y="0"/>
                    <a:pt x="540000" y="0"/>
                  </a:cubicBezTo>
                  <a:close/>
                </a:path>
              </a:pathLst>
            </a:custGeom>
          </p:spPr>
        </p:pic>
        <p:pic>
          <p:nvPicPr>
            <p:cNvPr id="15" name="그림 14" descr="실내, 바닥, 천장, 생활이(가) 표시된 사진&#10;&#10;자동 생성된 설명">
              <a:extLst>
                <a:ext uri="{FF2B5EF4-FFF2-40B4-BE49-F238E27FC236}">
                  <a16:creationId xmlns:a16="http://schemas.microsoft.com/office/drawing/2014/main" id="{723FD071-D1A4-425F-B56B-826ACF60F1D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622" t="26562" r="55053" b="58788"/>
            <a:stretch>
              <a:fillRect/>
            </a:stretch>
          </p:blipFill>
          <p:spPr>
            <a:xfrm>
              <a:off x="3386590" y="3003643"/>
              <a:ext cx="972182" cy="972182"/>
            </a:xfrm>
            <a:custGeom>
              <a:avLst/>
              <a:gdLst>
                <a:gd name="connsiteX0" fmla="*/ 540000 w 1080000"/>
                <a:gd name="connsiteY0" fmla="*/ 0 h 1080000"/>
                <a:gd name="connsiteX1" fmla="*/ 1080000 w 1080000"/>
                <a:gd name="connsiteY1" fmla="*/ 540000 h 1080000"/>
                <a:gd name="connsiteX2" fmla="*/ 540000 w 1080000"/>
                <a:gd name="connsiteY2" fmla="*/ 1080000 h 1080000"/>
                <a:gd name="connsiteX3" fmla="*/ 0 w 1080000"/>
                <a:gd name="connsiteY3" fmla="*/ 540000 h 1080000"/>
                <a:gd name="connsiteX4" fmla="*/ 540000 w 1080000"/>
                <a:gd name="connsiteY4" fmla="*/ 0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0000" h="1080000">
                  <a:moveTo>
                    <a:pt x="540000" y="0"/>
                  </a:moveTo>
                  <a:cubicBezTo>
                    <a:pt x="838234" y="0"/>
                    <a:pt x="1080000" y="241766"/>
                    <a:pt x="1080000" y="540000"/>
                  </a:cubicBezTo>
                  <a:cubicBezTo>
                    <a:pt x="1080000" y="838234"/>
                    <a:pt x="838234" y="1080000"/>
                    <a:pt x="540000" y="1080000"/>
                  </a:cubicBezTo>
                  <a:cubicBezTo>
                    <a:pt x="241766" y="1080000"/>
                    <a:pt x="0" y="838234"/>
                    <a:pt x="0" y="540000"/>
                  </a:cubicBezTo>
                  <a:cubicBezTo>
                    <a:pt x="0" y="241766"/>
                    <a:pt x="241766" y="0"/>
                    <a:pt x="540000" y="0"/>
                  </a:cubicBezTo>
                  <a:close/>
                </a:path>
              </a:pathLst>
            </a:custGeom>
          </p:spPr>
        </p:pic>
        <p:sp>
          <p:nvSpPr>
            <p:cNvPr id="17" name="타원 16">
              <a:extLst>
                <a:ext uri="{FF2B5EF4-FFF2-40B4-BE49-F238E27FC236}">
                  <a16:creationId xmlns:a16="http://schemas.microsoft.com/office/drawing/2014/main" id="{DEE046B3-52A3-46CB-968C-7DE16460E9E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67975" y="3003643"/>
              <a:ext cx="972182" cy="972182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타원 17">
              <a:extLst>
                <a:ext uri="{FF2B5EF4-FFF2-40B4-BE49-F238E27FC236}">
                  <a16:creationId xmlns:a16="http://schemas.microsoft.com/office/drawing/2014/main" id="{3A0A56FE-FEBD-4894-A39F-E7275A61951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86590" y="3003643"/>
              <a:ext cx="972182" cy="972182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타원 18">
              <a:extLst>
                <a:ext uri="{FF2B5EF4-FFF2-40B4-BE49-F238E27FC236}">
                  <a16:creationId xmlns:a16="http://schemas.microsoft.com/office/drawing/2014/main" id="{E42CC5F7-D6CC-4C1A-9FAC-2317A4F4D54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23473" y="5150044"/>
              <a:ext cx="972182" cy="972182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타원 19">
              <a:extLst>
                <a:ext uri="{FF2B5EF4-FFF2-40B4-BE49-F238E27FC236}">
                  <a16:creationId xmlns:a16="http://schemas.microsoft.com/office/drawing/2014/main" id="{0A5D301E-EF9B-46A8-9A1C-3CF1050FAE3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440392" y="3842304"/>
              <a:ext cx="972182" cy="972182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타원 20">
              <a:extLst>
                <a:ext uri="{FF2B5EF4-FFF2-40B4-BE49-F238E27FC236}">
                  <a16:creationId xmlns:a16="http://schemas.microsoft.com/office/drawing/2014/main" id="{4408E6D2-66E7-4493-9F5D-812A7C91000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05441" y="5150044"/>
              <a:ext cx="972182" cy="972182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타원 22">
              <a:extLst>
                <a:ext uri="{FF2B5EF4-FFF2-40B4-BE49-F238E27FC236}">
                  <a16:creationId xmlns:a16="http://schemas.microsoft.com/office/drawing/2014/main" id="{B44EFEC6-2C62-40B0-A854-5C2C505C6FB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421778" y="3842304"/>
              <a:ext cx="972182" cy="972182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1AFE382-52E1-4944-AD1F-9117ACE30F5F}"/>
                </a:ext>
              </a:extLst>
            </p:cNvPr>
            <p:cNvSpPr txBox="1"/>
            <p:nvPr/>
          </p:nvSpPr>
          <p:spPr>
            <a:xfrm>
              <a:off x="584497" y="2140411"/>
              <a:ext cx="39822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MCSL (proposed)</a:t>
              </a:r>
            </a:p>
            <a:p>
              <a:pPr algn="ctr"/>
              <a:r>
                <a:rPr lang="en-US" altLang="ko-KR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PSNR: 39.46 dB</a:t>
              </a:r>
              <a:endParaRPr lang="ko-KR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1584BA3-7209-4F0B-9655-7F27485E4A59}"/>
                </a:ext>
              </a:extLst>
            </p:cNvPr>
            <p:cNvSpPr txBox="1"/>
            <p:nvPr/>
          </p:nvSpPr>
          <p:spPr>
            <a:xfrm>
              <a:off x="4566742" y="2140411"/>
              <a:ext cx="39822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HEVC (anchor)</a:t>
              </a:r>
            </a:p>
            <a:p>
              <a:pPr algn="ctr"/>
              <a:r>
                <a:rPr lang="en-US" altLang="ko-KR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PSNR: 40.18 dB</a:t>
              </a:r>
              <a:endParaRPr lang="ko-KR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7" name="Rectangle 5">
            <a:extLst>
              <a:ext uri="{FF2B5EF4-FFF2-40B4-BE49-F238E27FC236}">
                <a16:creationId xmlns:a16="http://schemas.microsoft.com/office/drawing/2014/main" id="{BD419D48-1F0F-4FC3-9973-C7CBB9313A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629400"/>
            <a:ext cx="7280366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0" latinLnBrk="0" hangingPunct="0">
              <a:defRPr sz="1000" b="1" kern="12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3079-20-0027-02-0002 Video Quality Assessment Methods Performance Comparison for 3DoF+</a:t>
            </a:r>
          </a:p>
        </p:txBody>
      </p:sp>
    </p:spTree>
    <p:extLst>
      <p:ext uri="{BB962C8B-B14F-4D97-AF65-F5344CB8AC3E}">
        <p14:creationId xmlns:p14="http://schemas.microsoft.com/office/powerpoint/2010/main" val="26595057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>
            <a:extLst>
              <a:ext uri="{FF2B5EF4-FFF2-40B4-BE49-F238E27FC236}">
                <a16:creationId xmlns:a16="http://schemas.microsoft.com/office/drawing/2014/main" id="{BACE27F8-4947-49AA-99A1-04250F714484}"/>
              </a:ext>
            </a:extLst>
          </p:cNvPr>
          <p:cNvSpPr txBox="1"/>
          <p:nvPr/>
        </p:nvSpPr>
        <p:spPr>
          <a:xfrm>
            <a:off x="66676" y="759535"/>
            <a:ext cx="90773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ko-KR" sz="2000" dirty="0">
                <a:solidFill>
                  <a:srgbClr val="00B0F0"/>
                </a:solidFill>
                <a:latin typeface="Arial"/>
                <a:cs typeface="Arial"/>
              </a:rPr>
              <a:t>Background</a:t>
            </a:r>
          </a:p>
          <a:p>
            <a:pPr marL="742950" lvl="1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ko-KR" sz="1600" dirty="0">
                <a:solidFill>
                  <a:srgbClr val="716C6B"/>
                </a:solidFill>
                <a:latin typeface="Arial"/>
                <a:cs typeface="Arial"/>
              </a:rPr>
              <a:t>Immersive video shows different types of artifacts </a:t>
            </a:r>
          </a:p>
          <a:p>
            <a:pPr marL="742950" lvl="1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ko-KR" sz="1600" dirty="0">
                <a:solidFill>
                  <a:srgbClr val="716C6B"/>
                </a:solidFill>
                <a:latin typeface="Arial"/>
                <a:cs typeface="Arial"/>
              </a:rPr>
              <a:t>For evaluation, common test conditions for immersive video defines the quality metrics</a:t>
            </a:r>
          </a:p>
          <a:p>
            <a:pPr marL="285750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ko-KR" sz="2000" dirty="0">
                <a:solidFill>
                  <a:srgbClr val="00B0F0"/>
                </a:solidFill>
                <a:latin typeface="Arial"/>
                <a:cs typeface="Arial"/>
              </a:rPr>
              <a:t>Purpose</a:t>
            </a:r>
          </a:p>
          <a:p>
            <a:pPr marL="742950" lvl="1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ko-KR" sz="1600" dirty="0">
                <a:solidFill>
                  <a:srgbClr val="716C6B"/>
                </a:solidFill>
                <a:latin typeface="Arial"/>
                <a:cs typeface="Arial"/>
              </a:rPr>
              <a:t>Evaluate the 3DoF+ system SW (test model for immersive video (TMIV)) to: </a:t>
            </a:r>
          </a:p>
          <a:p>
            <a:pPr lvl="2">
              <a:lnSpc>
                <a:spcPct val="150000"/>
              </a:lnSpc>
              <a:buClr>
                <a:srgbClr val="00B0F0"/>
              </a:buClr>
            </a:pPr>
            <a:r>
              <a:rPr lang="en-US" altLang="ko-KR" sz="1600" dirty="0">
                <a:solidFill>
                  <a:srgbClr val="716C6B"/>
                </a:solidFill>
                <a:latin typeface="Arial"/>
                <a:cs typeface="Arial"/>
              </a:rPr>
              <a:t>Provide the viewport which satisfies the user’s quality of experience (</a:t>
            </a:r>
            <a:r>
              <a:rPr lang="en-US" altLang="ko-KR" sz="1600" dirty="0" err="1">
                <a:solidFill>
                  <a:srgbClr val="716C6B"/>
                </a:solidFill>
                <a:latin typeface="Arial"/>
                <a:cs typeface="Arial"/>
              </a:rPr>
              <a:t>QoE</a:t>
            </a:r>
            <a:r>
              <a:rPr lang="en-US" altLang="ko-KR" sz="1600" dirty="0">
                <a:solidFill>
                  <a:srgbClr val="716C6B"/>
                </a:solidFill>
                <a:latin typeface="Arial"/>
                <a:cs typeface="Arial"/>
              </a:rPr>
              <a:t>)</a:t>
            </a:r>
          </a:p>
          <a:p>
            <a:pPr marL="285750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endParaRPr lang="en-US" altLang="ko-KR" sz="1600" dirty="0">
              <a:solidFill>
                <a:srgbClr val="716C6B"/>
              </a:solidFill>
              <a:latin typeface="Arial"/>
              <a:cs typeface="Arial"/>
            </a:endParaRPr>
          </a:p>
        </p:txBody>
      </p:sp>
      <p:sp>
        <p:nvSpPr>
          <p:cNvPr id="22" name="제목 1">
            <a:extLst>
              <a:ext uri="{FF2B5EF4-FFF2-40B4-BE49-F238E27FC236}">
                <a16:creationId xmlns:a16="http://schemas.microsoft.com/office/drawing/2014/main" id="{0B13203B-A4E5-4FF9-97C0-D57521882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803" y="274638"/>
            <a:ext cx="8470198" cy="563562"/>
          </a:xfrm>
        </p:spPr>
        <p:txBody>
          <a:bodyPr/>
          <a:lstStyle/>
          <a:p>
            <a:r>
              <a:rPr lang="en-US" altLang="ko-KR" dirty="0"/>
              <a:t>Objective Quality Metrics for Immersive Video</a:t>
            </a:r>
            <a:endParaRPr lang="ko-KR" alt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4FA4318-71D4-4E8E-A3B6-5AE7EB443007}"/>
              </a:ext>
            </a:extLst>
          </p:cNvPr>
          <p:cNvSpPr txBox="1"/>
          <p:nvPr/>
        </p:nvSpPr>
        <p:spPr>
          <a:xfrm>
            <a:off x="2774604" y="5896009"/>
            <a:ext cx="35012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Objective quality metrics for immersive video</a:t>
            </a:r>
            <a:endParaRPr lang="ko-KR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표 7">
            <a:extLst>
              <a:ext uri="{FF2B5EF4-FFF2-40B4-BE49-F238E27FC236}">
                <a16:creationId xmlns:a16="http://schemas.microsoft.com/office/drawing/2014/main" id="{51143429-88F3-47E2-9B7D-ABB1C57217FD}"/>
              </a:ext>
            </a:extLst>
          </p:cNvPr>
          <p:cNvGraphicFramePr>
            <a:graphicFrameLocks noGrp="1"/>
          </p:cNvGraphicFramePr>
          <p:nvPr/>
        </p:nvGraphicFramePr>
        <p:xfrm>
          <a:off x="397709" y="3686389"/>
          <a:ext cx="8132679" cy="22096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49176">
                  <a:extLst>
                    <a:ext uri="{9D8B030D-6E8A-4147-A177-3AD203B41FA5}">
                      <a16:colId xmlns:a16="http://schemas.microsoft.com/office/drawing/2014/main" val="2951218095"/>
                    </a:ext>
                  </a:extLst>
                </a:gridCol>
                <a:gridCol w="1713060">
                  <a:extLst>
                    <a:ext uri="{9D8B030D-6E8A-4147-A177-3AD203B41FA5}">
                      <a16:colId xmlns:a16="http://schemas.microsoft.com/office/drawing/2014/main" val="981429693"/>
                    </a:ext>
                  </a:extLst>
                </a:gridCol>
                <a:gridCol w="2853676">
                  <a:extLst>
                    <a:ext uri="{9D8B030D-6E8A-4147-A177-3AD203B41FA5}">
                      <a16:colId xmlns:a16="http://schemas.microsoft.com/office/drawing/2014/main" val="3451729929"/>
                    </a:ext>
                  </a:extLst>
                </a:gridCol>
                <a:gridCol w="1816767">
                  <a:extLst>
                    <a:ext uri="{9D8B030D-6E8A-4147-A177-3AD203B41FA5}">
                      <a16:colId xmlns:a16="http://schemas.microsoft.com/office/drawing/2014/main" val="4139871387"/>
                    </a:ext>
                  </a:extLst>
                </a:gridCol>
              </a:tblGrid>
              <a:tr h="300303">
                <a:tc>
                  <a:txBody>
                    <a:bodyPr/>
                    <a:lstStyle/>
                    <a:p>
                      <a:pPr algn="just" latinLnBrk="1"/>
                      <a:r>
                        <a:rPr lang="en-US" altLang="ko-K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Metric name</a:t>
                      </a:r>
                      <a:endParaRPr lang="ko-KR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latinLnBrk="1"/>
                      <a:r>
                        <a:rPr lang="en-US" altLang="ko-K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Document No.</a:t>
                      </a:r>
                      <a:endParaRPr lang="ko-KR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latinLnBrk="1"/>
                      <a:r>
                        <a:rPr lang="en-US" altLang="ko-KR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Location</a:t>
                      </a:r>
                      <a:endParaRPr lang="ko-KR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latinLnBrk="1"/>
                      <a:r>
                        <a:rPr lang="en-US" altLang="ko-K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Tag/branch</a:t>
                      </a:r>
                      <a:endParaRPr lang="ko-KR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722965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just" latinLnBrk="1"/>
                      <a:r>
                        <a:rPr lang="en-US" altLang="ko-K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WS-PSNR</a:t>
                      </a:r>
                      <a:endParaRPr lang="ko-KR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latinLnBrk="1"/>
                      <a:r>
                        <a:rPr lang="en-US" altLang="ko-K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w18069</a:t>
                      </a:r>
                      <a:endParaRPr lang="ko-KR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latinLnBrk="1"/>
                      <a:r>
                        <a:rPr lang="en-US" altLang="ko-KR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https://gitlab.com/mpeg-i-visual/wspsnr</a:t>
                      </a:r>
                      <a:endParaRPr lang="ko-KR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latinLnBrk="1"/>
                      <a:r>
                        <a:rPr lang="en-US" altLang="ko-K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v2.0.1</a:t>
                      </a:r>
                      <a:endParaRPr lang="ko-KR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68372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just" latinLnBrk="1"/>
                      <a:r>
                        <a:rPr lang="en-US" altLang="ko-K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VMAF</a:t>
                      </a:r>
                      <a:endParaRPr lang="ko-KR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latinLnBrk="1"/>
                      <a:r>
                        <a:rPr lang="en-US" altLang="ko-K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latinLnBrk="1"/>
                      <a:r>
                        <a:rPr lang="en-US" altLang="ko-KR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https://github.com/Netflix/vmaf</a:t>
                      </a:r>
                      <a:endParaRPr lang="ko-KR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latinLnBrk="1"/>
                      <a:r>
                        <a:rPr lang="en-US" altLang="ko-K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v1.3.14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712189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just" latinLnBrk="1"/>
                      <a:r>
                        <a:rPr lang="en-US" altLang="ko-K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MS-SSIM</a:t>
                      </a:r>
                      <a:endParaRPr lang="ko-KR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latinLnBrk="1"/>
                      <a:r>
                        <a:rPr lang="en-US" altLang="ko-K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ko-KR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latinLnBrk="1"/>
                      <a:r>
                        <a:rPr lang="en-US" altLang="ko-KR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https://github.com/Netflix/vmaf</a:t>
                      </a:r>
                      <a:endParaRPr lang="ko-KR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latinLnBrk="1"/>
                      <a:r>
                        <a:rPr lang="en-US" altLang="ko-K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v1.3.14</a:t>
                      </a:r>
                      <a:endParaRPr lang="ko-KR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763202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VIF</a:t>
                      </a:r>
                      <a:endParaRPr lang="ko-KR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ko-KR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latinLnBrk="1"/>
                      <a:r>
                        <a:rPr lang="en-US" altLang="ko-KR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https://github.com/Netflix/vmaf</a:t>
                      </a:r>
                      <a:endParaRPr lang="ko-KR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latinLnBrk="1"/>
                      <a:r>
                        <a:rPr lang="en-US" altLang="ko-K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v1.3.14</a:t>
                      </a:r>
                      <a:endParaRPr lang="ko-KR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106745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just" latinLnBrk="1"/>
                      <a:r>
                        <a:rPr lang="en-US" altLang="ko-K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IV-PSNR</a:t>
                      </a:r>
                      <a:endParaRPr lang="ko-KR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latinLnBrk="1"/>
                      <a:r>
                        <a:rPr lang="en-US" altLang="ko-K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w18709</a:t>
                      </a:r>
                      <a:endParaRPr lang="ko-KR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https://gitlab.com/mpeg-i-visual/ivpsnr</a:t>
                      </a: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v1.0</a:t>
                      </a: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2559147"/>
                  </a:ext>
                </a:extLst>
              </a:tr>
            </a:tbl>
          </a:graphicData>
        </a:graphic>
      </p:graphicFrame>
      <p:sp>
        <p:nvSpPr>
          <p:cNvPr id="7" name="Rectangle 5">
            <a:extLst>
              <a:ext uri="{FF2B5EF4-FFF2-40B4-BE49-F238E27FC236}">
                <a16:creationId xmlns:a16="http://schemas.microsoft.com/office/drawing/2014/main" id="{EED48223-B42E-485C-A7A4-5E72289FBE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629400"/>
            <a:ext cx="7280366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0" latinLnBrk="0" hangingPunct="0">
              <a:defRPr sz="1000" b="1" kern="12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3079-20-0027-02-0002 Video Quality Assessment Methods Performance Comparison for 3DoF+</a:t>
            </a:r>
          </a:p>
        </p:txBody>
      </p:sp>
    </p:spTree>
    <p:extLst>
      <p:ext uri="{BB962C8B-B14F-4D97-AF65-F5344CB8AC3E}">
        <p14:creationId xmlns:p14="http://schemas.microsoft.com/office/powerpoint/2010/main" val="33018310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>
            <a:extLst>
              <a:ext uri="{FF2B5EF4-FFF2-40B4-BE49-F238E27FC236}">
                <a16:creationId xmlns:a16="http://schemas.microsoft.com/office/drawing/2014/main" id="{0B13203B-A4E5-4FF9-97C0-D57521882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803" y="274638"/>
            <a:ext cx="8470198" cy="563562"/>
          </a:xfrm>
        </p:spPr>
        <p:txBody>
          <a:bodyPr/>
          <a:lstStyle/>
          <a:p>
            <a:r>
              <a:rPr lang="en-US" altLang="ko-KR" dirty="0"/>
              <a:t>Test Conditions</a:t>
            </a:r>
            <a:endParaRPr lang="ko-KR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CE27F8-4947-49AA-99A1-04250F714484}"/>
              </a:ext>
            </a:extLst>
          </p:cNvPr>
          <p:cNvSpPr txBox="1"/>
          <p:nvPr/>
        </p:nvSpPr>
        <p:spPr>
          <a:xfrm>
            <a:off x="66676" y="759535"/>
            <a:ext cx="90773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ko-KR" sz="2000" dirty="0">
                <a:solidFill>
                  <a:srgbClr val="00B0F0"/>
                </a:solidFill>
                <a:latin typeface="Arial"/>
                <a:cs typeface="Arial"/>
              </a:rPr>
              <a:t>Test Materials</a:t>
            </a:r>
          </a:p>
          <a:p>
            <a:pPr marL="742950" lvl="1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ko-KR" sz="1600" dirty="0">
                <a:solidFill>
                  <a:srgbClr val="716C6B"/>
                </a:solidFill>
                <a:latin typeface="Arial"/>
                <a:cs typeface="Arial"/>
              </a:rPr>
              <a:t>Followed common test conditions (CTC) of MPEG-I</a:t>
            </a:r>
          </a:p>
          <a:p>
            <a:pPr marL="742950" lvl="1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ko-KR" sz="1600" dirty="0">
                <a:solidFill>
                  <a:srgbClr val="716C6B"/>
                </a:solidFill>
                <a:latin typeface="Arial"/>
                <a:cs typeface="Arial"/>
              </a:rPr>
              <a:t>5 test sequences(class A, B, C, D, E) were encoded</a:t>
            </a:r>
          </a:p>
          <a:p>
            <a:pPr marL="742950" lvl="1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ko-KR" sz="1600" dirty="0">
                <a:solidFill>
                  <a:srgbClr val="716C6B"/>
                </a:solidFill>
                <a:latin typeface="Arial"/>
                <a:cs typeface="Arial"/>
              </a:rPr>
              <a:t>For subjective data, used 3DoF+ </a:t>
            </a:r>
            <a:r>
              <a:rPr lang="en-US" altLang="ko-KR" sz="1600" dirty="0" err="1">
                <a:solidFill>
                  <a:srgbClr val="716C6B"/>
                </a:solidFill>
                <a:latin typeface="Arial"/>
                <a:cs typeface="Arial"/>
              </a:rPr>
              <a:t>CfR</a:t>
            </a:r>
            <a:r>
              <a:rPr lang="en-US" altLang="ko-KR" sz="1600" dirty="0">
                <a:solidFill>
                  <a:srgbClr val="716C6B"/>
                </a:solidFill>
                <a:latin typeface="Arial"/>
                <a:cs typeface="Arial"/>
              </a:rPr>
              <a:t> results including mean opinion score (MOS) </a:t>
            </a:r>
          </a:p>
          <a:p>
            <a:pPr marL="285750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ko-KR" sz="2000" dirty="0">
                <a:solidFill>
                  <a:srgbClr val="00B0F0"/>
                </a:solidFill>
                <a:latin typeface="Arial"/>
                <a:cs typeface="Arial"/>
              </a:rPr>
              <a:t>Environment</a:t>
            </a:r>
          </a:p>
          <a:p>
            <a:pPr marL="742950" lvl="1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ko-KR" sz="1600" dirty="0">
                <a:solidFill>
                  <a:srgbClr val="716C6B"/>
                </a:solidFill>
                <a:latin typeface="Arial"/>
                <a:cs typeface="Arial"/>
              </a:rPr>
              <a:t>Versions of </a:t>
            </a:r>
            <a:r>
              <a:rPr lang="en-US" altLang="ko-KR" sz="1600" dirty="0" err="1">
                <a:solidFill>
                  <a:srgbClr val="716C6B"/>
                </a:solidFill>
                <a:latin typeface="Arial"/>
                <a:cs typeface="Arial"/>
              </a:rPr>
              <a:t>softwares</a:t>
            </a:r>
            <a:r>
              <a:rPr lang="en-US" altLang="ko-KR" sz="1600" dirty="0">
                <a:solidFill>
                  <a:srgbClr val="716C6B"/>
                </a:solidFill>
                <a:latin typeface="Arial"/>
                <a:cs typeface="Arial"/>
              </a:rPr>
              <a:t> meet the requirements of 3DoF+ </a:t>
            </a:r>
            <a:r>
              <a:rPr lang="en-US" altLang="ko-KR" sz="1600" dirty="0" err="1">
                <a:solidFill>
                  <a:srgbClr val="716C6B"/>
                </a:solidFill>
                <a:latin typeface="Arial"/>
                <a:cs typeface="Arial"/>
              </a:rPr>
              <a:t>CfP</a:t>
            </a:r>
            <a:endParaRPr lang="en-US" altLang="ko-KR" sz="1600" dirty="0">
              <a:solidFill>
                <a:srgbClr val="716C6B"/>
              </a:solidFill>
              <a:latin typeface="Arial"/>
              <a:cs typeface="Arial"/>
            </a:endParaRPr>
          </a:p>
          <a:p>
            <a:pPr marL="742950" lvl="1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altLang="ko-KR" sz="1600" dirty="0" err="1">
                <a:solidFill>
                  <a:srgbClr val="716C6B"/>
                </a:solidFill>
                <a:latin typeface="Arial"/>
                <a:cs typeface="Arial"/>
              </a:rPr>
              <a:t>OpenCV</a:t>
            </a:r>
            <a:r>
              <a:rPr lang="en-US" altLang="ko-KR" sz="1600" dirty="0">
                <a:solidFill>
                  <a:srgbClr val="716C6B"/>
                </a:solidFill>
                <a:latin typeface="Arial"/>
                <a:cs typeface="Arial"/>
              </a:rPr>
              <a:t> 3.4.2 was used to build reference view synthesizer (RVS) v3.1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2E5267A-7052-4A1F-8542-B7B3AE6D8C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629400"/>
            <a:ext cx="7280366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0" latinLnBrk="0" hangingPunct="0">
              <a:defRPr sz="1000" b="1" kern="12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3079-20-0027-02-0002 Video Quality Assessment Methods Performance Comparison for 3DoF+</a:t>
            </a:r>
          </a:p>
        </p:txBody>
      </p:sp>
    </p:spTree>
    <p:extLst>
      <p:ext uri="{BB962C8B-B14F-4D97-AF65-F5344CB8AC3E}">
        <p14:creationId xmlns:p14="http://schemas.microsoft.com/office/powerpoint/2010/main" val="679429800"/>
      </p:ext>
    </p:extLst>
  </p:cSld>
  <p:clrMapOvr>
    <a:masterClrMapping/>
  </p:clrMapOvr>
</p:sld>
</file>

<file path=ppt/theme/theme1.xml><?xml version="1.0" encoding="utf-8"?>
<a:theme xmlns:a="http://schemas.openxmlformats.org/drawingml/2006/main" name="IEEE-SA Powerpoint Template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A6B4AC"/>
      </a:lt2>
      <a:accent1>
        <a:srgbClr val="0066A1"/>
      </a:accent1>
      <a:accent2>
        <a:srgbClr val="009FDA"/>
      </a:accent2>
      <a:accent3>
        <a:srgbClr val="FFFFFF"/>
      </a:accent3>
      <a:accent4>
        <a:srgbClr val="000000"/>
      </a:accent4>
      <a:accent5>
        <a:srgbClr val="AAB8CD"/>
      </a:accent5>
      <a:accent6>
        <a:srgbClr val="0090C5"/>
      </a:accent6>
      <a:hlink>
        <a:srgbClr val="CC1239"/>
      </a:hlink>
      <a:folHlink>
        <a:srgbClr val="FDC82F"/>
      </a:folHlink>
    </a:clrScheme>
    <a:fontScheme name="Blank Presentation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ＭＳ Ｐゴシック" pitchFamily="3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A6B4AC"/>
        </a:lt2>
        <a:accent1>
          <a:srgbClr val="0066A1"/>
        </a:accent1>
        <a:accent2>
          <a:srgbClr val="009FDA"/>
        </a:accent2>
        <a:accent3>
          <a:srgbClr val="FFFFFF"/>
        </a:accent3>
        <a:accent4>
          <a:srgbClr val="000000"/>
        </a:accent4>
        <a:accent5>
          <a:srgbClr val="AAB8CD"/>
        </a:accent5>
        <a:accent6>
          <a:srgbClr val="0090C5"/>
        </a:accent6>
        <a:hlink>
          <a:srgbClr val="CC1239"/>
        </a:hlink>
        <a:folHlink>
          <a:srgbClr val="FDC8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A6B4AC"/>
        </a:dk1>
        <a:lt1>
          <a:srgbClr val="FFFFFF"/>
        </a:lt1>
        <a:dk2>
          <a:srgbClr val="000000"/>
        </a:dk2>
        <a:lt2>
          <a:srgbClr val="FFFFFF"/>
        </a:lt2>
        <a:accent1>
          <a:srgbClr val="0066A1"/>
        </a:accent1>
        <a:accent2>
          <a:srgbClr val="009FDA"/>
        </a:accent2>
        <a:accent3>
          <a:srgbClr val="AAAAAA"/>
        </a:accent3>
        <a:accent4>
          <a:srgbClr val="DADADA"/>
        </a:accent4>
        <a:accent5>
          <a:srgbClr val="AAB8CD"/>
        </a:accent5>
        <a:accent6>
          <a:srgbClr val="0090C5"/>
        </a:accent6>
        <a:hlink>
          <a:srgbClr val="CC1239"/>
        </a:hlink>
        <a:folHlink>
          <a:srgbClr val="FDC82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AFA7DA1BEF42B48BBA13A08C5163899" ma:contentTypeVersion="0" ma:contentTypeDescription="Create a new document." ma:contentTypeScope="" ma:versionID="3c7a5f79399876078f5765ad521ba38b">
  <xsd:schema xmlns:xsd="http://www.w3.org/2001/XMLSchema" xmlns:p="http://schemas.microsoft.com/office/2006/metadata/properties" targetNamespace="http://schemas.microsoft.com/office/2006/metadata/properties" ma:root="true" ma:fieldsID="f4d196f5c675f743c82a55ad494504ec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97755A8B-04C8-4131-A0B3-79C640392FF3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01E55F1-0F71-4CA7-BC3D-3567FF4BB34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771AEBF-A709-47BD-A9FF-4BD1118C8C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28211</TotalTime>
  <Words>1159</Words>
  <Application>Microsoft Office PowerPoint</Application>
  <PresentationFormat>화면 슬라이드 쇼(4:3)</PresentationFormat>
  <Paragraphs>231</Paragraphs>
  <Slides>11</Slides>
  <Notes>7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19" baseType="lpstr">
      <vt:lpstr>Myriad Pro</vt:lpstr>
      <vt:lpstr>맑은 고딕</vt:lpstr>
      <vt:lpstr>Arial</vt:lpstr>
      <vt:lpstr>Calibri</vt:lpstr>
      <vt:lpstr>Times New Roman</vt:lpstr>
      <vt:lpstr>Verdana</vt:lpstr>
      <vt:lpstr>Wingdings</vt:lpstr>
      <vt:lpstr>IEEE-SA Powerpoint Template</vt:lpstr>
      <vt:lpstr>Video Quality Assessment Methods Performance Comparison for 3DoF+</vt:lpstr>
      <vt:lpstr>Compliance with  IEEE Standards Policies and Procedures</vt:lpstr>
      <vt:lpstr>IEEE 3079 HMD Based VR Sickness Reducing Technology Dongil Dillon Seo, dillon.seo@telekom-capital.com</vt:lpstr>
      <vt:lpstr>Virtual Reality in MPEG-I</vt:lpstr>
      <vt:lpstr>Virtual Reality in MPEG-I (Cont’d)</vt:lpstr>
      <vt:lpstr>Virtual Reality in MPEG-I (Cont’d)</vt:lpstr>
      <vt:lpstr>Virtual Reality in MPEG-I (Cont’d)</vt:lpstr>
      <vt:lpstr>Objective Quality Metrics for Immersive Video</vt:lpstr>
      <vt:lpstr>Test Conditions</vt:lpstr>
      <vt:lpstr>Experimental Results</vt:lpstr>
      <vt:lpstr>Conclusion</vt:lpstr>
    </vt:vector>
  </TitlesOfParts>
  <Company>Garfield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InterDigital External Public Template</dc:title>
  <dc:subject>InterDigital External Public Template</dc:subject>
  <dc:creator>David Lachowicz</dc:creator>
  <cp:keywords>DocNum:9048</cp:keywords>
  <dc:description>Jack Indekeu provided/approved update 5/14/12 (work done by outside supplier).
Rev F</dc:description>
  <cp:lastModifiedBy>종범 정</cp:lastModifiedBy>
  <cp:revision>1347</cp:revision>
  <cp:lastPrinted>2016-12-01T17:59:37Z</cp:lastPrinted>
  <dcterms:created xsi:type="dcterms:W3CDTF">2012-05-10T18:03:06Z</dcterms:created>
  <dcterms:modified xsi:type="dcterms:W3CDTF">2020-07-05T08:44:37Z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0x0101006AFA7DA1BEF42B48BBA13A08C5163899</vt:lpwstr>
  </property>
  <property fmtid="{D5CDD505-2E9C-101B-9397-08002B2CF9AE}" pid="3" name="Document Number">
    <vt:lpwstr>9048</vt:lpwstr>
  </property>
  <property fmtid="{D5CDD505-2E9C-101B-9397-08002B2CF9AE}" pid="4" name="Dept">
    <vt:lpwstr>Public Relations and Corporate Communications</vt:lpwstr>
  </property>
  <property fmtid="{D5CDD505-2E9C-101B-9397-08002B2CF9AE}" pid="5" name="Document Type">
    <vt:lpwstr>Template</vt:lpwstr>
  </property>
</Properties>
</file>