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3"/>
  </p:notesMasterIdLst>
  <p:handoutMasterIdLst>
    <p:handoutMasterId r:id="rId14"/>
  </p:handoutMasterIdLst>
  <p:sldIdLst>
    <p:sldId id="301" r:id="rId5"/>
    <p:sldId id="515" r:id="rId6"/>
    <p:sldId id="516" r:id="rId7"/>
    <p:sldId id="523" r:id="rId8"/>
    <p:sldId id="524" r:id="rId9"/>
    <p:sldId id="525" r:id="rId10"/>
    <p:sldId id="526" r:id="rId11"/>
    <p:sldId id="522" r:id="rId12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eiraaj" initials="z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16"/>
    <a:srgbClr val="7F7F7F"/>
    <a:srgbClr val="3366FF"/>
    <a:srgbClr val="3333FF"/>
    <a:srgbClr val="3333CC"/>
    <a:srgbClr val="0033CC"/>
    <a:srgbClr val="333399"/>
    <a:srgbClr val="336699"/>
    <a:srgbClr val="2D2D8A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86" autoAdjust="0"/>
    <p:restoredTop sz="80631" autoAdjust="0"/>
  </p:normalViewPr>
  <p:slideViewPr>
    <p:cSldViewPr snapToGrid="0">
      <p:cViewPr varScale="1">
        <p:scale>
          <a:sx n="110" d="100"/>
          <a:sy n="110" d="100"/>
        </p:scale>
        <p:origin x="108" y="5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132" y="96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r">
              <a:defRPr sz="1200"/>
            </a:lvl1pPr>
          </a:lstStyle>
          <a:p>
            <a:fld id="{0CD8B52C-927B-41D1-A137-8B4F8A0FC931}" type="datetimeFigureOut">
              <a:rPr lang="ko-KR" altLang="en-US" smtClean="0"/>
              <a:t>2020-07-04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l">
              <a:defRPr sz="1200"/>
            </a:lvl1pPr>
          </a:lstStyle>
          <a:p>
            <a:r>
              <a:rPr lang="en-US" altLang="ko-KR"/>
              <a:t>2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r">
              <a:defRPr sz="1200"/>
            </a:lvl1pPr>
          </a:lstStyle>
          <a:p>
            <a:fld id="{D3900DD7-D5EC-4DF0-B4BB-D06511B906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51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r">
              <a:defRPr sz="1200"/>
            </a:lvl1pPr>
          </a:lstStyle>
          <a:p>
            <a:fld id="{B9A91834-3F34-4B40-8735-EA115B05FDDA}" type="datetimeFigureOut">
              <a:rPr lang="en-US" smtClean="0"/>
              <a:pPr/>
              <a:t>7/4/2020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9" tIns="47424" rIns="94849" bIns="474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49" tIns="47424" rIns="94849" bIns="474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l">
              <a:defRPr sz="1200"/>
            </a:lvl1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r">
              <a:defRPr sz="1200"/>
            </a:lvl1pPr>
          </a:lstStyle>
          <a:p>
            <a:fld id="{038F7F6D-8A3B-DB4E-AE49-8696C0E84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74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7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0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7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4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5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5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58742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  <a:prstGeom prst="rect">
            <a:avLst/>
          </a:prstGeo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68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8077200" cy="4615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4731"/>
            <a:ext cx="8077200" cy="53274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Font typeface="Wingdings" panose="05000000000000000000" pitchFamily="2" charset="2"/>
              <a:buChar char="v"/>
            </a:pPr>
            <a:r>
              <a:rPr lang="en-US"/>
              <a:t>Edit Master text styles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0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5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780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064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97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49094"/>
            <a:ext cx="8077200" cy="532310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42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F91AA4-4074-4D0C-8AF1-431D0CC2AD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3079-19-0036-00-0002</a:t>
            </a:r>
          </a:p>
        </p:txBody>
      </p:sp>
    </p:spTree>
    <p:extLst>
      <p:ext uri="{BB962C8B-B14F-4D97-AF65-F5344CB8AC3E}">
        <p14:creationId xmlns:p14="http://schemas.microsoft.com/office/powerpoint/2010/main" val="68887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651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defRPr lang="en-US" altLang="en-US" sz="2000" kern="120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altLang="en-US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altLang="en-US"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971F25-5BDF-4C9D-86A9-70DA6726B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71525"/>
            <a:ext cx="8008257" cy="1019175"/>
          </a:xfrm>
        </p:spPr>
        <p:txBody>
          <a:bodyPr/>
          <a:lstStyle/>
          <a:p>
            <a:r>
              <a:rPr lang="en-US" dirty="0"/>
              <a:t>Viewport-adaptive 6DoF 360-degree </a:t>
            </a:r>
            <a:r>
              <a:rPr lang="en-US"/>
              <a:t>Video Tiled Streaming </a:t>
            </a:r>
            <a:r>
              <a:rPr lang="en-US" dirty="0"/>
              <a:t>for Immersive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03B34-197C-4C0E-9088-B0FDD4501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18" y="3014663"/>
            <a:ext cx="8676409" cy="2793855"/>
          </a:xfrm>
        </p:spPr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Presenter: 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 (uof4949@skku.edu)</a:t>
            </a:r>
          </a:p>
          <a:p>
            <a:r>
              <a:rPr lang="en-US" altLang="ko-KR" dirty="0">
                <a:solidFill>
                  <a:schemeClr val="accent1"/>
                </a:solidFill>
              </a:rPr>
              <a:t>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Jeong, </a:t>
            </a:r>
            <a:r>
              <a:rPr lang="en-US" altLang="ko-KR" dirty="0" err="1">
                <a:solidFill>
                  <a:schemeClr val="accent1"/>
                </a:solidFill>
              </a:rPr>
              <a:t>Soonbin</a:t>
            </a:r>
            <a:r>
              <a:rPr lang="en-US" altLang="ko-KR" dirty="0">
                <a:solidFill>
                  <a:schemeClr val="accent1"/>
                </a:solidFill>
              </a:rPr>
              <a:t> Lee, Il-</a:t>
            </a:r>
            <a:r>
              <a:rPr lang="en-US" altLang="ko-KR" dirty="0" err="1">
                <a:solidFill>
                  <a:schemeClr val="accent1"/>
                </a:solidFill>
              </a:rPr>
              <a:t>Woong</a:t>
            </a:r>
            <a:r>
              <a:rPr lang="en-US" altLang="ko-KR" dirty="0">
                <a:solidFill>
                  <a:schemeClr val="accent1"/>
                </a:solidFill>
              </a:rPr>
              <a:t> </a:t>
            </a:r>
            <a:r>
              <a:rPr lang="en-US" altLang="ko-KR" dirty="0" err="1">
                <a:solidFill>
                  <a:schemeClr val="accent1"/>
                </a:solidFill>
              </a:rPr>
              <a:t>Ryu</a:t>
            </a:r>
            <a:r>
              <a:rPr lang="en-US" altLang="ko-KR" dirty="0">
                <a:solidFill>
                  <a:schemeClr val="accent1"/>
                </a:solidFill>
              </a:rPr>
              <a:t>, </a:t>
            </a:r>
            <a:r>
              <a:rPr lang="en-US" altLang="ko-KR" err="1">
                <a:solidFill>
                  <a:schemeClr val="accent1"/>
                </a:solidFill>
              </a:rPr>
              <a:t>Sungbin</a:t>
            </a:r>
            <a:r>
              <a:rPr lang="en-US" altLang="ko-KR">
                <a:solidFill>
                  <a:schemeClr val="accent1"/>
                </a:solidFill>
              </a:rPr>
              <a:t> Kim, Eun-Seok Ryu</a:t>
            </a:r>
            <a:endParaRPr lang="en-US" altLang="ko-KR" dirty="0">
              <a:solidFill>
                <a:schemeClr val="accent1"/>
              </a:solidFill>
            </a:endParaRP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 Computing Systems Lab. (MCSL)</a:t>
            </a:r>
          </a:p>
          <a:p>
            <a:r>
              <a:rPr lang="en-US" altLang="ko-KR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http://mcsl.skku.edu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of Computer Education</a:t>
            </a:r>
          </a:p>
          <a:p>
            <a:r>
              <a:rPr lang="en-US" altLang="ko-K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Sungkyunkwan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Three phases of ISO/IEC MPEG-Immersive VR standardization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To support the entire movement in VR, 6DoF is required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6DoF media support will be completed by 2022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3DoF+ standard will be established by 2020 to support the limited 6DoF </a:t>
            </a: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Virtual Reality in MPEG-I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1FAFFA8-8E3C-4228-81D7-1AB14A1BC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C7AEE99-6630-4B3D-AD3D-BA46BC290B0B}"/>
              </a:ext>
            </a:extLst>
          </p:cNvPr>
          <p:cNvGrpSpPr/>
          <p:nvPr/>
        </p:nvGrpSpPr>
        <p:grpSpPr>
          <a:xfrm>
            <a:off x="342185" y="2766798"/>
            <a:ext cx="8631774" cy="2940828"/>
            <a:chOff x="735990" y="2085103"/>
            <a:chExt cx="8104588" cy="2761217"/>
          </a:xfrm>
        </p:grpSpPr>
        <p:sp>
          <p:nvSpPr>
            <p:cNvPr id="7" name="모서리가 둥근 직사각형 61">
              <a:extLst>
                <a:ext uri="{FF2B5EF4-FFF2-40B4-BE49-F238E27FC236}">
                  <a16:creationId xmlns:a16="http://schemas.microsoft.com/office/drawing/2014/main" id="{466F75CA-4670-4775-B334-42CBF71446B1}"/>
                </a:ext>
              </a:extLst>
            </p:cNvPr>
            <p:cNvSpPr/>
            <p:nvPr/>
          </p:nvSpPr>
          <p:spPr>
            <a:xfrm>
              <a:off x="6206640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9E076E0-D0A6-4ACC-AD41-62E7FC14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6181" y="2692264"/>
              <a:ext cx="1306649" cy="1117736"/>
            </a:xfrm>
            <a:prstGeom prst="rect">
              <a:avLst/>
            </a:prstGeom>
          </p:spPr>
        </p:pic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BF4A4A84-AA72-4FB8-8ED8-9D4D5C045E29}"/>
                </a:ext>
              </a:extLst>
            </p:cNvPr>
            <p:cNvSpPr/>
            <p:nvPr/>
          </p:nvSpPr>
          <p:spPr>
            <a:xfrm>
              <a:off x="735990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모서리가 둥근 직사각형 69">
              <a:extLst>
                <a:ext uri="{FF2B5EF4-FFF2-40B4-BE49-F238E27FC236}">
                  <a16:creationId xmlns:a16="http://schemas.microsoft.com/office/drawing/2014/main" id="{5CA20FE7-28C9-49C7-BC6C-C42441EEA5B5}"/>
                </a:ext>
              </a:extLst>
            </p:cNvPr>
            <p:cNvSpPr/>
            <p:nvPr/>
          </p:nvSpPr>
          <p:spPr>
            <a:xfrm>
              <a:off x="1025581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1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모서리가 둥근 직사각형 61">
              <a:extLst>
                <a:ext uri="{FF2B5EF4-FFF2-40B4-BE49-F238E27FC236}">
                  <a16:creationId xmlns:a16="http://schemas.microsoft.com/office/drawing/2014/main" id="{696DD283-A887-4184-B7C0-B679B4FBECFC}"/>
                </a:ext>
              </a:extLst>
            </p:cNvPr>
            <p:cNvSpPr/>
            <p:nvPr/>
          </p:nvSpPr>
          <p:spPr>
            <a:xfrm>
              <a:off x="3471316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모서리가 둥근 직사각형 69">
              <a:extLst>
                <a:ext uri="{FF2B5EF4-FFF2-40B4-BE49-F238E27FC236}">
                  <a16:creationId xmlns:a16="http://schemas.microsoft.com/office/drawing/2014/main" id="{6D2C9590-8D2D-4284-B09A-B1332254EA1A}"/>
                </a:ext>
              </a:extLst>
            </p:cNvPr>
            <p:cNvSpPr/>
            <p:nvPr/>
          </p:nvSpPr>
          <p:spPr>
            <a:xfrm>
              <a:off x="3760907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2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모서리가 둥근 직사각형 69">
              <a:extLst>
                <a:ext uri="{FF2B5EF4-FFF2-40B4-BE49-F238E27FC236}">
                  <a16:creationId xmlns:a16="http://schemas.microsoft.com/office/drawing/2014/main" id="{5A885110-5FA7-41E4-88EE-A545F168D287}"/>
                </a:ext>
              </a:extLst>
            </p:cNvPr>
            <p:cNvSpPr/>
            <p:nvPr/>
          </p:nvSpPr>
          <p:spPr>
            <a:xfrm>
              <a:off x="6496231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3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0C367F1E-331C-4CCD-94F2-F1C2AD48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633" y="2575559"/>
              <a:ext cx="855262" cy="12344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E95F95-96D3-4E25-A6CB-AE8A1ACCAF6D}"/>
                </a:ext>
              </a:extLst>
            </p:cNvPr>
            <p:cNvSpPr txBox="1"/>
            <p:nvPr/>
          </p:nvSpPr>
          <p:spPr>
            <a:xfrm>
              <a:off x="1790700" y="246783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42F9C0-89D8-435A-BD44-5483C05BC971}"/>
                </a:ext>
              </a:extLst>
            </p:cNvPr>
            <p:cNvSpPr txBox="1"/>
            <p:nvPr/>
          </p:nvSpPr>
          <p:spPr>
            <a:xfrm>
              <a:off x="2284965" y="285989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CD3232-49DB-4705-A0F9-782D249C9611}"/>
                </a:ext>
              </a:extLst>
            </p:cNvPr>
            <p:cNvSpPr txBox="1"/>
            <p:nvPr/>
          </p:nvSpPr>
          <p:spPr>
            <a:xfrm>
              <a:off x="2145936" y="3346605"/>
              <a:ext cx="451815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E042A2-353F-4075-9BAE-7456D48F5788}"/>
                </a:ext>
              </a:extLst>
            </p:cNvPr>
            <p:cNvSpPr txBox="1"/>
            <p:nvPr/>
          </p:nvSpPr>
          <p:spPr>
            <a:xfrm>
              <a:off x="7446307" y="263178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F849FD-0801-45EC-A71B-AEA00B730ADE}"/>
                </a:ext>
              </a:extLst>
            </p:cNvPr>
            <p:cNvSpPr txBox="1"/>
            <p:nvPr/>
          </p:nvSpPr>
          <p:spPr>
            <a:xfrm>
              <a:off x="7199687" y="255430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F47ED5-1E56-4026-82D1-C283C19B3D7E}"/>
                </a:ext>
              </a:extLst>
            </p:cNvPr>
            <p:cNvSpPr txBox="1"/>
            <p:nvPr/>
          </p:nvSpPr>
          <p:spPr>
            <a:xfrm>
              <a:off x="7814352" y="2829589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7FCEEC-DF73-48C0-80EE-BA58AC7BE98F}"/>
                </a:ext>
              </a:extLst>
            </p:cNvPr>
            <p:cNvSpPr txBox="1"/>
            <p:nvPr/>
          </p:nvSpPr>
          <p:spPr>
            <a:xfrm>
              <a:off x="7788159" y="299778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4E7527-F473-4E67-8676-CC022DAFB589}"/>
                </a:ext>
              </a:extLst>
            </p:cNvPr>
            <p:cNvSpPr txBox="1"/>
            <p:nvPr/>
          </p:nvSpPr>
          <p:spPr>
            <a:xfrm>
              <a:off x="7794652" y="3296171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4F6BEB-1003-4403-8E1A-A408CB0DFAAD}"/>
                </a:ext>
              </a:extLst>
            </p:cNvPr>
            <p:cNvSpPr txBox="1"/>
            <p:nvPr/>
          </p:nvSpPr>
          <p:spPr>
            <a:xfrm>
              <a:off x="7689362" y="3390483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FABDE5-5FF0-495F-BD0B-659DF0E69A97}"/>
                </a:ext>
              </a:extLst>
            </p:cNvPr>
            <p:cNvSpPr txBox="1"/>
            <p:nvPr/>
          </p:nvSpPr>
          <p:spPr>
            <a:xfrm>
              <a:off x="6795827" y="290483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47E028-0C64-4DA1-AFC1-E9992F39A5B2}"/>
                </a:ext>
              </a:extLst>
            </p:cNvPr>
            <p:cNvSpPr txBox="1"/>
            <p:nvPr/>
          </p:nvSpPr>
          <p:spPr>
            <a:xfrm>
              <a:off x="6670241" y="331527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F52E6AD4-ED2D-4BE6-917D-0EDE555B203A}"/>
                </a:ext>
              </a:extLst>
            </p:cNvPr>
            <p:cNvSpPr/>
            <p:nvPr/>
          </p:nvSpPr>
          <p:spPr>
            <a:xfrm>
              <a:off x="7295814" y="3511615"/>
              <a:ext cx="144000" cy="57157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BEDE38-4EB9-4BC7-B8B7-723009AF84E9}"/>
                </a:ext>
              </a:extLst>
            </p:cNvPr>
            <p:cNvSpPr txBox="1"/>
            <p:nvPr/>
          </p:nvSpPr>
          <p:spPr>
            <a:xfrm>
              <a:off x="7390792" y="2707066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D7D178-749B-4F49-8AFD-DD37F9849273}"/>
                </a:ext>
              </a:extLst>
            </p:cNvPr>
            <p:cNvSpPr txBox="1"/>
            <p:nvPr/>
          </p:nvSpPr>
          <p:spPr>
            <a:xfrm>
              <a:off x="7733565" y="2982318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CD4A69-DD29-4FAB-B5EA-A58CDB2226A2}"/>
                </a:ext>
              </a:extLst>
            </p:cNvPr>
            <p:cNvSpPr txBox="1"/>
            <p:nvPr/>
          </p:nvSpPr>
          <p:spPr>
            <a:xfrm>
              <a:off x="7439814" y="3426723"/>
              <a:ext cx="465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70ED78-0D64-4F81-84CB-BCA56928633C}"/>
                </a:ext>
              </a:extLst>
            </p:cNvPr>
            <p:cNvSpPr txBox="1"/>
            <p:nvPr/>
          </p:nvSpPr>
          <p:spPr>
            <a:xfrm>
              <a:off x="7733565" y="3287841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Right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FD766B-92A8-4777-B726-47034DA7ED79}"/>
                </a:ext>
              </a:extLst>
            </p:cNvPr>
            <p:cNvSpPr txBox="1"/>
            <p:nvPr/>
          </p:nvSpPr>
          <p:spPr>
            <a:xfrm>
              <a:off x="6728137" y="2993894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Left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871D6E-EE97-4BF1-BDA4-0FF07C8736ED}"/>
                </a:ext>
              </a:extLst>
            </p:cNvPr>
            <p:cNvSpPr txBox="1"/>
            <p:nvPr/>
          </p:nvSpPr>
          <p:spPr>
            <a:xfrm>
              <a:off x="7733565" y="2780284"/>
              <a:ext cx="6388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Forward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949304-5A97-4426-93EF-7557D1C80E2D}"/>
                </a:ext>
              </a:extLst>
            </p:cNvPr>
            <p:cNvSpPr txBox="1"/>
            <p:nvPr/>
          </p:nvSpPr>
          <p:spPr>
            <a:xfrm>
              <a:off x="6640799" y="335197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Backward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FA9BBE-659F-47AB-871D-5539BFC0F1C0}"/>
                </a:ext>
              </a:extLst>
            </p:cNvPr>
            <p:cNvSpPr txBox="1"/>
            <p:nvPr/>
          </p:nvSpPr>
          <p:spPr>
            <a:xfrm>
              <a:off x="7039933" y="2583456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Up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DF85F3-DD3D-4F66-87EE-E2F0C8405AB0}"/>
                </a:ext>
              </a:extLst>
            </p:cNvPr>
            <p:cNvSpPr txBox="1"/>
            <p:nvPr/>
          </p:nvSpPr>
          <p:spPr>
            <a:xfrm>
              <a:off x="7035809" y="345403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</a:rPr>
                <a:t>Down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44A7404D-63F6-4FE6-BDD0-8F0CA76B9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5018" y="2631633"/>
              <a:ext cx="1439632" cy="119897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7B8277-3E94-47B9-A080-F52FAA2E7B2B}"/>
                </a:ext>
              </a:extLst>
            </p:cNvPr>
            <p:cNvSpPr txBox="1"/>
            <p:nvPr/>
          </p:nvSpPr>
          <p:spPr>
            <a:xfrm>
              <a:off x="4492252" y="249162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E47415-7A11-47EB-B7D7-CA301238CD1E}"/>
                </a:ext>
              </a:extLst>
            </p:cNvPr>
            <p:cNvSpPr txBox="1"/>
            <p:nvPr/>
          </p:nvSpPr>
          <p:spPr>
            <a:xfrm>
              <a:off x="4762923" y="258304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AE894DE-AFF4-498E-85CF-13084819CF97}"/>
                </a:ext>
              </a:extLst>
            </p:cNvPr>
            <p:cNvSpPr txBox="1"/>
            <p:nvPr/>
          </p:nvSpPr>
          <p:spPr>
            <a:xfrm>
              <a:off x="5160679" y="273889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7F4326-80EA-4761-B740-C13D5CAB1E3C}"/>
                </a:ext>
              </a:extLst>
            </p:cNvPr>
            <p:cNvSpPr txBox="1"/>
            <p:nvPr/>
          </p:nvSpPr>
          <p:spPr>
            <a:xfrm>
              <a:off x="5152122" y="294140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74DB38-0E5C-4E3E-8391-CFB1AEA80FA9}"/>
                </a:ext>
              </a:extLst>
            </p:cNvPr>
            <p:cNvSpPr txBox="1"/>
            <p:nvPr/>
          </p:nvSpPr>
          <p:spPr>
            <a:xfrm>
              <a:off x="5129108" y="330337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0B6CFE0-2CCE-41FB-82B0-3E92710FBDAB}"/>
                </a:ext>
              </a:extLst>
            </p:cNvPr>
            <p:cNvSpPr txBox="1"/>
            <p:nvPr/>
          </p:nvSpPr>
          <p:spPr>
            <a:xfrm>
              <a:off x="5023121" y="3414236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C1DE91-8BB9-4B75-B6A2-CF28B8BD3A7D}"/>
                </a:ext>
              </a:extLst>
            </p:cNvPr>
            <p:cNvSpPr txBox="1"/>
            <p:nvPr/>
          </p:nvSpPr>
          <p:spPr>
            <a:xfrm>
              <a:off x="3943291" y="3390069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7FBCB36-E235-4C1A-BA9C-77BB24A37014}"/>
                </a:ext>
              </a:extLst>
            </p:cNvPr>
            <p:cNvSpPr txBox="1"/>
            <p:nvPr/>
          </p:nvSpPr>
          <p:spPr>
            <a:xfrm>
              <a:off x="3959503" y="288720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8" name="사각형: 둥근 모서리 97">
              <a:extLst>
                <a:ext uri="{FF2B5EF4-FFF2-40B4-BE49-F238E27FC236}">
                  <a16:creationId xmlns:a16="http://schemas.microsoft.com/office/drawing/2014/main" id="{6CAC8B75-C869-4CC7-BA48-77E291895FF1}"/>
                </a:ext>
              </a:extLst>
            </p:cNvPr>
            <p:cNvSpPr/>
            <p:nvPr/>
          </p:nvSpPr>
          <p:spPr>
            <a:xfrm>
              <a:off x="4676233" y="3530716"/>
              <a:ext cx="242582" cy="83820"/>
            </a:xfrm>
            <a:prstGeom prst="round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456306-C992-47EC-A201-DC3589D16729}"/>
                </a:ext>
              </a:extLst>
            </p:cNvPr>
            <p:cNvSpPr txBox="1"/>
            <p:nvPr/>
          </p:nvSpPr>
          <p:spPr>
            <a:xfrm>
              <a:off x="4342894" y="252448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Up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D791F3-3E86-4B79-83E4-A1C02B9D0C89}"/>
                </a:ext>
              </a:extLst>
            </p:cNvPr>
            <p:cNvSpPr txBox="1"/>
            <p:nvPr/>
          </p:nvSpPr>
          <p:spPr>
            <a:xfrm>
              <a:off x="4710380" y="2672562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6E7DFA-0A93-4F9C-8671-7C1975642D9A}"/>
                </a:ext>
              </a:extLst>
            </p:cNvPr>
            <p:cNvSpPr txBox="1"/>
            <p:nvPr/>
          </p:nvSpPr>
          <p:spPr>
            <a:xfrm>
              <a:off x="5065484" y="2744613"/>
              <a:ext cx="6388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Forward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4D1AB5-6A4C-487E-88F1-3C21BFA6438D}"/>
                </a:ext>
              </a:extLst>
            </p:cNvPr>
            <p:cNvSpPr txBox="1"/>
            <p:nvPr/>
          </p:nvSpPr>
          <p:spPr>
            <a:xfrm>
              <a:off x="5065604" y="2989541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CA9D50A-0551-47EF-A551-19E2779C6C3F}"/>
                </a:ext>
              </a:extLst>
            </p:cNvPr>
            <p:cNvSpPr txBox="1"/>
            <p:nvPr/>
          </p:nvSpPr>
          <p:spPr>
            <a:xfrm>
              <a:off x="5066621" y="3265128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Right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7F2394-D726-4540-971B-14525B00CC42}"/>
                </a:ext>
              </a:extLst>
            </p:cNvPr>
            <p:cNvSpPr txBox="1"/>
            <p:nvPr/>
          </p:nvSpPr>
          <p:spPr>
            <a:xfrm>
              <a:off x="4907089" y="3400595"/>
              <a:ext cx="465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AC2121-95D1-43FA-998B-F56785C81F9E}"/>
                </a:ext>
              </a:extLst>
            </p:cNvPr>
            <p:cNvSpPr txBox="1"/>
            <p:nvPr/>
          </p:nvSpPr>
          <p:spPr>
            <a:xfrm>
              <a:off x="4460542" y="3477585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</a:rPr>
                <a:t>Down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AF5D8E4-7EEA-4C33-A0C3-BE2478B4A5F2}"/>
                </a:ext>
              </a:extLst>
            </p:cNvPr>
            <p:cNvSpPr txBox="1"/>
            <p:nvPr/>
          </p:nvSpPr>
          <p:spPr>
            <a:xfrm>
              <a:off x="3935874" y="337285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Backward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68FF34-EA00-492B-92A7-C1E219098EFF}"/>
                </a:ext>
              </a:extLst>
            </p:cNvPr>
            <p:cNvSpPr txBox="1"/>
            <p:nvPr/>
          </p:nvSpPr>
          <p:spPr>
            <a:xfrm>
              <a:off x="4043155" y="2986961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Left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19D3EF-8A68-424B-931D-459A0390AF79}"/>
                </a:ext>
              </a:extLst>
            </p:cNvPr>
            <p:cNvSpPr txBox="1"/>
            <p:nvPr/>
          </p:nvSpPr>
          <p:spPr>
            <a:xfrm>
              <a:off x="818121" y="3833316"/>
              <a:ext cx="2625437" cy="8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Complete 3DoF standard by 2017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Rotate head in a fixed state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360 video full streaming by default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Tiled streaming if possible</a:t>
              </a:r>
              <a:endPara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52AF954-D7BE-490C-AF95-E660EC416E3A}"/>
                </a:ext>
              </a:extLst>
            </p:cNvPr>
            <p:cNvSpPr txBox="1"/>
            <p:nvPr/>
          </p:nvSpPr>
          <p:spPr>
            <a:xfrm>
              <a:off x="3539006" y="3787122"/>
              <a:ext cx="2445736" cy="881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Enable VR commercial servicers by 2020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0" algn="l"/>
                </a:tabLst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Allow head rotation and movement within a restricted area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User-to-user conversations and projection optimization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B96F331-AF9A-4C5F-ADA2-9EF62737ED03}"/>
                </a:ext>
              </a:extLst>
            </p:cNvPr>
            <p:cNvSpPr txBox="1"/>
            <p:nvPr/>
          </p:nvSpPr>
          <p:spPr>
            <a:xfrm>
              <a:off x="6344864" y="3797500"/>
              <a:ext cx="249571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Support 6DoF by 2022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6DoF video will reflect user’s walking motion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Support interaction with virtual environments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982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3DoF+ and 6DoF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MPEG-I requested call for proposals (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CfP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) on 3DoF+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Philips, Intel &amp; Technicolor, Nokia, PUT &amp; ETRI, ZJU submitted responses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400" dirty="0">
                <a:solidFill>
                  <a:srgbClr val="716C6B"/>
                </a:solidFill>
                <a:latin typeface="Arial"/>
                <a:cs typeface="Arial"/>
              </a:rPr>
              <a:t>-&gt; based on them, </a:t>
            </a:r>
            <a:r>
              <a:rPr lang="en-US" altLang="ko-KR" sz="1400" dirty="0">
                <a:solidFill>
                  <a:srgbClr val="00B0F0"/>
                </a:solidFill>
                <a:latin typeface="Arial"/>
                <a:cs typeface="Arial"/>
              </a:rPr>
              <a:t>test model for immersive video (TMIV) </a:t>
            </a:r>
            <a:r>
              <a:rPr lang="en-US" altLang="ko-KR" sz="1400" dirty="0">
                <a:solidFill>
                  <a:srgbClr val="716C6B"/>
                </a:solidFill>
                <a:latin typeface="Arial"/>
                <a:cs typeface="Arial"/>
              </a:rPr>
              <a:t>was established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TMIV will be improved to compress 6DoF videos</a:t>
            </a: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Virtual Reality in MPEG-I </a:t>
            </a:r>
            <a:r>
              <a:rPr lang="en-US" altLang="ko-KR" sz="1800" dirty="0"/>
              <a:t>(Cont’d)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837198" y="6583362"/>
            <a:ext cx="283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TMIV architecture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id="{D0A033D9-D975-455B-935C-105A146DC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77" y="2655935"/>
            <a:ext cx="6184857" cy="397598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FA0BAC78-49C5-4143-8D13-F8CEED2CB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</p:spTree>
    <p:extLst>
      <p:ext uri="{BB962C8B-B14F-4D97-AF65-F5344CB8AC3E}">
        <p14:creationId xmlns:p14="http://schemas.microsoft.com/office/powerpoint/2010/main" val="425101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Virtual Reality in MPEG-I </a:t>
            </a:r>
            <a:r>
              <a:rPr lang="en-US" altLang="ko-KR" sz="1800" dirty="0"/>
              <a:t>(Cont’d)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Test sequences of immersive video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11 test sequences are provided (5 computer graphics, 6 natural contents)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Among them, 4 sequences are 360 videos</a:t>
            </a:r>
          </a:p>
        </p:txBody>
      </p:sp>
      <p:graphicFrame>
        <p:nvGraphicFramePr>
          <p:cNvPr id="18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55390"/>
              </p:ext>
            </p:extLst>
          </p:nvPr>
        </p:nvGraphicFramePr>
        <p:xfrm>
          <a:off x="226736" y="2052197"/>
          <a:ext cx="8602323" cy="3985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82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128">
                  <a:extLst>
                    <a:ext uri="{9D8B030D-6E8A-4147-A177-3AD203B41FA5}">
                      <a16:colId xmlns:a16="http://schemas.microsoft.com/office/drawing/2014/main" val="2386803273"/>
                    </a:ext>
                  </a:extLst>
                </a:gridCol>
                <a:gridCol w="1078525">
                  <a:extLst>
                    <a:ext uri="{9D8B030D-6E8A-4147-A177-3AD203B41FA5}">
                      <a16:colId xmlns:a16="http://schemas.microsoft.com/office/drawing/2014/main" val="4288436926"/>
                    </a:ext>
                  </a:extLst>
                </a:gridCol>
                <a:gridCol w="764466">
                  <a:extLst>
                    <a:ext uri="{9D8B030D-6E8A-4147-A177-3AD203B41FA5}">
                      <a16:colId xmlns:a16="http://schemas.microsoft.com/office/drawing/2014/main" val="2487126969"/>
                    </a:ext>
                  </a:extLst>
                </a:gridCol>
                <a:gridCol w="764466">
                  <a:extLst>
                    <a:ext uri="{9D8B030D-6E8A-4147-A177-3AD203B41FA5}">
                      <a16:colId xmlns:a16="http://schemas.microsoft.com/office/drawing/2014/main" val="1090805850"/>
                    </a:ext>
                  </a:extLst>
                </a:gridCol>
                <a:gridCol w="524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2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04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(M/O)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 name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Thumbnail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No.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views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Depth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range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Frame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count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Frame rate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Bit depth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CG1-A</a:t>
                      </a:r>
                      <a:b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ClassroomVideo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4096x2048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[0.8m,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inf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CG1-B</a:t>
                      </a:r>
                      <a:b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TechnicolorMuseum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2048x2048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[0.5m, 25m]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CG1-C</a:t>
                      </a:r>
                      <a:b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InterdigitalHijack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4096x4096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[0.5m, 25m]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CG1-N</a:t>
                      </a:r>
                      <a:b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NokiaChess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2048x2048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[0.1m, 500m]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CG2-J</a:t>
                      </a:r>
                      <a:b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OrangeKitchen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1920x1080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(5x5)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[2.2,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7.2]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10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NC1-D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TechnicolorPainter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2048x1088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(4x4)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NC1-E</a:t>
                      </a:r>
                      <a:b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altLang="ko-K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IntelFrog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1920x1080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(13x1)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[0.3, 1.62]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NC2-L</a:t>
                      </a:r>
                      <a:b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altLang="ko-K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PoznanFencing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1920x1080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[3.5, 7.0]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19566544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968016" y="6037757"/>
            <a:ext cx="3119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MPEG-I immersive video test sequences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1DBAD-EABE-4708-8849-6C67D4DED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</p:spTree>
    <p:extLst>
      <p:ext uri="{BB962C8B-B14F-4D97-AF65-F5344CB8AC3E}">
        <p14:creationId xmlns:p14="http://schemas.microsoft.com/office/powerpoint/2010/main" val="332841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Tiled Streaming on 6DoF 360-degree Video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Developed viewport tile selector (VTS) on 6DoF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Compatible with TMIV and HEVC (or any other codecs, e.g. VVC)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User’s viewport tiles (HQ) + entire videos (LQ) simulcast streaming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-&gt; low delay and bandwidth adaptive streaming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876424" y="5861661"/>
            <a:ext cx="330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Viewport tile selector based tiled streaming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00" y="2082974"/>
            <a:ext cx="5735680" cy="3772718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02750F01-0D2F-4974-A7D6-D588AB9F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</p:spTree>
    <p:extLst>
      <p:ext uri="{BB962C8B-B14F-4D97-AF65-F5344CB8AC3E}">
        <p14:creationId xmlns:p14="http://schemas.microsoft.com/office/powerpoint/2010/main" val="39787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Tiled Streaming on 6DoF 360-degree Video </a:t>
            </a:r>
            <a:r>
              <a:rPr lang="en-US" altLang="ko-KR" sz="1800" dirty="0"/>
              <a:t>(Cont’d)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Tiled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streaming shows </a:t>
            </a: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BD-rate gain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compared to </a:t>
            </a: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the non-tiled streaming</a:t>
            </a:r>
            <a:endParaRPr lang="en-US" altLang="ko-KR" sz="2000" dirty="0">
              <a:solidFill>
                <a:srgbClr val="716C6B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512×512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tile shows the best result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5.69% of BD-rate saving for Y-PSNR was shown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-&gt; For realistic sequence,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ClassroomVideo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, </a:t>
            </a:r>
            <a:r>
              <a:rPr lang="en-US" altLang="ko-KR" sz="1600" dirty="0">
                <a:solidFill>
                  <a:srgbClr val="00B0F0"/>
                </a:solidFill>
                <a:latin typeface="Arial"/>
                <a:cs typeface="Arial"/>
              </a:rPr>
              <a:t>19.40%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gain was shown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Better results on VMAF and IV-PSNR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-&gt; Efficient on subjective 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796238" y="5546504"/>
            <a:ext cx="434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BD-rate savings of the VTS based tiled streaming method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941421"/>
              </p:ext>
            </p:extLst>
          </p:nvPr>
        </p:nvGraphicFramePr>
        <p:xfrm>
          <a:off x="286236" y="3732931"/>
          <a:ext cx="5362797" cy="1813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3817">
                  <a:extLst>
                    <a:ext uri="{9D8B030D-6E8A-4147-A177-3AD203B41FA5}">
                      <a16:colId xmlns:a16="http://schemas.microsoft.com/office/drawing/2014/main" val="1726929539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551868784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958869111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808159353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515718473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684819042"/>
                    </a:ext>
                  </a:extLst>
                </a:gridCol>
              </a:tblGrid>
              <a:tr h="4308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Y-PSNR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VMAF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VIF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MS-SSIM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IV-PSNR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044035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ClassroomVideo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-19.40%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-27.78%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-29.10%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-21.82%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-29.95%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4458033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TechnicolorMuseum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-4.65%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-4.31%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-6.30%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-2.05%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-3.40%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9141555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InterdigitalHijack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91319581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NokiaChess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-4.14%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-7.94%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-9.20%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-3.88%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-6.23%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615750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-5.69%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-8.47%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-9.82%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-5.23%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-8.55%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761371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65" y="2987678"/>
            <a:ext cx="3386635" cy="2558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6255738" y="5546038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RD-curve of the tiled streaming 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0391DDFA-8192-4926-9F34-489C415E5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</p:spTree>
    <p:extLst>
      <p:ext uri="{BB962C8B-B14F-4D97-AF65-F5344CB8AC3E}">
        <p14:creationId xmlns:p14="http://schemas.microsoft.com/office/powerpoint/2010/main" val="310697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Tiled Streaming on 6DoF 360-degree Video </a:t>
            </a:r>
            <a:r>
              <a:rPr lang="en-US" altLang="ko-KR" sz="1800" dirty="0"/>
              <a:t>(Cont’d)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At the same bandwidth, tiled streaming preserves more details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(Traditional video artifacts)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Especially on edge, there are less artifacts when using tiled streaming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(6DoF view synthesis artifacts)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D9DE2-C068-4F30-B9E6-B4308603879E}"/>
              </a:ext>
            </a:extLst>
          </p:cNvPr>
          <p:cNvSpPr txBox="1"/>
          <p:nvPr/>
        </p:nvSpPr>
        <p:spPr>
          <a:xfrm>
            <a:off x="1918131" y="5527356"/>
            <a:ext cx="484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difference of tiled streaming and the TMIV anchor</a:t>
            </a:r>
            <a:b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(a, c: TMIV anchor; b, d: tiled streaming)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54763" y="5210214"/>
            <a:ext cx="8408237" cy="307777"/>
            <a:chOff x="354763" y="5790786"/>
            <a:chExt cx="8408237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2474753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354763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4616099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6732864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그림 1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97" y="2330214"/>
            <a:ext cx="1980000" cy="2880000"/>
          </a:xfrm>
          <a:prstGeom prst="rect">
            <a:avLst/>
          </a:prstGeom>
        </p:spPr>
      </p:pic>
      <p:pic>
        <p:nvPicPr>
          <p:cNvPr id="21" name="그림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3" y="2330214"/>
            <a:ext cx="1980000" cy="2880000"/>
          </a:xfrm>
          <a:prstGeom prst="rect">
            <a:avLst/>
          </a:prstGeom>
        </p:spPr>
      </p:pic>
      <p:pic>
        <p:nvPicPr>
          <p:cNvPr id="22" name="그림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31" y="2330214"/>
            <a:ext cx="1980000" cy="2880000"/>
          </a:xfrm>
          <a:prstGeom prst="rect">
            <a:avLst/>
          </a:prstGeom>
        </p:spPr>
      </p:pic>
      <p:pic>
        <p:nvPicPr>
          <p:cNvPr id="23" name="그림 2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6" y="2330214"/>
            <a:ext cx="1980000" cy="2880000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EF13B2BF-43B1-4432-BC7F-C16D07C2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</p:spTree>
    <p:extLst>
      <p:ext uri="{BB962C8B-B14F-4D97-AF65-F5344CB8AC3E}">
        <p14:creationId xmlns:p14="http://schemas.microsoft.com/office/powerpoint/2010/main" val="293358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3278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Motivation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6DoF 360-degree video streaming requires high bandwidth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Reducing the bitrate can reduce the latency, which influences quality of experience (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QoE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Proposed Methods and Insights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Viewport-adaptive tiled streaming for 6DoF 360-degree video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Showed BD-rate gain compared to the non-tiled streaming</a:t>
            </a:r>
            <a:endParaRPr lang="en-US" altLang="ko-KR" sz="1600" dirty="0">
              <a:solidFill>
                <a:srgbClr val="716C6B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Future Work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Experiment of mixed quality tiled streaming will be conducted</a:t>
            </a:r>
            <a:endParaRPr lang="en-US" altLang="ko-KR" sz="16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35D173-7058-47AC-BFCD-F105C4BD0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3079-20-0028-00-0002</a:t>
            </a:r>
          </a:p>
        </p:txBody>
      </p:sp>
    </p:spTree>
    <p:extLst>
      <p:ext uri="{BB962C8B-B14F-4D97-AF65-F5344CB8AC3E}">
        <p14:creationId xmlns:p14="http://schemas.microsoft.com/office/powerpoint/2010/main" val="2550666989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A7DA1BEF42B48BBA13A08C5163899" ma:contentTypeVersion="0" ma:contentTypeDescription="Create a new document." ma:contentTypeScope="" ma:versionID="3c7a5f79399876078f5765ad521ba38b">
  <xsd:schema xmlns:xsd="http://www.w3.org/2001/XMLSchema" xmlns:p="http://schemas.microsoft.com/office/2006/metadata/properties" targetNamespace="http://schemas.microsoft.com/office/2006/metadata/properties" ma:root="true" ma:fieldsID="f4d196f5c675f743c82a55ad494504e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771AEBF-A709-47BD-A9FF-4BD1118C8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01E55F1-0F71-4CA7-BC3D-3567FF4BB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755A8B-04C8-4131-A0B3-79C640392FF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28261</TotalTime>
  <Words>891</Words>
  <Application>Microsoft Office PowerPoint</Application>
  <PresentationFormat>화면 슬라이드 쇼(4:3)</PresentationFormat>
  <Paragraphs>211</Paragraphs>
  <Slides>8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Myriad Pro</vt:lpstr>
      <vt:lpstr>맑은 고딕</vt:lpstr>
      <vt:lpstr>Arial</vt:lpstr>
      <vt:lpstr>Calibri</vt:lpstr>
      <vt:lpstr>Times New Roman</vt:lpstr>
      <vt:lpstr>Verdana</vt:lpstr>
      <vt:lpstr>Wingdings</vt:lpstr>
      <vt:lpstr>IEEE-SA Powerpoint Template</vt:lpstr>
      <vt:lpstr>Viewport-adaptive 6DoF 360-degree Video Tiled Streaming for Immersive Media</vt:lpstr>
      <vt:lpstr>Virtual Reality in MPEG-I</vt:lpstr>
      <vt:lpstr>Virtual Reality in MPEG-I (Cont’d)</vt:lpstr>
      <vt:lpstr>Virtual Reality in MPEG-I (Cont’d)</vt:lpstr>
      <vt:lpstr>Tiled Streaming on 6DoF 360-degree Video</vt:lpstr>
      <vt:lpstr>Tiled Streaming on 6DoF 360-degree Video (Cont’d)</vt:lpstr>
      <vt:lpstr>Tiled Streaming on 6DoF 360-degree Video (Cont’d)</vt:lpstr>
      <vt:lpstr>Conclusion</vt:lpstr>
    </vt:vector>
  </TitlesOfParts>
  <Company>Garfield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InterDigital External Public Template</dc:title>
  <dc:subject>InterDigital External Public Template</dc:subject>
  <dc:creator>David Lachowicz</dc:creator>
  <cp:keywords>DocNum:9048</cp:keywords>
  <dc:description>Jack Indekeu provided/approved update 5/14/12 (work done by outside supplier).
Rev F</dc:description>
  <cp:lastModifiedBy>종범 정</cp:lastModifiedBy>
  <cp:revision>1353</cp:revision>
  <cp:lastPrinted>2016-12-01T17:59:37Z</cp:lastPrinted>
  <dcterms:created xsi:type="dcterms:W3CDTF">2012-05-10T18:03:06Z</dcterms:created>
  <dcterms:modified xsi:type="dcterms:W3CDTF">2020-07-04T00:17:40Z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0x0101006AFA7DA1BEF42B48BBA13A08C5163899</vt:lpwstr>
  </property>
  <property fmtid="{D5CDD505-2E9C-101B-9397-08002B2CF9AE}" pid="3" name="Document Number">
    <vt:lpwstr>9048</vt:lpwstr>
  </property>
  <property fmtid="{D5CDD505-2E9C-101B-9397-08002B2CF9AE}" pid="4" name="Dept">
    <vt:lpwstr>Public Relations and Corporate Communications</vt:lpwstr>
  </property>
  <property fmtid="{D5CDD505-2E9C-101B-9397-08002B2CF9AE}" pid="5" name="Document Type">
    <vt:lpwstr>Template</vt:lpwstr>
  </property>
</Properties>
</file>