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5"/>
  </p:notesMasterIdLst>
  <p:handoutMasterIdLst>
    <p:handoutMasterId r:id="rId16"/>
  </p:handoutMasterIdLst>
  <p:sldIdLst>
    <p:sldId id="301" r:id="rId5"/>
    <p:sldId id="365" r:id="rId6"/>
    <p:sldId id="366" r:id="rId7"/>
    <p:sldId id="515" r:id="rId8"/>
    <p:sldId id="516" r:id="rId9"/>
    <p:sldId id="523" r:id="rId10"/>
    <p:sldId id="524" r:id="rId11"/>
    <p:sldId id="525" r:id="rId12"/>
    <p:sldId id="526" r:id="rId13"/>
    <p:sldId id="522" r:id="rId14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eiraaj" initials="z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16"/>
    <a:srgbClr val="7F7F7F"/>
    <a:srgbClr val="3366FF"/>
    <a:srgbClr val="3333FF"/>
    <a:srgbClr val="3333CC"/>
    <a:srgbClr val="0033CC"/>
    <a:srgbClr val="333399"/>
    <a:srgbClr val="336699"/>
    <a:srgbClr val="2D2D8A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6D9F66E-5EB9-4882-86FB-DCBF35E3C3E4}" styleName="보통 스타일 4 - 강조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보통 스타일 4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86" autoAdjust="0"/>
    <p:restoredTop sz="80631" autoAdjust="0"/>
  </p:normalViewPr>
  <p:slideViewPr>
    <p:cSldViewPr snapToGrid="0">
      <p:cViewPr varScale="1">
        <p:scale>
          <a:sx n="110" d="100"/>
          <a:sy n="110" d="100"/>
        </p:scale>
        <p:origin x="108" y="55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132" y="96"/>
      </p:cViewPr>
      <p:guideLst>
        <p:guide orient="horz" pos="3108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98" y="1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/>
          <a:lstStyle>
            <a:lvl1pPr algn="r">
              <a:defRPr sz="1200"/>
            </a:lvl1pPr>
          </a:lstStyle>
          <a:p>
            <a:fld id="{0CD8B52C-927B-41D1-A137-8B4F8A0FC931}" type="datetimeFigureOut">
              <a:rPr lang="ko-KR" altLang="en-US" smtClean="0"/>
              <a:t>2020-07-05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l">
              <a:defRPr sz="1200"/>
            </a:lvl1pPr>
          </a:lstStyle>
          <a:p>
            <a:r>
              <a:rPr lang="en-US" altLang="ko-KR"/>
              <a:t>2</a:t>
            </a:r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98" y="9370976"/>
            <a:ext cx="2919440" cy="495338"/>
          </a:xfrm>
          <a:prstGeom prst="rect">
            <a:avLst/>
          </a:prstGeom>
        </p:spPr>
        <p:txBody>
          <a:bodyPr vert="horz" lIns="93081" tIns="46540" rIns="93081" bIns="46540" rtlCol="0" anchor="b"/>
          <a:lstStyle>
            <a:lvl1pPr algn="r">
              <a:defRPr sz="1200"/>
            </a:lvl1pPr>
          </a:lstStyle>
          <a:p>
            <a:fld id="{D3900DD7-D5EC-4DF0-B4BB-D06511B906D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55165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/>
          <a:lstStyle>
            <a:lvl1pPr algn="r">
              <a:defRPr sz="1200"/>
            </a:lvl1pPr>
          </a:lstStyle>
          <a:p>
            <a:fld id="{B9A91834-3F34-4B40-8735-EA115B05FDDA}" type="datetimeFigureOut">
              <a:rPr lang="en-US" smtClean="0"/>
              <a:pPr/>
              <a:t>7/5/2020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9" tIns="47424" rIns="94849" bIns="474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4849" tIns="47424" rIns="94849" bIns="4742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l">
              <a:defRPr sz="1200"/>
            </a:lvl1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lIns="94849" tIns="47424" rIns="94849" bIns="47424" rtlCol="0" anchor="b"/>
          <a:lstStyle>
            <a:lvl1pPr algn="r">
              <a:defRPr sz="1200"/>
            </a:lvl1pPr>
          </a:lstStyle>
          <a:p>
            <a:fld id="{038F7F6D-8A3B-DB4E-AE49-8696C0E84E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744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579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01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7763" y="1233488"/>
            <a:ext cx="4440237" cy="3328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71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4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4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57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50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F7F6D-8A3B-DB4E-AE49-8696C0E84E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Stock_000000821333Medi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 descr="IEEE_SA_Bar_Graphic_long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1650"/>
            <a:ext cx="9144000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4" descr="IEEE_whi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785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1676400"/>
            <a:ext cx="7391400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6477000" cy="533400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7DB43-830D-1046-BFA1-567429D8333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  <p:sp>
        <p:nvSpPr>
          <p:cNvPr id="9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3079-18-31-00-0004</a:t>
            </a:r>
          </a:p>
        </p:txBody>
      </p:sp>
    </p:spTree>
    <p:extLst>
      <p:ext uri="{BB962C8B-B14F-4D97-AF65-F5344CB8AC3E}">
        <p14:creationId xmlns:p14="http://schemas.microsoft.com/office/powerpoint/2010/main" val="587428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Globe Cov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8" descr="IEEE_SA_Bar_Graphic_long_l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1652"/>
            <a:ext cx="9150351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06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66875"/>
            <a:ext cx="7772400" cy="533400"/>
          </a:xfrm>
          <a:prstGeom prst="rect">
            <a:avLst/>
          </a:prstGeom>
        </p:spPr>
        <p:txBody>
          <a:bodyPr anchor="t" anchorCtr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209675"/>
            <a:ext cx="7772400" cy="533400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85800" y="3014663"/>
            <a:ext cx="3886200" cy="828675"/>
          </a:xfrm>
          <a:prstGeom prst="rect">
            <a:avLst/>
          </a:prstGeom>
        </p:spPr>
        <p:txBody>
          <a:bodyPr anchor="ctr" anchorCtr="0"/>
          <a:lstStyle>
            <a:lvl1pPr>
              <a:lnSpc>
                <a:spcPct val="15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bg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bg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46689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0" y="6610350"/>
            <a:ext cx="7086600" cy="247650"/>
          </a:xfrm>
          <a:prstGeom prst="rect">
            <a:avLst/>
          </a:prstGeom>
        </p:spPr>
        <p:txBody>
          <a:bodyPr/>
          <a:lstStyle>
            <a:lvl1pPr algn="l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3079-18-0053-00-0002-framework-of-evaluation-and-assessment-for-the-VR-sockness-of-VR-content</a:t>
            </a:r>
          </a:p>
        </p:txBody>
      </p:sp>
      <p:sp>
        <p:nvSpPr>
          <p:cNvPr id="8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43800" y="6610350"/>
            <a:ext cx="1485900" cy="247650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04800"/>
            <a:ext cx="8077200" cy="461554"/>
          </a:xfrm>
        </p:spPr>
        <p:txBody>
          <a:bodyPr anchor="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44731"/>
            <a:ext cx="8077200" cy="53274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>
              <a:buFont typeface="Wingdings" panose="05000000000000000000" pitchFamily="2" charset="2"/>
              <a:buChar char="v"/>
            </a:pPr>
            <a:r>
              <a:rPr lang="en-US"/>
              <a:t>Edit Master text styles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E1C35-070C-B34E-A7FF-C7EF50ECC007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30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51530-862B-9346-A97E-4A574C8B779C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8290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3962400" cy="4648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AEA6A-4D89-7943-A8FF-D2FD5DF21EDA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755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33148-389D-4145-BA83-3955F191B08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7808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E890C-18FA-EB4D-A659-13D1100DA7A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064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DE15D-E6AD-C14A-8CF8-1C5B9405B462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03976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849094"/>
            <a:ext cx="8077200" cy="532310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8E80B-1874-4C45-88EE-460E555FCA94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07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04800"/>
            <a:ext cx="20193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9055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ko-KR"/>
              <a:t>3079-19-0036-00-0002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DF435-CD6A-B846-9508-AB4D904659D5}" type="slidenum">
              <a:rPr lang="en-US"/>
              <a:pPr>
                <a:defRPr/>
              </a:pPr>
              <a:t>‹#›</a:t>
            </a:fld>
            <a:endParaRPr lang="en-US" sz="1400">
              <a:latin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3642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3" descr="IEEE_SA_Bar_Graphic_long_rg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172200"/>
            <a:ext cx="9144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8077200" cy="46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86600" y="66294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altLang="ko-KR"/>
              <a:t>Insert Date here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05850" y="6629400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24" descr="IEEE_whi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1000" y="6248400"/>
            <a:ext cx="901700" cy="26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BF91AA4-4074-4D0C-8AF1-431D0CC2AD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78" y="49211"/>
            <a:ext cx="887095" cy="723683"/>
          </a:xfrm>
          <a:prstGeom prst="rect">
            <a:avLst/>
          </a:prstGeom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09600" y="662940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/>
              <a:t>3079-19-0036-00-0002</a:t>
            </a:r>
          </a:p>
        </p:txBody>
      </p:sp>
    </p:spTree>
    <p:extLst>
      <p:ext uri="{BB962C8B-B14F-4D97-AF65-F5344CB8AC3E}">
        <p14:creationId xmlns:p14="http://schemas.microsoft.com/office/powerpoint/2010/main" val="68887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26516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erdana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50000"/>
        </a:spcBef>
        <a:spcAft>
          <a:spcPct val="0"/>
        </a:spcAft>
        <a:defRPr lang="en-US" altLang="en-US" sz="2000" kern="1200" smtClean="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lang="en-US" altLang="en-US"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lang="en-US" altLang="en-US" sz="15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lang="en-US" altLang="en-US" sz="135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andards.ieee.org/guides/bylaws/sect6-7.html#6" TargetMode="External"/><Relationship Id="rId2" Type="http://schemas.openxmlformats.org/officeDocument/2006/relationships/hyperlink" Target="http://standards.ieee.org/develop/policies/bylaws/sect6-7.html#7" TargetMode="Externa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971F25-5BDF-4C9D-86A9-70DA6726B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871525"/>
            <a:ext cx="8008257" cy="1019175"/>
          </a:xfrm>
        </p:spPr>
        <p:txBody>
          <a:bodyPr/>
          <a:lstStyle/>
          <a:p>
            <a:r>
              <a:rPr lang="en-US" dirty="0"/>
              <a:t>Viewport-adaptive 6DoF 360-degree </a:t>
            </a:r>
            <a:r>
              <a:rPr lang="en-US"/>
              <a:t>Video Tiled Streaming </a:t>
            </a:r>
            <a:r>
              <a:rPr lang="en-US" dirty="0"/>
              <a:t>for Immersive Media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003B34-197C-4C0E-9088-B0FDD45013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2118" y="3014663"/>
            <a:ext cx="8676409" cy="2793855"/>
          </a:xfrm>
        </p:spPr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Presenter: 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 (uof4949@skku.edu)</a:t>
            </a:r>
          </a:p>
          <a:p>
            <a:r>
              <a:rPr lang="en-US" altLang="ko-KR" dirty="0">
                <a:solidFill>
                  <a:schemeClr val="accent1"/>
                </a:solidFill>
              </a:rPr>
              <a:t>Jong-</a:t>
            </a:r>
            <a:r>
              <a:rPr lang="en-US" altLang="ko-KR" dirty="0" err="1">
                <a:solidFill>
                  <a:schemeClr val="accent1"/>
                </a:solidFill>
              </a:rPr>
              <a:t>Beom</a:t>
            </a:r>
            <a:r>
              <a:rPr lang="en-US" altLang="ko-KR" dirty="0">
                <a:solidFill>
                  <a:schemeClr val="accent1"/>
                </a:solidFill>
              </a:rPr>
              <a:t> Jeong, </a:t>
            </a:r>
            <a:r>
              <a:rPr lang="en-US" altLang="ko-KR" dirty="0" err="1">
                <a:solidFill>
                  <a:schemeClr val="accent1"/>
                </a:solidFill>
              </a:rPr>
              <a:t>Soonbin</a:t>
            </a:r>
            <a:r>
              <a:rPr lang="en-US" altLang="ko-KR" dirty="0">
                <a:solidFill>
                  <a:schemeClr val="accent1"/>
                </a:solidFill>
              </a:rPr>
              <a:t> Lee, Il-</a:t>
            </a:r>
            <a:r>
              <a:rPr lang="en-US" altLang="ko-KR" dirty="0" err="1">
                <a:solidFill>
                  <a:schemeClr val="accent1"/>
                </a:solidFill>
              </a:rPr>
              <a:t>Woong</a:t>
            </a:r>
            <a:r>
              <a:rPr lang="en-US" altLang="ko-KR" dirty="0">
                <a:solidFill>
                  <a:schemeClr val="accent1"/>
                </a:solidFill>
              </a:rPr>
              <a:t> </a:t>
            </a:r>
            <a:r>
              <a:rPr lang="en-US" altLang="ko-KR" dirty="0" err="1">
                <a:solidFill>
                  <a:schemeClr val="accent1"/>
                </a:solidFill>
              </a:rPr>
              <a:t>Ryu</a:t>
            </a:r>
            <a:r>
              <a:rPr lang="en-US" altLang="ko-KR" dirty="0">
                <a:solidFill>
                  <a:schemeClr val="accent1"/>
                </a:solidFill>
              </a:rPr>
              <a:t>, </a:t>
            </a:r>
            <a:r>
              <a:rPr lang="en-US" altLang="ko-KR" err="1">
                <a:solidFill>
                  <a:schemeClr val="accent1"/>
                </a:solidFill>
              </a:rPr>
              <a:t>Sungbin</a:t>
            </a:r>
            <a:r>
              <a:rPr lang="en-US" altLang="ko-KR">
                <a:solidFill>
                  <a:schemeClr val="accent1"/>
                </a:solidFill>
              </a:rPr>
              <a:t> Kim, Inae Kim, Eun-Seok Ryu</a:t>
            </a:r>
            <a:endParaRPr lang="en-US" altLang="ko-KR" dirty="0">
              <a:solidFill>
                <a:schemeClr val="accent1"/>
              </a:solidFill>
            </a:endParaRPr>
          </a:p>
          <a:p>
            <a:endParaRPr lang="en-US" altLang="ko-KR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Multimedia Computing Systems Lab. (MCSL)</a:t>
            </a:r>
          </a:p>
          <a:p>
            <a:r>
              <a:rPr lang="en-US" altLang="ko-KR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http://mcsl.skku.edu</a:t>
            </a:r>
          </a:p>
          <a:p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Department of Computer Education</a:t>
            </a:r>
          </a:p>
          <a:p>
            <a:r>
              <a:rPr lang="en-US" altLang="ko-KR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Sungkyunkwan</a:t>
            </a:r>
            <a:r>
              <a:rPr lang="en-US" altLang="ko-K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University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654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Conclusion</a:t>
            </a:r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3278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Motivation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6DoF 360-degree video streaming requires high bandwidth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Reducing the bitrate can reduce the latency, which influences quality of experience (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QoE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)</a:t>
            </a: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Proposed Methods and Insights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Viewport-adaptive tiled streaming for 6DoF 360-degree video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Showed BD-rate gain compared to the non-tiled streaming</a:t>
            </a: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Future Work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>
                <a:solidFill>
                  <a:srgbClr val="716C6B"/>
                </a:solidFill>
                <a:latin typeface="Arial"/>
                <a:cs typeface="Arial"/>
              </a:rPr>
              <a:t>Experiment of mixed quality tiled streaming will be conducted</a:t>
            </a:r>
            <a:endParaRPr lang="en-US" altLang="ko-KR" sz="1600" dirty="0">
              <a:solidFill>
                <a:srgbClr val="716C6B"/>
              </a:solidFill>
              <a:latin typeface="Arial"/>
              <a:cs typeface="Arial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94F0809-DE1E-466C-952F-E7166C60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2550666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cs typeface="ＭＳ Ｐゴシック" pitchFamily="-84" charset="-128"/>
              </a:rPr>
              <a:t>Compliance with </a:t>
            </a:r>
            <a:br>
              <a:rPr lang="en-US" dirty="0">
                <a:cs typeface="ＭＳ Ｐゴシック" pitchFamily="-84" charset="-128"/>
              </a:rPr>
            </a:br>
            <a:r>
              <a:rPr lang="en-US" dirty="0">
                <a:cs typeface="ＭＳ Ｐゴシック" pitchFamily="-84" charset="-128"/>
              </a:rPr>
              <a:t>IEEE Standards Policies and Procedures</a:t>
            </a:r>
          </a:p>
        </p:txBody>
      </p:sp>
      <p:sp>
        <p:nvSpPr>
          <p:cNvPr id="1741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BEED3A-6D63-9244-B6A1-DC72C373F3D9}" type="slidenum">
              <a:rPr lang="en-US"/>
              <a:pPr/>
              <a:t>2</a:t>
            </a:fld>
            <a:endParaRPr lang="en-US" sz="1400">
              <a:latin typeface="Myriad Pro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00C9A968-ABAA-4847-8D83-8EBC248C48B0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219200"/>
            <a:ext cx="8229600" cy="470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>
            <a:lvl1pPr marL="342900" indent="-342900" algn="l" rtl="0" eaLnBrk="1" fontAlgn="base" hangingPunct="1">
              <a:spcBef>
                <a:spcPct val="50000"/>
              </a:spcBef>
              <a:spcAft>
                <a:spcPct val="0"/>
              </a:spcAft>
              <a:defRPr lang="en-US" altLang="en-US" sz="2000" kern="1200" smtClean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lang="en-US" altLang="en-US"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lang="en-US" altLang="en-US" sz="15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lang="en-US" altLang="en-US" sz="135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defTabSz="914400">
              <a:lnSpc>
                <a:spcPct val="80000"/>
              </a:lnSpc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sz="1200" b="1"/>
              <a:t>Subclause 5.2.1 of the </a:t>
            </a:r>
            <a:r>
              <a:rPr lang="en-US" sz="1200" b="1" i="1"/>
              <a:t>IEEE-SA Standards Board Bylaws </a:t>
            </a:r>
            <a:r>
              <a:rPr lang="en-US" sz="1200" b="1"/>
              <a:t>states, "While participating in IEEE standards development activities, all participants...shall act in accordance with all applicable laws (nation-based and international), the IEEE Code of Ethics, and with IEEE Standards policies and procedures."</a:t>
            </a:r>
            <a:endParaRPr lang="en-US" altLang="ja-JP" sz="1200" b="1">
              <a:cs typeface="ＭＳ Ｐゴシック" pitchFamily="-84" charset="-128"/>
            </a:endParaRPr>
          </a:p>
          <a:p>
            <a:pPr defTabSz="914400">
              <a:buFontTx/>
              <a:buChar char="•"/>
            </a:pPr>
            <a:endParaRPr lang="en-US" altLang="ja-JP" sz="1200">
              <a:cs typeface="ＭＳ Ｐゴシック" pitchFamily="-84" charset="-128"/>
            </a:endParaRPr>
          </a:p>
          <a:p>
            <a:pPr marL="0" indent="0" defTabSz="914400"/>
            <a:r>
              <a:rPr lang="en-US" altLang="ja-JP" sz="1200">
                <a:cs typeface="ＭＳ Ｐゴシック" pitchFamily="-84" charset="-128"/>
              </a:rPr>
              <a:t>The contributor acknowledges and accepts that this contribution is subject to 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copyright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7, </a:t>
            </a:r>
            <a:r>
              <a:rPr lang="en-US" altLang="ja-JP" sz="1200">
                <a:cs typeface="ＭＳ Ｐゴシック" pitchFamily="-84" charset="-128"/>
                <a:hlinkClick r:id="rId2"/>
              </a:rPr>
              <a:t>http://standards.ieee.org/develop/policies/bylaws/sect6-7.html#7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6.1, http://standards.ieee.org/develop/policies/opman/sect6.html</a:t>
            </a:r>
          </a:p>
          <a:p>
            <a:pPr defTabSz="914400">
              <a:buFontTx/>
              <a:buChar char="•"/>
            </a:pPr>
            <a:r>
              <a:rPr lang="en-US" altLang="ja-JP" sz="1200">
                <a:cs typeface="ＭＳ Ｐゴシック" pitchFamily="-84" charset="-128"/>
              </a:rPr>
              <a:t>The IEEE Standards patent policy as stated in the </a:t>
            </a:r>
            <a:r>
              <a:rPr lang="en-US" altLang="ja-JP" sz="1200" i="1">
                <a:cs typeface="ＭＳ Ｐゴシック" pitchFamily="-84" charset="-128"/>
              </a:rPr>
              <a:t>IEEE-SA Standards Board Bylaws</a:t>
            </a:r>
            <a:r>
              <a:rPr lang="en-US" altLang="ja-JP" sz="1200">
                <a:cs typeface="ＭＳ Ｐゴシック" pitchFamily="-84" charset="-128"/>
              </a:rPr>
              <a:t>, section 6, </a:t>
            </a:r>
            <a:r>
              <a:rPr lang="en-US" altLang="ja-JP" sz="1200">
                <a:cs typeface="ＭＳ Ｐゴシック" pitchFamily="-84" charset="-128"/>
                <a:hlinkClick r:id="rId3"/>
              </a:rPr>
              <a:t>http://standards.ieee.org/guides/bylaws/sect6-7.html#6</a:t>
            </a:r>
            <a:r>
              <a:rPr lang="en-US" altLang="ja-JP" sz="1200">
                <a:cs typeface="ＭＳ Ｐゴシック" pitchFamily="-84" charset="-128"/>
              </a:rPr>
              <a:t>, and the </a:t>
            </a:r>
            <a:r>
              <a:rPr lang="en-US" altLang="ja-JP" sz="1200" i="1">
                <a:cs typeface="ＭＳ Ｐゴシック" pitchFamily="-84" charset="-128"/>
              </a:rPr>
              <a:t>IEEE-SA Standards Board Operations Manual</a:t>
            </a:r>
            <a:r>
              <a:rPr lang="en-US" altLang="ja-JP" sz="1200">
                <a:cs typeface="ＭＳ Ｐゴシック" pitchFamily="-84" charset="-128"/>
              </a:rPr>
              <a:t>, section 6.3, http://standards.ieee.org/develop/policies/opman/sect6.html</a:t>
            </a:r>
          </a:p>
          <a:p>
            <a:pPr defTabSz="914400">
              <a:buFontTx/>
              <a:buChar char="•"/>
            </a:pPr>
            <a:endParaRPr lang="en-US" sz="1200" dirty="0">
              <a:cs typeface="ＭＳ Ｐゴシック" pitchFamily="-84" charset="-128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B7D1F75-5F65-44B3-BA2F-E37385705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1273612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156363"/>
              </p:ext>
            </p:extLst>
          </p:nvPr>
        </p:nvGraphicFramePr>
        <p:xfrm>
          <a:off x="228600" y="1371600"/>
          <a:ext cx="8686800" cy="4484054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6488">
                <a:tc gridSpan="4">
                  <a:txBody>
                    <a:bodyPr/>
                    <a:lstStyle/>
                    <a:p>
                      <a:pPr marL="4572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itchFamily="-84" charset="0"/>
                          <a:cs typeface="Times New Roman" panose="02020603050405020304" pitchFamily="18" charset="0"/>
                        </a:rPr>
                        <a:t>Viewport-adaptive 6DoF 360-degree Video Tiled Streaming for Immersive Media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itchFamily="-8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915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Date:</a:t>
                      </a: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  2020-07-09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768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Author(s): Jong-Beom Jeong, Soonbin Lee, Il-Woong Ryu, Sungbin Kim, </a:t>
                      </a:r>
                      <a:r>
                        <a:rPr kumimoji="0" lang="en-GB" altLang="ko-K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Inae Kim, </a:t>
                      </a: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Eun-Seok Ryu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Name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Affiliation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Phone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Email [optional]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Jong-Beom Jeong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uof4949@skku.edu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Soonbin Lee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9612002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Il-Woong Ryu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Gachon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714640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Sungbin Kim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179699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Inae Kim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0462995"/>
                  </a:ext>
                </a:extLst>
              </a:tr>
              <a:tr h="1219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Eun-Seok Ryu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ko-KR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Sungkyunkwan Univ.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-84" charset="0"/>
                          <a:ea typeface="Times New Roman" pitchFamily="-84" charset="0"/>
                          <a:cs typeface="Times New Roman" pitchFamily="-84" charset="0"/>
                        </a:rPr>
                        <a:t>esryu@skku.edu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84" charset="0"/>
                        <a:ea typeface="Times New Roman" pitchFamily="-84" charset="0"/>
                        <a:cs typeface="Times New Roman" pitchFamily="-84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9810155"/>
                  </a:ext>
                </a:extLst>
              </a:tr>
            </a:tbl>
          </a:graphicData>
        </a:graphic>
      </p:graphicFrame>
      <p:sp>
        <p:nvSpPr>
          <p:cNvPr id="18467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D8E8-FEBE-4B48-A872-D5E72F1EB77B}" type="slidenum">
              <a:rPr lang="en-US" smtClean="0"/>
              <a:pPr>
                <a:defRPr/>
              </a:pPr>
              <a:t>3</a:t>
            </a:fld>
            <a:endParaRPr lang="en-US">
              <a:latin typeface="Myriad Pro" charset="0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5A05C877-EC01-426C-97BD-97FB4D81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914399"/>
          </a:xfrm>
        </p:spPr>
        <p:txBody>
          <a:bodyPr/>
          <a:lstStyle/>
          <a:p>
            <a:pPr eaLnBrk="0" hangingPunct="0"/>
            <a:r>
              <a:rPr lang="en-GB" altLang="ko-KR" sz="1800" dirty="0"/>
              <a:t>IEEE 3079</a:t>
            </a:r>
            <a:br>
              <a:rPr lang="en-GB" altLang="ko-KR" sz="1800" dirty="0"/>
            </a:br>
            <a:r>
              <a:rPr lang="en-US" altLang="ko-KR" sz="1800" dirty="0"/>
              <a:t>HMD Based VR Sickness Reducing Technology</a:t>
            </a:r>
            <a:br>
              <a:rPr lang="en-US" altLang="ko-KR" sz="1800" dirty="0"/>
            </a:br>
            <a:r>
              <a:rPr lang="en-US" altLang="ko-KR" sz="1800" dirty="0" err="1"/>
              <a:t>Dongil</a:t>
            </a:r>
            <a:r>
              <a:rPr lang="en-US" altLang="ko-KR" sz="1800" dirty="0"/>
              <a:t> Dillon </a:t>
            </a:r>
            <a:r>
              <a:rPr lang="en-US" altLang="ko-KR" sz="1800" dirty="0" err="1"/>
              <a:t>Seo</a:t>
            </a:r>
            <a:r>
              <a:rPr lang="en-US" altLang="ko-KR" sz="1800" dirty="0"/>
              <a:t>, dillon.seo@telekom-capital.com</a:t>
            </a:r>
            <a:endParaRPr lang="ko-KR" altLang="en-US" sz="1800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5423ACA-96B9-4267-B011-6D98DAB2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248687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Three phases of ISO/IEC MPEG-Immersive VR standardization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To support the entire movement in VR, 6DoF is required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6DoF media support will be completed by 2022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3DoF+ standard will be established by 2020 to support the limited 6DoF </a:t>
            </a: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3C7AEE99-6630-4B3D-AD3D-BA46BC290B0B}"/>
              </a:ext>
            </a:extLst>
          </p:cNvPr>
          <p:cNvGrpSpPr/>
          <p:nvPr/>
        </p:nvGrpSpPr>
        <p:grpSpPr>
          <a:xfrm>
            <a:off x="342185" y="2766798"/>
            <a:ext cx="8631774" cy="2940828"/>
            <a:chOff x="735990" y="2085103"/>
            <a:chExt cx="8104588" cy="2761217"/>
          </a:xfrm>
        </p:grpSpPr>
        <p:sp>
          <p:nvSpPr>
            <p:cNvPr id="7" name="모서리가 둥근 직사각형 61">
              <a:extLst>
                <a:ext uri="{FF2B5EF4-FFF2-40B4-BE49-F238E27FC236}">
                  <a16:creationId xmlns:a16="http://schemas.microsoft.com/office/drawing/2014/main" id="{466F75CA-4670-4775-B334-42CBF71446B1}"/>
                </a:ext>
              </a:extLst>
            </p:cNvPr>
            <p:cNvSpPr/>
            <p:nvPr/>
          </p:nvSpPr>
          <p:spPr>
            <a:xfrm>
              <a:off x="620664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C9E076E0-D0A6-4ACC-AD41-62E7FC143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76181" y="2692264"/>
              <a:ext cx="1306649" cy="1117736"/>
            </a:xfrm>
            <a:prstGeom prst="rect">
              <a:avLst/>
            </a:prstGeom>
          </p:spPr>
        </p:pic>
        <p:sp>
          <p:nvSpPr>
            <p:cNvPr id="9" name="모서리가 둥근 직사각형 8">
              <a:extLst>
                <a:ext uri="{FF2B5EF4-FFF2-40B4-BE49-F238E27FC236}">
                  <a16:creationId xmlns:a16="http://schemas.microsoft.com/office/drawing/2014/main" id="{BF4A4A84-AA72-4FB8-8ED8-9D4D5C045E29}"/>
                </a:ext>
              </a:extLst>
            </p:cNvPr>
            <p:cNvSpPr/>
            <p:nvPr/>
          </p:nvSpPr>
          <p:spPr>
            <a:xfrm>
              <a:off x="735990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0" name="모서리가 둥근 직사각형 69">
              <a:extLst>
                <a:ext uri="{FF2B5EF4-FFF2-40B4-BE49-F238E27FC236}">
                  <a16:creationId xmlns:a16="http://schemas.microsoft.com/office/drawing/2014/main" id="{5CA20FE7-28C9-49C7-BC6C-C42441EEA5B5}"/>
                </a:ext>
              </a:extLst>
            </p:cNvPr>
            <p:cNvSpPr/>
            <p:nvPr/>
          </p:nvSpPr>
          <p:spPr>
            <a:xfrm>
              <a:off x="102558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1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1" name="모서리가 둥근 직사각형 61">
              <a:extLst>
                <a:ext uri="{FF2B5EF4-FFF2-40B4-BE49-F238E27FC236}">
                  <a16:creationId xmlns:a16="http://schemas.microsoft.com/office/drawing/2014/main" id="{696DD283-A887-4184-B7C0-B679B4FBECFC}"/>
                </a:ext>
              </a:extLst>
            </p:cNvPr>
            <p:cNvSpPr/>
            <p:nvPr/>
          </p:nvSpPr>
          <p:spPr>
            <a:xfrm>
              <a:off x="3471316" y="2267280"/>
              <a:ext cx="2445735" cy="2579040"/>
            </a:xfrm>
            <a:prstGeom prst="round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2" name="모서리가 둥근 직사각형 69">
              <a:extLst>
                <a:ext uri="{FF2B5EF4-FFF2-40B4-BE49-F238E27FC236}">
                  <a16:creationId xmlns:a16="http://schemas.microsoft.com/office/drawing/2014/main" id="{6D2C9590-8D2D-4284-B09A-B1332254EA1A}"/>
                </a:ext>
              </a:extLst>
            </p:cNvPr>
            <p:cNvSpPr/>
            <p:nvPr/>
          </p:nvSpPr>
          <p:spPr>
            <a:xfrm>
              <a:off x="3760907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2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13" name="모서리가 둥근 직사각형 69">
              <a:extLst>
                <a:ext uri="{FF2B5EF4-FFF2-40B4-BE49-F238E27FC236}">
                  <a16:creationId xmlns:a16="http://schemas.microsoft.com/office/drawing/2014/main" id="{5A885110-5FA7-41E4-88EE-A545F168D287}"/>
                </a:ext>
              </a:extLst>
            </p:cNvPr>
            <p:cNvSpPr/>
            <p:nvPr/>
          </p:nvSpPr>
          <p:spPr>
            <a:xfrm>
              <a:off x="6496231" y="2085103"/>
              <a:ext cx="1866551" cy="364353"/>
            </a:xfrm>
            <a:prstGeom prst="roundRect">
              <a:avLst/>
            </a:prstGeom>
            <a:solidFill>
              <a:srgbClr val="44546A"/>
            </a:solidFill>
            <a:ln w="12700" cap="flat" cmpd="sng" algn="ctr">
              <a:solidFill>
                <a:srgbClr val="44546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  <a:ea typeface="맑은 고딕" panose="020B0503020000020004" pitchFamily="50" charset="-127"/>
                  <a:cs typeface="+mn-cs"/>
                </a:rPr>
                <a:t>Step 3</a:t>
              </a:r>
              <a:endParaRPr kumimoji="0" lang="ko-KR" altLang="en-US" sz="135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C367F1E-331C-4CCD-94F2-F1C2AD4885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31633" y="2575559"/>
              <a:ext cx="855262" cy="123444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E95F95-96D3-4E25-A6CB-AE8A1ACCAF6D}"/>
                </a:ext>
              </a:extLst>
            </p:cNvPr>
            <p:cNvSpPr txBox="1"/>
            <p:nvPr/>
          </p:nvSpPr>
          <p:spPr>
            <a:xfrm>
              <a:off x="1790700" y="246783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42F9C0-89D8-435A-BD44-5483C05BC971}"/>
                </a:ext>
              </a:extLst>
            </p:cNvPr>
            <p:cNvSpPr txBox="1"/>
            <p:nvPr/>
          </p:nvSpPr>
          <p:spPr>
            <a:xfrm>
              <a:off x="2284965" y="285989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4CD3232-49DB-4705-A0F9-782D249C9611}"/>
                </a:ext>
              </a:extLst>
            </p:cNvPr>
            <p:cNvSpPr txBox="1"/>
            <p:nvPr/>
          </p:nvSpPr>
          <p:spPr>
            <a:xfrm>
              <a:off x="2145936" y="3346605"/>
              <a:ext cx="451815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E042A2-353F-4075-9BAE-7456D48F5788}"/>
                </a:ext>
              </a:extLst>
            </p:cNvPr>
            <p:cNvSpPr txBox="1"/>
            <p:nvPr/>
          </p:nvSpPr>
          <p:spPr>
            <a:xfrm>
              <a:off x="7446307" y="263178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F849FD-0801-45EC-A71B-AEA00B730ADE}"/>
                </a:ext>
              </a:extLst>
            </p:cNvPr>
            <p:cNvSpPr txBox="1"/>
            <p:nvPr/>
          </p:nvSpPr>
          <p:spPr>
            <a:xfrm>
              <a:off x="7199687" y="255430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8F47ED5-1E56-4026-82D1-C283C19B3D7E}"/>
                </a:ext>
              </a:extLst>
            </p:cNvPr>
            <p:cNvSpPr txBox="1"/>
            <p:nvPr/>
          </p:nvSpPr>
          <p:spPr>
            <a:xfrm>
              <a:off x="7814352" y="282958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7FCEEC-DF73-48C0-80EE-BA58AC7BE98F}"/>
                </a:ext>
              </a:extLst>
            </p:cNvPr>
            <p:cNvSpPr txBox="1"/>
            <p:nvPr/>
          </p:nvSpPr>
          <p:spPr>
            <a:xfrm>
              <a:off x="7788159" y="299778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4E7527-F473-4E67-8676-CC022DAFB589}"/>
                </a:ext>
              </a:extLst>
            </p:cNvPr>
            <p:cNvSpPr txBox="1"/>
            <p:nvPr/>
          </p:nvSpPr>
          <p:spPr>
            <a:xfrm>
              <a:off x="7794652" y="3296171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4F6BEB-1003-4403-8E1A-A408CB0DFAAD}"/>
                </a:ext>
              </a:extLst>
            </p:cNvPr>
            <p:cNvSpPr txBox="1"/>
            <p:nvPr/>
          </p:nvSpPr>
          <p:spPr>
            <a:xfrm>
              <a:off x="7689362" y="3390483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0FABDE5-5FF0-495F-BD0B-659DF0E69A97}"/>
                </a:ext>
              </a:extLst>
            </p:cNvPr>
            <p:cNvSpPr txBox="1"/>
            <p:nvPr/>
          </p:nvSpPr>
          <p:spPr>
            <a:xfrm>
              <a:off x="6795827" y="2904834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47E028-0C64-4DA1-AFC1-E9992F39A5B2}"/>
                </a:ext>
              </a:extLst>
            </p:cNvPr>
            <p:cNvSpPr txBox="1"/>
            <p:nvPr/>
          </p:nvSpPr>
          <p:spPr>
            <a:xfrm>
              <a:off x="6670241" y="331527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F52E6AD4-ED2D-4BE6-917D-0EDE555B203A}"/>
                </a:ext>
              </a:extLst>
            </p:cNvPr>
            <p:cNvSpPr/>
            <p:nvPr/>
          </p:nvSpPr>
          <p:spPr>
            <a:xfrm>
              <a:off x="7295814" y="3511615"/>
              <a:ext cx="144000" cy="57157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BEDE38-4EB9-4BC7-B8B7-723009AF84E9}"/>
                </a:ext>
              </a:extLst>
            </p:cNvPr>
            <p:cNvSpPr txBox="1"/>
            <p:nvPr/>
          </p:nvSpPr>
          <p:spPr>
            <a:xfrm>
              <a:off x="7390792" y="2707066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D7D178-749B-4F49-8AFD-DD37F9849273}"/>
                </a:ext>
              </a:extLst>
            </p:cNvPr>
            <p:cNvSpPr txBox="1"/>
            <p:nvPr/>
          </p:nvSpPr>
          <p:spPr>
            <a:xfrm>
              <a:off x="7733565" y="2982318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8CD4A69-DD29-4FAB-B5EA-A58CDB2226A2}"/>
                </a:ext>
              </a:extLst>
            </p:cNvPr>
            <p:cNvSpPr txBox="1"/>
            <p:nvPr/>
          </p:nvSpPr>
          <p:spPr>
            <a:xfrm>
              <a:off x="7439814" y="3426723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70ED78-0D64-4F81-84CB-BCA56928633C}"/>
                </a:ext>
              </a:extLst>
            </p:cNvPr>
            <p:cNvSpPr txBox="1"/>
            <p:nvPr/>
          </p:nvSpPr>
          <p:spPr>
            <a:xfrm>
              <a:off x="7733565" y="328784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9FD766B-92A8-4777-B726-47034DA7ED79}"/>
                </a:ext>
              </a:extLst>
            </p:cNvPr>
            <p:cNvSpPr txBox="1"/>
            <p:nvPr/>
          </p:nvSpPr>
          <p:spPr>
            <a:xfrm>
              <a:off x="6728137" y="2993894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D871D6E-EE97-4BF1-BDA4-0FF07C8736ED}"/>
                </a:ext>
              </a:extLst>
            </p:cNvPr>
            <p:cNvSpPr txBox="1"/>
            <p:nvPr/>
          </p:nvSpPr>
          <p:spPr>
            <a:xfrm>
              <a:off x="7733565" y="2780284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949304-5A97-4426-93EF-7557D1C80E2D}"/>
                </a:ext>
              </a:extLst>
            </p:cNvPr>
            <p:cNvSpPr txBox="1"/>
            <p:nvPr/>
          </p:nvSpPr>
          <p:spPr>
            <a:xfrm>
              <a:off x="6640799" y="335197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1FA9BBE-659F-47AB-871D-5539BFC0F1C0}"/>
                </a:ext>
              </a:extLst>
            </p:cNvPr>
            <p:cNvSpPr txBox="1"/>
            <p:nvPr/>
          </p:nvSpPr>
          <p:spPr>
            <a:xfrm>
              <a:off x="7039933" y="2583456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DF85F3-DD3D-4F66-87EE-E2F0C8405AB0}"/>
                </a:ext>
              </a:extLst>
            </p:cNvPr>
            <p:cNvSpPr txBox="1"/>
            <p:nvPr/>
          </p:nvSpPr>
          <p:spPr>
            <a:xfrm>
              <a:off x="7035809" y="345403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44A7404D-63F6-4FE6-BDD0-8F0CA76B9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15018" y="2631633"/>
              <a:ext cx="1439632" cy="119897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37B8277-3E94-47B9-A080-F52FAA2E7B2B}"/>
                </a:ext>
              </a:extLst>
            </p:cNvPr>
            <p:cNvSpPr txBox="1"/>
            <p:nvPr/>
          </p:nvSpPr>
          <p:spPr>
            <a:xfrm>
              <a:off x="4492252" y="249162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7E47415-7A11-47EB-B7D7-CA301238CD1E}"/>
                </a:ext>
              </a:extLst>
            </p:cNvPr>
            <p:cNvSpPr txBox="1"/>
            <p:nvPr/>
          </p:nvSpPr>
          <p:spPr>
            <a:xfrm>
              <a:off x="4762923" y="2583042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AE894DE-AFF4-498E-85CF-13084819CF97}"/>
                </a:ext>
              </a:extLst>
            </p:cNvPr>
            <p:cNvSpPr txBox="1"/>
            <p:nvPr/>
          </p:nvSpPr>
          <p:spPr>
            <a:xfrm>
              <a:off x="5160679" y="273889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7F4326-80EA-4761-B740-C13D5CAB1E3C}"/>
                </a:ext>
              </a:extLst>
            </p:cNvPr>
            <p:cNvSpPr txBox="1"/>
            <p:nvPr/>
          </p:nvSpPr>
          <p:spPr>
            <a:xfrm>
              <a:off x="5152122" y="294140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74DB38-0E5C-4E3E-8391-CFB1AEA80FA9}"/>
                </a:ext>
              </a:extLst>
            </p:cNvPr>
            <p:cNvSpPr txBox="1"/>
            <p:nvPr/>
          </p:nvSpPr>
          <p:spPr>
            <a:xfrm>
              <a:off x="5129108" y="3303377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0B6CFE0-2CCE-41FB-82B0-3E92710FBDAB}"/>
                </a:ext>
              </a:extLst>
            </p:cNvPr>
            <p:cNvSpPr txBox="1"/>
            <p:nvPr/>
          </p:nvSpPr>
          <p:spPr>
            <a:xfrm>
              <a:off x="5023121" y="3414236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1C1DE91-8BB9-4B75-B6A2-CF28B8BD3A7D}"/>
                </a:ext>
              </a:extLst>
            </p:cNvPr>
            <p:cNvSpPr txBox="1"/>
            <p:nvPr/>
          </p:nvSpPr>
          <p:spPr>
            <a:xfrm>
              <a:off x="3943291" y="3390069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FBCB36-E235-4C1A-BA9C-77BB24A37014}"/>
                </a:ext>
              </a:extLst>
            </p:cNvPr>
            <p:cNvSpPr txBox="1"/>
            <p:nvPr/>
          </p:nvSpPr>
          <p:spPr>
            <a:xfrm>
              <a:off x="3959503" y="2887208"/>
              <a:ext cx="403860" cy="215444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48" name="사각형: 둥근 모서리 97">
              <a:extLst>
                <a:ext uri="{FF2B5EF4-FFF2-40B4-BE49-F238E27FC236}">
                  <a16:creationId xmlns:a16="http://schemas.microsoft.com/office/drawing/2014/main" id="{6CAC8B75-C869-4CC7-BA48-77E291895FF1}"/>
                </a:ext>
              </a:extLst>
            </p:cNvPr>
            <p:cNvSpPr/>
            <p:nvPr/>
          </p:nvSpPr>
          <p:spPr>
            <a:xfrm>
              <a:off x="4676233" y="3530716"/>
              <a:ext cx="242582" cy="83820"/>
            </a:xfrm>
            <a:prstGeom prst="round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5456306-C992-47EC-A201-DC3589D16729}"/>
                </a:ext>
              </a:extLst>
            </p:cNvPr>
            <p:cNvSpPr txBox="1"/>
            <p:nvPr/>
          </p:nvSpPr>
          <p:spPr>
            <a:xfrm>
              <a:off x="4342894" y="252448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Up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D791F3-3E86-4B79-83E4-A1C02B9D0C89}"/>
                </a:ext>
              </a:extLst>
            </p:cNvPr>
            <p:cNvSpPr txBox="1"/>
            <p:nvPr/>
          </p:nvSpPr>
          <p:spPr>
            <a:xfrm>
              <a:off x="4710380" y="2672562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Yaw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66E7DFA-0A93-4F9C-8671-7C1975642D9A}"/>
                </a:ext>
              </a:extLst>
            </p:cNvPr>
            <p:cNvSpPr txBox="1"/>
            <p:nvPr/>
          </p:nvSpPr>
          <p:spPr>
            <a:xfrm>
              <a:off x="5065484" y="2744613"/>
              <a:ext cx="63885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Forward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C4D1AB5-6A4C-487E-88F1-3C21BFA6438D}"/>
                </a:ext>
              </a:extLst>
            </p:cNvPr>
            <p:cNvSpPr txBox="1"/>
            <p:nvPr/>
          </p:nvSpPr>
          <p:spPr>
            <a:xfrm>
              <a:off x="5065604" y="2989541"/>
              <a:ext cx="40386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Roll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CA9D50A-0551-47EF-A551-19E2779C6C3F}"/>
                </a:ext>
              </a:extLst>
            </p:cNvPr>
            <p:cNvSpPr txBox="1"/>
            <p:nvPr/>
          </p:nvSpPr>
          <p:spPr>
            <a:xfrm>
              <a:off x="5066621" y="3265128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Right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07F2394-D726-4540-971B-14525B00CC42}"/>
                </a:ext>
              </a:extLst>
            </p:cNvPr>
            <p:cNvSpPr txBox="1"/>
            <p:nvPr/>
          </p:nvSpPr>
          <p:spPr>
            <a:xfrm>
              <a:off x="4907089" y="3400595"/>
              <a:ext cx="4650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맑은 고딕" panose="020F0502020204030204"/>
                </a:rPr>
                <a:t>Pitch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BAC2121-95D1-43FA-998B-F56785C81F9E}"/>
                </a:ext>
              </a:extLst>
            </p:cNvPr>
            <p:cNvSpPr txBox="1"/>
            <p:nvPr/>
          </p:nvSpPr>
          <p:spPr>
            <a:xfrm>
              <a:off x="4460542" y="3477585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맑은 고딕" panose="020F0502020204030204"/>
                </a:rPr>
                <a:t>Down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AF5D8E4-7EEA-4C33-A0C3-BE2478B4A5F2}"/>
                </a:ext>
              </a:extLst>
            </p:cNvPr>
            <p:cNvSpPr txBox="1"/>
            <p:nvPr/>
          </p:nvSpPr>
          <p:spPr>
            <a:xfrm>
              <a:off x="3935874" y="3372850"/>
              <a:ext cx="6557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Backward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B68FF34-EA00-492B-92A7-C1E219098EFF}"/>
                </a:ext>
              </a:extLst>
            </p:cNvPr>
            <p:cNvSpPr txBox="1"/>
            <p:nvPr/>
          </p:nvSpPr>
          <p:spPr>
            <a:xfrm>
              <a:off x="4043155" y="2986961"/>
              <a:ext cx="57486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Left</a:t>
              </a:r>
              <a:endParaRPr kumimoji="0" lang="ko-KR" alt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019D3EF-8A68-424B-931D-459A0390AF79}"/>
                </a:ext>
              </a:extLst>
            </p:cNvPr>
            <p:cNvSpPr txBox="1"/>
            <p:nvPr/>
          </p:nvSpPr>
          <p:spPr>
            <a:xfrm>
              <a:off x="818121" y="3833316"/>
              <a:ext cx="2625437" cy="8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Complete 3DoF standard by 2017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Rotate head in a fixed state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360 video full streaming by default</a:t>
              </a:r>
            </a:p>
            <a:p>
              <a:pPr marL="0" marR="0" lvl="0" indent="-9144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Tiled streaming if possible</a:t>
              </a:r>
              <a:endParaRPr kumimoji="0" lang="ko-KR" altLang="en-US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F0502020204030204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52AF954-D7BE-490C-AF95-E660EC416E3A}"/>
                </a:ext>
              </a:extLst>
            </p:cNvPr>
            <p:cNvSpPr txBox="1"/>
            <p:nvPr/>
          </p:nvSpPr>
          <p:spPr>
            <a:xfrm>
              <a:off x="3539006" y="3787122"/>
              <a:ext cx="2445736" cy="881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Enable VR commercial servicers by 2020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>
                  <a:tab pos="0" algn="l"/>
                </a:tabLst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Allow head rotation and movement within a restricted area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User-to-user conversations and projection optimization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B96F331-AF9A-4C5F-ADA2-9EF62737ED03}"/>
                </a:ext>
              </a:extLst>
            </p:cNvPr>
            <p:cNvSpPr txBox="1"/>
            <p:nvPr/>
          </p:nvSpPr>
          <p:spPr>
            <a:xfrm>
              <a:off x="6344864" y="3797500"/>
              <a:ext cx="249571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6DoF by 2022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6DoF video will reflect user’s walking motion</a:t>
              </a:r>
            </a:p>
            <a:p>
              <a:pPr marL="0" marR="0" lvl="0" indent="-9144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ko-KR" sz="9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맑은 고딕" panose="020F0502020204030204"/>
                </a:rPr>
                <a:t>Support interaction with virtual environments</a:t>
              </a:r>
            </a:p>
          </p:txBody>
        </p:sp>
      </p:grpSp>
      <p:sp>
        <p:nvSpPr>
          <p:cNvPr id="61" name="Rectangle 5">
            <a:extLst>
              <a:ext uri="{FF2B5EF4-FFF2-40B4-BE49-F238E27FC236}">
                <a16:creationId xmlns:a16="http://schemas.microsoft.com/office/drawing/2014/main" id="{EE8E8AB7-7949-436A-A203-FDA87DD03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396898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3DoF+ and 6DoF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MPEG-I requested call for proposals (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CfP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) on 3DoF+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Philips, Intel &amp; Technicolor, Nokia, PUT &amp; ETRI, ZJU submitted responses</a:t>
            </a:r>
            <a:b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400" dirty="0">
                <a:solidFill>
                  <a:srgbClr val="716C6B"/>
                </a:solidFill>
                <a:latin typeface="Arial"/>
                <a:cs typeface="Arial"/>
              </a:rPr>
              <a:t>-&gt; based on them, </a:t>
            </a:r>
            <a:r>
              <a:rPr lang="en-US" altLang="ko-KR" sz="1400" dirty="0">
                <a:solidFill>
                  <a:srgbClr val="00B0F0"/>
                </a:solidFill>
                <a:latin typeface="Arial"/>
                <a:cs typeface="Arial"/>
              </a:rPr>
              <a:t>test model for immersive video (TMIV) </a:t>
            </a:r>
            <a:r>
              <a:rPr lang="en-US" altLang="ko-KR" sz="1400" dirty="0">
                <a:solidFill>
                  <a:srgbClr val="716C6B"/>
                </a:solidFill>
                <a:latin typeface="Arial"/>
                <a:cs typeface="Arial"/>
              </a:rPr>
              <a:t>was established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TMIV will be improved to compress 6DoF videos</a:t>
            </a:r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 </a:t>
            </a:r>
            <a:r>
              <a:rPr lang="en-US" altLang="ko-KR" sz="1800" dirty="0"/>
              <a:t>(Cont’d)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837198" y="6418188"/>
            <a:ext cx="2831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TMIV architecture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 descr="스크린샷이(가) 표시된 사진&#10;&#10;자동 생성된 설명">
            <a:extLst>
              <a:ext uri="{FF2B5EF4-FFF2-40B4-BE49-F238E27FC236}">
                <a16:creationId xmlns:a16="http://schemas.microsoft.com/office/drawing/2014/main" id="{D0A033D9-D975-455B-935C-105A146DC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178" y="2655935"/>
            <a:ext cx="5923600" cy="3808029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BD5938DB-DF88-49F4-A4BE-8115A7687A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4251010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Virtual Reality in MPEG-I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00B0F0"/>
                </a:solidFill>
                <a:latin typeface="Arial"/>
                <a:cs typeface="Arial"/>
              </a:rPr>
              <a:t>Test sequences of immersive video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11 test sequences are provided (5 computer graphics, 6 natural contents)</a:t>
            </a:r>
          </a:p>
          <a:p>
            <a:pPr marL="742950" lvl="1" indent="-285750">
              <a:lnSpc>
                <a:spcPct val="150000"/>
              </a:lnSpc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Among them, 4 sequences are 360 videos</a:t>
            </a:r>
          </a:p>
        </p:txBody>
      </p:sp>
      <p:graphicFrame>
        <p:nvGraphicFramePr>
          <p:cNvPr id="18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55390"/>
              </p:ext>
            </p:extLst>
          </p:nvPr>
        </p:nvGraphicFramePr>
        <p:xfrm>
          <a:off x="226736" y="2052197"/>
          <a:ext cx="8602323" cy="39855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82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8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128">
                  <a:extLst>
                    <a:ext uri="{9D8B030D-6E8A-4147-A177-3AD203B41FA5}">
                      <a16:colId xmlns:a16="http://schemas.microsoft.com/office/drawing/2014/main" val="2386803273"/>
                    </a:ext>
                  </a:extLst>
                </a:gridCol>
                <a:gridCol w="1078525">
                  <a:extLst>
                    <a:ext uri="{9D8B030D-6E8A-4147-A177-3AD203B41FA5}">
                      <a16:colId xmlns:a16="http://schemas.microsoft.com/office/drawing/2014/main" val="4288436926"/>
                    </a:ext>
                  </a:extLst>
                </a:gridCol>
                <a:gridCol w="764466">
                  <a:extLst>
                    <a:ext uri="{9D8B030D-6E8A-4147-A177-3AD203B41FA5}">
                      <a16:colId xmlns:a16="http://schemas.microsoft.com/office/drawing/2014/main" val="2487126969"/>
                    </a:ext>
                  </a:extLst>
                </a:gridCol>
                <a:gridCol w="764466">
                  <a:extLst>
                    <a:ext uri="{9D8B030D-6E8A-4147-A177-3AD203B41FA5}">
                      <a16:colId xmlns:a16="http://schemas.microsoft.com/office/drawing/2014/main" val="1090805850"/>
                    </a:ext>
                  </a:extLst>
                </a:gridCol>
                <a:gridCol w="524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2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2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041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(M/O)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 name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Thumbnail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No.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of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views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Depth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range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Frame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count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Frame rate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Bit depth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CG1-A</a:t>
                      </a:r>
                      <a:b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ClassroomVideo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3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[0.8m, </a:t>
                      </a: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inf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CG1-B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TechnicolorMuseum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[0.5m, 25m]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CG1-C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InterdigitalHijack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4096x4096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5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[0.5m, 25m]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CG1-N</a:t>
                      </a:r>
                      <a:b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(O)</a:t>
                      </a:r>
                      <a:endParaRPr lang="en-US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NokiaChess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2048x2048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ERP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[0.1m, 500m]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CG2-J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OrangeKitchen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(5x5)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[2.2,</a:t>
                      </a:r>
                      <a:r>
                        <a:rPr lang="en-US" sz="1200" kern="12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7.2]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97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10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NC1-D</a:t>
                      </a:r>
                      <a:br>
                        <a:rPr lang="en-US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TechnicolorPainter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2048x1088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8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(4x4)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NC1-E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altLang="ko-K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IntelFrog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9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(13x1)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[0.3, 1.62]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9615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NC2-L</a:t>
                      </a:r>
                      <a:b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(M)</a:t>
                      </a:r>
                      <a:endParaRPr lang="en-US" altLang="ko-K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PoznanFencing</a:t>
                      </a:r>
                      <a:b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1920x1080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>
                    <a:blipFill>
                      <a:blip r:embed="rId10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Perspective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[3.5, 7.0]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0">
                        <a:spcBef>
                          <a:spcPts val="680"/>
                        </a:spcBef>
                        <a:spcAft>
                          <a:spcPts val="0"/>
                        </a:spcAft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25fps</a:t>
                      </a:r>
                      <a:endParaRPr lang="en-US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8052" marR="48052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0">
                        <a:lnSpc>
                          <a:spcPct val="100000"/>
                        </a:lnSpc>
                        <a:spcBef>
                          <a:spcPts val="68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  <a:tab pos="457200" algn="l"/>
                          <a:tab pos="685800" algn="l"/>
                          <a:tab pos="914400" algn="l"/>
                        </a:tabLst>
                        <a:defRPr/>
                      </a:pP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Texture: 10, </a:t>
                      </a:r>
                      <a:b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</a:br>
                      <a:r>
                        <a:rPr lang="en-US" altLang="ko-KR" sz="12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Geometry: 16</a:t>
                      </a:r>
                    </a:p>
                  </a:txBody>
                  <a:tcPr marL="48052" marR="48052" marT="0" marB="0" anchor="ctr"/>
                </a:tc>
                <a:extLst>
                  <a:ext uri="{0D108BD9-81ED-4DB2-BD59-A6C34878D82A}">
                    <a16:rowId xmlns:a16="http://schemas.microsoft.com/office/drawing/2014/main" val="119566544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968016" y="6037757"/>
            <a:ext cx="3119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MPEG-I immersive video test sequences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30C97B2-3F9D-4B81-BA7A-B0C9299AE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3328419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</a:t>
            </a:r>
            <a:endParaRPr lang="en-US" altLang="ko-KR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Developed viewport tile selector (VTS) on 6DoF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Compatible with TMIV and HEVC (or any other codecs, e.g. VVC)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User’s viewport tiles (HQ) + entire videos (LQ) simulcast streaming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-&gt; low delay and bandwidth adaptive streaming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2876424" y="5861661"/>
            <a:ext cx="330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Viewport tile selector based tiled streaming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00" y="2082974"/>
            <a:ext cx="5735680" cy="377271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BD113FDF-2C69-4A76-91C8-D4F414E84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39787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Tiled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streaming shows </a:t>
            </a: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BD-rate gain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compared to </a:t>
            </a: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the non-tiled streaming</a:t>
            </a:r>
            <a:endParaRPr lang="en-US" altLang="ko-KR" sz="2000" dirty="0">
              <a:solidFill>
                <a:srgbClr val="716C6B"/>
              </a:solidFill>
              <a:latin typeface="Arial"/>
              <a:cs typeface="Arial"/>
            </a:endParaRP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>
                <a:solidFill>
                  <a:srgbClr val="716C6B"/>
                </a:solidFill>
                <a:latin typeface="Arial"/>
                <a:cs typeface="Arial"/>
              </a:rPr>
              <a:t>512×512 </a:t>
            </a: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tile shows the best result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5.69% of BD-rate saving for Y-PSNR was shown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-&gt; For realistic sequence, </a:t>
            </a:r>
            <a:r>
              <a:rPr lang="en-US" altLang="ko-KR" sz="1600" dirty="0" err="1">
                <a:solidFill>
                  <a:srgbClr val="716C6B"/>
                </a:solidFill>
                <a:latin typeface="Arial"/>
                <a:cs typeface="Arial"/>
              </a:rPr>
              <a:t>ClassroomVideo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, </a:t>
            </a:r>
            <a:r>
              <a:rPr lang="en-US" altLang="ko-KR" sz="1600" dirty="0">
                <a:solidFill>
                  <a:srgbClr val="00B0F0"/>
                </a:solidFill>
                <a:latin typeface="Arial"/>
                <a:cs typeface="Arial"/>
              </a:rPr>
              <a:t>19.40%</a:t>
            </a: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 gain was shown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Better results on VMAF and IV-PSNR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-&gt; Efficient on subjective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796238" y="5546504"/>
            <a:ext cx="4342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BD-rate savings of the VTS based tiled streaming method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941421"/>
              </p:ext>
            </p:extLst>
          </p:nvPr>
        </p:nvGraphicFramePr>
        <p:xfrm>
          <a:off x="286236" y="3732931"/>
          <a:ext cx="5362797" cy="181310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3817">
                  <a:extLst>
                    <a:ext uri="{9D8B030D-6E8A-4147-A177-3AD203B41FA5}">
                      <a16:colId xmlns:a16="http://schemas.microsoft.com/office/drawing/2014/main" val="1726929539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551868784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958869111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808159353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2515718473"/>
                    </a:ext>
                  </a:extLst>
                </a:gridCol>
                <a:gridCol w="755796">
                  <a:extLst>
                    <a:ext uri="{9D8B030D-6E8A-4147-A177-3AD203B41FA5}">
                      <a16:colId xmlns:a16="http://schemas.microsoft.com/office/drawing/2014/main" val="684819042"/>
                    </a:ext>
                  </a:extLst>
                </a:gridCol>
              </a:tblGrid>
              <a:tr h="4308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Sequence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Y-PSNR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VMAF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VIF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MS-SSIM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IV-PSNR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4044035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ClassroomVideo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-19.40%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-27.78%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-29.10%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-21.82%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-29.95%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4458033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TechnicolorMuseum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-4.65%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-4.31%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-6.30%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-2.05%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99141555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InterdigitalHijack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6.10%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6.80%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5.40%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91319581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NokiaChess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-4.14%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-7.94%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-9.20%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-3.88%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-6.23%</a:t>
                      </a:r>
                      <a:endParaRPr lang="ko-KR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615750"/>
                  </a:ext>
                </a:extLst>
              </a:tr>
              <a:tr h="27586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-5.69%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-8.47%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-9.82%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-5.23%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-8.55%</a:t>
                      </a:r>
                      <a:endParaRPr lang="ko-KR" alt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021" marR="68021" marT="34011" marB="340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7761371"/>
                  </a:ext>
                </a:extLst>
              </a:tr>
            </a:tbl>
          </a:graphicData>
        </a:graphic>
      </p:graphicFrame>
      <p:pic>
        <p:nvPicPr>
          <p:cNvPr id="10" name="그림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465" y="2987678"/>
            <a:ext cx="3386635" cy="2558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AE8B5-8E86-4647-9BC3-6F666D0D35E9}"/>
              </a:ext>
            </a:extLst>
          </p:cNvPr>
          <p:cNvSpPr txBox="1"/>
          <p:nvPr/>
        </p:nvSpPr>
        <p:spPr>
          <a:xfrm>
            <a:off x="6255738" y="5546038"/>
            <a:ext cx="2513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RD-curve of the tiled streaming 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D5710EE8-EC87-4423-9B22-FF27586C7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310697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제목 1">
            <a:extLst>
              <a:ext uri="{FF2B5EF4-FFF2-40B4-BE49-F238E27FC236}">
                <a16:creationId xmlns:a16="http://schemas.microsoft.com/office/drawing/2014/main" id="{0B13203B-A4E5-4FF9-97C0-D57521882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03" y="274638"/>
            <a:ext cx="8470198" cy="563562"/>
          </a:xfrm>
        </p:spPr>
        <p:txBody>
          <a:bodyPr/>
          <a:lstStyle/>
          <a:p>
            <a:r>
              <a:rPr lang="en-US" altLang="ko-KR" dirty="0"/>
              <a:t>Tiled Streaming on 6DoF 360-degree Video </a:t>
            </a:r>
            <a:r>
              <a:rPr lang="en-US" altLang="ko-KR" sz="1800" dirty="0"/>
              <a:t>(Cont’d)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E27F8-4947-49AA-99A1-04250F714484}"/>
              </a:ext>
            </a:extLst>
          </p:cNvPr>
          <p:cNvSpPr txBox="1"/>
          <p:nvPr/>
        </p:nvSpPr>
        <p:spPr>
          <a:xfrm>
            <a:off x="66676" y="759535"/>
            <a:ext cx="9077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At the same bandwidth, tiled streaming preserves more details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(Traditional video artifacts)</a:t>
            </a:r>
          </a:p>
          <a:p>
            <a:pPr marL="285750" indent="-285750">
              <a:buClr>
                <a:srgbClr val="00B0F0"/>
              </a:buClr>
              <a:buFont typeface="Arial" panose="020B0604020202020204" pitchFamily="34" charset="0"/>
              <a:buChar char="•"/>
            </a:pPr>
            <a: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  <a:t>Especially on edge, there are less artifacts when using tiled streaming</a:t>
            </a:r>
            <a:br>
              <a:rPr lang="en-US" altLang="ko-KR" sz="2000" dirty="0">
                <a:solidFill>
                  <a:srgbClr val="716C6B"/>
                </a:solidFill>
                <a:latin typeface="Arial"/>
                <a:cs typeface="Arial"/>
              </a:rPr>
            </a:br>
            <a:r>
              <a:rPr lang="en-US" altLang="ko-KR" sz="1600" dirty="0">
                <a:solidFill>
                  <a:srgbClr val="716C6B"/>
                </a:solidFill>
                <a:latin typeface="Arial"/>
                <a:cs typeface="Arial"/>
              </a:rPr>
              <a:t>(6DoF view synthesis artifacts)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0D9DE2-C068-4F30-B9E6-B4308603879E}"/>
              </a:ext>
            </a:extLst>
          </p:cNvPr>
          <p:cNvSpPr txBox="1"/>
          <p:nvPr/>
        </p:nvSpPr>
        <p:spPr>
          <a:xfrm>
            <a:off x="1918131" y="5527356"/>
            <a:ext cx="484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Quality difference of tiled streaming and the TMIV anchor</a:t>
            </a:r>
            <a:b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ko-K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(a, c: TMIV anchor; b, d: tiled streaming)</a:t>
            </a:r>
            <a:endParaRPr lang="ko-KR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54763" y="5210214"/>
            <a:ext cx="8408237" cy="307777"/>
            <a:chOff x="354763" y="5790786"/>
            <a:chExt cx="8408237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2474753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(b)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354763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(a)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4616099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0D9DE2-C068-4F30-B9E6-B4308603879E}"/>
                </a:ext>
              </a:extLst>
            </p:cNvPr>
            <p:cNvSpPr txBox="1"/>
            <p:nvPr/>
          </p:nvSpPr>
          <p:spPr>
            <a:xfrm>
              <a:off x="6732864" y="5790786"/>
              <a:ext cx="20301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(d)</a:t>
              </a:r>
              <a:endParaRPr lang="ko-KR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그림 1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497" y="2330214"/>
            <a:ext cx="1980000" cy="2880000"/>
          </a:xfrm>
          <a:prstGeom prst="rect">
            <a:avLst/>
          </a:prstGeom>
        </p:spPr>
      </p:pic>
      <p:pic>
        <p:nvPicPr>
          <p:cNvPr id="21" name="그림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63" y="2330214"/>
            <a:ext cx="1980000" cy="2880000"/>
          </a:xfrm>
          <a:prstGeom prst="rect">
            <a:avLst/>
          </a:prstGeom>
        </p:spPr>
      </p:pic>
      <p:pic>
        <p:nvPicPr>
          <p:cNvPr id="22" name="그림 2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31" y="2330214"/>
            <a:ext cx="1980000" cy="2880000"/>
          </a:xfrm>
          <a:prstGeom prst="rect">
            <a:avLst/>
          </a:prstGeom>
        </p:spPr>
      </p:pic>
      <p:pic>
        <p:nvPicPr>
          <p:cNvPr id="23" name="그림 2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66" y="2330214"/>
            <a:ext cx="1980000" cy="2880000"/>
          </a:xfrm>
          <a:prstGeom prst="rect">
            <a:avLst/>
          </a:prstGeom>
        </p:spPr>
      </p:pic>
      <p:sp>
        <p:nvSpPr>
          <p:cNvPr id="25" name="Rectangle 5">
            <a:extLst>
              <a:ext uri="{FF2B5EF4-FFF2-40B4-BE49-F238E27FC236}">
                <a16:creationId xmlns:a16="http://schemas.microsoft.com/office/drawing/2014/main" id="{94DF9889-EF2E-41BF-99F5-2F4776891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629400"/>
            <a:ext cx="728036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0" latinLnBrk="0" hangingPunct="0">
              <a:defRPr sz="1000" b="1" kern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/>
              <a:t>3079-20-0028-02-0002 Viewport-adaptive 6DoF 360-degree Video Tiled Streaming for Immersive Media</a:t>
            </a:r>
          </a:p>
        </p:txBody>
      </p:sp>
    </p:spTree>
    <p:extLst>
      <p:ext uri="{BB962C8B-B14F-4D97-AF65-F5344CB8AC3E}">
        <p14:creationId xmlns:p14="http://schemas.microsoft.com/office/powerpoint/2010/main" val="2933588485"/>
      </p:ext>
    </p:extLst>
  </p:cSld>
  <p:clrMapOvr>
    <a:masterClrMapping/>
  </p:clrMapOvr>
</p:sld>
</file>

<file path=ppt/theme/theme1.xml><?xml version="1.0" encoding="utf-8"?>
<a:theme xmlns:a="http://schemas.openxmlformats.org/drawingml/2006/main" name="IEEE-SA Powerpoin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A6B4AC"/>
      </a:lt2>
      <a:accent1>
        <a:srgbClr val="0066A1"/>
      </a:accent1>
      <a:accent2>
        <a:srgbClr val="009FDA"/>
      </a:accent2>
      <a:accent3>
        <a:srgbClr val="FFFFFF"/>
      </a:accent3>
      <a:accent4>
        <a:srgbClr val="000000"/>
      </a:accent4>
      <a:accent5>
        <a:srgbClr val="AAB8CD"/>
      </a:accent5>
      <a:accent6>
        <a:srgbClr val="0090C5"/>
      </a:accent6>
      <a:hlink>
        <a:srgbClr val="CC1239"/>
      </a:hlink>
      <a:folHlink>
        <a:srgbClr val="FDC82F"/>
      </a:folHlink>
    </a:clrScheme>
    <a:fontScheme name="Blank Presentation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A6B4AC"/>
        </a:lt2>
        <a:accent1>
          <a:srgbClr val="0066A1"/>
        </a:accent1>
        <a:accent2>
          <a:srgbClr val="009FDA"/>
        </a:accent2>
        <a:accent3>
          <a:srgbClr val="FFFFFF"/>
        </a:accent3>
        <a:accent4>
          <a:srgbClr val="000000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A6B4AC"/>
        </a:dk1>
        <a:lt1>
          <a:srgbClr val="FFFFFF"/>
        </a:lt1>
        <a:dk2>
          <a:srgbClr val="000000"/>
        </a:dk2>
        <a:lt2>
          <a:srgbClr val="FFFFFF"/>
        </a:lt2>
        <a:accent1>
          <a:srgbClr val="0066A1"/>
        </a:accent1>
        <a:accent2>
          <a:srgbClr val="009FDA"/>
        </a:accent2>
        <a:accent3>
          <a:srgbClr val="AAAAAA"/>
        </a:accent3>
        <a:accent4>
          <a:srgbClr val="DADADA"/>
        </a:accent4>
        <a:accent5>
          <a:srgbClr val="AAB8CD"/>
        </a:accent5>
        <a:accent6>
          <a:srgbClr val="0090C5"/>
        </a:accent6>
        <a:hlink>
          <a:srgbClr val="CC1239"/>
        </a:hlink>
        <a:folHlink>
          <a:srgbClr val="FDC82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FA7DA1BEF42B48BBA13A08C5163899" ma:contentTypeVersion="0" ma:contentTypeDescription="Create a new document." ma:contentTypeScope="" ma:versionID="3c7a5f79399876078f5765ad521ba38b">
  <xsd:schema xmlns:xsd="http://www.w3.org/2001/XMLSchema" xmlns:p="http://schemas.microsoft.com/office/2006/metadata/properties" targetNamespace="http://schemas.microsoft.com/office/2006/metadata/properties" ma:root="true" ma:fieldsID="f4d196f5c675f743c82a55ad494504ec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01E55F1-0F71-4CA7-BC3D-3567FF4BB3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7755A8B-04C8-4131-A0B3-79C640392FF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771AEBF-A709-47BD-A9FF-4BD1118C8C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28264</TotalTime>
  <Words>1279</Words>
  <Application>Microsoft Office PowerPoint</Application>
  <PresentationFormat>화면 슬라이드 쇼(4:3)</PresentationFormat>
  <Paragraphs>244</Paragraphs>
  <Slides>10</Slides>
  <Notes>8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Myriad Pro</vt:lpstr>
      <vt:lpstr>맑은 고딕</vt:lpstr>
      <vt:lpstr>Arial</vt:lpstr>
      <vt:lpstr>Calibri</vt:lpstr>
      <vt:lpstr>Times New Roman</vt:lpstr>
      <vt:lpstr>Verdana</vt:lpstr>
      <vt:lpstr>Wingdings</vt:lpstr>
      <vt:lpstr>IEEE-SA Powerpoint Template</vt:lpstr>
      <vt:lpstr>Viewport-adaptive 6DoF 360-degree Video Tiled Streaming for Immersive Media</vt:lpstr>
      <vt:lpstr>Compliance with  IEEE Standards Policies and Procedures</vt:lpstr>
      <vt:lpstr>IEEE 3079 HMD Based VR Sickness Reducing Technology Dongil Dillon Seo, dillon.seo@telekom-capital.com</vt:lpstr>
      <vt:lpstr>Virtual Reality in MPEG-I</vt:lpstr>
      <vt:lpstr>Virtual Reality in MPEG-I (Cont’d)</vt:lpstr>
      <vt:lpstr>Virtual Reality in MPEG-I (Cont’d)</vt:lpstr>
      <vt:lpstr>Tiled Streaming on 6DoF 360-degree Video</vt:lpstr>
      <vt:lpstr>Tiled Streaming on 6DoF 360-degree Video (Cont’d)</vt:lpstr>
      <vt:lpstr>Tiled Streaming on 6DoF 360-degree Video (Cont’d)</vt:lpstr>
      <vt:lpstr>Conclusion</vt:lpstr>
    </vt:vector>
  </TitlesOfParts>
  <Company>Garfield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InterDigital External Public Template</dc:title>
  <dc:subject>InterDigital External Public Template</dc:subject>
  <dc:creator>David Lachowicz</dc:creator>
  <cp:keywords>DocNum:9048</cp:keywords>
  <dc:description>Jack Indekeu provided/approved update 5/14/12 (work done by outside supplier).
Rev F</dc:description>
  <cp:lastModifiedBy>종범 정</cp:lastModifiedBy>
  <cp:revision>1357</cp:revision>
  <cp:lastPrinted>2016-12-01T17:59:37Z</cp:lastPrinted>
  <dcterms:created xsi:type="dcterms:W3CDTF">2012-05-10T18:03:06Z</dcterms:created>
  <dcterms:modified xsi:type="dcterms:W3CDTF">2020-07-05T08:45:53Z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0x0101006AFA7DA1BEF42B48BBA13A08C5163899</vt:lpwstr>
  </property>
  <property fmtid="{D5CDD505-2E9C-101B-9397-08002B2CF9AE}" pid="3" name="Document Number">
    <vt:lpwstr>9048</vt:lpwstr>
  </property>
  <property fmtid="{D5CDD505-2E9C-101B-9397-08002B2CF9AE}" pid="4" name="Dept">
    <vt:lpwstr>Public Relations and Corporate Communications</vt:lpwstr>
  </property>
  <property fmtid="{D5CDD505-2E9C-101B-9397-08002B2CF9AE}" pid="5" name="Document Type">
    <vt:lpwstr>Template</vt:lpwstr>
  </property>
</Properties>
</file>