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301" r:id="rId5"/>
    <p:sldId id="515" r:id="rId6"/>
    <p:sldId id="516" r:id="rId7"/>
    <p:sldId id="527" r:id="rId8"/>
    <p:sldId id="528" r:id="rId9"/>
    <p:sldId id="529" r:id="rId10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iraaj" initials="z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516"/>
    <a:srgbClr val="7F7F7F"/>
    <a:srgbClr val="3366FF"/>
    <a:srgbClr val="3333FF"/>
    <a:srgbClr val="3333CC"/>
    <a:srgbClr val="0033CC"/>
    <a:srgbClr val="333399"/>
    <a:srgbClr val="336699"/>
    <a:srgbClr val="2D2D8A"/>
    <a:srgbClr val="222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6" autoAdjust="0"/>
    <p:restoredTop sz="80631" autoAdjust="0"/>
  </p:normalViewPr>
  <p:slideViewPr>
    <p:cSldViewPr snapToGrid="0">
      <p:cViewPr varScale="1">
        <p:scale>
          <a:sx n="110" d="100"/>
          <a:sy n="110" d="100"/>
        </p:scale>
        <p:origin x="108" y="55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132" y="96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40" cy="495338"/>
          </a:xfrm>
          <a:prstGeom prst="rect">
            <a:avLst/>
          </a:prstGeom>
        </p:spPr>
        <p:txBody>
          <a:bodyPr vert="horz" lIns="93081" tIns="46540" rIns="93081" bIns="4654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98" y="1"/>
            <a:ext cx="2919440" cy="495338"/>
          </a:xfrm>
          <a:prstGeom prst="rect">
            <a:avLst/>
          </a:prstGeom>
        </p:spPr>
        <p:txBody>
          <a:bodyPr vert="horz" lIns="93081" tIns="46540" rIns="93081" bIns="46540" rtlCol="0"/>
          <a:lstStyle>
            <a:lvl1pPr algn="r">
              <a:defRPr sz="1200"/>
            </a:lvl1pPr>
          </a:lstStyle>
          <a:p>
            <a:fld id="{0CD8B52C-927B-41D1-A137-8B4F8A0FC931}" type="datetimeFigureOut">
              <a:rPr lang="ko-KR" altLang="en-US" smtClean="0"/>
              <a:t>2020-07-04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0976"/>
            <a:ext cx="2919440" cy="495338"/>
          </a:xfrm>
          <a:prstGeom prst="rect">
            <a:avLst/>
          </a:prstGeom>
        </p:spPr>
        <p:txBody>
          <a:bodyPr vert="horz" lIns="93081" tIns="46540" rIns="93081" bIns="46540" rtlCol="0" anchor="b"/>
          <a:lstStyle>
            <a:lvl1pPr algn="l">
              <a:defRPr sz="1200"/>
            </a:lvl1pPr>
          </a:lstStyle>
          <a:p>
            <a:r>
              <a:rPr lang="en-US" altLang="ko-KR"/>
              <a:t>2</a:t>
            </a: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98" y="9370976"/>
            <a:ext cx="2919440" cy="495338"/>
          </a:xfrm>
          <a:prstGeom prst="rect">
            <a:avLst/>
          </a:prstGeom>
        </p:spPr>
        <p:txBody>
          <a:bodyPr vert="horz" lIns="93081" tIns="46540" rIns="93081" bIns="46540" rtlCol="0" anchor="b"/>
          <a:lstStyle>
            <a:lvl1pPr algn="r">
              <a:defRPr sz="1200"/>
            </a:lvl1pPr>
          </a:lstStyle>
          <a:p>
            <a:fld id="{D3900DD7-D5EC-4DF0-B4BB-D06511B906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5516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4849" tIns="47424" rIns="94849" bIns="4742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4849" tIns="47424" rIns="94849" bIns="47424" rtlCol="0"/>
          <a:lstStyle>
            <a:lvl1pPr algn="r">
              <a:defRPr sz="1200"/>
            </a:lvl1pPr>
          </a:lstStyle>
          <a:p>
            <a:fld id="{B9A91834-3F34-4B40-8735-EA115B05FDDA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9" tIns="47424" rIns="94849" bIns="474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49" tIns="47424" rIns="94849" bIns="474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4849" tIns="47424" rIns="94849" bIns="47424" rtlCol="0" anchor="b"/>
          <a:lstStyle>
            <a:lvl1pPr algn="l">
              <a:defRPr sz="1200"/>
            </a:lvl1pPr>
          </a:lstStyle>
          <a:p>
            <a:r>
              <a:rPr lang="en-US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4849" tIns="47424" rIns="94849" bIns="47424" rtlCol="0" anchor="b"/>
          <a:lstStyle>
            <a:lvl1pPr algn="r">
              <a:defRPr sz="1200"/>
            </a:lvl1pPr>
          </a:lstStyle>
          <a:p>
            <a:fld id="{038F7F6D-8A3B-DB4E-AE49-8696C0E84E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744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7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601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71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270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60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07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3079-18-31-00-0004</a:t>
            </a:r>
          </a:p>
        </p:txBody>
      </p:sp>
    </p:spTree>
    <p:extLst>
      <p:ext uri="{BB962C8B-B14F-4D97-AF65-F5344CB8AC3E}">
        <p14:creationId xmlns:p14="http://schemas.microsoft.com/office/powerpoint/2010/main" val="58742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  <a:prstGeom prst="rect">
            <a:avLst/>
          </a:prstGeo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668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04800"/>
            <a:ext cx="8077200" cy="461554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4731"/>
            <a:ext cx="8077200" cy="53274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Font typeface="Wingdings" panose="05000000000000000000" pitchFamily="2" charset="2"/>
              <a:buChar char="v"/>
            </a:pPr>
            <a:r>
              <a:rPr lang="en-US"/>
              <a:t>Edit Master text styles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30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82908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75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97808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00646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03976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49094"/>
            <a:ext cx="8077200" cy="532310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6607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642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4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6BF91AA4-4074-4D0C-8AF1-431D0CC2ADF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3079-19-0036-00-0002</a:t>
            </a:r>
          </a:p>
        </p:txBody>
      </p:sp>
    </p:spTree>
    <p:extLst>
      <p:ext uri="{BB962C8B-B14F-4D97-AF65-F5344CB8AC3E}">
        <p14:creationId xmlns:p14="http://schemas.microsoft.com/office/powerpoint/2010/main" val="68887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2651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defRPr lang="en-US" altLang="en-US" sz="2000" kern="1200" smtClean="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lang="en-US" altLang="en-US"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lang="en-US" altLang="en-US"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lang="en-US" altLang="en-US" sz="135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lang="en-US" altLang="en-US" sz="135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jp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24.png"/><Relationship Id="rId7" Type="http://schemas.openxmlformats.org/officeDocument/2006/relationships/image" Target="../media/image19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6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31.png"/><Relationship Id="rId5" Type="http://schemas.openxmlformats.org/officeDocument/2006/relationships/image" Target="../media/image22.png"/><Relationship Id="rId10" Type="http://schemas.openxmlformats.org/officeDocument/2006/relationships/image" Target="../media/image30.png"/><Relationship Id="rId4" Type="http://schemas.openxmlformats.org/officeDocument/2006/relationships/image" Target="../media/image9.jpg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971F25-5BDF-4C9D-86A9-70DA6726B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871525"/>
            <a:ext cx="8008257" cy="1019175"/>
          </a:xfrm>
        </p:spPr>
        <p:txBody>
          <a:bodyPr/>
          <a:lstStyle/>
          <a:p>
            <a:r>
              <a:rPr lang="en-US"/>
              <a:t>Latency </a:t>
            </a:r>
            <a:r>
              <a:rPr lang="en-US" dirty="0"/>
              <a:t>for </a:t>
            </a:r>
            <a:r>
              <a:rPr lang="en-US"/>
              <a:t>Viewport-adaptive 360-degree Video Streaming Toward Immersive Experience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03B34-197C-4C0E-9088-B0FDD45013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2118" y="3014663"/>
            <a:ext cx="8676409" cy="2793855"/>
          </a:xfrm>
        </p:spPr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Presenter</a:t>
            </a:r>
            <a:r>
              <a:rPr lang="en-US" altLang="ko-KR">
                <a:solidFill>
                  <a:schemeClr val="accent1"/>
                </a:solidFill>
              </a:rPr>
              <a:t>: Jong-Beom Jeong (uof4949@</a:t>
            </a:r>
            <a:r>
              <a:rPr lang="en-US" altLang="ko-KR" dirty="0">
                <a:solidFill>
                  <a:schemeClr val="accent1"/>
                </a:solidFill>
              </a:rPr>
              <a:t>skku.edu)</a:t>
            </a:r>
          </a:p>
          <a:p>
            <a:r>
              <a:rPr lang="en-US" altLang="ko-KR" dirty="0">
                <a:solidFill>
                  <a:schemeClr val="accent1"/>
                </a:solidFill>
              </a:rPr>
              <a:t>Tuan </a:t>
            </a:r>
            <a:r>
              <a:rPr lang="en-US" altLang="ko-KR" dirty="0" err="1">
                <a:solidFill>
                  <a:schemeClr val="accent1"/>
                </a:solidFill>
              </a:rPr>
              <a:t>Thanh</a:t>
            </a:r>
            <a:r>
              <a:rPr lang="en-US" altLang="ko-KR" dirty="0">
                <a:solidFill>
                  <a:schemeClr val="accent1"/>
                </a:solidFill>
              </a:rPr>
              <a:t> Le, Jong-</a:t>
            </a:r>
            <a:r>
              <a:rPr lang="en-US" altLang="ko-KR" dirty="0" err="1">
                <a:solidFill>
                  <a:schemeClr val="accent1"/>
                </a:solidFill>
              </a:rPr>
              <a:t>Beom</a:t>
            </a:r>
            <a:r>
              <a:rPr lang="en-US" altLang="ko-KR" dirty="0">
                <a:solidFill>
                  <a:schemeClr val="accent1"/>
                </a:solidFill>
              </a:rPr>
              <a:t> Jeong, </a:t>
            </a:r>
            <a:r>
              <a:rPr lang="en-US" altLang="ko-KR" dirty="0" err="1">
                <a:solidFill>
                  <a:schemeClr val="accent1"/>
                </a:solidFill>
              </a:rPr>
              <a:t>Soonbin</a:t>
            </a:r>
            <a:r>
              <a:rPr lang="en-US" altLang="ko-KR" dirty="0">
                <a:solidFill>
                  <a:schemeClr val="accent1"/>
                </a:solidFill>
              </a:rPr>
              <a:t> Lee, Il-</a:t>
            </a:r>
            <a:r>
              <a:rPr lang="en-US" altLang="ko-KR" dirty="0" err="1">
                <a:solidFill>
                  <a:schemeClr val="accent1"/>
                </a:solidFill>
              </a:rPr>
              <a:t>Woong</a:t>
            </a:r>
            <a:r>
              <a:rPr lang="en-US" altLang="ko-KR" dirty="0">
                <a:solidFill>
                  <a:schemeClr val="accent1"/>
                </a:solidFill>
              </a:rPr>
              <a:t> </a:t>
            </a:r>
            <a:r>
              <a:rPr lang="en-US" altLang="ko-KR" dirty="0" err="1">
                <a:solidFill>
                  <a:schemeClr val="accent1"/>
                </a:solidFill>
              </a:rPr>
              <a:t>Ryu</a:t>
            </a:r>
            <a:r>
              <a:rPr lang="en-US" altLang="ko-KR" dirty="0">
                <a:solidFill>
                  <a:schemeClr val="accent1"/>
                </a:solidFill>
              </a:rPr>
              <a:t>, </a:t>
            </a:r>
            <a:r>
              <a:rPr lang="en-US" altLang="ko-KR" err="1">
                <a:solidFill>
                  <a:schemeClr val="accent1"/>
                </a:solidFill>
              </a:rPr>
              <a:t>Sungbin</a:t>
            </a:r>
            <a:r>
              <a:rPr lang="en-US" altLang="ko-KR">
                <a:solidFill>
                  <a:schemeClr val="accent1"/>
                </a:solidFill>
              </a:rPr>
              <a:t> Kim, Eun-Seok Ryu</a:t>
            </a:r>
            <a:endParaRPr lang="en-US" altLang="ko-KR" dirty="0">
              <a:solidFill>
                <a:schemeClr val="accent1"/>
              </a:solidFill>
            </a:endParaRPr>
          </a:p>
          <a:p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Multimedia Computing Systems Lab. (MCSL)</a:t>
            </a:r>
          </a:p>
          <a:p>
            <a:r>
              <a:rPr lang="en-US" altLang="ko-KR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http://mcsl.skku.edu</a:t>
            </a:r>
          </a:p>
          <a:p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Department of Computer Education</a:t>
            </a:r>
          </a:p>
          <a:p>
            <a:r>
              <a:rPr lang="en-US" altLang="ko-K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Sungkyunkwan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University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654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BACE27F8-4947-49AA-99A1-04250F714484}"/>
              </a:ext>
            </a:extLst>
          </p:cNvPr>
          <p:cNvSpPr txBox="1"/>
          <p:nvPr/>
        </p:nvSpPr>
        <p:spPr>
          <a:xfrm>
            <a:off x="66676" y="759535"/>
            <a:ext cx="90773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High Bandwidth Requirement of VR 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Requires 40 pix/</a:t>
            </a:r>
            <a:r>
              <a:rPr lang="en-US" altLang="ko-KR" dirty="0" err="1">
                <a:solidFill>
                  <a:srgbClr val="716C6B"/>
                </a:solidFill>
                <a:latin typeface="Arial"/>
                <a:cs typeface="Arial"/>
              </a:rPr>
              <a:t>deg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, 12K resolution for High quality VR 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To avoid the sickness, 90 fps and 20 </a:t>
            </a:r>
            <a:r>
              <a:rPr lang="en-US" altLang="ko-KR" dirty="0" err="1">
                <a:solidFill>
                  <a:srgbClr val="716C6B"/>
                </a:solidFill>
                <a:latin typeface="Arial"/>
                <a:cs typeface="Arial"/>
              </a:rPr>
              <a:t>ms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 MTP are required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Immersive video contains texture (color) and depth (geometry) -&gt; (×2)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Also, immersive video has high quality (nearly </a:t>
            </a:r>
            <a:r>
              <a:rPr lang="en-US" altLang="ko-KR" dirty="0">
                <a:solidFill>
                  <a:srgbClr val="00B0F0"/>
                </a:solidFill>
                <a:latin typeface="Arial"/>
                <a:cs typeface="Arial"/>
              </a:rPr>
              <a:t>4K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) multiple views -&gt; (×N)</a:t>
            </a:r>
            <a:b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</a:br>
            <a:r>
              <a:rPr lang="en-US" altLang="ko-KR" dirty="0">
                <a:solidFill>
                  <a:srgbClr val="00B0F0"/>
                </a:solidFill>
                <a:latin typeface="Arial"/>
                <a:cs typeface="Arial"/>
              </a:rPr>
              <a:t>-&gt; Requires high bandwidth</a:t>
            </a:r>
            <a:endParaRPr lang="en-US" altLang="ko-KR" sz="200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Challenges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C1FAFFA8-8E3C-4228-81D7-1AB14A1BC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3079-20-0029-00-0003</a:t>
            </a:r>
          </a:p>
        </p:txBody>
      </p:sp>
      <p:sp>
        <p:nvSpPr>
          <p:cNvPr id="61" name="TextBox 6"/>
          <p:cNvSpPr txBox="1"/>
          <p:nvPr/>
        </p:nvSpPr>
        <p:spPr>
          <a:xfrm>
            <a:off x="817770" y="5075316"/>
            <a:ext cx="2635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for high quality VR</a:t>
            </a:r>
          </a:p>
        </p:txBody>
      </p:sp>
      <p:pic>
        <p:nvPicPr>
          <p:cNvPr id="62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20" y="3277699"/>
            <a:ext cx="3957523" cy="1761690"/>
          </a:xfrm>
          <a:prstGeom prst="rect">
            <a:avLst/>
          </a:prstGeom>
        </p:spPr>
      </p:pic>
      <p:sp>
        <p:nvSpPr>
          <p:cNvPr id="63" name="TextBox 14">
            <a:extLst>
              <a:ext uri="{FF2B5EF4-FFF2-40B4-BE49-F238E27FC236}">
                <a16:creationId xmlns:a16="http://schemas.microsoft.com/office/drawing/2014/main" id="{9DBE6D78-F661-44F6-A8E8-BC83A642533C}"/>
              </a:ext>
            </a:extLst>
          </p:cNvPr>
          <p:cNvSpPr txBox="1"/>
          <p:nvPr/>
        </p:nvSpPr>
        <p:spPr>
          <a:xfrm>
            <a:off x="336901" y="5401958"/>
            <a:ext cx="660135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Mary-Luc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Champel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Thomas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Stockhammer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Thierry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Fautier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Emmanuel Thomas,</a:t>
            </a:r>
          </a:p>
          <a:p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Rob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Koenen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“Quality Requirements for VR”, document MPEG116/m39532, </a:t>
            </a:r>
          </a:p>
          <a:p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116th MPEG meeting of ISO/IEC JTC1/SC29/WG11. </a:t>
            </a:r>
          </a:p>
        </p:txBody>
      </p:sp>
      <p:pic>
        <p:nvPicPr>
          <p:cNvPr id="64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3899" y="3277699"/>
            <a:ext cx="4804981" cy="1747974"/>
          </a:xfrm>
          <a:prstGeom prst="rect">
            <a:avLst/>
          </a:prstGeom>
        </p:spPr>
      </p:pic>
      <p:sp>
        <p:nvSpPr>
          <p:cNvPr id="65" name="TextBox 16"/>
          <p:cNvSpPr txBox="1"/>
          <p:nvPr/>
        </p:nvSpPr>
        <p:spPr>
          <a:xfrm>
            <a:off x="5280654" y="5075316"/>
            <a:ext cx="2694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immersive video</a:t>
            </a:r>
          </a:p>
        </p:txBody>
      </p:sp>
    </p:spTree>
    <p:extLst>
      <p:ext uri="{BB962C8B-B14F-4D97-AF65-F5344CB8AC3E}">
        <p14:creationId xmlns:p14="http://schemas.microsoft.com/office/powerpoint/2010/main" val="396898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BACE27F8-4947-49AA-99A1-04250F714484}"/>
              </a:ext>
            </a:extLst>
          </p:cNvPr>
          <p:cNvSpPr txBox="1"/>
          <p:nvPr/>
        </p:nvSpPr>
        <p:spPr>
          <a:xfrm>
            <a:off x="66676" y="759535"/>
            <a:ext cx="90773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Viewport Adaptive Streaming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FFC000"/>
                </a:solidFill>
                <a:latin typeface="Arial"/>
                <a:cs typeface="Arial"/>
              </a:rPr>
              <a:t>Motion Constrained Tile Sets (MCTS) 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refer to the encoder for time and space movement reference for independent tile transfer within the current location tile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Extract and composite specific tiles from the </a:t>
            </a:r>
            <a:r>
              <a:rPr lang="en-US" altLang="ko-KR" dirty="0" err="1">
                <a:solidFill>
                  <a:srgbClr val="716C6B"/>
                </a:solidFill>
                <a:latin typeface="Arial"/>
                <a:cs typeface="Arial"/>
              </a:rPr>
              <a:t>bitstream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 with MCTS to form an adaptive environment at the time of the user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Reduce bandwidth when sending only tiles that correspond to a user’s area of interest</a:t>
            </a:r>
          </a:p>
        </p:txBody>
      </p:sp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Virtual Reality Streaming Technologies</a:t>
            </a:r>
            <a:endParaRPr lang="en-US" altLang="ko-KR" sz="1800" dirty="0"/>
          </a:p>
        </p:txBody>
      </p:sp>
      <p:sp>
        <p:nvSpPr>
          <p:cNvPr id="7" name="사각형: 둥근 모서리 63">
            <a:extLst>
              <a:ext uri="{FF2B5EF4-FFF2-40B4-BE49-F238E27FC236}">
                <a16:creationId xmlns:a16="http://schemas.microsoft.com/office/drawing/2014/main" id="{6EEDD08F-2418-4E8A-B030-9773E77101E2}"/>
              </a:ext>
            </a:extLst>
          </p:cNvPr>
          <p:cNvSpPr/>
          <p:nvPr/>
        </p:nvSpPr>
        <p:spPr>
          <a:xfrm>
            <a:off x="3845652" y="3781529"/>
            <a:ext cx="1275420" cy="8249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Ensure independence between tiles</a:t>
            </a:r>
            <a:endParaRPr lang="ko-KR" altLang="en-US" sz="1050" kern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CB0E52E-3B0C-43B1-BD7B-98A90FC36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8349" y="4683527"/>
            <a:ext cx="1463040" cy="822228"/>
          </a:xfrm>
          <a:prstGeom prst="rect">
            <a:avLst/>
          </a:prstGeom>
        </p:spPr>
      </p:pic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2CDF252E-B3A4-4E37-9DEE-609B339F2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389634"/>
              </p:ext>
            </p:extLst>
          </p:nvPr>
        </p:nvGraphicFramePr>
        <p:xfrm>
          <a:off x="2488349" y="4683527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pic>
        <p:nvPicPr>
          <p:cNvPr id="12" name="그림 11">
            <a:extLst>
              <a:ext uri="{FF2B5EF4-FFF2-40B4-BE49-F238E27FC236}">
                <a16:creationId xmlns:a16="http://schemas.microsoft.com/office/drawing/2014/main" id="{3D2A9CA9-EA99-4137-A38F-FCD0489CE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580" y="4807641"/>
            <a:ext cx="1463040" cy="822228"/>
          </a:xfrm>
          <a:prstGeom prst="rect">
            <a:avLst/>
          </a:prstGeom>
        </p:spPr>
      </p:pic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6802CF81-A638-4C95-9BE5-28981EC10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87753"/>
              </p:ext>
            </p:extLst>
          </p:nvPr>
        </p:nvGraphicFramePr>
        <p:xfrm>
          <a:off x="2392580" y="4807641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pic>
        <p:nvPicPr>
          <p:cNvPr id="14" name="그림 13">
            <a:extLst>
              <a:ext uri="{FF2B5EF4-FFF2-40B4-BE49-F238E27FC236}">
                <a16:creationId xmlns:a16="http://schemas.microsoft.com/office/drawing/2014/main" id="{522D3D38-1E1C-4487-A5C0-F1F489969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811" y="4931756"/>
            <a:ext cx="1463040" cy="822228"/>
          </a:xfrm>
          <a:prstGeom prst="rect">
            <a:avLst/>
          </a:prstGeom>
        </p:spPr>
      </p:pic>
      <p:graphicFrame>
        <p:nvGraphicFramePr>
          <p:cNvPr id="15" name="표 14">
            <a:extLst>
              <a:ext uri="{FF2B5EF4-FFF2-40B4-BE49-F238E27FC236}">
                <a16:creationId xmlns:a16="http://schemas.microsoft.com/office/drawing/2014/main" id="{239834E9-0DA9-4765-B6E2-27393356F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48428"/>
              </p:ext>
            </p:extLst>
          </p:nvPr>
        </p:nvGraphicFramePr>
        <p:xfrm>
          <a:off x="2296811" y="4931756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pic>
        <p:nvPicPr>
          <p:cNvPr id="17" name="그림 16">
            <a:extLst>
              <a:ext uri="{FF2B5EF4-FFF2-40B4-BE49-F238E27FC236}">
                <a16:creationId xmlns:a16="http://schemas.microsoft.com/office/drawing/2014/main" id="{58BA42F7-6E77-4E42-85BC-CA1F563FB9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1241" y="4462930"/>
            <a:ext cx="448174" cy="242287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2D90BB08-8970-435C-82F6-93FD92E111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6692" y="4730584"/>
            <a:ext cx="452724" cy="245700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BF29BD06-F3EE-4D11-8CE1-5C32A198D5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8968" y="4999264"/>
            <a:ext cx="450448" cy="245699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68193690-C988-4830-82D5-998757A0EA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78968" y="5261605"/>
            <a:ext cx="450448" cy="243424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F8420A80-AAA0-4A7B-9282-FB6124CA1A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76691" y="3129397"/>
            <a:ext cx="448174" cy="243424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FD0F3B23-736E-4315-9268-46955D8C2A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76694" y="3395800"/>
            <a:ext cx="452721" cy="243424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2D630837-0A08-41B7-A3D6-D827CB18DC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79179" y="3662204"/>
            <a:ext cx="448174" cy="243424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49054311-6DAE-4A31-98CD-EDC336370C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76906" y="3928610"/>
            <a:ext cx="450448" cy="245699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9AEEBBA5-0482-4CD1-9AF8-11274C1E52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76690" y="4197290"/>
            <a:ext cx="448199" cy="247975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65E32B29-9F86-4694-9544-0A784DCAF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4467" y="4464179"/>
            <a:ext cx="448174" cy="242287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F72F0FED-49CE-47DB-BB73-B97C098020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2192" y="4730584"/>
            <a:ext cx="452724" cy="245700"/>
          </a:xfrm>
          <a:prstGeom prst="rect">
            <a:avLst/>
          </a:prstGeom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2851221F-E368-4D78-B6D7-45F08D56BD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3330" y="4999264"/>
            <a:ext cx="450448" cy="245699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E411FB01-051B-46CC-A4E4-73AB3810A1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3330" y="5261605"/>
            <a:ext cx="450448" cy="243424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20559CF3-AB40-4959-B13F-06ABA059EB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04467" y="3129397"/>
            <a:ext cx="448174" cy="243424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687C77FA-6BD5-409F-A448-B8FB7855FC3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2194" y="3395800"/>
            <a:ext cx="452721" cy="243424"/>
          </a:xfrm>
          <a:prstGeom prst="rect">
            <a:avLst/>
          </a:prstGeom>
        </p:spPr>
      </p:pic>
      <p:pic>
        <p:nvPicPr>
          <p:cNvPr id="33" name="그림 32">
            <a:extLst>
              <a:ext uri="{FF2B5EF4-FFF2-40B4-BE49-F238E27FC236}">
                <a16:creationId xmlns:a16="http://schemas.microsoft.com/office/drawing/2014/main" id="{B0FB49B0-E817-4A44-866B-1505CD5F87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04467" y="3662204"/>
            <a:ext cx="448174" cy="243424"/>
          </a:xfrm>
          <a:prstGeom prst="rect">
            <a:avLst/>
          </a:prstGeom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591BF5FE-3381-4020-805A-6E0577CBFE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03330" y="3928610"/>
            <a:ext cx="450448" cy="245699"/>
          </a:xfrm>
          <a:prstGeom prst="rect">
            <a:avLst/>
          </a:prstGeom>
        </p:spPr>
      </p:pic>
      <p:pic>
        <p:nvPicPr>
          <p:cNvPr id="35" name="그림 34">
            <a:extLst>
              <a:ext uri="{FF2B5EF4-FFF2-40B4-BE49-F238E27FC236}">
                <a16:creationId xmlns:a16="http://schemas.microsoft.com/office/drawing/2014/main" id="{37F715B8-8A14-4C43-B5CA-3C57857947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04455" y="4197290"/>
            <a:ext cx="448199" cy="247975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E45E67AD-E58B-4A06-99F4-50387A1712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9967" y="4464179"/>
            <a:ext cx="448174" cy="242287"/>
          </a:xfrm>
          <a:prstGeom prst="rect">
            <a:avLst/>
          </a:prstGeom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20D8A859-0C84-4A22-A443-99C9CD0CB4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9968" y="4730584"/>
            <a:ext cx="452724" cy="245700"/>
          </a:xfrm>
          <a:prstGeom prst="rect">
            <a:avLst/>
          </a:prstGeom>
        </p:spPr>
      </p:pic>
      <p:pic>
        <p:nvPicPr>
          <p:cNvPr id="38" name="그림 37">
            <a:extLst>
              <a:ext uri="{FF2B5EF4-FFF2-40B4-BE49-F238E27FC236}">
                <a16:creationId xmlns:a16="http://schemas.microsoft.com/office/drawing/2014/main" id="{E1204F3C-5DCE-408E-A2B0-5144A021BB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2244" y="4999264"/>
            <a:ext cx="450448" cy="245699"/>
          </a:xfrm>
          <a:prstGeom prst="rect">
            <a:avLst/>
          </a:prstGeom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07C2CFB4-F615-48C6-B2D8-6983BF80C7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2244" y="5261605"/>
            <a:ext cx="450448" cy="243424"/>
          </a:xfrm>
          <a:prstGeom prst="rect">
            <a:avLst/>
          </a:prstGeom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CA71DA61-C58B-4D0A-AE69-6438FF0A1B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29967" y="3129397"/>
            <a:ext cx="448174" cy="243424"/>
          </a:xfrm>
          <a:prstGeom prst="rect">
            <a:avLst/>
          </a:prstGeom>
        </p:spPr>
      </p:pic>
      <p:pic>
        <p:nvPicPr>
          <p:cNvPr id="41" name="그림 40">
            <a:extLst>
              <a:ext uri="{FF2B5EF4-FFF2-40B4-BE49-F238E27FC236}">
                <a16:creationId xmlns:a16="http://schemas.microsoft.com/office/drawing/2014/main" id="{AEF9C927-196A-4C93-BEA5-E45D8AB88A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29970" y="3395800"/>
            <a:ext cx="452721" cy="243424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15C83F07-A9D0-4175-A986-B881872D28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32455" y="3662204"/>
            <a:ext cx="448174" cy="243424"/>
          </a:xfrm>
          <a:prstGeom prst="rect">
            <a:avLst/>
          </a:prstGeom>
        </p:spPr>
      </p:pic>
      <p:pic>
        <p:nvPicPr>
          <p:cNvPr id="44" name="그림 43">
            <a:extLst>
              <a:ext uri="{FF2B5EF4-FFF2-40B4-BE49-F238E27FC236}">
                <a16:creationId xmlns:a16="http://schemas.microsoft.com/office/drawing/2014/main" id="{7037A7CE-07B8-44D7-8E64-87A7D32CF9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30182" y="3928610"/>
            <a:ext cx="450448" cy="245699"/>
          </a:xfrm>
          <a:prstGeom prst="rect">
            <a:avLst/>
          </a:prstGeom>
        </p:spPr>
      </p:pic>
      <p:pic>
        <p:nvPicPr>
          <p:cNvPr id="45" name="그림 44">
            <a:extLst>
              <a:ext uri="{FF2B5EF4-FFF2-40B4-BE49-F238E27FC236}">
                <a16:creationId xmlns:a16="http://schemas.microsoft.com/office/drawing/2014/main" id="{F9F18D27-4502-40A7-AA80-DC7C9D0A5A9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29966" y="4197290"/>
            <a:ext cx="448199" cy="24797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3EF6541-1C29-4C4C-B085-5005B7BC4802}"/>
              </a:ext>
            </a:extLst>
          </p:cNvPr>
          <p:cNvSpPr txBox="1"/>
          <p:nvPr/>
        </p:nvSpPr>
        <p:spPr>
          <a:xfrm rot="16200000">
            <a:off x="2533515" y="3985309"/>
            <a:ext cx="984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/>
              <a:t>…</a:t>
            </a:r>
            <a:endParaRPr lang="ko-KR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8D14181-842B-4657-8A13-E6DE0732CA58}"/>
                  </a:ext>
                </a:extLst>
              </p:cNvPr>
              <p:cNvSpPr txBox="1"/>
              <p:nvPr/>
            </p:nvSpPr>
            <p:spPr>
              <a:xfrm>
                <a:off x="4848198" y="2797504"/>
                <a:ext cx="7028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8D14181-842B-4657-8A13-E6DE0732CA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198" y="2797504"/>
                <a:ext cx="70288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E617407-AA6D-43D4-AD94-114A5B745B59}"/>
                  </a:ext>
                </a:extLst>
              </p:cNvPr>
              <p:cNvSpPr txBox="1"/>
              <p:nvPr/>
            </p:nvSpPr>
            <p:spPr>
              <a:xfrm>
                <a:off x="5373699" y="2803841"/>
                <a:ext cx="7028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E617407-AA6D-43D4-AD94-114A5B745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699" y="2803841"/>
                <a:ext cx="70288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540EB7F-AAE8-4AE8-BBB2-7808EF2CC7A6}"/>
                  </a:ext>
                </a:extLst>
              </p:cNvPr>
              <p:cNvSpPr txBox="1"/>
              <p:nvPr/>
            </p:nvSpPr>
            <p:spPr>
              <a:xfrm>
                <a:off x="5901474" y="2796772"/>
                <a:ext cx="7028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540EB7F-AAE8-4AE8-BBB2-7808EF2CC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474" y="2796772"/>
                <a:ext cx="70288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사각형: 둥근 모서리 117">
            <a:extLst>
              <a:ext uri="{FF2B5EF4-FFF2-40B4-BE49-F238E27FC236}">
                <a16:creationId xmlns:a16="http://schemas.microsoft.com/office/drawing/2014/main" id="{4656A44A-A036-401C-982B-790E7086B5F0}"/>
              </a:ext>
            </a:extLst>
          </p:cNvPr>
          <p:cNvSpPr/>
          <p:nvPr/>
        </p:nvSpPr>
        <p:spPr>
          <a:xfrm>
            <a:off x="4490810" y="5482239"/>
            <a:ext cx="2537766" cy="376687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Constrained Tile Sets</a:t>
            </a:r>
            <a:endParaRPr lang="ko-KR" altLang="en-US" sz="1200" kern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51" name="표 50">
            <a:extLst>
              <a:ext uri="{FF2B5EF4-FFF2-40B4-BE49-F238E27FC236}">
                <a16:creationId xmlns:a16="http://schemas.microsoft.com/office/drawing/2014/main" id="{127A5CF3-92FF-461B-92F0-9CAE4146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644046"/>
              </p:ext>
            </p:extLst>
          </p:nvPr>
        </p:nvGraphicFramePr>
        <p:xfrm>
          <a:off x="2267255" y="2983210"/>
          <a:ext cx="174150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0502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580502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580502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4503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4503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4503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cxnSp>
        <p:nvCxnSpPr>
          <p:cNvPr id="52" name="직선 화살표 연결선 51">
            <a:extLst>
              <a:ext uri="{FF2B5EF4-FFF2-40B4-BE49-F238E27FC236}">
                <a16:creationId xmlns:a16="http://schemas.microsoft.com/office/drawing/2014/main" id="{C5AA76FC-100F-470C-A347-BA96192BB8C4}"/>
              </a:ext>
            </a:extLst>
          </p:cNvPr>
          <p:cNvCxnSpPr>
            <a:cxnSpLocks/>
          </p:cNvCxnSpPr>
          <p:nvPr/>
        </p:nvCxnSpPr>
        <p:spPr>
          <a:xfrm>
            <a:off x="4257778" y="4561306"/>
            <a:ext cx="49922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그림 52">
            <a:extLst>
              <a:ext uri="{FF2B5EF4-FFF2-40B4-BE49-F238E27FC236}">
                <a16:creationId xmlns:a16="http://schemas.microsoft.com/office/drawing/2014/main" id="{E966B0D1-B006-4F03-8917-1C875ACD4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69846"/>
            <a:ext cx="1463040" cy="822228"/>
          </a:xfrm>
          <a:prstGeom prst="rect">
            <a:avLst/>
          </a:prstGeom>
        </p:spPr>
      </p:pic>
      <p:pic>
        <p:nvPicPr>
          <p:cNvPr id="54" name="table">
            <a:extLst>
              <a:ext uri="{FF2B5EF4-FFF2-40B4-BE49-F238E27FC236}">
                <a16:creationId xmlns:a16="http://schemas.microsoft.com/office/drawing/2014/main" id="{4E3D038A-F30C-4AB6-953A-D21B01B49E6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3669846"/>
            <a:ext cx="1463040" cy="822228"/>
          </a:xfrm>
          <a:prstGeom prst="rect">
            <a:avLst/>
          </a:prstGeom>
        </p:spPr>
      </p:pic>
      <p:pic>
        <p:nvPicPr>
          <p:cNvPr id="55" name="그림 54">
            <a:extLst>
              <a:ext uri="{FF2B5EF4-FFF2-40B4-BE49-F238E27FC236}">
                <a16:creationId xmlns:a16="http://schemas.microsoft.com/office/drawing/2014/main" id="{221D1C1E-3824-489D-AF9C-EA7B2DB50DA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29801" y="5019324"/>
            <a:ext cx="662940" cy="576421"/>
          </a:xfrm>
          <a:prstGeom prst="rect">
            <a:avLst/>
          </a:prstGeom>
        </p:spPr>
      </p:pic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F70E7A4F-377E-4ACD-A835-DAB8B33A1510}"/>
              </a:ext>
            </a:extLst>
          </p:cNvPr>
          <p:cNvCxnSpPr>
            <a:cxnSpLocks/>
          </p:cNvCxnSpPr>
          <p:nvPr/>
        </p:nvCxnSpPr>
        <p:spPr>
          <a:xfrm>
            <a:off x="681898" y="4197006"/>
            <a:ext cx="112572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3AC7936D-E8A3-42F1-B6D6-61293912E7E1}"/>
              </a:ext>
            </a:extLst>
          </p:cNvPr>
          <p:cNvCxnSpPr>
            <a:cxnSpLocks/>
          </p:cNvCxnSpPr>
          <p:nvPr/>
        </p:nvCxnSpPr>
        <p:spPr>
          <a:xfrm flipH="1">
            <a:off x="1125906" y="4197006"/>
            <a:ext cx="121740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4BC223E7-5DEA-4D5B-A4F3-AB4A086093CB}"/>
              </a:ext>
            </a:extLst>
          </p:cNvPr>
          <p:cNvSpPr/>
          <p:nvPr/>
        </p:nvSpPr>
        <p:spPr>
          <a:xfrm>
            <a:off x="681898" y="3744978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9" name="TextBox 90">
            <a:extLst>
              <a:ext uri="{FF2B5EF4-FFF2-40B4-BE49-F238E27FC236}">
                <a16:creationId xmlns:a16="http://schemas.microsoft.com/office/drawing/2014/main" id="{DEC3A30F-6002-4774-8005-D18EFAC87885}"/>
              </a:ext>
            </a:extLst>
          </p:cNvPr>
          <p:cNvSpPr txBox="1"/>
          <p:nvPr/>
        </p:nvSpPr>
        <p:spPr>
          <a:xfrm>
            <a:off x="261490" y="3383761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직선 화살표 연결선 59">
            <a:extLst>
              <a:ext uri="{FF2B5EF4-FFF2-40B4-BE49-F238E27FC236}">
                <a16:creationId xmlns:a16="http://schemas.microsoft.com/office/drawing/2014/main" id="{80A2713A-1AF6-4DBC-9360-DA0A94153C76}"/>
              </a:ext>
            </a:extLst>
          </p:cNvPr>
          <p:cNvCxnSpPr>
            <a:cxnSpLocks/>
            <a:stCxn id="58" idx="0"/>
            <a:endCxn id="59" idx="2"/>
          </p:cNvCxnSpPr>
          <p:nvPr/>
        </p:nvCxnSpPr>
        <p:spPr>
          <a:xfrm flipH="1" flipV="1">
            <a:off x="615075" y="3637677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3503CE4B-8528-44C6-B086-788983E1A959}"/>
              </a:ext>
            </a:extLst>
          </p:cNvPr>
          <p:cNvCxnSpPr>
            <a:cxnSpLocks/>
          </p:cNvCxnSpPr>
          <p:nvPr/>
        </p:nvCxnSpPr>
        <p:spPr>
          <a:xfrm>
            <a:off x="1615304" y="4561306"/>
            <a:ext cx="49922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그림 61">
            <a:extLst>
              <a:ext uri="{FF2B5EF4-FFF2-40B4-BE49-F238E27FC236}">
                <a16:creationId xmlns:a16="http://schemas.microsoft.com/office/drawing/2014/main" id="{1C08A1F9-B936-46C4-BC20-65F4CC4FFF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822" y="3673163"/>
            <a:ext cx="1463040" cy="822228"/>
          </a:xfrm>
          <a:prstGeom prst="rect">
            <a:avLst/>
          </a:prstGeom>
        </p:spPr>
      </p:pic>
      <p:graphicFrame>
        <p:nvGraphicFramePr>
          <p:cNvPr id="63" name="표 62">
            <a:extLst>
              <a:ext uri="{FF2B5EF4-FFF2-40B4-BE49-F238E27FC236}">
                <a16:creationId xmlns:a16="http://schemas.microsoft.com/office/drawing/2014/main" id="{3C6D0F0F-57F3-47A7-A630-7745B8399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54606"/>
              </p:ext>
            </p:extLst>
          </p:nvPr>
        </p:nvGraphicFramePr>
        <p:xfrm>
          <a:off x="7226822" y="3673163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sp>
        <p:nvSpPr>
          <p:cNvPr id="64" name="사각형: 둥근 모서리 131">
            <a:extLst>
              <a:ext uri="{FF2B5EF4-FFF2-40B4-BE49-F238E27FC236}">
                <a16:creationId xmlns:a16="http://schemas.microsoft.com/office/drawing/2014/main" id="{AB269A7E-A590-4362-B743-CEA8AD1D7735}"/>
              </a:ext>
            </a:extLst>
          </p:cNvPr>
          <p:cNvSpPr/>
          <p:nvPr/>
        </p:nvSpPr>
        <p:spPr>
          <a:xfrm>
            <a:off x="6834343" y="5576731"/>
            <a:ext cx="2281804" cy="354505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Viewport-adaptive decoding and rendering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직선 화살표 연결선 64">
            <a:extLst>
              <a:ext uri="{FF2B5EF4-FFF2-40B4-BE49-F238E27FC236}">
                <a16:creationId xmlns:a16="http://schemas.microsoft.com/office/drawing/2014/main" id="{BA3A83C6-89A0-4CF7-AC60-944166F616E1}"/>
              </a:ext>
            </a:extLst>
          </p:cNvPr>
          <p:cNvCxnSpPr>
            <a:cxnSpLocks/>
          </p:cNvCxnSpPr>
          <p:nvPr/>
        </p:nvCxnSpPr>
        <p:spPr>
          <a:xfrm>
            <a:off x="6584729" y="4561306"/>
            <a:ext cx="49922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사각형: 둥근 모서리 133">
            <a:extLst>
              <a:ext uri="{FF2B5EF4-FFF2-40B4-BE49-F238E27FC236}">
                <a16:creationId xmlns:a16="http://schemas.microsoft.com/office/drawing/2014/main" id="{10C7FF36-63C9-4F12-8FB7-01437E603569}"/>
              </a:ext>
            </a:extLst>
          </p:cNvPr>
          <p:cNvSpPr/>
          <p:nvPr/>
        </p:nvSpPr>
        <p:spPr>
          <a:xfrm>
            <a:off x="1223330" y="3940331"/>
            <a:ext cx="1275420" cy="8249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Viewport</a:t>
            </a:r>
            <a:endParaRPr lang="ko-KR" altLang="en-US" sz="1100" kern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67" name="사각형: 둥근 모서리 134">
            <a:extLst>
              <a:ext uri="{FF2B5EF4-FFF2-40B4-BE49-F238E27FC236}">
                <a16:creationId xmlns:a16="http://schemas.microsoft.com/office/drawing/2014/main" id="{68EBC668-4662-4942-AFBA-E7A7396DDD67}"/>
              </a:ext>
            </a:extLst>
          </p:cNvPr>
          <p:cNvSpPr/>
          <p:nvPr/>
        </p:nvSpPr>
        <p:spPr>
          <a:xfrm>
            <a:off x="6216864" y="3964217"/>
            <a:ext cx="1275420" cy="8249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Tiles</a:t>
            </a:r>
            <a:endParaRPr lang="ko-KR" altLang="en-US" sz="1100" kern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68" name="그림 67">
            <a:extLst>
              <a:ext uri="{FF2B5EF4-FFF2-40B4-BE49-F238E27FC236}">
                <a16:creationId xmlns:a16="http://schemas.microsoft.com/office/drawing/2014/main" id="{E664806B-55BE-458A-B0BF-8B267C4471E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844429" y="5019324"/>
            <a:ext cx="662940" cy="576421"/>
          </a:xfrm>
          <a:prstGeom prst="rect">
            <a:avLst/>
          </a:prstGeom>
        </p:spPr>
      </p:pic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12B0D61D-BE61-4053-A7E2-48626567EE7D}"/>
              </a:ext>
            </a:extLst>
          </p:cNvPr>
          <p:cNvCxnSpPr>
            <a:cxnSpLocks/>
          </p:cNvCxnSpPr>
          <p:nvPr/>
        </p:nvCxnSpPr>
        <p:spPr>
          <a:xfrm>
            <a:off x="7896526" y="4197006"/>
            <a:ext cx="112572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F8B735F6-EFED-4153-9DE5-F7D06530E68F}"/>
              </a:ext>
            </a:extLst>
          </p:cNvPr>
          <p:cNvCxnSpPr>
            <a:cxnSpLocks/>
          </p:cNvCxnSpPr>
          <p:nvPr/>
        </p:nvCxnSpPr>
        <p:spPr>
          <a:xfrm flipH="1">
            <a:off x="8340534" y="4197006"/>
            <a:ext cx="121740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45978570-3C83-41C4-A0DD-E6304A08CEEA}"/>
              </a:ext>
            </a:extLst>
          </p:cNvPr>
          <p:cNvSpPr/>
          <p:nvPr/>
        </p:nvSpPr>
        <p:spPr>
          <a:xfrm>
            <a:off x="7896526" y="3744978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2" name="TextBox 90">
            <a:extLst>
              <a:ext uri="{FF2B5EF4-FFF2-40B4-BE49-F238E27FC236}">
                <a16:creationId xmlns:a16="http://schemas.microsoft.com/office/drawing/2014/main" id="{722547ED-08A9-4081-BA41-6B66C9256C54}"/>
              </a:ext>
            </a:extLst>
          </p:cNvPr>
          <p:cNvSpPr txBox="1"/>
          <p:nvPr/>
        </p:nvSpPr>
        <p:spPr>
          <a:xfrm>
            <a:off x="7476118" y="3383761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3" name="직선 화살표 연결선 72">
            <a:extLst>
              <a:ext uri="{FF2B5EF4-FFF2-40B4-BE49-F238E27FC236}">
                <a16:creationId xmlns:a16="http://schemas.microsoft.com/office/drawing/2014/main" id="{E6F5E723-1A24-40F3-93B1-F7C2C9A61C10}"/>
              </a:ext>
            </a:extLst>
          </p:cNvPr>
          <p:cNvCxnSpPr>
            <a:cxnSpLocks/>
            <a:stCxn id="71" idx="0"/>
            <a:endCxn id="72" idx="2"/>
          </p:cNvCxnSpPr>
          <p:nvPr/>
        </p:nvCxnSpPr>
        <p:spPr>
          <a:xfrm flipH="1" flipV="1">
            <a:off x="7829703" y="3637677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sp>
        <p:nvSpPr>
          <p:cNvPr id="74" name="TextBox 6"/>
          <p:cNvSpPr txBox="1"/>
          <p:nvPr/>
        </p:nvSpPr>
        <p:spPr>
          <a:xfrm>
            <a:off x="2386185" y="5838919"/>
            <a:ext cx="4245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Viewport-driven tiled streaming system based on MCTS</a:t>
            </a:r>
          </a:p>
        </p:txBody>
      </p:sp>
      <p:sp>
        <p:nvSpPr>
          <p:cNvPr id="75" name="Rectangle 5">
            <a:extLst>
              <a:ext uri="{FF2B5EF4-FFF2-40B4-BE49-F238E27FC236}">
                <a16:creationId xmlns:a16="http://schemas.microsoft.com/office/drawing/2014/main" id="{5B34251F-AC43-4FF9-9AE4-A2F81DE22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3079-20-0029-00-0003</a:t>
            </a:r>
          </a:p>
        </p:txBody>
      </p:sp>
    </p:spTree>
    <p:extLst>
      <p:ext uri="{BB962C8B-B14F-4D97-AF65-F5344CB8AC3E}">
        <p14:creationId xmlns:p14="http://schemas.microsoft.com/office/powerpoint/2010/main" val="425101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BACE27F8-4947-49AA-99A1-04250F714484}"/>
              </a:ext>
            </a:extLst>
          </p:cNvPr>
          <p:cNvSpPr txBox="1"/>
          <p:nvPr/>
        </p:nvSpPr>
        <p:spPr>
          <a:xfrm>
            <a:off x="66676" y="759535"/>
            <a:ext cx="9077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716C6B"/>
                </a:solidFill>
                <a:latin typeface="Arial"/>
                <a:cs typeface="Arial"/>
              </a:rPr>
              <a:t>We define latency as the total time between movement of the user’s head and the updated image being displayed on the screen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716C6B"/>
                </a:solidFill>
                <a:latin typeface="Arial"/>
                <a:cs typeface="Arial"/>
              </a:rPr>
              <a:t>It includes the times for sensor response, fusion, rendering, image transmission, and display response</a:t>
            </a:r>
          </a:p>
        </p:txBody>
      </p:sp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VR Tiled Streaming Latency</a:t>
            </a:r>
            <a:endParaRPr lang="en-US" altLang="ko-KR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D39F1B06-339C-4F19-A191-160F62C74C5E}"/>
                  </a:ext>
                </a:extLst>
              </p:cNvPr>
              <p:cNvSpPr txBox="1"/>
              <p:nvPr/>
            </p:nvSpPr>
            <p:spPr>
              <a:xfrm>
                <a:off x="2540128" y="5259429"/>
                <a:ext cx="40637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𝑇𝑜𝑡𝑎𝑙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𝑙𝑎𝑡𝑒𝑛𝑐𝑦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D39F1B06-339C-4F19-A191-160F62C74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128" y="5259429"/>
                <a:ext cx="4063741" cy="276999"/>
              </a:xfrm>
              <a:prstGeom prst="rect">
                <a:avLst/>
              </a:prstGeom>
              <a:blipFill>
                <a:blip r:embed="rId3"/>
                <a:stretch>
                  <a:fillRect l="-2102" t="-28889" r="-10210" b="-5111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Group 44">
            <a:extLst>
              <a:ext uri="{FF2B5EF4-FFF2-40B4-BE49-F238E27FC236}">
                <a16:creationId xmlns:a16="http://schemas.microsoft.com/office/drawing/2014/main" id="{40DDE2DC-B7F7-45AA-9526-A80DCE2132AC}"/>
              </a:ext>
            </a:extLst>
          </p:cNvPr>
          <p:cNvGrpSpPr/>
          <p:nvPr/>
        </p:nvGrpSpPr>
        <p:grpSpPr>
          <a:xfrm>
            <a:off x="565711" y="2899353"/>
            <a:ext cx="8080496" cy="2140277"/>
            <a:chOff x="524615" y="3606606"/>
            <a:chExt cx="8080496" cy="2140277"/>
          </a:xfrm>
        </p:grpSpPr>
        <p:sp>
          <p:nvSpPr>
            <p:cNvPr id="79" name="Rectangle 3">
              <a:extLst>
                <a:ext uri="{FF2B5EF4-FFF2-40B4-BE49-F238E27FC236}">
                  <a16:creationId xmlns:a16="http://schemas.microsoft.com/office/drawing/2014/main" id="{93883FF1-E384-437C-9CD4-B11AEC000646}"/>
                </a:ext>
              </a:extLst>
            </p:cNvPr>
            <p:cNvSpPr/>
            <p:nvPr/>
          </p:nvSpPr>
          <p:spPr>
            <a:xfrm>
              <a:off x="655985" y="3663397"/>
              <a:ext cx="1304818" cy="47261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Head’s movement</a:t>
              </a:r>
            </a:p>
          </p:txBody>
        </p:sp>
        <p:sp>
          <p:nvSpPr>
            <p:cNvPr id="80" name="Rectangle 4">
              <a:extLst>
                <a:ext uri="{FF2B5EF4-FFF2-40B4-BE49-F238E27FC236}">
                  <a16:creationId xmlns:a16="http://schemas.microsoft.com/office/drawing/2014/main" id="{6D56C139-4746-4BD6-B970-1AE270859966}"/>
                </a:ext>
              </a:extLst>
            </p:cNvPr>
            <p:cNvSpPr/>
            <p:nvPr/>
          </p:nvSpPr>
          <p:spPr>
            <a:xfrm>
              <a:off x="3450415" y="3663397"/>
              <a:ext cx="1491454" cy="47261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Client request</a:t>
              </a:r>
            </a:p>
          </p:txBody>
        </p:sp>
        <p:cxnSp>
          <p:nvCxnSpPr>
            <p:cNvPr id="81" name="Straight Arrow Connector 6">
              <a:extLst>
                <a:ext uri="{FF2B5EF4-FFF2-40B4-BE49-F238E27FC236}">
                  <a16:creationId xmlns:a16="http://schemas.microsoft.com/office/drawing/2014/main" id="{E38B12BC-BEE0-4B21-9B6F-63E9C06404C9}"/>
                </a:ext>
              </a:extLst>
            </p:cNvPr>
            <p:cNvCxnSpPr>
              <a:stCxn id="79" idx="3"/>
              <a:endCxn id="80" idx="1"/>
            </p:cNvCxnSpPr>
            <p:nvPr/>
          </p:nvCxnSpPr>
          <p:spPr>
            <a:xfrm>
              <a:off x="1960803" y="3899703"/>
              <a:ext cx="148961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77A2257D-E90E-43A6-A66F-55DD01D31655}"/>
                    </a:ext>
                  </a:extLst>
                </p:cNvPr>
                <p:cNvSpPr txBox="1"/>
                <p:nvPr/>
              </p:nvSpPr>
              <p:spPr>
                <a:xfrm>
                  <a:off x="2598212" y="3606849"/>
                  <a:ext cx="38074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7A2257D-E90E-43A6-A66F-55DD01D316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8212" y="3606849"/>
                  <a:ext cx="380745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4286" r="-4762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3" name="Rectangle 8">
              <a:extLst>
                <a:ext uri="{FF2B5EF4-FFF2-40B4-BE49-F238E27FC236}">
                  <a16:creationId xmlns:a16="http://schemas.microsoft.com/office/drawing/2014/main" id="{8C7A4023-838F-4D8D-A68E-737774193FC9}"/>
                </a:ext>
              </a:extLst>
            </p:cNvPr>
            <p:cNvSpPr/>
            <p:nvPr/>
          </p:nvSpPr>
          <p:spPr>
            <a:xfrm>
              <a:off x="6355276" y="3660424"/>
              <a:ext cx="1491454" cy="47261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Server Listen</a:t>
              </a:r>
            </a:p>
          </p:txBody>
        </p:sp>
        <p:sp>
          <p:nvSpPr>
            <p:cNvPr id="84" name="Rectangle 9">
              <a:extLst>
                <a:ext uri="{FF2B5EF4-FFF2-40B4-BE49-F238E27FC236}">
                  <a16:creationId xmlns:a16="http://schemas.microsoft.com/office/drawing/2014/main" id="{97DD67BA-6631-421B-9CF6-E29753B32B53}"/>
                </a:ext>
              </a:extLst>
            </p:cNvPr>
            <p:cNvSpPr/>
            <p:nvPr/>
          </p:nvSpPr>
          <p:spPr>
            <a:xfrm>
              <a:off x="6355276" y="4900991"/>
              <a:ext cx="1491454" cy="831768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Output Tiled Bitstream</a:t>
              </a:r>
            </a:p>
          </p:txBody>
        </p:sp>
        <p:cxnSp>
          <p:nvCxnSpPr>
            <p:cNvPr id="85" name="Straight Arrow Connector 11">
              <a:extLst>
                <a:ext uri="{FF2B5EF4-FFF2-40B4-BE49-F238E27FC236}">
                  <a16:creationId xmlns:a16="http://schemas.microsoft.com/office/drawing/2014/main" id="{3837C32A-254B-49C5-A8E4-356930669AC1}"/>
                </a:ext>
              </a:extLst>
            </p:cNvPr>
            <p:cNvCxnSpPr>
              <a:cxnSpLocks/>
              <a:stCxn id="80" idx="3"/>
              <a:endCxn id="83" idx="1"/>
            </p:cNvCxnSpPr>
            <p:nvPr/>
          </p:nvCxnSpPr>
          <p:spPr>
            <a:xfrm flipV="1">
              <a:off x="4941869" y="3896730"/>
              <a:ext cx="1413407" cy="297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16">
              <a:extLst>
                <a:ext uri="{FF2B5EF4-FFF2-40B4-BE49-F238E27FC236}">
                  <a16:creationId xmlns:a16="http://schemas.microsoft.com/office/drawing/2014/main" id="{0D53076D-9AA0-4A4D-8138-D4F52EA32EDD}"/>
                </a:ext>
              </a:extLst>
            </p:cNvPr>
            <p:cNvCxnSpPr>
              <a:cxnSpLocks/>
              <a:stCxn id="83" idx="2"/>
              <a:endCxn id="84" idx="0"/>
            </p:cNvCxnSpPr>
            <p:nvPr/>
          </p:nvCxnSpPr>
          <p:spPr>
            <a:xfrm>
              <a:off x="7101003" y="4133035"/>
              <a:ext cx="0" cy="7679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17">
              <a:extLst>
                <a:ext uri="{FF2B5EF4-FFF2-40B4-BE49-F238E27FC236}">
                  <a16:creationId xmlns:a16="http://schemas.microsoft.com/office/drawing/2014/main" id="{863BD012-3C65-4F2D-83B5-CDF0813B8F78}"/>
                </a:ext>
              </a:extLst>
            </p:cNvPr>
            <p:cNvSpPr/>
            <p:nvPr/>
          </p:nvSpPr>
          <p:spPr>
            <a:xfrm>
              <a:off x="3450415" y="4890714"/>
              <a:ext cx="1491454" cy="85232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Client received tiled bitstream</a:t>
              </a:r>
            </a:p>
          </p:txBody>
        </p:sp>
        <p:cxnSp>
          <p:nvCxnSpPr>
            <p:cNvPr id="88" name="Straight Arrow Connector 20">
              <a:extLst>
                <a:ext uri="{FF2B5EF4-FFF2-40B4-BE49-F238E27FC236}">
                  <a16:creationId xmlns:a16="http://schemas.microsoft.com/office/drawing/2014/main" id="{CA88F4E0-E119-4181-81C6-08E90FBE2FE0}"/>
                </a:ext>
              </a:extLst>
            </p:cNvPr>
            <p:cNvCxnSpPr>
              <a:cxnSpLocks/>
              <a:stCxn id="84" idx="1"/>
              <a:endCxn id="87" idx="3"/>
            </p:cNvCxnSpPr>
            <p:nvPr/>
          </p:nvCxnSpPr>
          <p:spPr>
            <a:xfrm flipH="1">
              <a:off x="4941869" y="5316875"/>
              <a:ext cx="141340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23">
              <a:extLst>
                <a:ext uri="{FF2B5EF4-FFF2-40B4-BE49-F238E27FC236}">
                  <a16:creationId xmlns:a16="http://schemas.microsoft.com/office/drawing/2014/main" id="{64E57F40-747C-4A9C-ACA9-1893F6A151C4}"/>
                </a:ext>
              </a:extLst>
            </p:cNvPr>
            <p:cNvSpPr/>
            <p:nvPr/>
          </p:nvSpPr>
          <p:spPr>
            <a:xfrm>
              <a:off x="524615" y="4894562"/>
              <a:ext cx="1434336" cy="85232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Decoding &amp; Rendering  VR-HMD </a:t>
              </a:r>
            </a:p>
          </p:txBody>
        </p:sp>
        <p:cxnSp>
          <p:nvCxnSpPr>
            <p:cNvPr id="90" name="Straight Arrow Connector 25">
              <a:extLst>
                <a:ext uri="{FF2B5EF4-FFF2-40B4-BE49-F238E27FC236}">
                  <a16:creationId xmlns:a16="http://schemas.microsoft.com/office/drawing/2014/main" id="{9E1627EF-6E7D-4D52-9614-4ED65BA4E71E}"/>
                </a:ext>
              </a:extLst>
            </p:cNvPr>
            <p:cNvCxnSpPr>
              <a:cxnSpLocks/>
              <a:stCxn id="87" idx="1"/>
              <a:endCxn id="89" idx="3"/>
            </p:cNvCxnSpPr>
            <p:nvPr/>
          </p:nvCxnSpPr>
          <p:spPr>
            <a:xfrm flipH="1">
              <a:off x="1958951" y="5316875"/>
              <a:ext cx="1491464" cy="38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72AE1808-A848-43A9-8C4D-A21B9EEA9B8B}"/>
                    </a:ext>
                  </a:extLst>
                </p:cNvPr>
                <p:cNvSpPr txBox="1"/>
                <p:nvPr/>
              </p:nvSpPr>
              <p:spPr>
                <a:xfrm>
                  <a:off x="5540615" y="3606606"/>
                  <a:ext cx="3860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2AE1808-A848-43A9-8C4D-A21B9EEA9B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615" y="3606606"/>
                  <a:ext cx="386068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4286" r="-6349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B605818D-1F7E-44B4-B1E8-746CAB8B13F3}"/>
                    </a:ext>
                  </a:extLst>
                </p:cNvPr>
                <p:cNvSpPr txBox="1"/>
                <p:nvPr/>
              </p:nvSpPr>
              <p:spPr>
                <a:xfrm>
                  <a:off x="7189467" y="4342389"/>
                  <a:ext cx="3860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B605818D-1F7E-44B4-B1E8-746CAB8B13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9467" y="4342389"/>
                  <a:ext cx="386068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2500" r="-6250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41E71BC0-05F5-41A6-B641-17723FC9937E}"/>
                    </a:ext>
                  </a:extLst>
                </p:cNvPr>
                <p:cNvSpPr txBox="1"/>
                <p:nvPr/>
              </p:nvSpPr>
              <p:spPr>
                <a:xfrm>
                  <a:off x="5503651" y="4996120"/>
                  <a:ext cx="3860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41E71BC0-05F5-41A6-B641-17723FC993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3651" y="4996120"/>
                  <a:ext cx="386068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4286" r="-6349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AC9C1F00-39B5-4C7D-8DDC-E208BBF86BC9}"/>
                    </a:ext>
                  </a:extLst>
                </p:cNvPr>
                <p:cNvSpPr txBox="1"/>
                <p:nvPr/>
              </p:nvSpPr>
              <p:spPr>
                <a:xfrm>
                  <a:off x="2604754" y="5019878"/>
                  <a:ext cx="3860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AC9C1F00-39B5-4C7D-8DDC-E208BBF86B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4754" y="5019878"/>
                  <a:ext cx="386068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2500" r="-6250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C737A7D8-1E8A-4B74-917C-70B09ADE076C}"/>
                </a:ext>
              </a:extLst>
            </p:cNvPr>
            <p:cNvSpPr txBox="1"/>
            <p:nvPr/>
          </p:nvSpPr>
          <p:spPr>
            <a:xfrm>
              <a:off x="2068681" y="3899702"/>
              <a:ext cx="15167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Processing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975DCC70-3757-481C-9CBC-D314148A1DAD}"/>
                </a:ext>
              </a:extLst>
            </p:cNvPr>
            <p:cNvSpPr txBox="1"/>
            <p:nvPr/>
          </p:nvSpPr>
          <p:spPr>
            <a:xfrm>
              <a:off x="5022246" y="3891479"/>
              <a:ext cx="1841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Request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6D2C9C79-41F9-4AC5-A932-9FCBBF2109D2}"/>
                </a:ext>
              </a:extLst>
            </p:cNvPr>
            <p:cNvSpPr txBox="1"/>
            <p:nvPr/>
          </p:nvSpPr>
          <p:spPr>
            <a:xfrm>
              <a:off x="7088349" y="4546815"/>
              <a:ext cx="15167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Processing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51F96072-72A7-4137-A124-16CD0CDBCE72}"/>
                </a:ext>
              </a:extLst>
            </p:cNvPr>
            <p:cNvSpPr txBox="1"/>
            <p:nvPr/>
          </p:nvSpPr>
          <p:spPr>
            <a:xfrm>
              <a:off x="4864052" y="5349413"/>
              <a:ext cx="1841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Transmission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3B47B2C8-F966-4E05-9E37-D11189299B39}"/>
                </a:ext>
              </a:extLst>
            </p:cNvPr>
            <p:cNvSpPr txBox="1"/>
            <p:nvPr/>
          </p:nvSpPr>
          <p:spPr>
            <a:xfrm>
              <a:off x="2028722" y="5346267"/>
              <a:ext cx="15167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Processing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3CBCB95-3748-4EA1-A8EF-F724E12351E5}"/>
                  </a:ext>
                </a:extLst>
              </p:cNvPr>
              <p:cNvSpPr txBox="1"/>
              <p:nvPr/>
            </p:nvSpPr>
            <p:spPr>
              <a:xfrm>
                <a:off x="5063342" y="3366482"/>
                <a:ext cx="1516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ko-KR" alt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quite small)</a:t>
                </a:r>
                <a:endParaRPr lang="ko-KR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3CBCB95-3748-4EA1-A8EF-F724E1235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342" y="3366482"/>
                <a:ext cx="1516762" cy="276999"/>
              </a:xfrm>
              <a:prstGeom prst="rect">
                <a:avLst/>
              </a:prstGeom>
              <a:blipFill>
                <a:blip r:embed="rId9"/>
                <a:stretch>
                  <a:fillRect l="-403" t="-2174" b="-1521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5">
            <a:extLst>
              <a:ext uri="{FF2B5EF4-FFF2-40B4-BE49-F238E27FC236}">
                <a16:creationId xmlns:a16="http://schemas.microsoft.com/office/drawing/2014/main" id="{E9602717-31E0-4C4F-8E46-BA63C794E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3079-20-0029-00-0003</a:t>
            </a:r>
          </a:p>
        </p:txBody>
      </p:sp>
    </p:spTree>
    <p:extLst>
      <p:ext uri="{BB962C8B-B14F-4D97-AF65-F5344CB8AC3E}">
        <p14:creationId xmlns:p14="http://schemas.microsoft.com/office/powerpoint/2010/main" val="429242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VR Tiled Streaming System Architecture</a:t>
            </a:r>
            <a:endParaRPr lang="en-US" altLang="ko-KR" sz="1800" dirty="0"/>
          </a:p>
        </p:txBody>
      </p:sp>
      <p:pic>
        <p:nvPicPr>
          <p:cNvPr id="29" name="그림 71">
            <a:extLst>
              <a:ext uri="{FF2B5EF4-FFF2-40B4-BE49-F238E27FC236}">
                <a16:creationId xmlns:a16="http://schemas.microsoft.com/office/drawing/2014/main" id="{2AA20EDA-E61B-4E9A-AA16-EA0E1C7B53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143" y="1110719"/>
            <a:ext cx="2506196" cy="1850440"/>
          </a:xfrm>
          <a:prstGeom prst="rect">
            <a:avLst/>
          </a:prstGeom>
        </p:spPr>
      </p:pic>
      <p:sp>
        <p:nvSpPr>
          <p:cNvPr id="30" name="직사각형 94">
            <a:extLst>
              <a:ext uri="{FF2B5EF4-FFF2-40B4-BE49-F238E27FC236}">
                <a16:creationId xmlns:a16="http://schemas.microsoft.com/office/drawing/2014/main" id="{F2005547-A5C6-4BF7-ACE1-3395E61CE912}"/>
              </a:ext>
            </a:extLst>
          </p:cNvPr>
          <p:cNvSpPr/>
          <p:nvPr/>
        </p:nvSpPr>
        <p:spPr>
          <a:xfrm>
            <a:off x="5547153" y="1042636"/>
            <a:ext cx="244940" cy="151247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encapsulation</a:t>
            </a:r>
            <a:endParaRPr lang="ko-KR" altLang="en-US" sz="11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직사각형 94">
            <a:extLst>
              <a:ext uri="{FF2B5EF4-FFF2-40B4-BE49-F238E27FC236}">
                <a16:creationId xmlns:a16="http://schemas.microsoft.com/office/drawing/2014/main" id="{49ED951B-2DEC-40C8-B3D8-6D3D0F28D890}"/>
              </a:ext>
            </a:extLst>
          </p:cNvPr>
          <p:cNvSpPr/>
          <p:nvPr/>
        </p:nvSpPr>
        <p:spPr>
          <a:xfrm>
            <a:off x="7807250" y="1022087"/>
            <a:ext cx="244939" cy="5039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 (MPEG DASH/ RTSP/RTP)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" name="그룹 62">
            <a:extLst>
              <a:ext uri="{FF2B5EF4-FFF2-40B4-BE49-F238E27FC236}">
                <a16:creationId xmlns:a16="http://schemas.microsoft.com/office/drawing/2014/main" id="{55D0982D-2B7B-4590-B72D-91A41A6A19E8}"/>
              </a:ext>
            </a:extLst>
          </p:cNvPr>
          <p:cNvGrpSpPr/>
          <p:nvPr/>
        </p:nvGrpSpPr>
        <p:grpSpPr>
          <a:xfrm>
            <a:off x="2399251" y="4827584"/>
            <a:ext cx="2083584" cy="1019938"/>
            <a:chOff x="5195616" y="5572988"/>
            <a:chExt cx="2083584" cy="1019938"/>
          </a:xfrm>
        </p:grpSpPr>
        <p:sp>
          <p:nvSpPr>
            <p:cNvPr id="33" name="직사각형 90">
              <a:extLst>
                <a:ext uri="{FF2B5EF4-FFF2-40B4-BE49-F238E27FC236}">
                  <a16:creationId xmlns:a16="http://schemas.microsoft.com/office/drawing/2014/main" id="{F4214B79-726B-483B-A4D7-B3F182E6BB78}"/>
                </a:ext>
              </a:extLst>
            </p:cNvPr>
            <p:cNvSpPr/>
            <p:nvPr/>
          </p:nvSpPr>
          <p:spPr>
            <a:xfrm>
              <a:off x="5195616" y="5572988"/>
              <a:ext cx="2083584" cy="101993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직사각형 94">
              <a:extLst>
                <a:ext uri="{FF2B5EF4-FFF2-40B4-BE49-F238E27FC236}">
                  <a16:creationId xmlns:a16="http://schemas.microsoft.com/office/drawing/2014/main" id="{D5DA504E-9B62-4484-A48E-F6952F07A872}"/>
                </a:ext>
              </a:extLst>
            </p:cNvPr>
            <p:cNvSpPr/>
            <p:nvPr/>
          </p:nvSpPr>
          <p:spPr>
            <a:xfrm>
              <a:off x="5242313" y="5624729"/>
              <a:ext cx="501326" cy="93288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DASH/RTSP/RTP </a:t>
              </a:r>
            </a:p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Client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직사각형 94">
              <a:extLst>
                <a:ext uri="{FF2B5EF4-FFF2-40B4-BE49-F238E27FC236}">
                  <a16:creationId xmlns:a16="http://schemas.microsoft.com/office/drawing/2014/main" id="{6825681A-0014-4E83-9B78-ED13DE10CCC5}"/>
                </a:ext>
              </a:extLst>
            </p:cNvPr>
            <p:cNvSpPr/>
            <p:nvPr/>
          </p:nvSpPr>
          <p:spPr>
            <a:xfrm>
              <a:off x="5793612" y="6041325"/>
              <a:ext cx="662862" cy="51629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Prediction Model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직사각형 94">
              <a:extLst>
                <a:ext uri="{FF2B5EF4-FFF2-40B4-BE49-F238E27FC236}">
                  <a16:creationId xmlns:a16="http://schemas.microsoft.com/office/drawing/2014/main" id="{728AD61E-2B65-4FDD-8132-46C1E9B659B8}"/>
                </a:ext>
              </a:extLst>
            </p:cNvPr>
            <p:cNvSpPr/>
            <p:nvPr/>
          </p:nvSpPr>
          <p:spPr>
            <a:xfrm>
              <a:off x="6506447" y="6041325"/>
              <a:ext cx="718627" cy="51629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Adaptive Network Bandwidth Model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직사각형 91">
              <a:extLst>
                <a:ext uri="{FF2B5EF4-FFF2-40B4-BE49-F238E27FC236}">
                  <a16:creationId xmlns:a16="http://schemas.microsoft.com/office/drawing/2014/main" id="{78B21736-9A53-4282-A619-38C95BF66DB7}"/>
                </a:ext>
              </a:extLst>
            </p:cNvPr>
            <p:cNvSpPr/>
            <p:nvPr/>
          </p:nvSpPr>
          <p:spPr>
            <a:xfrm>
              <a:off x="5793612" y="5624729"/>
              <a:ext cx="1431462" cy="36929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Tile Priority Generator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CDEABFBA-C80F-4057-B8BE-AECDABCA7F78}"/>
              </a:ext>
            </a:extLst>
          </p:cNvPr>
          <p:cNvSpPr txBox="1"/>
          <p:nvPr/>
        </p:nvSpPr>
        <p:spPr>
          <a:xfrm>
            <a:off x="2679956" y="4607287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 rendering</a:t>
            </a:r>
            <a:endParaRPr lang="ko-KR" altLang="en-US" sz="1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직선 화살표 연결선 63">
            <a:extLst>
              <a:ext uri="{FF2B5EF4-FFF2-40B4-BE49-F238E27FC236}">
                <a16:creationId xmlns:a16="http://schemas.microsoft.com/office/drawing/2014/main" id="{619D3088-82C3-4B93-AA2D-063F0641B296}"/>
              </a:ext>
            </a:extLst>
          </p:cNvPr>
          <p:cNvCxnSpPr>
            <a:cxnSpLocks/>
          </p:cNvCxnSpPr>
          <p:nvPr/>
        </p:nvCxnSpPr>
        <p:spPr>
          <a:xfrm>
            <a:off x="4843770" y="1610942"/>
            <a:ext cx="70338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64">
            <a:extLst>
              <a:ext uri="{FF2B5EF4-FFF2-40B4-BE49-F238E27FC236}">
                <a16:creationId xmlns:a16="http://schemas.microsoft.com/office/drawing/2014/main" id="{9342F06E-1E89-45DC-B463-2273F88EE3D0}"/>
              </a:ext>
            </a:extLst>
          </p:cNvPr>
          <p:cNvCxnSpPr>
            <a:cxnSpLocks/>
          </p:cNvCxnSpPr>
          <p:nvPr/>
        </p:nvCxnSpPr>
        <p:spPr>
          <a:xfrm>
            <a:off x="4843770" y="2402942"/>
            <a:ext cx="70338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직사각형 94">
            <a:extLst>
              <a:ext uri="{FF2B5EF4-FFF2-40B4-BE49-F238E27FC236}">
                <a16:creationId xmlns:a16="http://schemas.microsoft.com/office/drawing/2014/main" id="{8D755104-D18C-4473-9FBA-361591236AF0}"/>
              </a:ext>
            </a:extLst>
          </p:cNvPr>
          <p:cNvSpPr/>
          <p:nvPr/>
        </p:nvSpPr>
        <p:spPr>
          <a:xfrm>
            <a:off x="5464959" y="3856392"/>
            <a:ext cx="443849" cy="11542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</a:t>
            </a:r>
          </a:p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decapsulation</a:t>
            </a:r>
            <a:endParaRPr lang="ko-KR" altLang="en-US" sz="11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직선 화살표 연결선 72">
            <a:extLst>
              <a:ext uri="{FF2B5EF4-FFF2-40B4-BE49-F238E27FC236}">
                <a16:creationId xmlns:a16="http://schemas.microsoft.com/office/drawing/2014/main" id="{9C1DCE11-DFAE-40E5-A95D-FAA310C750D6}"/>
              </a:ext>
            </a:extLst>
          </p:cNvPr>
          <p:cNvCxnSpPr>
            <a:cxnSpLocks/>
          </p:cNvCxnSpPr>
          <p:nvPr/>
        </p:nvCxnSpPr>
        <p:spPr>
          <a:xfrm>
            <a:off x="5792093" y="1610942"/>
            <a:ext cx="201515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76">
            <a:extLst>
              <a:ext uri="{FF2B5EF4-FFF2-40B4-BE49-F238E27FC236}">
                <a16:creationId xmlns:a16="http://schemas.microsoft.com/office/drawing/2014/main" id="{90B0664A-B3DD-49C7-9460-5E209C257330}"/>
              </a:ext>
            </a:extLst>
          </p:cNvPr>
          <p:cNvCxnSpPr>
            <a:cxnSpLocks/>
          </p:cNvCxnSpPr>
          <p:nvPr/>
        </p:nvCxnSpPr>
        <p:spPr>
          <a:xfrm>
            <a:off x="5792093" y="2402942"/>
            <a:ext cx="201515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77">
            <a:extLst>
              <a:ext uri="{FF2B5EF4-FFF2-40B4-BE49-F238E27FC236}">
                <a16:creationId xmlns:a16="http://schemas.microsoft.com/office/drawing/2014/main" id="{FBE797A9-E4BC-4A10-BDB6-F61C8B244C58}"/>
              </a:ext>
            </a:extLst>
          </p:cNvPr>
          <p:cNvCxnSpPr>
            <a:cxnSpLocks/>
          </p:cNvCxnSpPr>
          <p:nvPr/>
        </p:nvCxnSpPr>
        <p:spPr>
          <a:xfrm flipH="1">
            <a:off x="3976099" y="4605369"/>
            <a:ext cx="148886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5800BC8-68BB-4E7C-B2FC-7A621B7363D2}"/>
              </a:ext>
            </a:extLst>
          </p:cNvPr>
          <p:cNvSpPr txBox="1"/>
          <p:nvPr/>
        </p:nvSpPr>
        <p:spPr>
          <a:xfrm>
            <a:off x="4244790" y="4107147"/>
            <a:ext cx="861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Decoding, </a:t>
            </a:r>
          </a:p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mapping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직선 화살표 연결선 84">
            <a:extLst>
              <a:ext uri="{FF2B5EF4-FFF2-40B4-BE49-F238E27FC236}">
                <a16:creationId xmlns:a16="http://schemas.microsoft.com/office/drawing/2014/main" id="{E9CF1935-606E-4E09-AF25-B7A02740C1F0}"/>
              </a:ext>
            </a:extLst>
          </p:cNvPr>
          <p:cNvCxnSpPr>
            <a:cxnSpLocks/>
          </p:cNvCxnSpPr>
          <p:nvPr/>
        </p:nvCxnSpPr>
        <p:spPr>
          <a:xfrm>
            <a:off x="4537268" y="5448430"/>
            <a:ext cx="927692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B606301-654B-4F50-AE60-DFF865B8A59D}"/>
              </a:ext>
            </a:extLst>
          </p:cNvPr>
          <p:cNvSpPr txBox="1"/>
          <p:nvPr/>
        </p:nvSpPr>
        <p:spPr>
          <a:xfrm>
            <a:off x="4431762" y="4971316"/>
            <a:ext cx="109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Tile selection, </a:t>
            </a:r>
          </a:p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chunk request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직선 화살표 연결선 91">
            <a:extLst>
              <a:ext uri="{FF2B5EF4-FFF2-40B4-BE49-F238E27FC236}">
                <a16:creationId xmlns:a16="http://schemas.microsoft.com/office/drawing/2014/main" id="{30BC15E0-B2A9-470D-B271-15EA30EBCE6E}"/>
              </a:ext>
            </a:extLst>
          </p:cNvPr>
          <p:cNvCxnSpPr>
            <a:cxnSpLocks/>
          </p:cNvCxnSpPr>
          <p:nvPr/>
        </p:nvCxnSpPr>
        <p:spPr>
          <a:xfrm flipH="1" flipV="1">
            <a:off x="5908808" y="4592774"/>
            <a:ext cx="1898441" cy="678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92">
            <a:extLst>
              <a:ext uri="{FF2B5EF4-FFF2-40B4-BE49-F238E27FC236}">
                <a16:creationId xmlns:a16="http://schemas.microsoft.com/office/drawing/2014/main" id="{5519E96B-D025-44E6-A2D8-5DA9A09FF56A}"/>
              </a:ext>
            </a:extLst>
          </p:cNvPr>
          <p:cNvCxnSpPr>
            <a:cxnSpLocks/>
          </p:cNvCxnSpPr>
          <p:nvPr/>
        </p:nvCxnSpPr>
        <p:spPr>
          <a:xfrm>
            <a:off x="5913197" y="5432981"/>
            <a:ext cx="1894052" cy="15449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" name="그림 45">
            <a:extLst>
              <a:ext uri="{FF2B5EF4-FFF2-40B4-BE49-F238E27FC236}">
                <a16:creationId xmlns:a16="http://schemas.microsoft.com/office/drawing/2014/main" id="{28E70E72-AA40-4FF7-9A54-A08C269D46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054" y="3931050"/>
            <a:ext cx="1463040" cy="822228"/>
          </a:xfrm>
          <a:prstGeom prst="rect">
            <a:avLst/>
          </a:prstGeom>
        </p:spPr>
      </p:pic>
      <p:pic>
        <p:nvPicPr>
          <p:cNvPr id="52" name="table">
            <a:extLst>
              <a:ext uri="{FF2B5EF4-FFF2-40B4-BE49-F238E27FC236}">
                <a16:creationId xmlns:a16="http://schemas.microsoft.com/office/drawing/2014/main" id="{CE079E24-7076-4033-BF60-4B5C7C1263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054" y="3931050"/>
            <a:ext cx="1463040" cy="822228"/>
          </a:xfrm>
          <a:prstGeom prst="rect">
            <a:avLst/>
          </a:prstGeom>
        </p:spPr>
      </p:pic>
      <p:pic>
        <p:nvPicPr>
          <p:cNvPr id="53" name="그림 48">
            <a:extLst>
              <a:ext uri="{FF2B5EF4-FFF2-40B4-BE49-F238E27FC236}">
                <a16:creationId xmlns:a16="http://schemas.microsoft.com/office/drawing/2014/main" id="{7A2DECB5-8481-4643-9369-13D3DD2F31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855" y="5280528"/>
            <a:ext cx="662940" cy="576421"/>
          </a:xfrm>
          <a:prstGeom prst="rect">
            <a:avLst/>
          </a:prstGeom>
        </p:spPr>
      </p:pic>
      <p:cxnSp>
        <p:nvCxnSpPr>
          <p:cNvPr id="54" name="직선 연결선 49">
            <a:extLst>
              <a:ext uri="{FF2B5EF4-FFF2-40B4-BE49-F238E27FC236}">
                <a16:creationId xmlns:a16="http://schemas.microsoft.com/office/drawing/2014/main" id="{7565658B-FB1A-411B-ABC2-231A64DE2B2C}"/>
              </a:ext>
            </a:extLst>
          </p:cNvPr>
          <p:cNvCxnSpPr>
            <a:cxnSpLocks/>
          </p:cNvCxnSpPr>
          <p:nvPr/>
        </p:nvCxnSpPr>
        <p:spPr>
          <a:xfrm>
            <a:off x="1090952" y="4458210"/>
            <a:ext cx="112572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55" name="직선 연결선 50">
            <a:extLst>
              <a:ext uri="{FF2B5EF4-FFF2-40B4-BE49-F238E27FC236}">
                <a16:creationId xmlns:a16="http://schemas.microsoft.com/office/drawing/2014/main" id="{BAC4DC2C-A5D0-4A30-8206-557E9938CBD9}"/>
              </a:ext>
            </a:extLst>
          </p:cNvPr>
          <p:cNvCxnSpPr>
            <a:cxnSpLocks/>
          </p:cNvCxnSpPr>
          <p:nvPr/>
        </p:nvCxnSpPr>
        <p:spPr>
          <a:xfrm flipH="1">
            <a:off x="1534960" y="4458210"/>
            <a:ext cx="121740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56" name="직사각형 51">
            <a:extLst>
              <a:ext uri="{FF2B5EF4-FFF2-40B4-BE49-F238E27FC236}">
                <a16:creationId xmlns:a16="http://schemas.microsoft.com/office/drawing/2014/main" id="{F6EFF13B-FF4F-4339-917C-2E3514B07CC3}"/>
              </a:ext>
            </a:extLst>
          </p:cNvPr>
          <p:cNvSpPr/>
          <p:nvPr/>
        </p:nvSpPr>
        <p:spPr>
          <a:xfrm>
            <a:off x="1090952" y="4006182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7" name="TextBox 90">
            <a:extLst>
              <a:ext uri="{FF2B5EF4-FFF2-40B4-BE49-F238E27FC236}">
                <a16:creationId xmlns:a16="http://schemas.microsoft.com/office/drawing/2014/main" id="{E55DA5D0-2FEC-486A-891D-ADC5AE57F248}"/>
              </a:ext>
            </a:extLst>
          </p:cNvPr>
          <p:cNvSpPr txBox="1"/>
          <p:nvPr/>
        </p:nvSpPr>
        <p:spPr>
          <a:xfrm>
            <a:off x="670544" y="3644965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직선 화살표 연결선 53">
            <a:extLst>
              <a:ext uri="{FF2B5EF4-FFF2-40B4-BE49-F238E27FC236}">
                <a16:creationId xmlns:a16="http://schemas.microsoft.com/office/drawing/2014/main" id="{4743793C-9A12-4C15-942F-5657F7C59727}"/>
              </a:ext>
            </a:extLst>
          </p:cNvPr>
          <p:cNvCxnSpPr>
            <a:cxnSpLocks/>
            <a:stCxn id="56" idx="0"/>
            <a:endCxn id="57" idx="2"/>
          </p:cNvCxnSpPr>
          <p:nvPr/>
        </p:nvCxnSpPr>
        <p:spPr>
          <a:xfrm flipH="1" flipV="1">
            <a:off x="1024129" y="3898881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sp>
        <p:nvSpPr>
          <p:cNvPr id="59" name="Rectangle 15">
            <a:extLst>
              <a:ext uri="{FF2B5EF4-FFF2-40B4-BE49-F238E27FC236}">
                <a16:creationId xmlns:a16="http://schemas.microsoft.com/office/drawing/2014/main" id="{2ACC9B6F-BFC7-465F-8A1B-56FEB9081AC8}"/>
              </a:ext>
            </a:extLst>
          </p:cNvPr>
          <p:cNvSpPr/>
          <p:nvPr/>
        </p:nvSpPr>
        <p:spPr>
          <a:xfrm>
            <a:off x="2257920" y="3767524"/>
            <a:ext cx="4170187" cy="2293789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직선 화살표 연결선 92">
            <a:extLst>
              <a:ext uri="{FF2B5EF4-FFF2-40B4-BE49-F238E27FC236}">
                <a16:creationId xmlns:a16="http://schemas.microsoft.com/office/drawing/2014/main" id="{09B06B24-173F-44D4-BB01-26D049313B59}"/>
              </a:ext>
            </a:extLst>
          </p:cNvPr>
          <p:cNvCxnSpPr>
            <a:cxnSpLocks/>
          </p:cNvCxnSpPr>
          <p:nvPr/>
        </p:nvCxnSpPr>
        <p:spPr>
          <a:xfrm flipH="1">
            <a:off x="5792093" y="3094721"/>
            <a:ext cx="2015156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103">
            <a:extLst>
              <a:ext uri="{FF2B5EF4-FFF2-40B4-BE49-F238E27FC236}">
                <a16:creationId xmlns:a16="http://schemas.microsoft.com/office/drawing/2014/main" id="{AC887F0F-A824-4404-8C95-3F14014C09AC}"/>
              </a:ext>
            </a:extLst>
          </p:cNvPr>
          <p:cNvSpPr/>
          <p:nvPr/>
        </p:nvSpPr>
        <p:spPr>
          <a:xfrm>
            <a:off x="2269315" y="1022087"/>
            <a:ext cx="4170187" cy="2594905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직사각형 94">
            <a:extLst>
              <a:ext uri="{FF2B5EF4-FFF2-40B4-BE49-F238E27FC236}">
                <a16:creationId xmlns:a16="http://schemas.microsoft.com/office/drawing/2014/main" id="{AFD9927F-24B4-49AE-913D-C00B2CD433F7}"/>
              </a:ext>
            </a:extLst>
          </p:cNvPr>
          <p:cNvSpPr/>
          <p:nvPr/>
        </p:nvSpPr>
        <p:spPr>
          <a:xfrm>
            <a:off x="5561500" y="2660057"/>
            <a:ext cx="244940" cy="90908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Listen</a:t>
            </a:r>
            <a:endParaRPr lang="ko-KR" altLang="en-US" sz="11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직사각형 94">
            <a:extLst>
              <a:ext uri="{FF2B5EF4-FFF2-40B4-BE49-F238E27FC236}">
                <a16:creationId xmlns:a16="http://schemas.microsoft.com/office/drawing/2014/main" id="{FDBA3D90-86C1-4565-B229-4E2AC544DD85}"/>
              </a:ext>
            </a:extLst>
          </p:cNvPr>
          <p:cNvSpPr/>
          <p:nvPr/>
        </p:nvSpPr>
        <p:spPr>
          <a:xfrm>
            <a:off x="5469347" y="5210716"/>
            <a:ext cx="443850" cy="66008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 Request</a:t>
            </a:r>
            <a:endParaRPr lang="ko-KR" altLang="en-US" sz="11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9FE8BC5-2C74-4AB9-8276-3F74FF6984A5}"/>
              </a:ext>
            </a:extLst>
          </p:cNvPr>
          <p:cNvSpPr txBox="1"/>
          <p:nvPr/>
        </p:nvSpPr>
        <p:spPr>
          <a:xfrm>
            <a:off x="4062346" y="3115794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Tiles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5" name="그림 55">
            <a:extLst>
              <a:ext uri="{FF2B5EF4-FFF2-40B4-BE49-F238E27FC236}">
                <a16:creationId xmlns:a16="http://schemas.microsoft.com/office/drawing/2014/main" id="{2CDFBE45-715D-4F0A-BD62-F40DF7F97F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823" y="3800879"/>
            <a:ext cx="1463040" cy="822228"/>
          </a:xfrm>
          <a:prstGeom prst="rect">
            <a:avLst/>
          </a:prstGeom>
        </p:spPr>
      </p:pic>
      <p:graphicFrame>
        <p:nvGraphicFramePr>
          <p:cNvPr id="66" name="표 56">
            <a:extLst>
              <a:ext uri="{FF2B5EF4-FFF2-40B4-BE49-F238E27FC236}">
                <a16:creationId xmlns:a16="http://schemas.microsoft.com/office/drawing/2014/main" id="{01DE4314-EB0B-49CC-9CCB-ED7E7BA1A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306172"/>
              </p:ext>
            </p:extLst>
          </p:nvPr>
        </p:nvGraphicFramePr>
        <p:xfrm>
          <a:off x="2424823" y="3800879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sp>
        <p:nvSpPr>
          <p:cNvPr id="67" name="직사각형 64">
            <a:extLst>
              <a:ext uri="{FF2B5EF4-FFF2-40B4-BE49-F238E27FC236}">
                <a16:creationId xmlns:a16="http://schemas.microsoft.com/office/drawing/2014/main" id="{ACDBFE88-08B3-44D6-840B-8FB9DC60D0B3}"/>
              </a:ext>
            </a:extLst>
          </p:cNvPr>
          <p:cNvSpPr/>
          <p:nvPr/>
        </p:nvSpPr>
        <p:spPr>
          <a:xfrm>
            <a:off x="3094527" y="3872694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68" name="Connector: Elbow 114">
            <a:extLst>
              <a:ext uri="{FF2B5EF4-FFF2-40B4-BE49-F238E27FC236}">
                <a16:creationId xmlns:a16="http://schemas.microsoft.com/office/drawing/2014/main" id="{2C16CB6D-1993-4097-8FAB-F2BBE3FDFF06}"/>
              </a:ext>
            </a:extLst>
          </p:cNvPr>
          <p:cNvCxnSpPr>
            <a:cxnSpLocks/>
            <a:endCxn id="29" idx="2"/>
          </p:cNvCxnSpPr>
          <p:nvPr/>
        </p:nvCxnSpPr>
        <p:spPr>
          <a:xfrm rot="10800000">
            <a:off x="3699241" y="2961159"/>
            <a:ext cx="1847912" cy="133562"/>
          </a:xfrm>
          <a:prstGeom prst="bentConnector2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2B394CF-D32C-482F-AF1D-6CBEEF3B3FE9}"/>
              </a:ext>
            </a:extLst>
          </p:cNvPr>
          <p:cNvSpPr txBox="1"/>
          <p:nvPr/>
        </p:nvSpPr>
        <p:spPr>
          <a:xfrm>
            <a:off x="670544" y="5947469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Head’s movement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607BBBD-8313-460D-911F-6FAF87D5E61F}"/>
                  </a:ext>
                </a:extLst>
              </p:cNvPr>
              <p:cNvSpPr txBox="1"/>
              <p:nvPr/>
            </p:nvSpPr>
            <p:spPr>
              <a:xfrm>
                <a:off x="3210831" y="5801968"/>
                <a:ext cx="380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607BBBD-8313-460D-911F-6FAF87D5E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831" y="5801968"/>
                <a:ext cx="380745" cy="276999"/>
              </a:xfrm>
              <a:prstGeom prst="rect">
                <a:avLst/>
              </a:prstGeom>
              <a:blipFill>
                <a:blip r:embed="rId7"/>
                <a:stretch>
                  <a:fillRect l="-16129" r="-4839" b="-2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FA575-801C-49F0-99AF-F02F40404CE0}"/>
                  </a:ext>
                </a:extLst>
              </p:cNvPr>
              <p:cNvSpPr txBox="1"/>
              <p:nvPr/>
            </p:nvSpPr>
            <p:spPr>
              <a:xfrm>
                <a:off x="6906272" y="5155982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FA575-801C-49F0-99AF-F02F40404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6272" y="5155982"/>
                <a:ext cx="386068" cy="276999"/>
              </a:xfrm>
              <a:prstGeom prst="rect">
                <a:avLst/>
              </a:prstGeom>
              <a:blipFill>
                <a:blip r:embed="rId8"/>
                <a:stretch>
                  <a:fillRect l="-14286" r="-6349" b="-2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직선 화살표 연결선 77">
            <a:extLst>
              <a:ext uri="{FF2B5EF4-FFF2-40B4-BE49-F238E27FC236}">
                <a16:creationId xmlns:a16="http://schemas.microsoft.com/office/drawing/2014/main" id="{B417DD19-F71D-42D0-B191-728A31A15BE7}"/>
              </a:ext>
            </a:extLst>
          </p:cNvPr>
          <p:cNvCxnSpPr>
            <a:cxnSpLocks/>
          </p:cNvCxnSpPr>
          <p:nvPr/>
        </p:nvCxnSpPr>
        <p:spPr>
          <a:xfrm flipH="1">
            <a:off x="3973988" y="4110429"/>
            <a:ext cx="148886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91">
            <a:extLst>
              <a:ext uri="{FF2B5EF4-FFF2-40B4-BE49-F238E27FC236}">
                <a16:creationId xmlns:a16="http://schemas.microsoft.com/office/drawing/2014/main" id="{7511F841-18CD-4539-AA98-31D5AFCD0CD5}"/>
              </a:ext>
            </a:extLst>
          </p:cNvPr>
          <p:cNvCxnSpPr>
            <a:cxnSpLocks/>
          </p:cNvCxnSpPr>
          <p:nvPr/>
        </p:nvCxnSpPr>
        <p:spPr>
          <a:xfrm flipH="1" flipV="1">
            <a:off x="5906697" y="4097834"/>
            <a:ext cx="1898441" cy="678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E967DEF-A6D7-4551-A1CC-94B8A5C610F7}"/>
                  </a:ext>
                </a:extLst>
              </p:cNvPr>
              <p:cNvSpPr txBox="1"/>
              <p:nvPr/>
            </p:nvSpPr>
            <p:spPr>
              <a:xfrm>
                <a:off x="4354408" y="2793333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E967DEF-A6D7-4551-A1CC-94B8A5C610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408" y="2793333"/>
                <a:ext cx="386068" cy="276999"/>
              </a:xfrm>
              <a:prstGeom prst="rect">
                <a:avLst/>
              </a:prstGeom>
              <a:blipFill>
                <a:blip r:embed="rId9"/>
                <a:stretch>
                  <a:fillRect l="-12500" r="-6250" b="-1956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F69CF645-CAD0-465F-AA6D-77333D537E65}"/>
                  </a:ext>
                </a:extLst>
              </p:cNvPr>
              <p:cNvSpPr txBox="1"/>
              <p:nvPr/>
            </p:nvSpPr>
            <p:spPr>
              <a:xfrm>
                <a:off x="6933798" y="1907107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F69CF645-CAD0-465F-AA6D-77333D537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798" y="1907107"/>
                <a:ext cx="386068" cy="276999"/>
              </a:xfrm>
              <a:prstGeom prst="rect">
                <a:avLst/>
              </a:prstGeom>
              <a:blipFill>
                <a:blip r:embed="rId10"/>
                <a:stretch>
                  <a:fillRect l="-12500" r="-6250" b="-2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4C77CB6-E7D9-4BCB-9ADF-E07E59F63F4B}"/>
                  </a:ext>
                </a:extLst>
              </p:cNvPr>
              <p:cNvSpPr txBox="1"/>
              <p:nvPr/>
            </p:nvSpPr>
            <p:spPr>
              <a:xfrm>
                <a:off x="5021021" y="4194355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4C77CB6-E7D9-4BCB-9ADF-E07E59F63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021" y="4194355"/>
                <a:ext cx="386068" cy="276999"/>
              </a:xfrm>
              <a:prstGeom prst="rect">
                <a:avLst/>
              </a:prstGeom>
              <a:blipFill>
                <a:blip r:embed="rId11"/>
                <a:stretch>
                  <a:fillRect l="-14286" r="-7937" b="-2222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336CBC5-B5C1-41DC-99C6-188A04E7341A}"/>
                  </a:ext>
                </a:extLst>
              </p:cNvPr>
              <p:cNvSpPr txBox="1"/>
              <p:nvPr/>
            </p:nvSpPr>
            <p:spPr>
              <a:xfrm>
                <a:off x="6965085" y="3094332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336CBC5-B5C1-41DC-99C6-188A04E73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5085" y="3094332"/>
                <a:ext cx="386068" cy="276999"/>
              </a:xfrm>
              <a:prstGeom prst="rect">
                <a:avLst/>
              </a:prstGeom>
              <a:blipFill>
                <a:blip r:embed="rId12"/>
                <a:stretch>
                  <a:fillRect l="-14286" r="-6349" b="-2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AF64988-3BAE-474F-971F-075D98143A42}"/>
                  </a:ext>
                </a:extLst>
              </p:cNvPr>
              <p:cNvSpPr txBox="1"/>
              <p:nvPr/>
            </p:nvSpPr>
            <p:spPr>
              <a:xfrm>
                <a:off x="6830587" y="4207560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AF64988-3BAE-474F-971F-075D98143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587" y="4207560"/>
                <a:ext cx="386068" cy="276999"/>
              </a:xfrm>
              <a:prstGeom prst="rect">
                <a:avLst/>
              </a:prstGeom>
              <a:blipFill>
                <a:blip r:embed="rId13"/>
                <a:stretch>
                  <a:fillRect l="-14286" r="-6349" b="-1956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TextBox 102">
            <a:extLst>
              <a:ext uri="{FF2B5EF4-FFF2-40B4-BE49-F238E27FC236}">
                <a16:creationId xmlns:a16="http://schemas.microsoft.com/office/drawing/2014/main" id="{BABB81BA-DADA-EA4C-BA35-86F87D0B675B}"/>
              </a:ext>
            </a:extLst>
          </p:cNvPr>
          <p:cNvSpPr txBox="1"/>
          <p:nvPr/>
        </p:nvSpPr>
        <p:spPr>
          <a:xfrm>
            <a:off x="2193320" y="732760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Streaming Server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4152260-0FA4-CE49-9539-2C34D029A934}"/>
              </a:ext>
            </a:extLst>
          </p:cNvPr>
          <p:cNvSpPr txBox="1"/>
          <p:nvPr/>
        </p:nvSpPr>
        <p:spPr>
          <a:xfrm>
            <a:off x="2261654" y="6115075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 - Client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5">
            <a:extLst>
              <a:ext uri="{FF2B5EF4-FFF2-40B4-BE49-F238E27FC236}">
                <a16:creationId xmlns:a16="http://schemas.microsoft.com/office/drawing/2014/main" id="{9F932254-DF18-47D6-9D7A-97BEE8F1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3079-20-0029-00-0003</a:t>
            </a:r>
          </a:p>
        </p:txBody>
      </p:sp>
    </p:spTree>
    <p:extLst>
      <p:ext uri="{BB962C8B-B14F-4D97-AF65-F5344CB8AC3E}">
        <p14:creationId xmlns:p14="http://schemas.microsoft.com/office/powerpoint/2010/main" val="66986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Opportunities for Research</a:t>
            </a:r>
            <a:endParaRPr lang="en-US" altLang="ko-KR" sz="1800" dirty="0"/>
          </a:p>
        </p:txBody>
      </p:sp>
      <p:pic>
        <p:nvPicPr>
          <p:cNvPr id="78" name="그림 45">
            <a:extLst>
              <a:ext uri="{FF2B5EF4-FFF2-40B4-BE49-F238E27FC236}">
                <a16:creationId xmlns:a16="http://schemas.microsoft.com/office/drawing/2014/main" id="{0AEDB78F-2642-4588-BF53-F83AB7CEE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3255342"/>
            <a:ext cx="1463040" cy="822228"/>
          </a:xfrm>
          <a:prstGeom prst="rect">
            <a:avLst/>
          </a:prstGeom>
        </p:spPr>
      </p:pic>
      <p:pic>
        <p:nvPicPr>
          <p:cNvPr id="79" name="table">
            <a:extLst>
              <a:ext uri="{FF2B5EF4-FFF2-40B4-BE49-F238E27FC236}">
                <a16:creationId xmlns:a16="http://schemas.microsoft.com/office/drawing/2014/main" id="{B2944BA9-0BE1-4D76-BE13-66C60FACC8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99" y="3255342"/>
            <a:ext cx="1463040" cy="822228"/>
          </a:xfrm>
          <a:prstGeom prst="rect">
            <a:avLst/>
          </a:prstGeom>
        </p:spPr>
      </p:pic>
      <p:cxnSp>
        <p:nvCxnSpPr>
          <p:cNvPr id="80" name="직선 연결선 49">
            <a:extLst>
              <a:ext uri="{FF2B5EF4-FFF2-40B4-BE49-F238E27FC236}">
                <a16:creationId xmlns:a16="http://schemas.microsoft.com/office/drawing/2014/main" id="{77087C29-7967-4C3D-8ACB-566F7BA17CF1}"/>
              </a:ext>
            </a:extLst>
          </p:cNvPr>
          <p:cNvCxnSpPr>
            <a:cxnSpLocks/>
          </p:cNvCxnSpPr>
          <p:nvPr/>
        </p:nvCxnSpPr>
        <p:spPr>
          <a:xfrm>
            <a:off x="1062897" y="3782502"/>
            <a:ext cx="112572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81" name="직선 연결선 50">
            <a:extLst>
              <a:ext uri="{FF2B5EF4-FFF2-40B4-BE49-F238E27FC236}">
                <a16:creationId xmlns:a16="http://schemas.microsoft.com/office/drawing/2014/main" id="{0EF8DEB2-0BF6-4D79-AF94-F239B2B7BE65}"/>
              </a:ext>
            </a:extLst>
          </p:cNvPr>
          <p:cNvCxnSpPr>
            <a:cxnSpLocks/>
          </p:cNvCxnSpPr>
          <p:nvPr/>
        </p:nvCxnSpPr>
        <p:spPr>
          <a:xfrm flipH="1">
            <a:off x="1506905" y="3782502"/>
            <a:ext cx="121740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82" name="직사각형 51">
            <a:extLst>
              <a:ext uri="{FF2B5EF4-FFF2-40B4-BE49-F238E27FC236}">
                <a16:creationId xmlns:a16="http://schemas.microsoft.com/office/drawing/2014/main" id="{0F6F3834-72C3-4303-BDAC-8B80D29E8197}"/>
              </a:ext>
            </a:extLst>
          </p:cNvPr>
          <p:cNvSpPr/>
          <p:nvPr/>
        </p:nvSpPr>
        <p:spPr>
          <a:xfrm>
            <a:off x="1062897" y="3330474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3" name="TextBox 90">
            <a:extLst>
              <a:ext uri="{FF2B5EF4-FFF2-40B4-BE49-F238E27FC236}">
                <a16:creationId xmlns:a16="http://schemas.microsoft.com/office/drawing/2014/main" id="{7115889F-10C7-4A7B-8D1F-953140115C95}"/>
              </a:ext>
            </a:extLst>
          </p:cNvPr>
          <p:cNvSpPr txBox="1"/>
          <p:nvPr/>
        </p:nvSpPr>
        <p:spPr>
          <a:xfrm>
            <a:off x="642489" y="2969257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직선 화살표 연결선 53">
            <a:extLst>
              <a:ext uri="{FF2B5EF4-FFF2-40B4-BE49-F238E27FC236}">
                <a16:creationId xmlns:a16="http://schemas.microsoft.com/office/drawing/2014/main" id="{08652364-4F34-4D1F-A68B-76D07A1B7246}"/>
              </a:ext>
            </a:extLst>
          </p:cNvPr>
          <p:cNvCxnSpPr>
            <a:cxnSpLocks/>
            <a:stCxn id="82" idx="0"/>
            <a:endCxn id="83" idx="2"/>
          </p:cNvCxnSpPr>
          <p:nvPr/>
        </p:nvCxnSpPr>
        <p:spPr>
          <a:xfrm flipH="1" flipV="1">
            <a:off x="996074" y="3223173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pic>
        <p:nvPicPr>
          <p:cNvPr id="85" name="그림 55">
            <a:extLst>
              <a:ext uri="{FF2B5EF4-FFF2-40B4-BE49-F238E27FC236}">
                <a16:creationId xmlns:a16="http://schemas.microsoft.com/office/drawing/2014/main" id="{ADCC50A3-0C7B-4125-95A9-C40FF662A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1801770"/>
            <a:ext cx="1463040" cy="822228"/>
          </a:xfrm>
          <a:prstGeom prst="rect">
            <a:avLst/>
          </a:prstGeom>
        </p:spPr>
      </p:pic>
      <p:graphicFrame>
        <p:nvGraphicFramePr>
          <p:cNvPr id="86" name="표 56">
            <a:extLst>
              <a:ext uri="{FF2B5EF4-FFF2-40B4-BE49-F238E27FC236}">
                <a16:creationId xmlns:a16="http://schemas.microsoft.com/office/drawing/2014/main" id="{CD877138-BAF8-4C48-B131-7CFEDC6B5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613866"/>
              </p:ext>
            </p:extLst>
          </p:nvPr>
        </p:nvGraphicFramePr>
        <p:xfrm>
          <a:off x="380999" y="1801770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sp>
        <p:nvSpPr>
          <p:cNvPr id="87" name="직사각형 64">
            <a:extLst>
              <a:ext uri="{FF2B5EF4-FFF2-40B4-BE49-F238E27FC236}">
                <a16:creationId xmlns:a16="http://schemas.microsoft.com/office/drawing/2014/main" id="{BA600082-96C0-4EF4-A93D-F8E1DA0A7C94}"/>
              </a:ext>
            </a:extLst>
          </p:cNvPr>
          <p:cNvSpPr/>
          <p:nvPr/>
        </p:nvSpPr>
        <p:spPr>
          <a:xfrm>
            <a:off x="1050703" y="1873585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8" name="TextBox 90">
            <a:extLst>
              <a:ext uri="{FF2B5EF4-FFF2-40B4-BE49-F238E27FC236}">
                <a16:creationId xmlns:a16="http://schemas.microsoft.com/office/drawing/2014/main" id="{EC93CBE4-8E29-4281-85A9-8FD66697F279}"/>
              </a:ext>
            </a:extLst>
          </p:cNvPr>
          <p:cNvSpPr txBox="1"/>
          <p:nvPr/>
        </p:nvSpPr>
        <p:spPr>
          <a:xfrm>
            <a:off x="630295" y="1512368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9" name="직선 화살표 연결선 66">
            <a:extLst>
              <a:ext uri="{FF2B5EF4-FFF2-40B4-BE49-F238E27FC236}">
                <a16:creationId xmlns:a16="http://schemas.microsoft.com/office/drawing/2014/main" id="{3A6A1837-0FA2-478B-BEE1-78FEEFE2B7C5}"/>
              </a:ext>
            </a:extLst>
          </p:cNvPr>
          <p:cNvCxnSpPr>
            <a:cxnSpLocks/>
            <a:stCxn id="87" idx="0"/>
            <a:endCxn id="88" idx="2"/>
          </p:cNvCxnSpPr>
          <p:nvPr/>
        </p:nvCxnSpPr>
        <p:spPr>
          <a:xfrm flipH="1" flipV="1">
            <a:off x="983880" y="1766284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pic>
        <p:nvPicPr>
          <p:cNvPr id="90" name="그림 48">
            <a:extLst>
              <a:ext uri="{FF2B5EF4-FFF2-40B4-BE49-F238E27FC236}">
                <a16:creationId xmlns:a16="http://schemas.microsoft.com/office/drawing/2014/main" id="{7D6892E7-65B1-4C44-9D3C-E5AEC25E34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0800" y="4604820"/>
            <a:ext cx="662940" cy="576421"/>
          </a:xfrm>
          <a:prstGeom prst="rect">
            <a:avLst/>
          </a:prstGeom>
        </p:spPr>
      </p:pic>
      <p:sp>
        <p:nvSpPr>
          <p:cNvPr id="91" name="Arc 16">
            <a:extLst>
              <a:ext uri="{FF2B5EF4-FFF2-40B4-BE49-F238E27FC236}">
                <a16:creationId xmlns:a16="http://schemas.microsoft.com/office/drawing/2014/main" id="{9787E9B6-4094-4336-BE72-31A366457B3B}"/>
              </a:ext>
            </a:extLst>
          </p:cNvPr>
          <p:cNvSpPr/>
          <p:nvPr/>
        </p:nvSpPr>
        <p:spPr>
          <a:xfrm rot="19368410">
            <a:off x="642489" y="5182106"/>
            <a:ext cx="1201550" cy="945222"/>
          </a:xfrm>
          <a:prstGeom prst="arc">
            <a:avLst/>
          </a:prstGeom>
          <a:ln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930CEDC-F96C-4811-8BDC-43306E5D31F7}"/>
              </a:ext>
            </a:extLst>
          </p:cNvPr>
          <p:cNvSpPr txBox="1"/>
          <p:nvPr/>
        </p:nvSpPr>
        <p:spPr>
          <a:xfrm>
            <a:off x="696905" y="5281803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Head’s movement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ACE27F8-4947-49AA-99A1-04250F714484}"/>
              </a:ext>
            </a:extLst>
          </p:cNvPr>
          <p:cNvSpPr txBox="1"/>
          <p:nvPr/>
        </p:nvSpPr>
        <p:spPr>
          <a:xfrm>
            <a:off x="2213666" y="759535"/>
            <a:ext cx="693033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Optimizing size </a:t>
            </a:r>
            <a:r>
              <a:rPr lang="en-US" altLang="ko-KR" sz="2000">
                <a:solidFill>
                  <a:srgbClr val="00B0F0"/>
                </a:solidFill>
                <a:latin typeface="Arial"/>
                <a:cs typeface="Arial"/>
              </a:rPr>
              <a:t>of tiles</a:t>
            </a:r>
            <a:endParaRPr lang="en-US" altLang="ko-KR" sz="2000" dirty="0">
              <a:solidFill>
                <a:srgbClr val="00B0F0"/>
              </a:solidFill>
              <a:latin typeface="Arial"/>
              <a:cs typeface="Arial"/>
            </a:endParaRP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Adaptive Bandwidth 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Reduce latency (∆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_3, 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_4 and 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_5)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Head’s movement prediction</a:t>
            </a: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According to eyes-coordinates function and a prediction model</a:t>
            </a: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Decide the next tiles of new tiled stream</a:t>
            </a: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Reduce latency (∆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_1)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High quality and low-quality streams</a:t>
            </a: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Instead of requesting a new chunk, client uses low-quality tiles at exact </a:t>
            </a:r>
            <a:r>
              <a:rPr lang="en-US" altLang="ko-KR">
                <a:solidFill>
                  <a:srgbClr val="716C6B"/>
                </a:solidFill>
                <a:latin typeface="Arial"/>
                <a:cs typeface="Arial"/>
              </a:rPr>
              <a:t>same location</a:t>
            </a:r>
            <a:endParaRPr lang="en-US" altLang="ko-KR" dirty="0">
              <a:solidFill>
                <a:srgbClr val="716C6B"/>
              </a:solidFill>
              <a:latin typeface="Arial"/>
              <a:cs typeface="Arial"/>
            </a:endParaRP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Reduce latency (∆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_1, 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_3,∆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_4, and 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_5)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42638F43-4180-4555-8AC9-C25D11394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3079-20-0029-00-0003</a:t>
            </a:r>
          </a:p>
        </p:txBody>
      </p:sp>
    </p:spTree>
    <p:extLst>
      <p:ext uri="{BB962C8B-B14F-4D97-AF65-F5344CB8AC3E}">
        <p14:creationId xmlns:p14="http://schemas.microsoft.com/office/powerpoint/2010/main" val="313687116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FA7DA1BEF42B48BBA13A08C5163899" ma:contentTypeVersion="0" ma:contentTypeDescription="Create a new document." ma:contentTypeScope="" ma:versionID="3c7a5f79399876078f5765ad521ba38b">
  <xsd:schema xmlns:xsd="http://www.w3.org/2001/XMLSchema" xmlns:p="http://schemas.microsoft.com/office/2006/metadata/properties" targetNamespace="http://schemas.microsoft.com/office/2006/metadata/properties" ma:root="true" ma:fieldsID="f4d196f5c675f743c82a55ad494504e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01E55F1-0F71-4CA7-BC3D-3567FF4BB3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71AEBF-A709-47BD-A9FF-4BD1118C8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97755A8B-04C8-4131-A0B3-79C640392F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28276</TotalTime>
  <Words>593</Words>
  <Application>Microsoft Office PowerPoint</Application>
  <PresentationFormat>화면 슬라이드 쇼(4:3)</PresentationFormat>
  <Paragraphs>129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Myriad Pro</vt:lpstr>
      <vt:lpstr>맑은 고딕</vt:lpstr>
      <vt:lpstr>Arial</vt:lpstr>
      <vt:lpstr>Calibri</vt:lpstr>
      <vt:lpstr>Cambria Math</vt:lpstr>
      <vt:lpstr>Times New Roman</vt:lpstr>
      <vt:lpstr>Verdana</vt:lpstr>
      <vt:lpstr>Wingdings</vt:lpstr>
      <vt:lpstr>IEEE-SA Powerpoint Template</vt:lpstr>
      <vt:lpstr>Latency for Viewport-adaptive 360-degree Video Streaming Toward Immersive Experience</vt:lpstr>
      <vt:lpstr>Challenges</vt:lpstr>
      <vt:lpstr>Virtual Reality Streaming Technologies</vt:lpstr>
      <vt:lpstr>VR Tiled Streaming Latency</vt:lpstr>
      <vt:lpstr>VR Tiled Streaming System Architecture</vt:lpstr>
      <vt:lpstr>Opportunities for Research</vt:lpstr>
    </vt:vector>
  </TitlesOfParts>
  <Company>Garfield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InterDigital External Public Template</dc:title>
  <dc:subject>InterDigital External Public Template</dc:subject>
  <dc:creator>David Lachowicz</dc:creator>
  <cp:keywords>DocNum:9048</cp:keywords>
  <dc:description>Jack Indekeu provided/approved update 5/14/12 (work done by outside supplier).
Rev F</dc:description>
  <cp:lastModifiedBy>종범 정</cp:lastModifiedBy>
  <cp:revision>1352</cp:revision>
  <cp:lastPrinted>2016-12-01T17:59:37Z</cp:lastPrinted>
  <dcterms:created xsi:type="dcterms:W3CDTF">2012-05-10T18:03:06Z</dcterms:created>
  <dcterms:modified xsi:type="dcterms:W3CDTF">2020-07-04T00:33:02Z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0x0101006AFA7DA1BEF42B48BBA13A08C5163899</vt:lpwstr>
  </property>
  <property fmtid="{D5CDD505-2E9C-101B-9397-08002B2CF9AE}" pid="3" name="Document Number">
    <vt:lpwstr>9048</vt:lpwstr>
  </property>
  <property fmtid="{D5CDD505-2E9C-101B-9397-08002B2CF9AE}" pid="4" name="Dept">
    <vt:lpwstr>Public Relations and Corporate Communications</vt:lpwstr>
  </property>
  <property fmtid="{D5CDD505-2E9C-101B-9397-08002B2CF9AE}" pid="5" name="Document Type">
    <vt:lpwstr>Template</vt:lpwstr>
  </property>
</Properties>
</file>