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14"/>
  </p:notesMasterIdLst>
  <p:handoutMasterIdLst>
    <p:handoutMasterId r:id="rId15"/>
  </p:handoutMasterIdLst>
  <p:sldIdLst>
    <p:sldId id="325" r:id="rId4"/>
    <p:sldId id="365" r:id="rId5"/>
    <p:sldId id="366" r:id="rId6"/>
    <p:sldId id="381" r:id="rId7"/>
    <p:sldId id="383" r:id="rId8"/>
    <p:sldId id="382" r:id="rId9"/>
    <p:sldId id="380" r:id="rId10"/>
    <p:sldId id="384" r:id="rId11"/>
    <p:sldId id="385" r:id="rId12"/>
    <p:sldId id="35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01" autoAdjust="0"/>
  </p:normalViewPr>
  <p:slideViewPr>
    <p:cSldViewPr>
      <p:cViewPr varScale="1">
        <p:scale>
          <a:sx n="148" d="100"/>
          <a:sy n="148" d="100"/>
        </p:scale>
        <p:origin x="49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5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7244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F6C5FD0-38EC-4785-ABEE-FD4D4F0477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717822" cy="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975772A-B9F5-41F4-A8E8-19D326E28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717822" cy="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52B8237-52A2-4804-8FE0-0AA910E4CB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717822" cy="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8843E0D-FA5E-4B83-AC45-A6663B762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717822" cy="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0198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3079-20-0025-01-0000-Introduction to the Mixed Reality Standard Framework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0505570-ABD6-4153-89AD-9833EB59243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717822" cy="6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3079-20-0025-01-0000-Introduction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microsoft.com/office/2007/relationships/hdphoto" Target="../media/hdphoto1.wdp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5.wdp"/><Relationship Id="rId1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image" Target="../media/image23.jpeg"/><Relationship Id="rId16" Type="http://schemas.microsoft.com/office/2007/relationships/hdphoto" Target="../media/hdphoto6.wdp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25.png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19" Type="http://schemas.microsoft.com/office/2007/relationships/hdphoto" Target="../media/hdphoto7.wdp"/><Relationship Id="rId4" Type="http://schemas.microsoft.com/office/2007/relationships/hdphoto" Target="../media/hdphoto2.wdp"/><Relationship Id="rId9" Type="http://schemas.openxmlformats.org/officeDocument/2006/relationships/image" Target="../media/image28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666875"/>
            <a:ext cx="8001000" cy="5334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requirement analysis for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QoI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measurement on XR content 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3733800"/>
            <a:ext cx="6324600" cy="828675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[</a:t>
            </a:r>
            <a:r>
              <a:rPr lang="en-US" altLang="ko-KR" dirty="0" err="1">
                <a:solidFill>
                  <a:schemeClr val="tx1"/>
                </a:solidFill>
              </a:rPr>
              <a:t>Beom-Ryeol</a:t>
            </a:r>
            <a:r>
              <a:rPr lang="en-US" altLang="ko-KR" dirty="0">
                <a:solidFill>
                  <a:schemeClr val="tx1"/>
                </a:solidFill>
              </a:rPr>
              <a:t> Lee, </a:t>
            </a:r>
            <a:r>
              <a:rPr lang="en-US" altLang="ko-KR" dirty="0" err="1">
                <a:solidFill>
                  <a:schemeClr val="tx1"/>
                </a:solidFill>
              </a:rPr>
              <a:t>Younho</a:t>
            </a:r>
            <a:r>
              <a:rPr lang="en-US" altLang="ko-KR" dirty="0">
                <a:solidFill>
                  <a:schemeClr val="tx1"/>
                </a:solidFill>
              </a:rPr>
              <a:t> Lee, </a:t>
            </a:r>
            <a:r>
              <a:rPr lang="en-US" altLang="ko-KR" dirty="0" err="1">
                <a:solidFill>
                  <a:schemeClr val="tx1"/>
                </a:solidFill>
              </a:rPr>
              <a:t>Wookho</a:t>
            </a:r>
            <a:r>
              <a:rPr lang="en-US" altLang="ko-KR" dirty="0">
                <a:solidFill>
                  <a:schemeClr val="tx1"/>
                </a:solidFill>
              </a:rPr>
              <a:t> Son/ETRI]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1</a:t>
            </a:fld>
            <a:endParaRPr lang="en-US" sz="1400">
              <a:latin typeface="Myriad Pro" charset="0"/>
            </a:endParaRP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2478C2D-C556-4451-A0FE-4B752376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3079-20-0054-00-0002-User requirement analysis for </a:t>
            </a:r>
            <a:r>
              <a:rPr lang="en-US" dirty="0" err="1"/>
              <a:t>QoI</a:t>
            </a:r>
            <a:r>
              <a:rPr lang="en-US" dirty="0"/>
              <a:t> measurement on XR content</a:t>
            </a: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5574"/>
              </p:ext>
            </p:extLst>
          </p:nvPr>
        </p:nvGraphicFramePr>
        <p:xfrm>
          <a:off x="228600" y="1364455"/>
          <a:ext cx="8686800" cy="396954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User requirement analysis for </a:t>
                      </a:r>
                      <a:r>
                        <a:rPr lang="en-US" altLang="ko-KR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QoI</a:t>
                      </a:r>
                      <a:r>
                        <a:rPr lang="en-US" altLang="ko-KR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measurement on XR content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2020-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10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Beom-Ryeol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Yongho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Lee, </a:t>
                      </a: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Wookho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Son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Beom-Ryeol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+82 10 8880 3347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Lbr@etri.re.kr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Yongho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+82 10 3008 5770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jason0720@etri.re.kr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69082"/>
                  </a:ext>
                </a:extLst>
              </a:tr>
              <a:tr h="388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Wookho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Son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+82 10 8759 3602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whson@etri.re.kr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</a:t>
            </a:r>
            <a:br>
              <a:rPr lang="en-GB" altLang="ko-KR" sz="1800" dirty="0"/>
            </a:br>
            <a:r>
              <a:rPr lang="en-US" altLang="ko-KR" sz="1800" dirty="0"/>
              <a:t>HMD Based VR Sickness Reducing Technology</a:t>
            </a:r>
            <a:br>
              <a:rPr lang="en-US" altLang="ko-KR" sz="1800" dirty="0"/>
            </a:br>
            <a:r>
              <a:rPr lang="en-US" altLang="ko-KR" sz="1800" dirty="0"/>
              <a:t>Dong Il Dillon </a:t>
            </a:r>
            <a:r>
              <a:rPr lang="en-US" altLang="ko-KR" sz="1800" dirty="0" err="1"/>
              <a:t>Seo</a:t>
            </a:r>
            <a:r>
              <a:rPr lang="en-US" altLang="ko-KR" sz="1800" dirty="0"/>
              <a:t>, dillon.seo@telekom-capital.com</a:t>
            </a:r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D2D6DC11-DCBF-4F01-A1D8-84B96F22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3079-20-0054-00-0002-User requirement analysis for </a:t>
            </a:r>
            <a:r>
              <a:rPr lang="en-US" dirty="0" err="1"/>
              <a:t>QoI</a:t>
            </a:r>
            <a:r>
              <a:rPr lang="en-US" dirty="0"/>
              <a:t> measurement on XR content</a:t>
            </a:r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52CC7-0AF9-4669-B000-FF70DC60C078}"/>
              </a:ext>
            </a:extLst>
          </p:cNvPr>
          <p:cNvSpPr txBox="1"/>
          <p:nvPr/>
        </p:nvSpPr>
        <p:spPr>
          <a:xfrm>
            <a:off x="750685" y="1447800"/>
            <a:ext cx="7631316" cy="27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 Definition of </a:t>
            </a:r>
            <a:r>
              <a:rPr lang="en-US" altLang="ko-KR" sz="2400" dirty="0" err="1"/>
              <a:t>QoI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 Needs for standard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 Content operational environment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 Scope of the standards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/>
              <a:t> Discussion </a:t>
            </a:r>
            <a:endParaRPr lang="ko-KR" altLang="en-US" sz="2400" dirty="0"/>
          </a:p>
        </p:txBody>
      </p:sp>
      <p:sp>
        <p:nvSpPr>
          <p:cNvPr id="6" name="바닥글 개체 틀 2">
            <a:extLst>
              <a:ext uri="{FF2B5EF4-FFF2-40B4-BE49-F238E27FC236}">
                <a16:creationId xmlns:a16="http://schemas.microsoft.com/office/drawing/2014/main" id="{71B1ACDF-5665-4879-B61F-433BDDFE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3079-20-0054-00-0002-User requirement analysis for </a:t>
            </a:r>
            <a:r>
              <a:rPr lang="en-US" dirty="0" err="1"/>
              <a:t>QoI</a:t>
            </a:r>
            <a:r>
              <a:rPr lang="en-US" dirty="0"/>
              <a:t> measurement on XR content</a:t>
            </a:r>
          </a:p>
        </p:txBody>
      </p:sp>
    </p:spTree>
    <p:extLst>
      <p:ext uri="{BB962C8B-B14F-4D97-AF65-F5344CB8AC3E}">
        <p14:creationId xmlns:p14="http://schemas.microsoft.com/office/powerpoint/2010/main" val="212094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Definition of </a:t>
            </a:r>
            <a:r>
              <a:rPr lang="en-US" altLang="ko-KR" dirty="0" err="1"/>
              <a:t>QoI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52CC7-0AF9-4669-B000-FF70DC60C078}"/>
              </a:ext>
            </a:extLst>
          </p:cNvPr>
          <p:cNvSpPr txBox="1"/>
          <p:nvPr/>
        </p:nvSpPr>
        <p:spPr>
          <a:xfrm>
            <a:off x="785966" y="736091"/>
            <a:ext cx="7631316" cy="128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 err="1"/>
              <a:t>QoI</a:t>
            </a:r>
            <a:r>
              <a:rPr lang="en-US" altLang="ko-KR" dirty="0"/>
              <a:t>(Quality of Interaction): The level of satisfaction that reflects the user’s interaction results as they experience realistic content such as XR content including VR, AR, and XR.</a:t>
            </a:r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A1E9327A-E138-41EE-8B1D-88CC014F2E25}"/>
              </a:ext>
            </a:extLst>
          </p:cNvPr>
          <p:cNvSpPr/>
          <p:nvPr/>
        </p:nvSpPr>
        <p:spPr>
          <a:xfrm>
            <a:off x="914400" y="2562775"/>
            <a:ext cx="7107810" cy="359593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D93E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D93E36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193FFA4-C5E2-434D-8E2C-63867F25D17A}"/>
              </a:ext>
            </a:extLst>
          </p:cNvPr>
          <p:cNvSpPr/>
          <p:nvPr/>
        </p:nvSpPr>
        <p:spPr>
          <a:xfrm>
            <a:off x="3613527" y="3825339"/>
            <a:ext cx="4102269" cy="19257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199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2AF8B3EF-C2C1-4FBA-8B49-A20F482927A5}"/>
              </a:ext>
            </a:extLst>
          </p:cNvPr>
          <p:cNvSpPr/>
          <p:nvPr/>
        </p:nvSpPr>
        <p:spPr>
          <a:xfrm>
            <a:off x="1371395" y="3530866"/>
            <a:ext cx="4023327" cy="2057887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12700">
            <a:solidFill>
              <a:srgbClr val="0A3E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A3E8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A3614-2A4D-4E5D-8184-B9E7F8E3D13F}"/>
              </a:ext>
            </a:extLst>
          </p:cNvPr>
          <p:cNvSpPr txBox="1"/>
          <p:nvPr/>
        </p:nvSpPr>
        <p:spPr>
          <a:xfrm>
            <a:off x="2017700" y="2320901"/>
            <a:ext cx="315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QoE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(Quality of Experience)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91EB30-01A9-4FD5-88CB-F9A9EF9DA18D}"/>
              </a:ext>
            </a:extLst>
          </p:cNvPr>
          <p:cNvSpPr txBox="1"/>
          <p:nvPr/>
        </p:nvSpPr>
        <p:spPr>
          <a:xfrm>
            <a:off x="1798896" y="3243159"/>
            <a:ext cx="311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err="1">
                <a:solidFill>
                  <a:srgbClr val="0A3E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QoI</a:t>
            </a:r>
            <a:r>
              <a:rPr lang="en-US" altLang="ko-KR" b="1" dirty="0">
                <a:solidFill>
                  <a:srgbClr val="0A3E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(Quality of Interaction)</a:t>
            </a:r>
            <a:endParaRPr lang="ko-KR" altLang="en-US" b="1" dirty="0">
              <a:solidFill>
                <a:srgbClr val="0A3E8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A2801-DDE5-4A79-8D20-6AC79D45E763}"/>
              </a:ext>
            </a:extLst>
          </p:cNvPr>
          <p:cNvSpPr txBox="1"/>
          <p:nvPr/>
        </p:nvSpPr>
        <p:spPr>
          <a:xfrm>
            <a:off x="5345009" y="3515081"/>
            <a:ext cx="148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1999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VR Sickness</a:t>
            </a:r>
            <a:endParaRPr lang="ko-KR" altLang="en-US" b="1" dirty="0">
              <a:solidFill>
                <a:srgbClr val="19997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D1E9D-ED0B-4950-8936-522098DF1FB6}"/>
              </a:ext>
            </a:extLst>
          </p:cNvPr>
          <p:cNvSpPr txBox="1"/>
          <p:nvPr/>
        </p:nvSpPr>
        <p:spPr>
          <a:xfrm>
            <a:off x="2618471" y="3689556"/>
            <a:ext cx="1443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Immersiveness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74BEAC-E592-4328-A6AE-4F41B9307417}"/>
              </a:ext>
            </a:extLst>
          </p:cNvPr>
          <p:cNvSpPr txBox="1"/>
          <p:nvPr/>
        </p:nvSpPr>
        <p:spPr>
          <a:xfrm>
            <a:off x="2925130" y="4063335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Delay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B797A2-724C-4BA1-96EB-B2319C25B1E3}"/>
              </a:ext>
            </a:extLst>
          </p:cNvPr>
          <p:cNvSpPr txBox="1"/>
          <p:nvPr/>
        </p:nvSpPr>
        <p:spPr>
          <a:xfrm>
            <a:off x="4069447" y="4930834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Depth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D9F88-2021-481B-A454-E0EDF9E7ECDF}"/>
              </a:ext>
            </a:extLst>
          </p:cNvPr>
          <p:cNvSpPr txBox="1"/>
          <p:nvPr/>
        </p:nvSpPr>
        <p:spPr>
          <a:xfrm>
            <a:off x="3596081" y="4573130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Image Complexity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01BF-7D91-4ECC-A7B4-40DF9F895F48}"/>
              </a:ext>
            </a:extLst>
          </p:cNvPr>
          <p:cNvSpPr txBox="1"/>
          <p:nvPr/>
        </p:nvSpPr>
        <p:spPr>
          <a:xfrm>
            <a:off x="5183267" y="3975712"/>
            <a:ext cx="181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Camera Movement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B0C72B-A81E-4233-8C13-F46A5AE508D9}"/>
              </a:ext>
            </a:extLst>
          </p:cNvPr>
          <p:cNvSpPr txBox="1"/>
          <p:nvPr/>
        </p:nvSpPr>
        <p:spPr>
          <a:xfrm>
            <a:off x="5744679" y="4287219"/>
            <a:ext cx="1724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Object Movement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1A2BBC-09FB-4CA6-A207-814A87789D61}"/>
              </a:ext>
            </a:extLst>
          </p:cNvPr>
          <p:cNvSpPr txBox="1"/>
          <p:nvPr/>
        </p:nvSpPr>
        <p:spPr>
          <a:xfrm>
            <a:off x="4719002" y="5330904"/>
            <a:ext cx="1087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Resolution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" name="Picture 6" descr="C:\Users\Administrator\Pictures\그림1.png">
            <a:extLst>
              <a:ext uri="{FF2B5EF4-FFF2-40B4-BE49-F238E27FC236}">
                <a16:creationId xmlns:a16="http://schemas.microsoft.com/office/drawing/2014/main" id="{4B701415-406F-4484-863C-F1DEE51FA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66" y="5310826"/>
            <a:ext cx="1739532" cy="113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C3EF12-F080-4A9B-AE99-DA7116EA017D}"/>
              </a:ext>
            </a:extLst>
          </p:cNvPr>
          <p:cNvSpPr txBox="1"/>
          <p:nvPr/>
        </p:nvSpPr>
        <p:spPr>
          <a:xfrm>
            <a:off x="2137189" y="4460394"/>
            <a:ext cx="954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Precision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0A6CD6-017B-451A-926A-866D8B8CE319}"/>
              </a:ext>
            </a:extLst>
          </p:cNvPr>
          <p:cNvSpPr txBox="1"/>
          <p:nvPr/>
        </p:nvSpPr>
        <p:spPr>
          <a:xfrm>
            <a:off x="3975042" y="4198315"/>
            <a:ext cx="1253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Eye Tracking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549A92-714B-445C-AC90-79666A3336E7}"/>
              </a:ext>
            </a:extLst>
          </p:cNvPr>
          <p:cNvSpPr txBox="1"/>
          <p:nvPr/>
        </p:nvSpPr>
        <p:spPr>
          <a:xfrm>
            <a:off x="5446227" y="4623182"/>
            <a:ext cx="1551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User Movement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69E435-3490-4722-B2FC-E4B0A31360DD}"/>
              </a:ext>
            </a:extLst>
          </p:cNvPr>
          <p:cNvSpPr txBox="1"/>
          <p:nvPr/>
        </p:nvSpPr>
        <p:spPr>
          <a:xfrm>
            <a:off x="1730695" y="4036959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Emotion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4" name="Picture 4" descr="ê´ë ¨ ì´ë¯¸ì§">
            <a:extLst>
              <a:ext uri="{FF2B5EF4-FFF2-40B4-BE49-F238E27FC236}">
                <a16:creationId xmlns:a16="http://schemas.microsoft.com/office/drawing/2014/main" id="{28274E80-E15B-4687-B983-30041ED1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6" y="4857453"/>
            <a:ext cx="2567160" cy="1106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21D97F7-D020-4259-ACA8-466DB782D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16" y="2133600"/>
            <a:ext cx="2374811" cy="133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9A4A31-B25B-4503-B602-E5565C64593E}"/>
              </a:ext>
            </a:extLst>
          </p:cNvPr>
          <p:cNvSpPr txBox="1"/>
          <p:nvPr/>
        </p:nvSpPr>
        <p:spPr>
          <a:xfrm>
            <a:off x="3897892" y="2800649"/>
            <a:ext cx="911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Scenario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272DA0-6701-4A93-810C-1D21F4671286}"/>
              </a:ext>
            </a:extLst>
          </p:cNvPr>
          <p:cNvSpPr txBox="1"/>
          <p:nvPr/>
        </p:nvSpPr>
        <p:spPr>
          <a:xfrm>
            <a:off x="6203421" y="4959145"/>
            <a:ext cx="115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Frame Rate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EC9D80-0074-4185-94E5-723B5DCF92C4}"/>
              </a:ext>
            </a:extLst>
          </p:cNvPr>
          <p:cNvSpPr txBox="1"/>
          <p:nvPr/>
        </p:nvSpPr>
        <p:spPr>
          <a:xfrm>
            <a:off x="5276749" y="5003049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FoV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바닥글 개체 틀 2">
            <a:extLst>
              <a:ext uri="{FF2B5EF4-FFF2-40B4-BE49-F238E27FC236}">
                <a16:creationId xmlns:a16="http://schemas.microsoft.com/office/drawing/2014/main" id="{4F059CDA-09AD-492D-B499-5439CCB8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3079-20-0054-00-0002-User requirement analysis for </a:t>
            </a:r>
            <a:r>
              <a:rPr lang="en-US" dirty="0" err="1"/>
              <a:t>QoI</a:t>
            </a:r>
            <a:r>
              <a:rPr lang="en-US" dirty="0"/>
              <a:t> measurement on XR content</a:t>
            </a:r>
          </a:p>
        </p:txBody>
      </p:sp>
    </p:spTree>
    <p:extLst>
      <p:ext uri="{BB962C8B-B14F-4D97-AF65-F5344CB8AC3E}">
        <p14:creationId xmlns:p14="http://schemas.microsoft.com/office/powerpoint/2010/main" val="317574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Needs for standards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52CC7-0AF9-4669-B000-FF70DC60C078}"/>
              </a:ext>
            </a:extLst>
          </p:cNvPr>
          <p:cNvSpPr txBox="1"/>
          <p:nvPr/>
        </p:nvSpPr>
        <p:spPr>
          <a:xfrm>
            <a:off x="655434" y="762000"/>
            <a:ext cx="7631316" cy="45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Light-weight, Low-latency, Interaction Sync., User Experience </a:t>
            </a:r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3E972B9-513A-4D08-989A-3C066E734D13}"/>
              </a:ext>
            </a:extLst>
          </p:cNvPr>
          <p:cNvSpPr/>
          <p:nvPr/>
        </p:nvSpPr>
        <p:spPr>
          <a:xfrm>
            <a:off x="804924" y="2133600"/>
            <a:ext cx="7264000" cy="3581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도넛 45">
            <a:extLst>
              <a:ext uri="{FF2B5EF4-FFF2-40B4-BE49-F238E27FC236}">
                <a16:creationId xmlns:a16="http://schemas.microsoft.com/office/drawing/2014/main" id="{CB604E70-A626-4417-B442-8E71776FA9BF}"/>
              </a:ext>
            </a:extLst>
          </p:cNvPr>
          <p:cNvSpPr/>
          <p:nvPr/>
        </p:nvSpPr>
        <p:spPr>
          <a:xfrm>
            <a:off x="3716324" y="2676131"/>
            <a:ext cx="3175988" cy="2698372"/>
          </a:xfrm>
          <a:prstGeom prst="donut">
            <a:avLst>
              <a:gd name="adj" fmla="val 6315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136">
            <a:extLst>
              <a:ext uri="{FF2B5EF4-FFF2-40B4-BE49-F238E27FC236}">
                <a16:creationId xmlns:a16="http://schemas.microsoft.com/office/drawing/2014/main" id="{8DE145A4-4BE4-4A84-AC54-44136D61B0EE}"/>
              </a:ext>
            </a:extLst>
          </p:cNvPr>
          <p:cNvSpPr/>
          <p:nvPr/>
        </p:nvSpPr>
        <p:spPr>
          <a:xfrm>
            <a:off x="4471092" y="4107356"/>
            <a:ext cx="1659464" cy="4499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5G Multi-access Edge Computing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EDA3D03-EBBD-4814-99E2-4D65DA081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99" y="3579953"/>
            <a:ext cx="702253" cy="434844"/>
          </a:xfrm>
          <a:prstGeom prst="rect">
            <a:avLst/>
          </a:prstGeom>
        </p:spPr>
      </p:pic>
      <p:pic>
        <p:nvPicPr>
          <p:cNvPr id="11" name="Picture 4" descr="facebook vr face reconstructionì ëí ì´ë¯¸ì§ ê²ìê²°ê³¼">
            <a:extLst>
              <a:ext uri="{FF2B5EF4-FFF2-40B4-BE49-F238E27FC236}">
                <a16:creationId xmlns:a16="http://schemas.microsoft.com/office/drawing/2014/main" id="{7858999A-7223-471B-AC6D-FCC587D6E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10" y="3434157"/>
            <a:ext cx="2096608" cy="910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7B267DC-9325-4C10-927B-7D91613D03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23" b="89930" l="10000" r="90000">
                        <a14:foregroundMark x1="56406" y1="36066" x2="64219" y2="41452"/>
                        <a14:foregroundMark x1="60938" y1="26698" x2="65938" y2="29508"/>
                        <a14:foregroundMark x1="59688" y1="15457" x2="71250" y2="2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2" t="9279" r="13382" b="9279"/>
          <a:stretch/>
        </p:blipFill>
        <p:spPr>
          <a:xfrm>
            <a:off x="5490673" y="3620511"/>
            <a:ext cx="336439" cy="215555"/>
          </a:xfrm>
          <a:prstGeom prst="rect">
            <a:avLst/>
          </a:prstGeom>
          <a:ln w="19050">
            <a:noFill/>
          </a:ln>
        </p:spPr>
      </p:pic>
      <p:pic>
        <p:nvPicPr>
          <p:cNvPr id="13" name="Picture 8" descr="ppt ë²ê° ê¸°í¸ì ëí ì´ë¯¸ì§ ê²ìê²°ê³¼">
            <a:extLst>
              <a:ext uri="{FF2B5EF4-FFF2-40B4-BE49-F238E27FC236}">
                <a16:creationId xmlns:a16="http://schemas.microsoft.com/office/drawing/2014/main" id="{40394B7B-9718-4754-895E-04FD3FC1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4748586" y="2720775"/>
            <a:ext cx="377334" cy="92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pt ë²ê° ê¸°í¸ì ëí ì´ë¯¸ì§ ê²ìê²°ê³¼">
            <a:extLst>
              <a:ext uri="{FF2B5EF4-FFF2-40B4-BE49-F238E27FC236}">
                <a16:creationId xmlns:a16="http://schemas.microsoft.com/office/drawing/2014/main" id="{2A26BD3A-850F-4706-B5AA-D3F75F553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04109">
            <a:off x="4687610" y="4370394"/>
            <a:ext cx="377334" cy="92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ppt ë²ê° ê¸°í¸ì ëí ì´ë¯¸ì§ ê²ìê²°ê³¼">
            <a:extLst>
              <a:ext uri="{FF2B5EF4-FFF2-40B4-BE49-F238E27FC236}">
                <a16:creationId xmlns:a16="http://schemas.microsoft.com/office/drawing/2014/main" id="{8DEC9D89-F068-43AE-933D-E85BBFE23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2586">
            <a:off x="7381802" y="4332162"/>
            <a:ext cx="291237" cy="5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5C7DD43-E3AE-4D32-9C21-57E94015CA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84069"/>
            <a:ext cx="3939021" cy="1882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17" name="모서리가 둥근 직사각형 66">
            <a:extLst>
              <a:ext uri="{FF2B5EF4-FFF2-40B4-BE49-F238E27FC236}">
                <a16:creationId xmlns:a16="http://schemas.microsoft.com/office/drawing/2014/main" id="{22DC269C-F975-455F-898A-CCA6BBA1642E}"/>
              </a:ext>
            </a:extLst>
          </p:cNvPr>
          <p:cNvSpPr/>
          <p:nvPr/>
        </p:nvSpPr>
        <p:spPr>
          <a:xfrm>
            <a:off x="1295264" y="4948258"/>
            <a:ext cx="1491990" cy="465982"/>
          </a:xfrm>
          <a:prstGeom prst="roundRect">
            <a:avLst/>
          </a:prstGeom>
          <a:solidFill>
            <a:srgbClr val="1067E6"/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AR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(Real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Space)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CD870AA-76A1-4D23-9A11-B4491FFA95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15" y="2427822"/>
            <a:ext cx="2022707" cy="966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9D5713A-3907-4DC6-B83F-EAAB10EF04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56" y="4558391"/>
            <a:ext cx="2022708" cy="966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20" name="모서리가 둥근 직사각형 66">
            <a:extLst>
              <a:ext uri="{FF2B5EF4-FFF2-40B4-BE49-F238E27FC236}">
                <a16:creationId xmlns:a16="http://schemas.microsoft.com/office/drawing/2014/main" id="{356200F8-A040-442A-8B7B-A76CBD90552D}"/>
              </a:ext>
            </a:extLst>
          </p:cNvPr>
          <p:cNvSpPr/>
          <p:nvPr/>
        </p:nvSpPr>
        <p:spPr>
          <a:xfrm>
            <a:off x="4505578" y="5425211"/>
            <a:ext cx="1572820" cy="515807"/>
          </a:xfrm>
          <a:prstGeom prst="roundRect">
            <a:avLst/>
          </a:prstGeom>
          <a:solidFill>
            <a:srgbClr val="1067E6"/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AR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(Wide-area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Remote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Space)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모서리가 둥근 직사각형 66">
            <a:extLst>
              <a:ext uri="{FF2B5EF4-FFF2-40B4-BE49-F238E27FC236}">
                <a16:creationId xmlns:a16="http://schemas.microsoft.com/office/drawing/2014/main" id="{EDF2709E-4898-4842-A441-666CA2D87AA5}"/>
              </a:ext>
            </a:extLst>
          </p:cNvPr>
          <p:cNvSpPr/>
          <p:nvPr/>
        </p:nvSpPr>
        <p:spPr>
          <a:xfrm>
            <a:off x="4557388" y="2032353"/>
            <a:ext cx="1362965" cy="472235"/>
          </a:xfrm>
          <a:prstGeom prst="roundRect">
            <a:avLst/>
          </a:prstGeom>
          <a:solidFill>
            <a:srgbClr val="1067E6"/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AR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(Remote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>
                <a:solidFill>
                  <a:schemeClr val="bg1"/>
                </a:solidFill>
              </a:rPr>
              <a:t>Space)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모서리가 둥근 직사각형 66">
            <a:extLst>
              <a:ext uri="{FF2B5EF4-FFF2-40B4-BE49-F238E27FC236}">
                <a16:creationId xmlns:a16="http://schemas.microsoft.com/office/drawing/2014/main" id="{4E863486-AC92-4AA4-AAC5-0227C1B2F7A7}"/>
              </a:ext>
            </a:extLst>
          </p:cNvPr>
          <p:cNvSpPr/>
          <p:nvPr/>
        </p:nvSpPr>
        <p:spPr>
          <a:xfrm>
            <a:off x="7555145" y="2722490"/>
            <a:ext cx="1413467" cy="702807"/>
          </a:xfrm>
          <a:prstGeom prst="roundRect">
            <a:avLst/>
          </a:prstGeom>
          <a:solidFill>
            <a:srgbClr val="FFC000"/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VR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</a:rPr>
              <a:t>(Virtual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</a:rPr>
              <a:t>Collaborating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</a:rPr>
              <a:t>Space)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7FF00C32-9C57-40BF-B986-C842348C99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90" y="4827390"/>
            <a:ext cx="1064831" cy="50889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contourClr>
              <a:srgbClr val="969696"/>
            </a:contourClr>
          </a:sp3d>
        </p:spPr>
      </p:pic>
      <p:sp>
        <p:nvSpPr>
          <p:cNvPr id="24" name="모서리가 둥근 직사각형 66">
            <a:extLst>
              <a:ext uri="{FF2B5EF4-FFF2-40B4-BE49-F238E27FC236}">
                <a16:creationId xmlns:a16="http://schemas.microsoft.com/office/drawing/2014/main" id="{12FDC9B3-CAB3-49B9-87BA-542F24D99235}"/>
              </a:ext>
            </a:extLst>
          </p:cNvPr>
          <p:cNvSpPr/>
          <p:nvPr/>
        </p:nvSpPr>
        <p:spPr>
          <a:xfrm>
            <a:off x="1196689" y="2539894"/>
            <a:ext cx="1689140" cy="4436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Mixed Reality  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모서리가 둥근 직사각형 66">
            <a:extLst>
              <a:ext uri="{FF2B5EF4-FFF2-40B4-BE49-F238E27FC236}">
                <a16:creationId xmlns:a16="http://schemas.microsoft.com/office/drawing/2014/main" id="{50046E5C-FC13-4AA1-A640-636EF0D41CB6}"/>
              </a:ext>
            </a:extLst>
          </p:cNvPr>
          <p:cNvSpPr/>
          <p:nvPr/>
        </p:nvSpPr>
        <p:spPr>
          <a:xfrm>
            <a:off x="553600" y="1617699"/>
            <a:ext cx="2359382" cy="669134"/>
          </a:xfrm>
          <a:prstGeom prst="roundRect">
            <a:avLst/>
          </a:prstGeom>
          <a:solidFill>
            <a:srgbClr val="19997E"/>
          </a:solidFill>
          <a:ln w="254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>
                <a:solidFill>
                  <a:schemeClr val="bg1"/>
                </a:solidFill>
              </a:rPr>
              <a:t>eXtended</a:t>
            </a:r>
            <a:r>
              <a:rPr lang="en-US" altLang="ko-KR" sz="1600" b="1" dirty="0">
                <a:solidFill>
                  <a:schemeClr val="bg1"/>
                </a:solidFill>
              </a:rPr>
              <a:t> Reality  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바닥글 개체 틀 2">
            <a:extLst>
              <a:ext uri="{FF2B5EF4-FFF2-40B4-BE49-F238E27FC236}">
                <a16:creationId xmlns:a16="http://schemas.microsoft.com/office/drawing/2014/main" id="{BC77321C-1D8E-4EE3-A6AF-B60884CB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3079-20-0054-00-0002-User requirement analysis for </a:t>
            </a:r>
            <a:r>
              <a:rPr lang="en-US" dirty="0" err="1"/>
              <a:t>QoI</a:t>
            </a:r>
            <a:r>
              <a:rPr lang="en-US" dirty="0"/>
              <a:t> measurement on XR content</a:t>
            </a:r>
          </a:p>
        </p:txBody>
      </p:sp>
    </p:spTree>
    <p:extLst>
      <p:ext uri="{BB962C8B-B14F-4D97-AF65-F5344CB8AC3E}">
        <p14:creationId xmlns:p14="http://schemas.microsoft.com/office/powerpoint/2010/main" val="359840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그림 54">
            <a:extLst>
              <a:ext uri="{FF2B5EF4-FFF2-40B4-BE49-F238E27FC236}">
                <a16:creationId xmlns:a16="http://schemas.microsoft.com/office/drawing/2014/main" id="{14D4C94C-88E1-41B0-8758-4DB460F43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9" y="4307236"/>
            <a:ext cx="1723885" cy="89236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 operational environment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cxnSp>
        <p:nvCxnSpPr>
          <p:cNvPr id="8" name="꺾인 연결선 72">
            <a:extLst>
              <a:ext uri="{FF2B5EF4-FFF2-40B4-BE49-F238E27FC236}">
                <a16:creationId xmlns:a16="http://schemas.microsoft.com/office/drawing/2014/main" id="{39D0DEB0-235A-4A45-8525-D4D74C18CFDF}"/>
              </a:ext>
            </a:extLst>
          </p:cNvPr>
          <p:cNvCxnSpPr>
            <a:stCxn id="9" idx="4"/>
            <a:endCxn id="50" idx="0"/>
          </p:cNvCxnSpPr>
          <p:nvPr/>
        </p:nvCxnSpPr>
        <p:spPr>
          <a:xfrm rot="5400000">
            <a:off x="4452491" y="2459475"/>
            <a:ext cx="674268" cy="411152"/>
          </a:xfrm>
          <a:prstGeom prst="bentConnector3">
            <a:avLst>
              <a:gd name="adj1" fmla="val 50000"/>
            </a:avLst>
          </a:prstGeom>
          <a:ln w="25400" cmpd="tri">
            <a:solidFill>
              <a:schemeClr val="tx1">
                <a:lumMod val="65000"/>
                <a:lumOff val="3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id="{34A8ABF7-DD11-4211-BEBA-3ED442B36742}"/>
              </a:ext>
            </a:extLst>
          </p:cNvPr>
          <p:cNvSpPr/>
          <p:nvPr/>
        </p:nvSpPr>
        <p:spPr>
          <a:xfrm>
            <a:off x="4965236" y="2239688"/>
            <a:ext cx="59929" cy="882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꺾인 연결선 77">
            <a:extLst>
              <a:ext uri="{FF2B5EF4-FFF2-40B4-BE49-F238E27FC236}">
                <a16:creationId xmlns:a16="http://schemas.microsoft.com/office/drawing/2014/main" id="{CB95AAE7-ED5C-49B0-A451-6B8DA358B414}"/>
              </a:ext>
            </a:extLst>
          </p:cNvPr>
          <p:cNvCxnSpPr>
            <a:cxnSpLocks/>
            <a:stCxn id="114" idx="2"/>
          </p:cNvCxnSpPr>
          <p:nvPr/>
        </p:nvCxnSpPr>
        <p:spPr>
          <a:xfrm rot="10800000" flipV="1">
            <a:off x="4525072" y="2975834"/>
            <a:ext cx="2019578" cy="325320"/>
          </a:xfrm>
          <a:prstGeom prst="bentConnector3">
            <a:avLst>
              <a:gd name="adj1" fmla="val 28008"/>
            </a:avLst>
          </a:prstGeom>
          <a:ln w="25400" cmpd="sng">
            <a:solidFill>
              <a:schemeClr val="bg1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꺾인 연결선 78">
            <a:extLst>
              <a:ext uri="{FF2B5EF4-FFF2-40B4-BE49-F238E27FC236}">
                <a16:creationId xmlns:a16="http://schemas.microsoft.com/office/drawing/2014/main" id="{588CE8D6-6220-4484-8D20-FAA186C84BC5}"/>
              </a:ext>
            </a:extLst>
          </p:cNvPr>
          <p:cNvCxnSpPr>
            <a:cxnSpLocks/>
          </p:cNvCxnSpPr>
          <p:nvPr/>
        </p:nvCxnSpPr>
        <p:spPr>
          <a:xfrm>
            <a:off x="4579408" y="1930986"/>
            <a:ext cx="1930878" cy="567403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bg1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꺾인 연결선 79">
            <a:extLst>
              <a:ext uri="{FF2B5EF4-FFF2-40B4-BE49-F238E27FC236}">
                <a16:creationId xmlns:a16="http://schemas.microsoft.com/office/drawing/2014/main" id="{93A6AE10-3720-4E1A-AFAB-699E5997A966}"/>
              </a:ext>
            </a:extLst>
          </p:cNvPr>
          <p:cNvCxnSpPr>
            <a:cxnSpLocks/>
            <a:stCxn id="46" idx="2"/>
            <a:endCxn id="44" idx="6"/>
          </p:cNvCxnSpPr>
          <p:nvPr/>
        </p:nvCxnSpPr>
        <p:spPr>
          <a:xfrm rot="10800000" flipV="1">
            <a:off x="2498180" y="3460707"/>
            <a:ext cx="2456019" cy="268123"/>
          </a:xfrm>
          <a:prstGeom prst="bentConnector3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05996D86-BD43-4FD5-9B8F-A1A6A0C74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4" b="99346" l="0" r="100000">
                        <a14:foregroundMark x1="35616" y1="11111" x2="40639" y2="7516"/>
                        <a14:foregroundMark x1="44292" y1="13072" x2="47489" y2="11765"/>
                        <a14:foregroundMark x1="46804" y1="19935" x2="50685" y2="19935"/>
                        <a14:foregroundMark x1="49087" y1="27451" x2="51598" y2="27451"/>
                        <a14:foregroundMark x1="49543" y1="35294" x2="50457" y2="35294"/>
                        <a14:foregroundMark x1="76027" y1="22222" x2="92922" y2="51307"/>
                        <a14:foregroundMark x1="89954" y1="55229" x2="90868" y2="79085"/>
                        <a14:foregroundMark x1="60274" y1="56209" x2="84932" y2="91176"/>
                        <a14:foregroundMark x1="55023" y1="58170" x2="91096" y2="69935"/>
                        <a14:foregroundMark x1="56621" y1="62745" x2="65525" y2="90850"/>
                        <a14:foregroundMark x1="5936" y1="53922" x2="59589" y2="60131"/>
                        <a14:foregroundMark x1="7078" y1="59150" x2="30594" y2="91830"/>
                        <a14:foregroundMark x1="7306" y1="73203" x2="39269" y2="74510"/>
                        <a14:foregroundMark x1="10502" y1="46078" x2="23516" y2="202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786" y="2409574"/>
            <a:ext cx="598027" cy="41779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27B9E3D-7275-4DFA-B37E-22ECF97C2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56" b="100000" l="0" r="100000">
                        <a14:foregroundMark x1="39233" y1="6897" x2="33628" y2="5911"/>
                        <a14:foregroundMark x1="56932" y1="10345" x2="65192" y2="9360"/>
                        <a14:foregroundMark x1="44838" y1="43842" x2="53392" y2="51724"/>
                        <a14:foregroundMark x1="46313" y1="37931" x2="59882" y2="55665"/>
                        <a14:foregroundMark x1="10619" y1="52709" x2="18879" y2="54187"/>
                        <a14:foregroundMark x1="11799" y1="60591" x2="19469" y2="60591"/>
                        <a14:foregroundMark x1="11799" y1="68966" x2="20059" y2="68473"/>
                        <a14:foregroundMark x1="12389" y1="78818" x2="49263" y2="50246"/>
                        <a14:foregroundMark x1="20059" y1="42365" x2="47493" y2="69951"/>
                        <a14:foregroundMark x1="20944" y1="64039" x2="45428" y2="77833"/>
                        <a14:foregroundMark x1="10029" y1="45813" x2="9735" y2="79310"/>
                        <a14:foregroundMark x1="25369" y1="60099" x2="89676" y2="80296"/>
                        <a14:foregroundMark x1="63717" y1="48768" x2="88791" y2="69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742" y="2995136"/>
            <a:ext cx="616077" cy="36891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9BF090D-31EE-424D-99D2-BA3FBE87CA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96" y="1745947"/>
            <a:ext cx="655790" cy="655790"/>
          </a:xfrm>
          <a:prstGeom prst="rect">
            <a:avLst/>
          </a:prstGeom>
        </p:spPr>
      </p:pic>
      <p:cxnSp>
        <p:nvCxnSpPr>
          <p:cNvPr id="16" name="꺾인 연결선 84">
            <a:extLst>
              <a:ext uri="{FF2B5EF4-FFF2-40B4-BE49-F238E27FC236}">
                <a16:creationId xmlns:a16="http://schemas.microsoft.com/office/drawing/2014/main" id="{A3DE3CAD-982C-48DD-BF5A-26FF49C4F6D9}"/>
              </a:ext>
            </a:extLst>
          </p:cNvPr>
          <p:cNvCxnSpPr>
            <a:cxnSpLocks/>
            <a:stCxn id="9" idx="2"/>
            <a:endCxn id="30" idx="6"/>
          </p:cNvCxnSpPr>
          <p:nvPr/>
        </p:nvCxnSpPr>
        <p:spPr>
          <a:xfrm rot="10800000" flipV="1">
            <a:off x="2552726" y="2283803"/>
            <a:ext cx="2412511" cy="368964"/>
          </a:xfrm>
          <a:prstGeom prst="bentConnector3">
            <a:avLst>
              <a:gd name="adj1" fmla="val 50000"/>
            </a:avLst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85">
            <a:extLst>
              <a:ext uri="{FF2B5EF4-FFF2-40B4-BE49-F238E27FC236}">
                <a16:creationId xmlns:a16="http://schemas.microsoft.com/office/drawing/2014/main" id="{B731F44C-72E3-4605-867B-C10A7F52CFDA}"/>
              </a:ext>
            </a:extLst>
          </p:cNvPr>
          <p:cNvCxnSpPr>
            <a:cxnSpLocks/>
            <a:stCxn id="29" idx="6"/>
            <a:endCxn id="50" idx="2"/>
          </p:cNvCxnSpPr>
          <p:nvPr/>
        </p:nvCxnSpPr>
        <p:spPr>
          <a:xfrm flipV="1">
            <a:off x="2535978" y="3055695"/>
            <a:ext cx="2015351" cy="123870"/>
          </a:xfrm>
          <a:prstGeom prst="bentConnector3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30B98FCE-6A66-461A-A324-C9B56E83CC91}"/>
              </a:ext>
            </a:extLst>
          </p:cNvPr>
          <p:cNvCxnSpPr>
            <a:cxnSpLocks/>
          </p:cNvCxnSpPr>
          <p:nvPr/>
        </p:nvCxnSpPr>
        <p:spPr>
          <a:xfrm flipH="1">
            <a:off x="7306672" y="2843974"/>
            <a:ext cx="787749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78F8D9E7-6FCE-4567-B466-0A472EB90C09}"/>
              </a:ext>
            </a:extLst>
          </p:cNvPr>
          <p:cNvCxnSpPr>
            <a:cxnSpLocks/>
          </p:cNvCxnSpPr>
          <p:nvPr/>
        </p:nvCxnSpPr>
        <p:spPr>
          <a:xfrm>
            <a:off x="7222235" y="2480869"/>
            <a:ext cx="893069" cy="14474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BFD54DF4-F7FE-4359-9556-F22054C3C28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/>
          </a:blip>
          <a:stretch>
            <a:fillRect/>
          </a:stretch>
        </p:blipFill>
        <p:spPr>
          <a:xfrm>
            <a:off x="6465271" y="2251737"/>
            <a:ext cx="854367" cy="8271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44B879-B368-487F-8C25-FDB0752BC734}"/>
              </a:ext>
            </a:extLst>
          </p:cNvPr>
          <p:cNvSpPr txBox="1"/>
          <p:nvPr/>
        </p:nvSpPr>
        <p:spPr>
          <a:xfrm>
            <a:off x="4925234" y="1709563"/>
            <a:ext cx="1001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/>
              <a:t>5G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Edge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Cloud</a:t>
            </a:r>
            <a:endParaRPr lang="ko-KR" altLang="en-US" sz="11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ACCD97-240B-45BA-996E-8680D7C85514}"/>
              </a:ext>
            </a:extLst>
          </p:cNvPr>
          <p:cNvSpPr txBox="1"/>
          <p:nvPr/>
        </p:nvSpPr>
        <p:spPr>
          <a:xfrm>
            <a:off x="6342343" y="3010818"/>
            <a:ext cx="117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Internet</a:t>
            </a:r>
          </a:p>
          <a:p>
            <a:pPr algn="ctr"/>
            <a:r>
              <a:rPr lang="en-US" altLang="ko-KR" sz="1200" b="1" dirty="0"/>
              <a:t>Cloud</a:t>
            </a:r>
            <a:endParaRPr lang="ko-KR" altLang="en-US" sz="1200" b="1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61CA8E05-0131-43D2-BBE8-CFD6F20AC60C}"/>
              </a:ext>
            </a:extLst>
          </p:cNvPr>
          <p:cNvSpPr/>
          <p:nvPr/>
        </p:nvSpPr>
        <p:spPr>
          <a:xfrm>
            <a:off x="7741191" y="2427020"/>
            <a:ext cx="92792" cy="102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1323E912-4FB0-46A4-A01B-439B210C0D2B}"/>
              </a:ext>
            </a:extLst>
          </p:cNvPr>
          <p:cNvSpPr/>
          <p:nvPr/>
        </p:nvSpPr>
        <p:spPr>
          <a:xfrm>
            <a:off x="2443186" y="3128467"/>
            <a:ext cx="92792" cy="1021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CFFFCF6C-6C34-4989-A128-E86ED07468D8}"/>
              </a:ext>
            </a:extLst>
          </p:cNvPr>
          <p:cNvSpPr/>
          <p:nvPr/>
        </p:nvSpPr>
        <p:spPr>
          <a:xfrm>
            <a:off x="2459933" y="2601669"/>
            <a:ext cx="92792" cy="1021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AFF2359-7510-47E2-8EF7-24647118568E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/>
          </a:blip>
          <a:stretch>
            <a:fillRect/>
          </a:stretch>
        </p:blipFill>
        <p:spPr>
          <a:xfrm>
            <a:off x="7769869" y="2178091"/>
            <a:ext cx="993081" cy="849103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7A8F7B3C-BB0E-406D-AA49-92996EB22BC2}"/>
              </a:ext>
            </a:extLst>
          </p:cNvPr>
          <p:cNvSpPr/>
          <p:nvPr/>
        </p:nvSpPr>
        <p:spPr>
          <a:xfrm>
            <a:off x="2476553" y="2075896"/>
            <a:ext cx="92792" cy="1021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꺾인 연결선 101">
            <a:extLst>
              <a:ext uri="{FF2B5EF4-FFF2-40B4-BE49-F238E27FC236}">
                <a16:creationId xmlns:a16="http://schemas.microsoft.com/office/drawing/2014/main" id="{FA89AE4D-95BD-4E7B-96E7-DAA133F4A02F}"/>
              </a:ext>
            </a:extLst>
          </p:cNvPr>
          <p:cNvCxnSpPr>
            <a:cxnSpLocks/>
            <a:stCxn id="32" idx="6"/>
            <a:endCxn id="48" idx="2"/>
          </p:cNvCxnSpPr>
          <p:nvPr/>
        </p:nvCxnSpPr>
        <p:spPr>
          <a:xfrm flipV="1">
            <a:off x="2569345" y="2084063"/>
            <a:ext cx="2059792" cy="42931"/>
          </a:xfrm>
          <a:prstGeom prst="bentConnector3">
            <a:avLst/>
          </a:prstGeom>
          <a:ln w="25400" cmpd="sng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102">
            <a:extLst>
              <a:ext uri="{FF2B5EF4-FFF2-40B4-BE49-F238E27FC236}">
                <a16:creationId xmlns:a16="http://schemas.microsoft.com/office/drawing/2014/main" id="{7F454181-D532-477C-8AC7-A693FAAD6CE9}"/>
              </a:ext>
            </a:extLst>
          </p:cNvPr>
          <p:cNvSpPr/>
          <p:nvPr/>
        </p:nvSpPr>
        <p:spPr>
          <a:xfrm>
            <a:off x="259331" y="2346680"/>
            <a:ext cx="1441781" cy="791814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Light-weight display</a:t>
            </a: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devices</a:t>
            </a:r>
            <a:endParaRPr lang="en-US" altLang="ko-KR" sz="900" b="1" dirty="0">
              <a:solidFill>
                <a:schemeClr val="tx1"/>
              </a:solidFill>
              <a:latin typeface="Calibri" panose="020F0502020204030204" pitchFamily="34" charset="0"/>
              <a:ea typeface="함초롬돋움" panose="020B0604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36" name="모서리가 둥근 직사각형 104">
            <a:extLst>
              <a:ext uri="{FF2B5EF4-FFF2-40B4-BE49-F238E27FC236}">
                <a16:creationId xmlns:a16="http://schemas.microsoft.com/office/drawing/2014/main" id="{FCBB16A3-6947-4998-B610-A543F15C2509}"/>
              </a:ext>
            </a:extLst>
          </p:cNvPr>
          <p:cNvSpPr/>
          <p:nvPr/>
        </p:nvSpPr>
        <p:spPr>
          <a:xfrm>
            <a:off x="2370968" y="1447800"/>
            <a:ext cx="1187691" cy="47989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Sensing data</a:t>
            </a: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3215300A-1368-42F1-8BA0-D647FCC8E285}"/>
              </a:ext>
            </a:extLst>
          </p:cNvPr>
          <p:cNvCxnSpPr>
            <a:cxnSpLocks/>
          </p:cNvCxnSpPr>
          <p:nvPr/>
        </p:nvCxnSpPr>
        <p:spPr>
          <a:xfrm>
            <a:off x="3476480" y="1722256"/>
            <a:ext cx="418913" cy="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모서리가 둥근 직사각형 108">
            <a:extLst>
              <a:ext uri="{FF2B5EF4-FFF2-40B4-BE49-F238E27FC236}">
                <a16:creationId xmlns:a16="http://schemas.microsoft.com/office/drawing/2014/main" id="{5EF6D9B0-F697-4D03-8367-B5AA68F6984E}"/>
              </a:ext>
            </a:extLst>
          </p:cNvPr>
          <p:cNvSpPr/>
          <p:nvPr/>
        </p:nvSpPr>
        <p:spPr>
          <a:xfrm>
            <a:off x="2543574" y="4692534"/>
            <a:ext cx="1011272" cy="442884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Rendering</a:t>
            </a:r>
            <a:b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</a:br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result</a:t>
            </a:r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278EEE3D-02E7-485F-B9A5-F7DB2737F45B}"/>
              </a:ext>
            </a:extLst>
          </p:cNvPr>
          <p:cNvCxnSpPr>
            <a:cxnSpLocks/>
          </p:cNvCxnSpPr>
          <p:nvPr/>
        </p:nvCxnSpPr>
        <p:spPr>
          <a:xfrm flipH="1">
            <a:off x="2262902" y="4907445"/>
            <a:ext cx="421251" cy="6531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>
            <a:extLst>
              <a:ext uri="{FF2B5EF4-FFF2-40B4-BE49-F238E27FC236}">
                <a16:creationId xmlns:a16="http://schemas.microsoft.com/office/drawing/2014/main" id="{3659188E-14E1-40FD-ADE8-50FD15D735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3500">
                        <a14:foregroundMark x1="23286" y1="52000" x2="49143" y2="52071"/>
                        <a14:foregroundMark x1="59571" y1="52571" x2="83214" y2="52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42650" r="8001" b="36350"/>
          <a:stretch/>
        </p:blipFill>
        <p:spPr>
          <a:xfrm>
            <a:off x="1777047" y="3634642"/>
            <a:ext cx="631468" cy="177879"/>
          </a:xfrm>
          <a:prstGeom prst="rect">
            <a:avLst/>
          </a:prstGeom>
        </p:spPr>
      </p:pic>
      <p:sp>
        <p:nvSpPr>
          <p:cNvPr id="44" name="타원 43">
            <a:extLst>
              <a:ext uri="{FF2B5EF4-FFF2-40B4-BE49-F238E27FC236}">
                <a16:creationId xmlns:a16="http://schemas.microsoft.com/office/drawing/2014/main" id="{1D11C09F-E63D-44A8-AC53-65187DECD398}"/>
              </a:ext>
            </a:extLst>
          </p:cNvPr>
          <p:cNvSpPr/>
          <p:nvPr/>
        </p:nvSpPr>
        <p:spPr>
          <a:xfrm>
            <a:off x="2405387" y="3677733"/>
            <a:ext cx="92792" cy="1021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꺾인 연결선 113">
            <a:extLst>
              <a:ext uri="{FF2B5EF4-FFF2-40B4-BE49-F238E27FC236}">
                <a16:creationId xmlns:a16="http://schemas.microsoft.com/office/drawing/2014/main" id="{4FB42B7A-A906-458B-A4AB-F256373225A0}"/>
              </a:ext>
            </a:extLst>
          </p:cNvPr>
          <p:cNvCxnSpPr>
            <a:stCxn id="48" idx="4"/>
            <a:endCxn id="46" idx="0"/>
          </p:cNvCxnSpPr>
          <p:nvPr/>
        </p:nvCxnSpPr>
        <p:spPr>
          <a:xfrm rot="16200000" flipH="1">
            <a:off x="4189574" y="2609854"/>
            <a:ext cx="1269626" cy="325061"/>
          </a:xfrm>
          <a:prstGeom prst="bentConnector3">
            <a:avLst>
              <a:gd name="adj1" fmla="val 50000"/>
            </a:avLst>
          </a:prstGeom>
          <a:ln w="25400" cmpd="tri">
            <a:solidFill>
              <a:schemeClr val="tx1">
                <a:lumMod val="65000"/>
                <a:lumOff val="3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>
            <a:extLst>
              <a:ext uri="{FF2B5EF4-FFF2-40B4-BE49-F238E27FC236}">
                <a16:creationId xmlns:a16="http://schemas.microsoft.com/office/drawing/2014/main" id="{7B33FB0D-A5AF-457A-AFBE-58206C77D7F5}"/>
              </a:ext>
            </a:extLst>
          </p:cNvPr>
          <p:cNvSpPr/>
          <p:nvPr/>
        </p:nvSpPr>
        <p:spPr>
          <a:xfrm>
            <a:off x="4954198" y="3407198"/>
            <a:ext cx="65440" cy="1070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31C6DB1E-D73A-4D2F-8684-3CF02779A1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9" b="100000" l="6667" r="93778">
                        <a14:foregroundMark x1="26222" y1="10667" x2="39556" y2="7556"/>
                        <a14:foregroundMark x1="38222" y1="18667" x2="46222" y2="14222"/>
                        <a14:foregroundMark x1="40000" y1="29333" x2="69778" y2="28000"/>
                        <a14:foregroundMark x1="49333" y1="79556" x2="51556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93" y="1728479"/>
            <a:ext cx="631422" cy="631422"/>
          </a:xfrm>
          <a:prstGeom prst="rect">
            <a:avLst/>
          </a:prstGeom>
        </p:spPr>
      </p:pic>
      <p:sp>
        <p:nvSpPr>
          <p:cNvPr id="48" name="타원 47">
            <a:extLst>
              <a:ext uri="{FF2B5EF4-FFF2-40B4-BE49-F238E27FC236}">
                <a16:creationId xmlns:a16="http://schemas.microsoft.com/office/drawing/2014/main" id="{C8CAE112-AC82-4A17-9A86-851A5022B491}"/>
              </a:ext>
            </a:extLst>
          </p:cNvPr>
          <p:cNvSpPr/>
          <p:nvPr/>
        </p:nvSpPr>
        <p:spPr>
          <a:xfrm>
            <a:off x="4629137" y="2030553"/>
            <a:ext cx="65440" cy="1070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916A4EE0-C706-4C9E-8278-131CA6FB7A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9" b="100000" l="6667" r="93778">
                        <a14:foregroundMark x1="26222" y1="10667" x2="39556" y2="7556"/>
                        <a14:foregroundMark x1="38222" y1="18667" x2="46222" y2="14222"/>
                        <a14:foregroundMark x1="40000" y1="29333" x2="69778" y2="28000"/>
                        <a14:foregroundMark x1="49333" y1="79556" x2="51556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39" y="3172720"/>
            <a:ext cx="601798" cy="601798"/>
          </a:xfrm>
          <a:prstGeom prst="rect">
            <a:avLst/>
          </a:prstGeom>
        </p:spPr>
      </p:pic>
      <p:sp>
        <p:nvSpPr>
          <p:cNvPr id="50" name="타원 49">
            <a:extLst>
              <a:ext uri="{FF2B5EF4-FFF2-40B4-BE49-F238E27FC236}">
                <a16:creationId xmlns:a16="http://schemas.microsoft.com/office/drawing/2014/main" id="{AFDA25C2-D650-4DB1-B0AD-3B6CDCC71496}"/>
              </a:ext>
            </a:extLst>
          </p:cNvPr>
          <p:cNvSpPr/>
          <p:nvPr/>
        </p:nvSpPr>
        <p:spPr>
          <a:xfrm>
            <a:off x="4551329" y="3002185"/>
            <a:ext cx="65440" cy="1070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058C1FE-985F-4630-AF62-659928561E20}"/>
              </a:ext>
            </a:extLst>
          </p:cNvPr>
          <p:cNvSpPr txBox="1"/>
          <p:nvPr/>
        </p:nvSpPr>
        <p:spPr>
          <a:xfrm>
            <a:off x="7568581" y="3001441"/>
            <a:ext cx="1443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Datacenter</a:t>
            </a:r>
            <a:endParaRPr lang="ko-KR" altLang="en-US" sz="1200" b="1" dirty="0"/>
          </a:p>
        </p:txBody>
      </p:sp>
      <p:sp>
        <p:nvSpPr>
          <p:cNvPr id="113" name="타원 112">
            <a:extLst>
              <a:ext uri="{FF2B5EF4-FFF2-40B4-BE49-F238E27FC236}">
                <a16:creationId xmlns:a16="http://schemas.microsoft.com/office/drawing/2014/main" id="{99464AD4-5006-4934-B9D4-488978EE81A8}"/>
              </a:ext>
            </a:extLst>
          </p:cNvPr>
          <p:cNvSpPr/>
          <p:nvPr/>
        </p:nvSpPr>
        <p:spPr>
          <a:xfrm>
            <a:off x="6510286" y="2461222"/>
            <a:ext cx="92792" cy="102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타원 113">
            <a:extLst>
              <a:ext uri="{FF2B5EF4-FFF2-40B4-BE49-F238E27FC236}">
                <a16:creationId xmlns:a16="http://schemas.microsoft.com/office/drawing/2014/main" id="{FB12BA80-5770-435F-B8C1-5A3B008C6CC2}"/>
              </a:ext>
            </a:extLst>
          </p:cNvPr>
          <p:cNvSpPr/>
          <p:nvPr/>
        </p:nvSpPr>
        <p:spPr>
          <a:xfrm>
            <a:off x="6544650" y="2924736"/>
            <a:ext cx="92792" cy="102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타원 114">
            <a:extLst>
              <a:ext uri="{FF2B5EF4-FFF2-40B4-BE49-F238E27FC236}">
                <a16:creationId xmlns:a16="http://schemas.microsoft.com/office/drawing/2014/main" id="{C6270973-DFCD-4DAD-A64B-8D047BEAA170}"/>
              </a:ext>
            </a:extLst>
          </p:cNvPr>
          <p:cNvSpPr/>
          <p:nvPr/>
        </p:nvSpPr>
        <p:spPr>
          <a:xfrm>
            <a:off x="10439341" y="2624618"/>
            <a:ext cx="92792" cy="102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타원 115">
            <a:extLst>
              <a:ext uri="{FF2B5EF4-FFF2-40B4-BE49-F238E27FC236}">
                <a16:creationId xmlns:a16="http://schemas.microsoft.com/office/drawing/2014/main" id="{AB0BFEBA-267C-4051-A2A7-C81225744A11}"/>
              </a:ext>
            </a:extLst>
          </p:cNvPr>
          <p:cNvSpPr/>
          <p:nvPr/>
        </p:nvSpPr>
        <p:spPr>
          <a:xfrm>
            <a:off x="7743997" y="2785029"/>
            <a:ext cx="92792" cy="1021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09AA336-B224-445D-8F93-8322254F9831}"/>
              </a:ext>
            </a:extLst>
          </p:cNvPr>
          <p:cNvSpPr txBox="1"/>
          <p:nvPr/>
        </p:nvSpPr>
        <p:spPr>
          <a:xfrm>
            <a:off x="4908185" y="3271531"/>
            <a:ext cx="983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/>
              <a:t>5G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Edge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Cloud</a:t>
            </a:r>
            <a:endParaRPr lang="ko-KR" altLang="en-US" sz="11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82199AF-592A-48A1-A353-AC90322E91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05" y="4388877"/>
            <a:ext cx="728152" cy="728152"/>
          </a:xfrm>
          <a:prstGeom prst="rect">
            <a:avLst/>
          </a:prstGeom>
        </p:spPr>
      </p:pic>
      <p:sp>
        <p:nvSpPr>
          <p:cNvPr id="35" name="모서리가 둥근 직사각형 103">
            <a:extLst>
              <a:ext uri="{FF2B5EF4-FFF2-40B4-BE49-F238E27FC236}">
                <a16:creationId xmlns:a16="http://schemas.microsoft.com/office/drawing/2014/main" id="{E512E9C1-1B25-4723-8FA4-0BEDF2AD8B36}"/>
              </a:ext>
            </a:extLst>
          </p:cNvPr>
          <p:cNvSpPr/>
          <p:nvPr/>
        </p:nvSpPr>
        <p:spPr>
          <a:xfrm>
            <a:off x="4036239" y="4627230"/>
            <a:ext cx="1585154" cy="540251"/>
          </a:xfrm>
          <a:prstGeom prst="roundRect">
            <a:avLst>
              <a:gd name="adj" fmla="val 1123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5G MEC Servers</a:t>
            </a:r>
            <a:endParaRPr lang="ko-KR" altLang="en-US" sz="1600" b="1" dirty="0">
              <a:solidFill>
                <a:schemeClr val="tx1"/>
              </a:solidFill>
              <a:latin typeface="Calibri" panose="020F0502020204030204" pitchFamily="34" charset="0"/>
              <a:ea typeface="함초롬돋움" panose="020B0604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모서리가 둥근 직사각형 110">
            <a:extLst>
              <a:ext uri="{FF2B5EF4-FFF2-40B4-BE49-F238E27FC236}">
                <a16:creationId xmlns:a16="http://schemas.microsoft.com/office/drawing/2014/main" id="{8B0A2FE9-2A76-4605-86BE-DA9124BF56B4}"/>
              </a:ext>
            </a:extLst>
          </p:cNvPr>
          <p:cNvSpPr/>
          <p:nvPr/>
        </p:nvSpPr>
        <p:spPr>
          <a:xfrm>
            <a:off x="4114800" y="4292650"/>
            <a:ext cx="778005" cy="36565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Low Latency</a:t>
            </a:r>
          </a:p>
        </p:txBody>
      </p:sp>
      <p:sp>
        <p:nvSpPr>
          <p:cNvPr id="52" name="모서리가 둥근 직사각형 122">
            <a:extLst>
              <a:ext uri="{FF2B5EF4-FFF2-40B4-BE49-F238E27FC236}">
                <a16:creationId xmlns:a16="http://schemas.microsoft.com/office/drawing/2014/main" id="{16BB2B92-EAC7-476B-B2B2-F4E5F3CD3D85}"/>
              </a:ext>
            </a:extLst>
          </p:cNvPr>
          <p:cNvSpPr/>
          <p:nvPr/>
        </p:nvSpPr>
        <p:spPr>
          <a:xfrm>
            <a:off x="4036239" y="5232023"/>
            <a:ext cx="1725543" cy="189773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3D hand tracking</a:t>
            </a:r>
          </a:p>
        </p:txBody>
      </p:sp>
      <p:sp>
        <p:nvSpPr>
          <p:cNvPr id="53" name="모서리가 둥근 직사각형 123">
            <a:extLst>
              <a:ext uri="{FF2B5EF4-FFF2-40B4-BE49-F238E27FC236}">
                <a16:creationId xmlns:a16="http://schemas.microsoft.com/office/drawing/2014/main" id="{A2AA5850-7D32-449E-AF7A-867BB87F01A2}"/>
              </a:ext>
            </a:extLst>
          </p:cNvPr>
          <p:cNvSpPr/>
          <p:nvPr/>
        </p:nvSpPr>
        <p:spPr>
          <a:xfrm>
            <a:off x="5793485" y="5222817"/>
            <a:ext cx="1719013" cy="189773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3D map reconstruction</a:t>
            </a:r>
          </a:p>
        </p:txBody>
      </p:sp>
      <p:sp>
        <p:nvSpPr>
          <p:cNvPr id="54" name="모서리가 둥근 직사각형 124">
            <a:extLst>
              <a:ext uri="{FF2B5EF4-FFF2-40B4-BE49-F238E27FC236}">
                <a16:creationId xmlns:a16="http://schemas.microsoft.com/office/drawing/2014/main" id="{C1AC17B3-37CF-48A4-8CD4-731C25C52B74}"/>
              </a:ext>
            </a:extLst>
          </p:cNvPr>
          <p:cNvSpPr/>
          <p:nvPr/>
        </p:nvSpPr>
        <p:spPr>
          <a:xfrm>
            <a:off x="4036238" y="5456189"/>
            <a:ext cx="1725543" cy="18494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Interaction engine</a:t>
            </a:r>
          </a:p>
        </p:txBody>
      </p:sp>
      <p:sp>
        <p:nvSpPr>
          <p:cNvPr id="57" name="모서리가 둥근 직사각형 124">
            <a:extLst>
              <a:ext uri="{FF2B5EF4-FFF2-40B4-BE49-F238E27FC236}">
                <a16:creationId xmlns:a16="http://schemas.microsoft.com/office/drawing/2014/main" id="{50ADE546-A3C9-4B32-B19F-30DB711198EF}"/>
              </a:ext>
            </a:extLst>
          </p:cNvPr>
          <p:cNvSpPr/>
          <p:nvPr/>
        </p:nvSpPr>
        <p:spPr>
          <a:xfrm>
            <a:off x="5790847" y="5446371"/>
            <a:ext cx="1719012" cy="177133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Rendering engine</a:t>
            </a: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F873ED88-352A-4F33-A25C-4308131620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" r="98500">
                        <a14:foregroundMark x1="9000" y1="53000" x2="52500" y2="26500"/>
                        <a14:foregroundMark x1="47500" y1="29000" x2="89500" y2="52000"/>
                        <a14:foregroundMark x1="47500" y1="75000" x2="68000" y2="41000"/>
                        <a14:foregroundMark x1="82500" y1="55500" x2="19000" y2="57500"/>
                        <a14:foregroundMark x1="40500" y1="36000" x2="42000" y2="71500"/>
                        <a14:foregroundMark x1="21000" y1="49500" x2="76500" y2="41000"/>
                        <a14:foregroundMark x1="51000" y1="31000" x2="53500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20" y="4516927"/>
            <a:ext cx="714319" cy="714319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9F7A2397-534F-42F8-A4D5-B3EBAAC6A7A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26066" r="20705" b="15800"/>
          <a:stretch/>
        </p:blipFill>
        <p:spPr>
          <a:xfrm>
            <a:off x="6464634" y="4305486"/>
            <a:ext cx="518591" cy="525073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A8967D4B-61AB-4379-B11D-2C933DCF9DE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47222" y1="37339" x2="46759" y2="40773"/>
                        <a14:foregroundMark x1="61111" y1="16309" x2="60185" y2="21459"/>
                        <a14:foregroundMark x1="74537" y1="21888" x2="74074" y2="30043"/>
                        <a14:foregroundMark x1="74537" y1="40773" x2="74537" y2="50215"/>
                        <a14:foregroundMark x1="75000" y1="37339" x2="75463" y2="38627"/>
                        <a14:foregroundMark x1="47685" y1="52361" x2="47222" y2="62232"/>
                        <a14:foregroundMark x1="33333" y1="65236" x2="33796" y2="73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8" t="11131" r="15296" b="19213"/>
          <a:stretch/>
        </p:blipFill>
        <p:spPr>
          <a:xfrm flipH="1">
            <a:off x="6878807" y="4318261"/>
            <a:ext cx="469702" cy="624907"/>
          </a:xfrm>
          <a:prstGeom prst="rect">
            <a:avLst/>
          </a:prstGeom>
        </p:spPr>
      </p:pic>
      <p:sp>
        <p:nvSpPr>
          <p:cNvPr id="122" name="순서도: 처리 121">
            <a:extLst>
              <a:ext uri="{FF2B5EF4-FFF2-40B4-BE49-F238E27FC236}">
                <a16:creationId xmlns:a16="http://schemas.microsoft.com/office/drawing/2014/main" id="{0ED64F5E-78AD-4050-B94B-9F72604E6B48}"/>
              </a:ext>
            </a:extLst>
          </p:cNvPr>
          <p:cNvSpPr/>
          <p:nvPr/>
        </p:nvSpPr>
        <p:spPr>
          <a:xfrm>
            <a:off x="3987181" y="4238391"/>
            <a:ext cx="3581400" cy="1752309"/>
          </a:xfrm>
          <a:prstGeom prst="flowChartProcess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2" name="직선 연결선 131">
            <a:extLst>
              <a:ext uri="{FF2B5EF4-FFF2-40B4-BE49-F238E27FC236}">
                <a16:creationId xmlns:a16="http://schemas.microsoft.com/office/drawing/2014/main" id="{06F04926-5FEE-429A-9424-1CA66513057C}"/>
              </a:ext>
            </a:extLst>
          </p:cNvPr>
          <p:cNvCxnSpPr>
            <a:cxnSpLocks/>
          </p:cNvCxnSpPr>
          <p:nvPr/>
        </p:nvCxnSpPr>
        <p:spPr>
          <a:xfrm flipH="1">
            <a:off x="3969293" y="3774518"/>
            <a:ext cx="555779" cy="4724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연결선 133">
            <a:extLst>
              <a:ext uri="{FF2B5EF4-FFF2-40B4-BE49-F238E27FC236}">
                <a16:creationId xmlns:a16="http://schemas.microsoft.com/office/drawing/2014/main" id="{764CA0A9-78FC-4D9D-BB04-586C847EC8D0}"/>
              </a:ext>
            </a:extLst>
          </p:cNvPr>
          <p:cNvCxnSpPr>
            <a:cxnSpLocks/>
          </p:cNvCxnSpPr>
          <p:nvPr/>
        </p:nvCxnSpPr>
        <p:spPr>
          <a:xfrm>
            <a:off x="5698041" y="3642642"/>
            <a:ext cx="1914361" cy="5957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57F50991-95DA-4D3C-8A54-BC46CFBE74CF}"/>
              </a:ext>
            </a:extLst>
          </p:cNvPr>
          <p:cNvSpPr txBox="1"/>
          <p:nvPr/>
        </p:nvSpPr>
        <p:spPr>
          <a:xfrm>
            <a:off x="4386066" y="556050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4F9C9D6-844E-4722-8E8B-1E200285CF73}"/>
              </a:ext>
            </a:extLst>
          </p:cNvPr>
          <p:cNvSpPr txBox="1"/>
          <p:nvPr/>
        </p:nvSpPr>
        <p:spPr>
          <a:xfrm>
            <a:off x="1937481" y="383296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38" name="모서리가 둥근 직사각형 106">
            <a:extLst>
              <a:ext uri="{FF2B5EF4-FFF2-40B4-BE49-F238E27FC236}">
                <a16:creationId xmlns:a16="http://schemas.microsoft.com/office/drawing/2014/main" id="{8DC1D327-66FF-48BE-B437-EC3A59CA06C5}"/>
              </a:ext>
            </a:extLst>
          </p:cNvPr>
          <p:cNvSpPr/>
          <p:nvPr/>
        </p:nvSpPr>
        <p:spPr>
          <a:xfrm>
            <a:off x="4931798" y="4297033"/>
            <a:ext cx="584174" cy="365654"/>
          </a:xfrm>
          <a:prstGeom prst="roundRect">
            <a:avLst>
              <a:gd name="adj" fmla="val 1123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Sync</a:t>
            </a:r>
            <a:endParaRPr lang="ko-KR" altLang="en-US" sz="1200" b="1" dirty="0">
              <a:solidFill>
                <a:schemeClr val="tx1"/>
              </a:solidFill>
              <a:latin typeface="Calibri" panose="020F0502020204030204" pitchFamily="34" charset="0"/>
              <a:ea typeface="함초롬돋움" panose="020B0604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F14D606-7BF3-4EDE-A2FF-CCD812CE19D4}"/>
              </a:ext>
            </a:extLst>
          </p:cNvPr>
          <p:cNvSpPr txBox="1"/>
          <p:nvPr/>
        </p:nvSpPr>
        <p:spPr>
          <a:xfrm>
            <a:off x="655434" y="762000"/>
            <a:ext cx="7955166" cy="45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XR content operation on the MEC(Mobile Edge Computing)</a:t>
            </a:r>
            <a:endParaRPr lang="ko-KR" altLang="en-US" dirty="0"/>
          </a:p>
        </p:txBody>
      </p:sp>
      <p:sp>
        <p:nvSpPr>
          <p:cNvPr id="145" name="바닥글 개체 틀 2">
            <a:extLst>
              <a:ext uri="{FF2B5EF4-FFF2-40B4-BE49-F238E27FC236}">
                <a16:creationId xmlns:a16="http://schemas.microsoft.com/office/drawing/2014/main" id="{DFA143F9-6800-46CF-93D6-588602B5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3079-20-0054-00-0002-User requirement analysis for </a:t>
            </a:r>
            <a:r>
              <a:rPr lang="en-US" dirty="0" err="1"/>
              <a:t>QoI</a:t>
            </a:r>
            <a:r>
              <a:rPr lang="en-US" dirty="0"/>
              <a:t> measurement on XR content</a:t>
            </a:r>
          </a:p>
        </p:txBody>
      </p:sp>
    </p:spTree>
    <p:extLst>
      <p:ext uri="{BB962C8B-B14F-4D97-AF65-F5344CB8AC3E}">
        <p14:creationId xmlns:p14="http://schemas.microsoft.com/office/powerpoint/2010/main" val="7154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오른쪽 화살표 64">
            <a:extLst>
              <a:ext uri="{FF2B5EF4-FFF2-40B4-BE49-F238E27FC236}">
                <a16:creationId xmlns:a16="http://schemas.microsoft.com/office/drawing/2014/main" id="{F2C79B3B-1E4E-48E9-B0B1-51E78E35927A}"/>
              </a:ext>
            </a:extLst>
          </p:cNvPr>
          <p:cNvSpPr/>
          <p:nvPr/>
        </p:nvSpPr>
        <p:spPr>
          <a:xfrm flipV="1">
            <a:off x="7180009" y="4187579"/>
            <a:ext cx="493925" cy="359067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오른쪽 화살표 64">
            <a:extLst>
              <a:ext uri="{FF2B5EF4-FFF2-40B4-BE49-F238E27FC236}">
                <a16:creationId xmlns:a16="http://schemas.microsoft.com/office/drawing/2014/main" id="{2949DCB3-7D89-4523-9BF2-BF9FAB074D49}"/>
              </a:ext>
            </a:extLst>
          </p:cNvPr>
          <p:cNvSpPr/>
          <p:nvPr/>
        </p:nvSpPr>
        <p:spPr>
          <a:xfrm rot="5400000" flipV="1">
            <a:off x="6147105" y="2951564"/>
            <a:ext cx="473705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Scope of the standards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 dirty="0">
              <a:latin typeface="Myriad Pro" charset="0"/>
            </a:endParaRPr>
          </a:p>
        </p:txBody>
      </p:sp>
      <p:sp>
        <p:nvSpPr>
          <p:cNvPr id="6" name="오른쪽 화살표 64">
            <a:extLst>
              <a:ext uri="{FF2B5EF4-FFF2-40B4-BE49-F238E27FC236}">
                <a16:creationId xmlns:a16="http://schemas.microsoft.com/office/drawing/2014/main" id="{BEEE0411-E906-4480-A5A4-F41219494122}"/>
              </a:ext>
            </a:extLst>
          </p:cNvPr>
          <p:cNvSpPr/>
          <p:nvPr/>
        </p:nvSpPr>
        <p:spPr>
          <a:xfrm flipV="1">
            <a:off x="4146731" y="2536541"/>
            <a:ext cx="1087028" cy="345263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4">
            <a:extLst>
              <a:ext uri="{FF2B5EF4-FFF2-40B4-BE49-F238E27FC236}">
                <a16:creationId xmlns:a16="http://schemas.microsoft.com/office/drawing/2014/main" id="{9282A87F-38E3-498E-A766-DD5009038F9B}"/>
              </a:ext>
            </a:extLst>
          </p:cNvPr>
          <p:cNvSpPr/>
          <p:nvPr/>
        </p:nvSpPr>
        <p:spPr>
          <a:xfrm flipV="1">
            <a:off x="1228306" y="3769537"/>
            <a:ext cx="1297526" cy="345263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64">
            <a:extLst>
              <a:ext uri="{FF2B5EF4-FFF2-40B4-BE49-F238E27FC236}">
                <a16:creationId xmlns:a16="http://schemas.microsoft.com/office/drawing/2014/main" id="{72DA2EA6-EFB1-41E1-BFC0-F975F5752708}"/>
              </a:ext>
            </a:extLst>
          </p:cNvPr>
          <p:cNvSpPr/>
          <p:nvPr/>
        </p:nvSpPr>
        <p:spPr>
          <a:xfrm flipV="1">
            <a:off x="1234920" y="3702655"/>
            <a:ext cx="1297526" cy="345263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64">
            <a:extLst>
              <a:ext uri="{FF2B5EF4-FFF2-40B4-BE49-F238E27FC236}">
                <a16:creationId xmlns:a16="http://schemas.microsoft.com/office/drawing/2014/main" id="{58B6ADFC-A15F-4189-BAE5-72A2AD19A3D9}"/>
              </a:ext>
            </a:extLst>
          </p:cNvPr>
          <p:cNvSpPr/>
          <p:nvPr/>
        </p:nvSpPr>
        <p:spPr>
          <a:xfrm rot="22883" flipV="1">
            <a:off x="1234920" y="3639509"/>
            <a:ext cx="1297527" cy="345263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74">
            <a:extLst>
              <a:ext uri="{FF2B5EF4-FFF2-40B4-BE49-F238E27FC236}">
                <a16:creationId xmlns:a16="http://schemas.microsoft.com/office/drawing/2014/main" id="{9375282D-4803-446E-B8D8-8654B2DFF0ED}"/>
              </a:ext>
            </a:extLst>
          </p:cNvPr>
          <p:cNvSpPr/>
          <p:nvPr/>
        </p:nvSpPr>
        <p:spPr>
          <a:xfrm>
            <a:off x="2491021" y="1752788"/>
            <a:ext cx="1947904" cy="3240727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모서리가 둥근 직사각형 74">
            <a:extLst>
              <a:ext uri="{FF2B5EF4-FFF2-40B4-BE49-F238E27FC236}">
                <a16:creationId xmlns:a16="http://schemas.microsoft.com/office/drawing/2014/main" id="{5E468985-9014-456E-8B51-DAB334AFF70C}"/>
              </a:ext>
            </a:extLst>
          </p:cNvPr>
          <p:cNvSpPr/>
          <p:nvPr/>
        </p:nvSpPr>
        <p:spPr>
          <a:xfrm>
            <a:off x="421232" y="3615248"/>
            <a:ext cx="1283864" cy="1261552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477E3A8-6C71-4BC1-9113-00577F7EE3FF}"/>
              </a:ext>
            </a:extLst>
          </p:cNvPr>
          <p:cNvSpPr/>
          <p:nvPr/>
        </p:nvSpPr>
        <p:spPr>
          <a:xfrm>
            <a:off x="479916" y="3397978"/>
            <a:ext cx="1101600" cy="35638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Measured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</a:rPr>
              <a:t>Data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46">
            <a:extLst>
              <a:ext uri="{FF2B5EF4-FFF2-40B4-BE49-F238E27FC236}">
                <a16:creationId xmlns:a16="http://schemas.microsoft.com/office/drawing/2014/main" id="{22EECB59-BECC-49CF-BE1C-0E8D9C4382D5}"/>
              </a:ext>
            </a:extLst>
          </p:cNvPr>
          <p:cNvSpPr/>
          <p:nvPr/>
        </p:nvSpPr>
        <p:spPr>
          <a:xfrm>
            <a:off x="586546" y="3943621"/>
            <a:ext cx="1065649" cy="771795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환경</a:t>
            </a:r>
            <a:r>
              <a:rPr lang="en-US" altLang="ko-KR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콘텐츠 정보</a:t>
            </a:r>
          </a:p>
        </p:txBody>
      </p:sp>
      <p:sp>
        <p:nvSpPr>
          <p:cNvPr id="16" name="모서리가 둥근 직사각형 46">
            <a:extLst>
              <a:ext uri="{FF2B5EF4-FFF2-40B4-BE49-F238E27FC236}">
                <a16:creationId xmlns:a16="http://schemas.microsoft.com/office/drawing/2014/main" id="{7FF6DABB-6274-49E3-9DE6-B7DFC2F6EB34}"/>
              </a:ext>
            </a:extLst>
          </p:cNvPr>
          <p:cNvSpPr/>
          <p:nvPr/>
        </p:nvSpPr>
        <p:spPr>
          <a:xfrm>
            <a:off x="523212" y="3914894"/>
            <a:ext cx="1065649" cy="771795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환경</a:t>
            </a:r>
            <a:r>
              <a:rPr lang="en-US" altLang="ko-KR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콘텐츠 정보</a:t>
            </a:r>
          </a:p>
        </p:txBody>
      </p:sp>
      <p:sp>
        <p:nvSpPr>
          <p:cNvPr id="18" name="모서리가 둥근 직사각형 46">
            <a:extLst>
              <a:ext uri="{FF2B5EF4-FFF2-40B4-BE49-F238E27FC236}">
                <a16:creationId xmlns:a16="http://schemas.microsoft.com/office/drawing/2014/main" id="{3DE1E9D5-7981-44BE-9A93-19BF99B77CC1}"/>
              </a:ext>
            </a:extLst>
          </p:cNvPr>
          <p:cNvSpPr/>
          <p:nvPr/>
        </p:nvSpPr>
        <p:spPr>
          <a:xfrm>
            <a:off x="463244" y="3885779"/>
            <a:ext cx="1065649" cy="771795"/>
          </a:xfrm>
          <a:prstGeom prst="roundRect">
            <a:avLst>
              <a:gd name="adj" fmla="val 11011"/>
            </a:avLst>
          </a:prstGeom>
          <a:solidFill>
            <a:schemeClr val="bg1"/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Env. Info</a:t>
            </a: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Content</a:t>
            </a:r>
            <a:r>
              <a:rPr lang="ko-KR" altLang="en-US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Info</a:t>
            </a: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Interaction</a:t>
            </a:r>
            <a:r>
              <a:rPr lang="ko-KR" altLang="en-US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Info</a:t>
            </a:r>
          </a:p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User</a:t>
            </a:r>
            <a:r>
              <a:rPr lang="ko-KR" altLang="en-US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Info</a:t>
            </a:r>
            <a:endParaRPr lang="ko-KR" altLang="en-US" sz="10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9" name="원통형 229">
            <a:extLst>
              <a:ext uri="{FF2B5EF4-FFF2-40B4-BE49-F238E27FC236}">
                <a16:creationId xmlns:a16="http://schemas.microsoft.com/office/drawing/2014/main" id="{52C29DC3-573C-4D8C-98FE-47201BB86350}"/>
              </a:ext>
            </a:extLst>
          </p:cNvPr>
          <p:cNvSpPr/>
          <p:nvPr/>
        </p:nvSpPr>
        <p:spPr>
          <a:xfrm>
            <a:off x="5269437" y="4118826"/>
            <a:ext cx="1917793" cy="529374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/>
              <a:t> Integrated </a:t>
            </a:r>
            <a:r>
              <a:rPr lang="en-US" altLang="ko-KR" sz="1400" b="1" dirty="0" err="1"/>
              <a:t>QoI</a:t>
            </a:r>
            <a:endParaRPr lang="ko-KR" altLang="en-US" sz="1400" b="1" dirty="0"/>
          </a:p>
        </p:txBody>
      </p:sp>
      <p:sp>
        <p:nvSpPr>
          <p:cNvPr id="20" name="순서도: 연결자 19">
            <a:extLst>
              <a:ext uri="{FF2B5EF4-FFF2-40B4-BE49-F238E27FC236}">
                <a16:creationId xmlns:a16="http://schemas.microsoft.com/office/drawing/2014/main" id="{91A360F3-0065-4651-8BAA-92D4122AA39F}"/>
              </a:ext>
            </a:extLst>
          </p:cNvPr>
          <p:cNvSpPr/>
          <p:nvPr/>
        </p:nvSpPr>
        <p:spPr>
          <a:xfrm>
            <a:off x="7636663" y="3946917"/>
            <a:ext cx="1332544" cy="777483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Predicted</a:t>
            </a:r>
          </a:p>
          <a:p>
            <a:pPr algn="ctr"/>
            <a:r>
              <a:rPr lang="en-US" altLang="ko-KR" sz="1200" b="1" dirty="0" err="1">
                <a:solidFill>
                  <a:schemeClr val="bg1"/>
                </a:solidFill>
              </a:rPr>
              <a:t>QoI</a:t>
            </a:r>
            <a:endParaRPr lang="en-US" altLang="ko-KR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Score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모서리가 둥근 직사각형 74">
            <a:extLst>
              <a:ext uri="{FF2B5EF4-FFF2-40B4-BE49-F238E27FC236}">
                <a16:creationId xmlns:a16="http://schemas.microsoft.com/office/drawing/2014/main" id="{978AE990-A266-4180-83F3-E7FDFB643E52}"/>
              </a:ext>
            </a:extLst>
          </p:cNvPr>
          <p:cNvSpPr/>
          <p:nvPr/>
        </p:nvSpPr>
        <p:spPr>
          <a:xfrm>
            <a:off x="378450" y="1730048"/>
            <a:ext cx="1283864" cy="1320946"/>
          </a:xfrm>
          <a:prstGeom prst="roundRect">
            <a:avLst>
              <a:gd name="adj" fmla="val 10622"/>
            </a:avLst>
          </a:prstGeom>
          <a:solidFill>
            <a:schemeClr val="bg1"/>
          </a:solidFill>
          <a:ln w="12700">
            <a:solidFill>
              <a:srgbClr val="0A3E8A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B23EABF-ED18-4115-8AEC-80CFC387784B}"/>
              </a:ext>
            </a:extLst>
          </p:cNvPr>
          <p:cNvSpPr/>
          <p:nvPr/>
        </p:nvSpPr>
        <p:spPr>
          <a:xfrm>
            <a:off x="442658" y="1492593"/>
            <a:ext cx="1101600" cy="35204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Reference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Content</a:t>
            </a:r>
          </a:p>
        </p:txBody>
      </p:sp>
      <p:sp>
        <p:nvSpPr>
          <p:cNvPr id="28" name="모서리가 둥근 직사각형 46">
            <a:extLst>
              <a:ext uri="{FF2B5EF4-FFF2-40B4-BE49-F238E27FC236}">
                <a16:creationId xmlns:a16="http://schemas.microsoft.com/office/drawing/2014/main" id="{977A4965-EC09-465D-AEC8-A73190BACC2F}"/>
              </a:ext>
            </a:extLst>
          </p:cNvPr>
          <p:cNvSpPr/>
          <p:nvPr/>
        </p:nvSpPr>
        <p:spPr>
          <a:xfrm>
            <a:off x="550520" y="2621240"/>
            <a:ext cx="1065649" cy="352041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사용자 평가 점수</a:t>
            </a:r>
          </a:p>
        </p:txBody>
      </p:sp>
      <p:sp>
        <p:nvSpPr>
          <p:cNvPr id="29" name="모서리가 둥근 직사각형 46">
            <a:extLst>
              <a:ext uri="{FF2B5EF4-FFF2-40B4-BE49-F238E27FC236}">
                <a16:creationId xmlns:a16="http://schemas.microsoft.com/office/drawing/2014/main" id="{90CBF52D-DFA3-4411-A4FE-545826D67285}"/>
              </a:ext>
            </a:extLst>
          </p:cNvPr>
          <p:cNvSpPr/>
          <p:nvPr/>
        </p:nvSpPr>
        <p:spPr>
          <a:xfrm>
            <a:off x="487186" y="2592513"/>
            <a:ext cx="1065649" cy="352041"/>
          </a:xfrm>
          <a:prstGeom prst="roundRect">
            <a:avLst>
              <a:gd name="adj" fmla="val 11011"/>
            </a:avLst>
          </a:prstGeom>
          <a:solidFill>
            <a:schemeClr val="bg2">
              <a:lumMod val="25000"/>
            </a:schemeClr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사용자 평가 점수</a:t>
            </a:r>
          </a:p>
        </p:txBody>
      </p:sp>
      <p:sp>
        <p:nvSpPr>
          <p:cNvPr id="30" name="모서리가 둥근 직사각형 46">
            <a:extLst>
              <a:ext uri="{FF2B5EF4-FFF2-40B4-BE49-F238E27FC236}">
                <a16:creationId xmlns:a16="http://schemas.microsoft.com/office/drawing/2014/main" id="{F314348C-BEBB-4464-99AC-52C17EC665DA}"/>
              </a:ext>
            </a:extLst>
          </p:cNvPr>
          <p:cNvSpPr/>
          <p:nvPr/>
        </p:nvSpPr>
        <p:spPr>
          <a:xfrm>
            <a:off x="427218" y="2563398"/>
            <a:ext cx="1065649" cy="352041"/>
          </a:xfrm>
          <a:prstGeom prst="roundRect">
            <a:avLst>
              <a:gd name="adj" fmla="val 11011"/>
            </a:avLst>
          </a:prstGeom>
          <a:solidFill>
            <a:schemeClr val="bg1"/>
          </a:solidFill>
          <a:ln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User’s</a:t>
            </a:r>
            <a:r>
              <a:rPr lang="ko-KR" altLang="en-US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0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Evaluation</a:t>
            </a:r>
            <a:endParaRPr lang="ko-KR" altLang="en-US" sz="10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1" name="Picture 8" descr="Image result for vr interaction">
            <a:extLst>
              <a:ext uri="{FF2B5EF4-FFF2-40B4-BE49-F238E27FC236}">
                <a16:creationId xmlns:a16="http://schemas.microsoft.com/office/drawing/2014/main" id="{2FF888DF-7327-4FA3-84EC-247CFBAA7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r="18634"/>
          <a:stretch/>
        </p:blipFill>
        <p:spPr bwMode="auto">
          <a:xfrm>
            <a:off x="463943" y="1944394"/>
            <a:ext cx="1069466" cy="58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연결선: 꺾임 237">
            <a:extLst>
              <a:ext uri="{FF2B5EF4-FFF2-40B4-BE49-F238E27FC236}">
                <a16:creationId xmlns:a16="http://schemas.microsoft.com/office/drawing/2014/main" id="{F88ECD80-0A20-4564-9FD4-11F78CCB6669}"/>
              </a:ext>
            </a:extLst>
          </p:cNvPr>
          <p:cNvCxnSpPr>
            <a:cxnSpLocks/>
            <a:stCxn id="30" idx="1"/>
            <a:endCxn id="20" idx="4"/>
          </p:cNvCxnSpPr>
          <p:nvPr/>
        </p:nvCxnSpPr>
        <p:spPr>
          <a:xfrm rot="10800000" flipH="1" flipV="1">
            <a:off x="427217" y="2739418"/>
            <a:ext cx="7875717" cy="1984981"/>
          </a:xfrm>
          <a:prstGeom prst="bentConnector4">
            <a:avLst>
              <a:gd name="adj1" fmla="val -2903"/>
              <a:gd name="adj2" fmla="val 122870"/>
            </a:avLst>
          </a:prstGeom>
          <a:ln w="12700">
            <a:solidFill>
              <a:schemeClr val="tx1"/>
            </a:solidFill>
            <a:prstDash val="solid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6C5A557-26B1-4EFA-870C-74EB7459D823}"/>
              </a:ext>
            </a:extLst>
          </p:cNvPr>
          <p:cNvSpPr/>
          <p:nvPr/>
        </p:nvSpPr>
        <p:spPr>
          <a:xfrm>
            <a:off x="4953000" y="4981222"/>
            <a:ext cx="2213105" cy="333207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Correlation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</a:rPr>
              <a:t>Assessment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057DD3E-3312-42C8-B6A0-9A3BD8A31579}"/>
              </a:ext>
            </a:extLst>
          </p:cNvPr>
          <p:cNvSpPr/>
          <p:nvPr/>
        </p:nvSpPr>
        <p:spPr>
          <a:xfrm>
            <a:off x="2633599" y="4280078"/>
            <a:ext cx="1648079" cy="5555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Cognitive Modeling</a:t>
            </a:r>
            <a:endParaRPr lang="ko-KR" altLang="en-US" sz="12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4" name="오른쪽 화살표 64">
            <a:extLst>
              <a:ext uri="{FF2B5EF4-FFF2-40B4-BE49-F238E27FC236}">
                <a16:creationId xmlns:a16="http://schemas.microsoft.com/office/drawing/2014/main" id="{07163DF1-6059-4FF5-BC85-8964D1AE000F}"/>
              </a:ext>
            </a:extLst>
          </p:cNvPr>
          <p:cNvSpPr/>
          <p:nvPr/>
        </p:nvSpPr>
        <p:spPr>
          <a:xfrm rot="5400000" flipV="1">
            <a:off x="5989801" y="2947520"/>
            <a:ext cx="473704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오른쪽 화살표 64">
            <a:extLst>
              <a:ext uri="{FF2B5EF4-FFF2-40B4-BE49-F238E27FC236}">
                <a16:creationId xmlns:a16="http://schemas.microsoft.com/office/drawing/2014/main" id="{D4A447F1-CF7A-4D89-BFF4-449D31228E4F}"/>
              </a:ext>
            </a:extLst>
          </p:cNvPr>
          <p:cNvSpPr/>
          <p:nvPr/>
        </p:nvSpPr>
        <p:spPr>
          <a:xfrm rot="5400000" flipV="1">
            <a:off x="5836089" y="2932679"/>
            <a:ext cx="473704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원통형 201">
            <a:extLst>
              <a:ext uri="{FF2B5EF4-FFF2-40B4-BE49-F238E27FC236}">
                <a16:creationId xmlns:a16="http://schemas.microsoft.com/office/drawing/2014/main" id="{6B62687E-2DDD-473B-B156-1839EFD57777}"/>
              </a:ext>
            </a:extLst>
          </p:cNvPr>
          <p:cNvSpPr/>
          <p:nvPr/>
        </p:nvSpPr>
        <p:spPr>
          <a:xfrm>
            <a:off x="5249594" y="2453088"/>
            <a:ext cx="2025822" cy="488757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b="1" dirty="0" err="1"/>
              <a:t>QoI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Metric</a:t>
            </a:r>
            <a:r>
              <a:rPr lang="ko-KR" altLang="en-US" sz="1400" b="1" dirty="0"/>
              <a:t> </a:t>
            </a: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A463DD2D-4755-4405-8E09-99EEEB1A86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97965" y="1605385"/>
            <a:ext cx="1823554" cy="893875"/>
          </a:xfrm>
          <a:prstGeom prst="rect">
            <a:avLst/>
          </a:prstGeom>
        </p:spPr>
      </p:pic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DEB5C636-E056-4D49-8619-0CEF96864B12}"/>
              </a:ext>
            </a:extLst>
          </p:cNvPr>
          <p:cNvCxnSpPr>
            <a:cxnSpLocks/>
          </p:cNvCxnSpPr>
          <p:nvPr/>
        </p:nvCxnSpPr>
        <p:spPr>
          <a:xfrm>
            <a:off x="2119132" y="1326608"/>
            <a:ext cx="63171" cy="4681543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EC0D51AC-3D88-4758-9107-A8F369A9C702}"/>
              </a:ext>
            </a:extLst>
          </p:cNvPr>
          <p:cNvCxnSpPr>
            <a:cxnSpLocks/>
          </p:cNvCxnSpPr>
          <p:nvPr/>
        </p:nvCxnSpPr>
        <p:spPr>
          <a:xfrm>
            <a:off x="4757474" y="1295400"/>
            <a:ext cx="0" cy="4626898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98DD85FB-DD6E-4AAD-B793-3FE7249BF413}"/>
              </a:ext>
            </a:extLst>
          </p:cNvPr>
          <p:cNvCxnSpPr>
            <a:cxnSpLocks/>
          </p:cNvCxnSpPr>
          <p:nvPr/>
        </p:nvCxnSpPr>
        <p:spPr>
          <a:xfrm>
            <a:off x="7467600" y="1386333"/>
            <a:ext cx="30799" cy="4549810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DA51A9E5-AAB0-4518-A2FA-B240ABEBEECF}"/>
              </a:ext>
            </a:extLst>
          </p:cNvPr>
          <p:cNvCxnSpPr/>
          <p:nvPr/>
        </p:nvCxnSpPr>
        <p:spPr>
          <a:xfrm>
            <a:off x="247655" y="5533768"/>
            <a:ext cx="187147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76B55B33-76C5-4200-BD99-22C1AF740A2A}"/>
              </a:ext>
            </a:extLst>
          </p:cNvPr>
          <p:cNvCxnSpPr>
            <a:cxnSpLocks/>
          </p:cNvCxnSpPr>
          <p:nvPr/>
        </p:nvCxnSpPr>
        <p:spPr>
          <a:xfrm>
            <a:off x="2243369" y="5541705"/>
            <a:ext cx="2477615" cy="117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9D371EDB-2B34-4072-A374-A142C5A325E8}"/>
              </a:ext>
            </a:extLst>
          </p:cNvPr>
          <p:cNvCxnSpPr>
            <a:cxnSpLocks/>
          </p:cNvCxnSpPr>
          <p:nvPr/>
        </p:nvCxnSpPr>
        <p:spPr>
          <a:xfrm flipV="1">
            <a:off x="4720984" y="5552543"/>
            <a:ext cx="2762015" cy="1372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84D435EE-3492-45B4-B7DF-3E23D49F154B}"/>
              </a:ext>
            </a:extLst>
          </p:cNvPr>
          <p:cNvCxnSpPr>
            <a:cxnSpLocks/>
          </p:cNvCxnSpPr>
          <p:nvPr/>
        </p:nvCxnSpPr>
        <p:spPr>
          <a:xfrm>
            <a:off x="7543800" y="5541705"/>
            <a:ext cx="149829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5B01FF49-12AB-4894-9D2E-EF43A2F0C6A2}"/>
              </a:ext>
            </a:extLst>
          </p:cNvPr>
          <p:cNvCxnSpPr>
            <a:cxnSpLocks/>
          </p:cNvCxnSpPr>
          <p:nvPr/>
        </p:nvCxnSpPr>
        <p:spPr>
          <a:xfrm>
            <a:off x="108779" y="1355792"/>
            <a:ext cx="0" cy="4649929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295AE72A-4120-4CA1-BB78-6B9B43FBBF76}"/>
              </a:ext>
            </a:extLst>
          </p:cNvPr>
          <p:cNvCxnSpPr>
            <a:cxnSpLocks/>
          </p:cNvCxnSpPr>
          <p:nvPr/>
        </p:nvCxnSpPr>
        <p:spPr>
          <a:xfrm>
            <a:off x="9065069" y="1326608"/>
            <a:ext cx="0" cy="4612921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3665306-0206-4082-8BC8-2148876A089C}"/>
              </a:ext>
            </a:extLst>
          </p:cNvPr>
          <p:cNvSpPr txBox="1"/>
          <p:nvPr/>
        </p:nvSpPr>
        <p:spPr>
          <a:xfrm>
            <a:off x="402208" y="5488309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solidFill>
                  <a:schemeClr val="accent1"/>
                </a:solidFill>
              </a:rPr>
              <a:t>Measuring</a:t>
            </a:r>
          </a:p>
          <a:p>
            <a:r>
              <a:rPr lang="en-US" altLang="ko-KR" sz="1200" b="1" i="1" dirty="0">
                <a:solidFill>
                  <a:schemeClr val="accent1"/>
                </a:solidFill>
              </a:rPr>
              <a:t>Data Info</a:t>
            </a:r>
            <a:endParaRPr lang="ko-KR" altLang="en-US" sz="1200" b="1" i="1" dirty="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E69F36-4D1E-4912-942C-C650EEED1E23}"/>
              </a:ext>
            </a:extLst>
          </p:cNvPr>
          <p:cNvSpPr txBox="1"/>
          <p:nvPr/>
        </p:nvSpPr>
        <p:spPr>
          <a:xfrm>
            <a:off x="2198891" y="5566264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solidFill>
                  <a:schemeClr val="accent1"/>
                </a:solidFill>
              </a:rPr>
              <a:t>Analyzing</a:t>
            </a:r>
            <a:r>
              <a:rPr lang="ko-KR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ko-KR" sz="1200" b="1" i="1" dirty="0">
                <a:solidFill>
                  <a:schemeClr val="accent1"/>
                </a:solidFill>
              </a:rPr>
              <a:t>and</a:t>
            </a:r>
            <a:r>
              <a:rPr lang="ko-KR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ko-KR" sz="1200" b="1" i="1" dirty="0">
                <a:solidFill>
                  <a:schemeClr val="accent1"/>
                </a:solidFill>
              </a:rPr>
              <a:t>Modeling</a:t>
            </a:r>
          </a:p>
          <a:p>
            <a:r>
              <a:rPr lang="en-US" altLang="ko-KR" sz="1200" b="1" i="1" dirty="0">
                <a:solidFill>
                  <a:schemeClr val="accent1"/>
                </a:solidFill>
              </a:rPr>
              <a:t>Features</a:t>
            </a:r>
            <a:endParaRPr lang="ko-KR" altLang="en-US" sz="1200" b="1" i="1" dirty="0">
              <a:solidFill>
                <a:schemeClr val="accent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44EB19-E391-4A62-9E07-7D90D11E92C2}"/>
              </a:ext>
            </a:extLst>
          </p:cNvPr>
          <p:cNvSpPr txBox="1"/>
          <p:nvPr/>
        </p:nvSpPr>
        <p:spPr>
          <a:xfrm>
            <a:off x="5470603" y="55525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solidFill>
                  <a:schemeClr val="accent1"/>
                </a:solidFill>
              </a:rPr>
              <a:t>Mapping</a:t>
            </a:r>
          </a:p>
          <a:p>
            <a:r>
              <a:rPr lang="en-US" altLang="ko-KR" sz="1200" b="1" i="1" dirty="0">
                <a:solidFill>
                  <a:schemeClr val="accent1"/>
                </a:solidFill>
              </a:rPr>
              <a:t>Quantified</a:t>
            </a:r>
            <a:r>
              <a:rPr lang="ko-KR" altLang="en-US" sz="1200" b="1" i="1" dirty="0">
                <a:solidFill>
                  <a:schemeClr val="accent1"/>
                </a:solidFill>
              </a:rPr>
              <a:t> </a:t>
            </a:r>
            <a:r>
              <a:rPr lang="en-US" altLang="ko-KR" sz="1200" b="1" i="1" dirty="0" err="1">
                <a:solidFill>
                  <a:schemeClr val="accent1"/>
                </a:solidFill>
              </a:rPr>
              <a:t>QoI</a:t>
            </a:r>
            <a:r>
              <a:rPr lang="ko-KR" altLang="en-US" sz="1200" b="1" i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F1B3CC-C6B0-4F6A-8261-706C6FCA0833}"/>
              </a:ext>
            </a:extLst>
          </p:cNvPr>
          <p:cNvSpPr txBox="1"/>
          <p:nvPr/>
        </p:nvSpPr>
        <p:spPr>
          <a:xfrm>
            <a:off x="7857393" y="5486400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>
                <a:solidFill>
                  <a:schemeClr val="accent1"/>
                </a:solidFill>
              </a:rPr>
              <a:t>Scoring</a:t>
            </a:r>
            <a:r>
              <a:rPr lang="ko-KR" altLang="en-US" sz="1200" b="1" i="1" dirty="0">
                <a:solidFill>
                  <a:schemeClr val="accent1"/>
                </a:solidFill>
              </a:rPr>
              <a:t> </a:t>
            </a:r>
            <a:endParaRPr lang="en-US" altLang="ko-KR" sz="1200" b="1" i="1" dirty="0">
              <a:solidFill>
                <a:schemeClr val="accent1"/>
              </a:solidFill>
            </a:endParaRPr>
          </a:p>
          <a:p>
            <a:r>
              <a:rPr lang="en-US" altLang="ko-KR" sz="1200" b="1" i="1" dirty="0" err="1">
                <a:solidFill>
                  <a:schemeClr val="accent1"/>
                </a:solidFill>
              </a:rPr>
              <a:t>QoI</a:t>
            </a:r>
            <a:r>
              <a:rPr lang="en-US" altLang="ko-KR" sz="1200" b="1" i="1" dirty="0">
                <a:solidFill>
                  <a:schemeClr val="accent1"/>
                </a:solidFill>
              </a:rPr>
              <a:t> Level</a:t>
            </a:r>
            <a:r>
              <a:rPr lang="ko-KR" altLang="en-US" sz="1200" b="1" i="1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62" name="꺾인 연결선 295">
            <a:extLst>
              <a:ext uri="{FF2B5EF4-FFF2-40B4-BE49-F238E27FC236}">
                <a16:creationId xmlns:a16="http://schemas.microsoft.com/office/drawing/2014/main" id="{F2B592A0-9039-4378-9075-31C54E35F344}"/>
              </a:ext>
            </a:extLst>
          </p:cNvPr>
          <p:cNvCxnSpPr>
            <a:cxnSpLocks/>
            <a:stCxn id="28" idx="3"/>
            <a:endCxn id="48" idx="0"/>
          </p:cNvCxnSpPr>
          <p:nvPr/>
        </p:nvCxnSpPr>
        <p:spPr>
          <a:xfrm flipV="1">
            <a:off x="1616169" y="1605385"/>
            <a:ext cx="4693573" cy="1191876"/>
          </a:xfrm>
          <a:prstGeom prst="bentConnector4">
            <a:avLst>
              <a:gd name="adj1" fmla="val 9006"/>
              <a:gd name="adj2" fmla="val 119180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94C0148-FAE1-4FFF-95EF-43CE81C3DC92}"/>
              </a:ext>
            </a:extLst>
          </p:cNvPr>
          <p:cNvSpPr/>
          <p:nvPr/>
        </p:nvSpPr>
        <p:spPr>
          <a:xfrm>
            <a:off x="2629759" y="1936766"/>
            <a:ext cx="1648079" cy="10905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Visual Features</a:t>
            </a:r>
            <a:r>
              <a:rPr lang="ko-KR" altLang="en-US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200" b="1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Face and Eye Tracking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User’s Emotion Features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8CBAE66B-BDDB-4DBD-997B-937577507922}"/>
              </a:ext>
            </a:extLst>
          </p:cNvPr>
          <p:cNvSpPr/>
          <p:nvPr/>
        </p:nvSpPr>
        <p:spPr>
          <a:xfrm>
            <a:off x="2636269" y="3302095"/>
            <a:ext cx="1648079" cy="7416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Visual Modeling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Bio-metric</a:t>
            </a:r>
            <a:r>
              <a:rPr lang="ko-KR" altLang="en-US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Modeling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58DA764-DDA3-48AB-8F02-F8D31105300E}"/>
              </a:ext>
            </a:extLst>
          </p:cNvPr>
          <p:cNvSpPr/>
          <p:nvPr/>
        </p:nvSpPr>
        <p:spPr>
          <a:xfrm>
            <a:off x="2841338" y="1481300"/>
            <a:ext cx="1141466" cy="37870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Extract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Features</a:t>
            </a:r>
          </a:p>
        </p:txBody>
      </p:sp>
      <p:sp>
        <p:nvSpPr>
          <p:cNvPr id="81" name="오른쪽 화살표 64">
            <a:extLst>
              <a:ext uri="{FF2B5EF4-FFF2-40B4-BE49-F238E27FC236}">
                <a16:creationId xmlns:a16="http://schemas.microsoft.com/office/drawing/2014/main" id="{4941DA41-4F2C-432D-9343-145E7AADA6B4}"/>
              </a:ext>
            </a:extLst>
          </p:cNvPr>
          <p:cNvSpPr/>
          <p:nvPr/>
        </p:nvSpPr>
        <p:spPr>
          <a:xfrm rot="5400000" flipV="1">
            <a:off x="6147105" y="3859324"/>
            <a:ext cx="473705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오른쪽 화살표 64">
            <a:extLst>
              <a:ext uri="{FF2B5EF4-FFF2-40B4-BE49-F238E27FC236}">
                <a16:creationId xmlns:a16="http://schemas.microsoft.com/office/drawing/2014/main" id="{617C87FA-3F89-4A2C-9B72-8251153462D3}"/>
              </a:ext>
            </a:extLst>
          </p:cNvPr>
          <p:cNvSpPr/>
          <p:nvPr/>
        </p:nvSpPr>
        <p:spPr>
          <a:xfrm rot="5400000" flipV="1">
            <a:off x="5989801" y="3855280"/>
            <a:ext cx="473704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오른쪽 화살표 64">
            <a:extLst>
              <a:ext uri="{FF2B5EF4-FFF2-40B4-BE49-F238E27FC236}">
                <a16:creationId xmlns:a16="http://schemas.microsoft.com/office/drawing/2014/main" id="{1430F38B-119F-429B-8358-110657D927E0}"/>
              </a:ext>
            </a:extLst>
          </p:cNvPr>
          <p:cNvSpPr/>
          <p:nvPr/>
        </p:nvSpPr>
        <p:spPr>
          <a:xfrm rot="5400000" flipV="1">
            <a:off x="5836089" y="3840439"/>
            <a:ext cx="473704" cy="252062"/>
          </a:xfrm>
          <a:prstGeom prst="rightArrow">
            <a:avLst>
              <a:gd name="adj1" fmla="val 50000"/>
              <a:gd name="adj2" fmla="val 64275"/>
            </a:avLst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순서도: 연결자 40">
            <a:extLst>
              <a:ext uri="{FF2B5EF4-FFF2-40B4-BE49-F238E27FC236}">
                <a16:creationId xmlns:a16="http://schemas.microsoft.com/office/drawing/2014/main" id="{1C43B0D1-CC75-4BCE-B3C7-9C88FFE0D673}"/>
              </a:ext>
            </a:extLst>
          </p:cNvPr>
          <p:cNvSpPr/>
          <p:nvPr/>
        </p:nvSpPr>
        <p:spPr>
          <a:xfrm>
            <a:off x="5857312" y="3376575"/>
            <a:ext cx="1315975" cy="521837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>
                <a:solidFill>
                  <a:schemeClr val="bg1"/>
                </a:solidFill>
              </a:rPr>
              <a:t>QoI</a:t>
            </a:r>
            <a:r>
              <a:rPr lang="en-US" altLang="ko-KR" sz="1400" b="1" dirty="0">
                <a:solidFill>
                  <a:schemeClr val="bg1"/>
                </a:solidFill>
              </a:rPr>
              <a:t> Score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순서도: 연결자 41">
            <a:extLst>
              <a:ext uri="{FF2B5EF4-FFF2-40B4-BE49-F238E27FC236}">
                <a16:creationId xmlns:a16="http://schemas.microsoft.com/office/drawing/2014/main" id="{3E394790-2601-42A9-BAC1-FF0958238EBF}"/>
              </a:ext>
            </a:extLst>
          </p:cNvPr>
          <p:cNvSpPr/>
          <p:nvPr/>
        </p:nvSpPr>
        <p:spPr>
          <a:xfrm>
            <a:off x="5680924" y="3333966"/>
            <a:ext cx="1315975" cy="540648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>
                <a:solidFill>
                  <a:schemeClr val="bg1"/>
                </a:solidFill>
              </a:rPr>
              <a:t>QoI</a:t>
            </a:r>
            <a:r>
              <a:rPr lang="en-US" altLang="ko-KR" sz="1400" b="1" dirty="0">
                <a:solidFill>
                  <a:schemeClr val="bg1"/>
                </a:solidFill>
              </a:rPr>
              <a:t> Score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순서도: 연결자 42">
            <a:extLst>
              <a:ext uri="{FF2B5EF4-FFF2-40B4-BE49-F238E27FC236}">
                <a16:creationId xmlns:a16="http://schemas.microsoft.com/office/drawing/2014/main" id="{7A0ED2BE-901E-4434-951D-123F8C17993D}"/>
              </a:ext>
            </a:extLst>
          </p:cNvPr>
          <p:cNvSpPr/>
          <p:nvPr/>
        </p:nvSpPr>
        <p:spPr>
          <a:xfrm>
            <a:off x="5413510" y="3308316"/>
            <a:ext cx="1415026" cy="523661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</a:rPr>
              <a:t>QoI</a:t>
            </a:r>
            <a:r>
              <a:rPr lang="en-US" altLang="ko-KR" sz="1200" b="1" dirty="0">
                <a:solidFill>
                  <a:schemeClr val="bg1"/>
                </a:solidFill>
              </a:rPr>
              <a:t> Scores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A337279-C103-47BB-8932-EC69AB211595}"/>
              </a:ext>
            </a:extLst>
          </p:cNvPr>
          <p:cNvSpPr txBox="1"/>
          <p:nvPr/>
        </p:nvSpPr>
        <p:spPr>
          <a:xfrm>
            <a:off x="655434" y="762000"/>
            <a:ext cx="7955166" cy="45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Stepwise procedures for analyzing and measuring </a:t>
            </a:r>
            <a:r>
              <a:rPr lang="en-US" altLang="ko-KR" dirty="0" err="1"/>
              <a:t>QoI</a:t>
            </a:r>
            <a:endParaRPr lang="ko-KR" altLang="en-US" dirty="0"/>
          </a:p>
        </p:txBody>
      </p:sp>
      <p:sp>
        <p:nvSpPr>
          <p:cNvPr id="92" name="화살표: 아래쪽 3">
            <a:extLst>
              <a:ext uri="{FF2B5EF4-FFF2-40B4-BE49-F238E27FC236}">
                <a16:creationId xmlns:a16="http://schemas.microsoft.com/office/drawing/2014/main" id="{7D391A73-0AAB-4CB4-BD0F-142469D7AD70}"/>
              </a:ext>
            </a:extLst>
          </p:cNvPr>
          <p:cNvSpPr/>
          <p:nvPr/>
        </p:nvSpPr>
        <p:spPr>
          <a:xfrm>
            <a:off x="3397089" y="3036654"/>
            <a:ext cx="74865" cy="239946"/>
          </a:xfrm>
          <a:prstGeom prst="down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화살표: 아래쪽 3">
            <a:extLst>
              <a:ext uri="{FF2B5EF4-FFF2-40B4-BE49-F238E27FC236}">
                <a16:creationId xmlns:a16="http://schemas.microsoft.com/office/drawing/2014/main" id="{D3B27962-4EF7-4F1C-98B5-F1074225D053}"/>
              </a:ext>
            </a:extLst>
          </p:cNvPr>
          <p:cNvSpPr/>
          <p:nvPr/>
        </p:nvSpPr>
        <p:spPr>
          <a:xfrm>
            <a:off x="3395023" y="4045058"/>
            <a:ext cx="74865" cy="239946"/>
          </a:xfrm>
          <a:prstGeom prst="down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화살표: 아래쪽 3">
            <a:extLst>
              <a:ext uri="{FF2B5EF4-FFF2-40B4-BE49-F238E27FC236}">
                <a16:creationId xmlns:a16="http://schemas.microsoft.com/office/drawing/2014/main" id="{1A32CE1F-1197-429A-A631-F93276E41118}"/>
              </a:ext>
            </a:extLst>
          </p:cNvPr>
          <p:cNvSpPr/>
          <p:nvPr/>
        </p:nvSpPr>
        <p:spPr>
          <a:xfrm>
            <a:off x="993283" y="3112854"/>
            <a:ext cx="74865" cy="239946"/>
          </a:xfrm>
          <a:prstGeom prst="down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바닥글 개체 틀 2">
            <a:extLst>
              <a:ext uri="{FF2B5EF4-FFF2-40B4-BE49-F238E27FC236}">
                <a16:creationId xmlns:a16="http://schemas.microsoft.com/office/drawing/2014/main" id="{0B29899E-9E25-4CC3-B0B4-D992AF94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3079-20-0054-00-0002-User requirement analysis for </a:t>
            </a:r>
            <a:r>
              <a:rPr lang="en-US" dirty="0" err="1"/>
              <a:t>QoI</a:t>
            </a:r>
            <a:r>
              <a:rPr lang="en-US" dirty="0"/>
              <a:t> measurement on XR content</a:t>
            </a:r>
          </a:p>
        </p:txBody>
      </p:sp>
    </p:spTree>
    <p:extLst>
      <p:ext uri="{BB962C8B-B14F-4D97-AF65-F5344CB8AC3E}">
        <p14:creationId xmlns:p14="http://schemas.microsoft.com/office/powerpoint/2010/main" val="143429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82A421-8BFD-4436-909A-15F63405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Discussion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0D7334-1CF3-4EB2-9DBB-4DB10BA4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89BBAA-4852-46B0-9589-EBE4FBE698A5}"/>
              </a:ext>
            </a:extLst>
          </p:cNvPr>
          <p:cNvSpPr txBox="1"/>
          <p:nvPr/>
        </p:nvSpPr>
        <p:spPr>
          <a:xfrm>
            <a:off x="914400" y="838200"/>
            <a:ext cx="7631316" cy="419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Development procedures of the standards in IEEE 3079.2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Documentation level of the standards in IEEE 3079.2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Standardization issues for requirement spec of </a:t>
            </a:r>
            <a:r>
              <a:rPr lang="en-US" altLang="ko-KR" dirty="0" err="1"/>
              <a:t>QoI</a:t>
            </a:r>
            <a:r>
              <a:rPr lang="en-US" altLang="ko-KR" dirty="0"/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 err="1"/>
              <a:t>QoI</a:t>
            </a:r>
            <a:r>
              <a:rPr lang="en-US" altLang="ko-KR" dirty="0"/>
              <a:t> Measuring Features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 err="1"/>
              <a:t>QoI</a:t>
            </a:r>
            <a:r>
              <a:rPr lang="en-US" altLang="ko-KR" dirty="0"/>
              <a:t> Measuring methods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 err="1"/>
              <a:t>QoI</a:t>
            </a:r>
            <a:r>
              <a:rPr lang="en-US" altLang="ko-KR" dirty="0"/>
              <a:t> Measuring process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Multi-participant space information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Standard Tools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Reference content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dirty="0"/>
              <a:t>Interoperability &amp; conformance testing tool </a:t>
            </a:r>
            <a:endParaRPr lang="ko-KR" altLang="en-US" dirty="0"/>
          </a:p>
        </p:txBody>
      </p:sp>
      <p:sp>
        <p:nvSpPr>
          <p:cNvPr id="6" name="바닥글 개체 틀 2">
            <a:extLst>
              <a:ext uri="{FF2B5EF4-FFF2-40B4-BE49-F238E27FC236}">
                <a16:creationId xmlns:a16="http://schemas.microsoft.com/office/drawing/2014/main" id="{03D5A3B2-3CF1-44EC-AEF4-45F0A8AC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705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3079-20-0054-00-0002-User requirement analysis for </a:t>
            </a:r>
            <a:r>
              <a:rPr lang="en-US" dirty="0" err="1"/>
              <a:t>QoI</a:t>
            </a:r>
            <a:r>
              <a:rPr lang="en-US" dirty="0"/>
              <a:t> measurement on XR content</a:t>
            </a:r>
          </a:p>
        </p:txBody>
      </p:sp>
    </p:spTree>
    <p:extLst>
      <p:ext uri="{BB962C8B-B14F-4D97-AF65-F5344CB8AC3E}">
        <p14:creationId xmlns:p14="http://schemas.microsoft.com/office/powerpoint/2010/main" val="646793905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7343</TotalTime>
  <Words>715</Words>
  <Application>Microsoft Office PowerPoint</Application>
  <PresentationFormat>화면 슬라이드 쇼(4:3)</PresentationFormat>
  <Paragraphs>152</Paragraphs>
  <Slides>10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10</vt:i4>
      </vt:variant>
    </vt:vector>
  </HeadingPairs>
  <TitlesOfParts>
    <vt:vector size="25" baseType="lpstr">
      <vt:lpstr>Geneva</vt:lpstr>
      <vt:lpstr>MS PGothic</vt:lpstr>
      <vt:lpstr>Myriad Pro</vt:lpstr>
      <vt:lpstr>Yu Gothic</vt:lpstr>
      <vt:lpstr>굴림</vt:lpstr>
      <vt:lpstr>맑은 고딕</vt:lpstr>
      <vt:lpstr>함초롬돋움</vt:lpstr>
      <vt:lpstr>Arial</vt:lpstr>
      <vt:lpstr>Calibri</vt:lpstr>
      <vt:lpstr>Times New Roman</vt:lpstr>
      <vt:lpstr>Verdana</vt:lpstr>
      <vt:lpstr>Wingdings</vt:lpstr>
      <vt:lpstr>IEEE-SA Powerpoint Template</vt:lpstr>
      <vt:lpstr>Office 테마</vt:lpstr>
      <vt:lpstr>1_Office 테마</vt:lpstr>
      <vt:lpstr>PowerPoint 프레젠테이션</vt:lpstr>
      <vt:lpstr>Compliance with  IEEE Standards Policies and Procedures</vt:lpstr>
      <vt:lpstr>IEEE 3079 HMD Based VR Sickness Reducing Technology Dong Il Dillon Seo, dillon.seo@telekom-capital.com</vt:lpstr>
      <vt:lpstr>Contents</vt:lpstr>
      <vt:lpstr>Definition of QoI</vt:lpstr>
      <vt:lpstr>Needs for standards</vt:lpstr>
      <vt:lpstr>Content operational environment</vt:lpstr>
      <vt:lpstr>Scope of the standards</vt:lpstr>
      <vt:lpstr>Discussion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lbr</cp:lastModifiedBy>
  <cp:revision>280</cp:revision>
  <dcterms:created xsi:type="dcterms:W3CDTF">2014-10-13T13:02:20Z</dcterms:created>
  <dcterms:modified xsi:type="dcterms:W3CDTF">2020-10-16T04:12:50Z</dcterms:modified>
</cp:coreProperties>
</file>