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301" r:id="rId5"/>
    <p:sldId id="365" r:id="rId6"/>
    <p:sldId id="366" r:id="rId7"/>
    <p:sldId id="515" r:id="rId8"/>
    <p:sldId id="525" r:id="rId9"/>
    <p:sldId id="527" r:id="rId10"/>
    <p:sldId id="528" r:id="rId11"/>
    <p:sldId id="519" r:id="rId12"/>
    <p:sldId id="520" r:id="rId13"/>
    <p:sldId id="521" r:id="rId14"/>
    <p:sldId id="526" r:id="rId15"/>
    <p:sldId id="522" r:id="rId1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  <p:cmAuthor id="1" name="shkim" initials="s" lastIdx="6" clrIdx="1">
    <p:extLst>
      <p:ext uri="{19B8F6BF-5375-455C-9EA6-DF929625EA0E}">
        <p15:presenceInfo xmlns:p15="http://schemas.microsoft.com/office/powerpoint/2012/main" userId="shkim" providerId="None"/>
      </p:ext>
    </p:extLst>
  </p:cmAuthor>
  <p:cmAuthor id="2" name="ES Ryu" initials="R" lastIdx="11" clrIdx="2">
    <p:extLst>
      <p:ext uri="{19B8F6BF-5375-455C-9EA6-DF929625EA0E}">
        <p15:presenceInfo xmlns:p15="http://schemas.microsoft.com/office/powerpoint/2012/main" userId="ES Ryu" providerId="None"/>
      </p:ext>
    </p:extLst>
  </p:cmAuthor>
  <p:cmAuthor id="3" name="크 크크" initials="크크" lastIdx="3" clrIdx="3">
    <p:extLst>
      <p:ext uri="{19B8F6BF-5375-455C-9EA6-DF929625EA0E}">
        <p15:presenceInfo xmlns:p15="http://schemas.microsoft.com/office/powerpoint/2012/main" userId="53507826a8e4f1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6" autoAdjust="0"/>
    <p:restoredTop sz="94601" autoAdjust="0"/>
  </p:normalViewPr>
  <p:slideViewPr>
    <p:cSldViewPr snapToGrid="0">
      <p:cViewPr varScale="1">
        <p:scale>
          <a:sx n="110" d="100"/>
          <a:sy n="110" d="100"/>
        </p:scale>
        <p:origin x="108" y="106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Drive\SyncDir\&#54364;&#51456;&#54868;\xdddd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altLang="ko-KR" sz="160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altLang="ko-KR" sz="1600" baseline="0">
                <a:latin typeface="Arial" panose="020B0604020202020204" pitchFamily="34" charset="0"/>
                <a:cs typeface="Arial" panose="020B0604020202020204" pitchFamily="34" charset="0"/>
              </a:rPr>
              <a:t> sequences</a:t>
            </a:r>
          </a:p>
        </c:rich>
      </c:tx>
      <c:layout>
        <c:manualLayout>
          <c:xMode val="edge"/>
          <c:yMode val="edge"/>
          <c:x val="0.36816167076105705"/>
          <c:y val="7.8027489637550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7136464670454477"/>
          <c:y val="0.13994721778240346"/>
          <c:w val="0.78554469554414752"/>
          <c:h val="0.62760090352146669"/>
        </c:manualLayout>
      </c:layout>
      <c:scatterChart>
        <c:scatterStyle val="lineMarker"/>
        <c:varyColors val="0"/>
        <c:ser>
          <c:idx val="0"/>
          <c:order val="0"/>
          <c:tx>
            <c:v>PSNR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Summary!$AS$6:$AS$45</c:f>
              <c:numCache>
                <c:formatCode>General</c:formatCode>
                <c:ptCount val="40"/>
                <c:pt idx="0">
                  <c:v>1.65625</c:v>
                </c:pt>
                <c:pt idx="1">
                  <c:v>1.28125</c:v>
                </c:pt>
                <c:pt idx="2">
                  <c:v>1.0625</c:v>
                </c:pt>
                <c:pt idx="3">
                  <c:v>1</c:v>
                </c:pt>
                <c:pt idx="4" formatCode="0.00">
                  <c:v>3.90625</c:v>
                </c:pt>
                <c:pt idx="5" formatCode="0.00">
                  <c:v>3</c:v>
                </c:pt>
                <c:pt idx="6" formatCode="0.00">
                  <c:v>2.28125</c:v>
                </c:pt>
                <c:pt idx="7" formatCode="0.00">
                  <c:v>1.71875</c:v>
                </c:pt>
                <c:pt idx="8">
                  <c:v>2.6875</c:v>
                </c:pt>
                <c:pt idx="9">
                  <c:v>1.75</c:v>
                </c:pt>
                <c:pt idx="10">
                  <c:v>1.1875</c:v>
                </c:pt>
                <c:pt idx="11">
                  <c:v>1.0625</c:v>
                </c:pt>
                <c:pt idx="12">
                  <c:v>2.375</c:v>
                </c:pt>
                <c:pt idx="13">
                  <c:v>2.34375</c:v>
                </c:pt>
                <c:pt idx="14">
                  <c:v>2</c:v>
                </c:pt>
                <c:pt idx="15">
                  <c:v>1.6875</c:v>
                </c:pt>
                <c:pt idx="16">
                  <c:v>3.75</c:v>
                </c:pt>
                <c:pt idx="17">
                  <c:v>2.34375</c:v>
                </c:pt>
                <c:pt idx="18">
                  <c:v>1.75</c:v>
                </c:pt>
                <c:pt idx="19">
                  <c:v>1.28125</c:v>
                </c:pt>
                <c:pt idx="20">
                  <c:v>4.34375</c:v>
                </c:pt>
                <c:pt idx="21">
                  <c:v>3.59375</c:v>
                </c:pt>
                <c:pt idx="22">
                  <c:v>3.25</c:v>
                </c:pt>
                <c:pt idx="23">
                  <c:v>2.4375</c:v>
                </c:pt>
                <c:pt idx="24">
                  <c:v>2.875</c:v>
                </c:pt>
                <c:pt idx="25">
                  <c:v>1.5</c:v>
                </c:pt>
                <c:pt idx="26">
                  <c:v>1.15625</c:v>
                </c:pt>
                <c:pt idx="27">
                  <c:v>1</c:v>
                </c:pt>
                <c:pt idx="28">
                  <c:v>3.65625</c:v>
                </c:pt>
                <c:pt idx="29">
                  <c:v>3.78125</c:v>
                </c:pt>
                <c:pt idx="30">
                  <c:v>3.09375</c:v>
                </c:pt>
                <c:pt idx="31">
                  <c:v>2.625</c:v>
                </c:pt>
                <c:pt idx="32">
                  <c:v>3.5</c:v>
                </c:pt>
                <c:pt idx="33">
                  <c:v>2.5625</c:v>
                </c:pt>
                <c:pt idx="34">
                  <c:v>2.25</c:v>
                </c:pt>
                <c:pt idx="35">
                  <c:v>1.65625</c:v>
                </c:pt>
                <c:pt idx="36">
                  <c:v>4.53125</c:v>
                </c:pt>
                <c:pt idx="37">
                  <c:v>4.21875</c:v>
                </c:pt>
                <c:pt idx="38">
                  <c:v>3.75</c:v>
                </c:pt>
                <c:pt idx="39">
                  <c:v>3.15625</c:v>
                </c:pt>
              </c:numCache>
              <c:extLst xmlns:c15="http://schemas.microsoft.com/office/drawing/2012/chart"/>
            </c:numRef>
          </c:xVal>
          <c:yVal>
            <c:numRef>
              <c:f>Summary!$AM$6:$AM$45</c:f>
              <c:numCache>
                <c:formatCode>General</c:formatCode>
                <c:ptCount val="40"/>
                <c:pt idx="0">
                  <c:v>0.66884500000000002</c:v>
                </c:pt>
                <c:pt idx="1">
                  <c:v>0.63255499999999998</c:v>
                </c:pt>
                <c:pt idx="2">
                  <c:v>0.60532083333333331</c:v>
                </c:pt>
                <c:pt idx="3">
                  <c:v>0.57455583333333327</c:v>
                </c:pt>
                <c:pt idx="4">
                  <c:v>0.69344249999999996</c:v>
                </c:pt>
                <c:pt idx="5">
                  <c:v>0.6621258333333333</c:v>
                </c:pt>
                <c:pt idx="6">
                  <c:v>0.63319000000000003</c:v>
                </c:pt>
                <c:pt idx="7">
                  <c:v>0.60786833333333334</c:v>
                </c:pt>
                <c:pt idx="8">
                  <c:v>0.53965583333333333</c:v>
                </c:pt>
                <c:pt idx="9">
                  <c:v>0.51696333333333333</c:v>
                </c:pt>
                <c:pt idx="10">
                  <c:v>0.49797916666666669</c:v>
                </c:pt>
                <c:pt idx="11">
                  <c:v>0.48290166666666667</c:v>
                </c:pt>
                <c:pt idx="12">
                  <c:v>0.60350916666666665</c:v>
                </c:pt>
                <c:pt idx="13">
                  <c:v>0.57571749999999999</c:v>
                </c:pt>
                <c:pt idx="14">
                  <c:v>0.5461908333333334</c:v>
                </c:pt>
                <c:pt idx="15">
                  <c:v>0.52531416666666664</c:v>
                </c:pt>
                <c:pt idx="16">
                  <c:v>0.6488600000000001</c:v>
                </c:pt>
                <c:pt idx="17">
                  <c:v>0.61817250000000001</c:v>
                </c:pt>
                <c:pt idx="18">
                  <c:v>0.59682083333333347</c:v>
                </c:pt>
                <c:pt idx="19">
                  <c:v>0.57494000000000001</c:v>
                </c:pt>
                <c:pt idx="20">
                  <c:v>0.69651916666666669</c:v>
                </c:pt>
                <c:pt idx="21">
                  <c:v>0.66063499999999997</c:v>
                </c:pt>
                <c:pt idx="22">
                  <c:v>0.6332066666666667</c:v>
                </c:pt>
                <c:pt idx="23">
                  <c:v>0.6076583333333333</c:v>
                </c:pt>
                <c:pt idx="24">
                  <c:v>0.67422083333333327</c:v>
                </c:pt>
                <c:pt idx="25">
                  <c:v>0.64232250000000002</c:v>
                </c:pt>
                <c:pt idx="26">
                  <c:v>0.6166275</c:v>
                </c:pt>
                <c:pt idx="27">
                  <c:v>0.58995083333333331</c:v>
                </c:pt>
                <c:pt idx="28">
                  <c:v>0.70149666666666666</c:v>
                </c:pt>
                <c:pt idx="29">
                  <c:v>0.67316166666666677</c:v>
                </c:pt>
                <c:pt idx="30">
                  <c:v>0.64859249999999991</c:v>
                </c:pt>
                <c:pt idx="31">
                  <c:v>0.62239</c:v>
                </c:pt>
                <c:pt idx="32">
                  <c:v>0.55748083333333331</c:v>
                </c:pt>
                <c:pt idx="33">
                  <c:v>0.53674750000000004</c:v>
                </c:pt>
                <c:pt idx="34">
                  <c:v>0.51736416666666663</c:v>
                </c:pt>
                <c:pt idx="35">
                  <c:v>0.49015916666666665</c:v>
                </c:pt>
                <c:pt idx="36">
                  <c:v>0.54545500000000002</c:v>
                </c:pt>
                <c:pt idx="37">
                  <c:v>0.53173583333333341</c:v>
                </c:pt>
                <c:pt idx="38">
                  <c:v>0.51914916666666666</c:v>
                </c:pt>
                <c:pt idx="39">
                  <c:v>0.50342249999999999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25A6-48A5-9A76-7B06B2662F55}"/>
            </c:ext>
          </c:extLst>
        </c:ser>
        <c:ser>
          <c:idx val="4"/>
          <c:order val="1"/>
          <c:tx>
            <c:v>SSIM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Summary!$AS$6:$AS$45</c:f>
              <c:numCache>
                <c:formatCode>General</c:formatCode>
                <c:ptCount val="40"/>
                <c:pt idx="0">
                  <c:v>1.65625</c:v>
                </c:pt>
                <c:pt idx="1">
                  <c:v>1.28125</c:v>
                </c:pt>
                <c:pt idx="2">
                  <c:v>1.0625</c:v>
                </c:pt>
                <c:pt idx="3">
                  <c:v>1</c:v>
                </c:pt>
                <c:pt idx="4" formatCode="0.00">
                  <c:v>3.90625</c:v>
                </c:pt>
                <c:pt idx="5" formatCode="0.00">
                  <c:v>3</c:v>
                </c:pt>
                <c:pt idx="6" formatCode="0.00">
                  <c:v>2.28125</c:v>
                </c:pt>
                <c:pt idx="7" formatCode="0.00">
                  <c:v>1.71875</c:v>
                </c:pt>
                <c:pt idx="8">
                  <c:v>2.6875</c:v>
                </c:pt>
                <c:pt idx="9">
                  <c:v>1.75</c:v>
                </c:pt>
                <c:pt idx="10">
                  <c:v>1.1875</c:v>
                </c:pt>
                <c:pt idx="11">
                  <c:v>1.0625</c:v>
                </c:pt>
                <c:pt idx="12">
                  <c:v>2.375</c:v>
                </c:pt>
                <c:pt idx="13">
                  <c:v>2.34375</c:v>
                </c:pt>
                <c:pt idx="14">
                  <c:v>2</c:v>
                </c:pt>
                <c:pt idx="15">
                  <c:v>1.6875</c:v>
                </c:pt>
                <c:pt idx="16">
                  <c:v>3.75</c:v>
                </c:pt>
                <c:pt idx="17">
                  <c:v>2.34375</c:v>
                </c:pt>
                <c:pt idx="18">
                  <c:v>1.75</c:v>
                </c:pt>
                <c:pt idx="19">
                  <c:v>1.28125</c:v>
                </c:pt>
                <c:pt idx="20">
                  <c:v>4.34375</c:v>
                </c:pt>
                <c:pt idx="21">
                  <c:v>3.59375</c:v>
                </c:pt>
                <c:pt idx="22">
                  <c:v>3.25</c:v>
                </c:pt>
                <c:pt idx="23">
                  <c:v>2.4375</c:v>
                </c:pt>
                <c:pt idx="24">
                  <c:v>2.875</c:v>
                </c:pt>
                <c:pt idx="25">
                  <c:v>1.5</c:v>
                </c:pt>
                <c:pt idx="26">
                  <c:v>1.15625</c:v>
                </c:pt>
                <c:pt idx="27">
                  <c:v>1</c:v>
                </c:pt>
                <c:pt idx="28">
                  <c:v>3.65625</c:v>
                </c:pt>
                <c:pt idx="29">
                  <c:v>3.78125</c:v>
                </c:pt>
                <c:pt idx="30">
                  <c:v>3.09375</c:v>
                </c:pt>
                <c:pt idx="31">
                  <c:v>2.625</c:v>
                </c:pt>
                <c:pt idx="32">
                  <c:v>3.5</c:v>
                </c:pt>
                <c:pt idx="33">
                  <c:v>2.5625</c:v>
                </c:pt>
                <c:pt idx="34">
                  <c:v>2.25</c:v>
                </c:pt>
                <c:pt idx="35">
                  <c:v>1.65625</c:v>
                </c:pt>
                <c:pt idx="36">
                  <c:v>4.53125</c:v>
                </c:pt>
                <c:pt idx="37">
                  <c:v>4.21875</c:v>
                </c:pt>
                <c:pt idx="38">
                  <c:v>3.75</c:v>
                </c:pt>
                <c:pt idx="39">
                  <c:v>3.15625</c:v>
                </c:pt>
              </c:numCache>
              <c:extLst xmlns:c15="http://schemas.microsoft.com/office/drawing/2012/chart"/>
            </c:numRef>
          </c:xVal>
          <c:yVal>
            <c:numRef>
              <c:f>Summary!$AN$6:$AN$45</c:f>
              <c:numCache>
                <c:formatCode>General</c:formatCode>
                <c:ptCount val="40"/>
                <c:pt idx="0">
                  <c:v>0.99407709999999971</c:v>
                </c:pt>
                <c:pt idx="1">
                  <c:v>0.98911764166666649</c:v>
                </c:pt>
                <c:pt idx="2">
                  <c:v>0.98402270416666648</c:v>
                </c:pt>
                <c:pt idx="3">
                  <c:v>0.97452029791666628</c:v>
                </c:pt>
                <c:pt idx="4">
                  <c:v>0.99632505624999945</c:v>
                </c:pt>
                <c:pt idx="5">
                  <c:v>0.99383344583333322</c:v>
                </c:pt>
                <c:pt idx="6">
                  <c:v>0.98984946666666651</c:v>
                </c:pt>
                <c:pt idx="7">
                  <c:v>0.98489791250000003</c:v>
                </c:pt>
                <c:pt idx="8">
                  <c:v>0.99455527666666654</c:v>
                </c:pt>
                <c:pt idx="9">
                  <c:v>0.99034080249999978</c:v>
                </c:pt>
                <c:pt idx="10">
                  <c:v>0.98354182666666623</c:v>
                </c:pt>
                <c:pt idx="11">
                  <c:v>0.975387925833333</c:v>
                </c:pt>
                <c:pt idx="12">
                  <c:v>0.9987237674999998</c:v>
                </c:pt>
                <c:pt idx="13">
                  <c:v>0.9974945766666663</c:v>
                </c:pt>
                <c:pt idx="14">
                  <c:v>0.99489973833333323</c:v>
                </c:pt>
                <c:pt idx="15">
                  <c:v>0.99140276916666648</c:v>
                </c:pt>
                <c:pt idx="16">
                  <c:v>0.99883804249999975</c:v>
                </c:pt>
                <c:pt idx="17">
                  <c:v>0.99766055083333294</c:v>
                </c:pt>
                <c:pt idx="18">
                  <c:v>0.99598436749999952</c:v>
                </c:pt>
                <c:pt idx="19">
                  <c:v>0.99356903333333269</c:v>
                </c:pt>
                <c:pt idx="20">
                  <c:v>0.99953892499999974</c:v>
                </c:pt>
                <c:pt idx="21">
                  <c:v>0.99910494249999948</c:v>
                </c:pt>
                <c:pt idx="22">
                  <c:v>0.99836476416666653</c:v>
                </c:pt>
                <c:pt idx="23">
                  <c:v>0.9970205474999998</c:v>
                </c:pt>
                <c:pt idx="24">
                  <c:v>0.99502437749999972</c:v>
                </c:pt>
                <c:pt idx="25">
                  <c:v>0.99106410416666646</c:v>
                </c:pt>
                <c:pt idx="26">
                  <c:v>0.98593672333333304</c:v>
                </c:pt>
                <c:pt idx="27">
                  <c:v>0.97810955749999973</c:v>
                </c:pt>
                <c:pt idx="28">
                  <c:v>0.99769454749999975</c:v>
                </c:pt>
                <c:pt idx="29">
                  <c:v>0.99581794083333319</c:v>
                </c:pt>
                <c:pt idx="30">
                  <c:v>0.99313759749999975</c:v>
                </c:pt>
                <c:pt idx="31">
                  <c:v>0.98871568333333326</c:v>
                </c:pt>
                <c:pt idx="32">
                  <c:v>0.98847588333333269</c:v>
                </c:pt>
                <c:pt idx="33">
                  <c:v>0.98264882499999973</c:v>
                </c:pt>
                <c:pt idx="34">
                  <c:v>0.97568218749999969</c:v>
                </c:pt>
                <c:pt idx="35">
                  <c:v>0.962601858333333</c:v>
                </c:pt>
                <c:pt idx="36">
                  <c:v>0.98935898499999975</c:v>
                </c:pt>
                <c:pt idx="37">
                  <c:v>0.98557664499999975</c:v>
                </c:pt>
                <c:pt idx="38">
                  <c:v>0.98121727999999975</c:v>
                </c:pt>
                <c:pt idx="39">
                  <c:v>0.97433912666666656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25A6-48A5-9A76-7B06B2662F55}"/>
            </c:ext>
          </c:extLst>
        </c:ser>
        <c:ser>
          <c:idx val="1"/>
          <c:order val="2"/>
          <c:tx>
            <c:v>MS-SSIM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Summary!$AS$6:$AS$45</c:f>
              <c:numCache>
                <c:formatCode>General</c:formatCode>
                <c:ptCount val="40"/>
                <c:pt idx="0">
                  <c:v>1.65625</c:v>
                </c:pt>
                <c:pt idx="1">
                  <c:v>1.28125</c:v>
                </c:pt>
                <c:pt idx="2">
                  <c:v>1.0625</c:v>
                </c:pt>
                <c:pt idx="3">
                  <c:v>1</c:v>
                </c:pt>
                <c:pt idx="4" formatCode="0.00">
                  <c:v>3.90625</c:v>
                </c:pt>
                <c:pt idx="5" formatCode="0.00">
                  <c:v>3</c:v>
                </c:pt>
                <c:pt idx="6" formatCode="0.00">
                  <c:v>2.28125</c:v>
                </c:pt>
                <c:pt idx="7" formatCode="0.00">
                  <c:v>1.71875</c:v>
                </c:pt>
                <c:pt idx="8">
                  <c:v>2.6875</c:v>
                </c:pt>
                <c:pt idx="9">
                  <c:v>1.75</c:v>
                </c:pt>
                <c:pt idx="10">
                  <c:v>1.1875</c:v>
                </c:pt>
                <c:pt idx="11">
                  <c:v>1.0625</c:v>
                </c:pt>
                <c:pt idx="12">
                  <c:v>2.375</c:v>
                </c:pt>
                <c:pt idx="13">
                  <c:v>2.34375</c:v>
                </c:pt>
                <c:pt idx="14">
                  <c:v>2</c:v>
                </c:pt>
                <c:pt idx="15">
                  <c:v>1.6875</c:v>
                </c:pt>
                <c:pt idx="16">
                  <c:v>3.75</c:v>
                </c:pt>
                <c:pt idx="17">
                  <c:v>2.34375</c:v>
                </c:pt>
                <c:pt idx="18">
                  <c:v>1.75</c:v>
                </c:pt>
                <c:pt idx="19">
                  <c:v>1.28125</c:v>
                </c:pt>
                <c:pt idx="20">
                  <c:v>4.34375</c:v>
                </c:pt>
                <c:pt idx="21">
                  <c:v>3.59375</c:v>
                </c:pt>
                <c:pt idx="22">
                  <c:v>3.25</c:v>
                </c:pt>
                <c:pt idx="23">
                  <c:v>2.4375</c:v>
                </c:pt>
                <c:pt idx="24">
                  <c:v>2.875</c:v>
                </c:pt>
                <c:pt idx="25">
                  <c:v>1.5</c:v>
                </c:pt>
                <c:pt idx="26">
                  <c:v>1.15625</c:v>
                </c:pt>
                <c:pt idx="27">
                  <c:v>1</c:v>
                </c:pt>
                <c:pt idx="28">
                  <c:v>3.65625</c:v>
                </c:pt>
                <c:pt idx="29">
                  <c:v>3.78125</c:v>
                </c:pt>
                <c:pt idx="30">
                  <c:v>3.09375</c:v>
                </c:pt>
                <c:pt idx="31">
                  <c:v>2.625</c:v>
                </c:pt>
                <c:pt idx="32">
                  <c:v>3.5</c:v>
                </c:pt>
                <c:pt idx="33">
                  <c:v>2.5625</c:v>
                </c:pt>
                <c:pt idx="34">
                  <c:v>2.25</c:v>
                </c:pt>
                <c:pt idx="35">
                  <c:v>1.65625</c:v>
                </c:pt>
                <c:pt idx="36">
                  <c:v>4.53125</c:v>
                </c:pt>
                <c:pt idx="37">
                  <c:v>4.21875</c:v>
                </c:pt>
                <c:pt idx="38">
                  <c:v>3.75</c:v>
                </c:pt>
                <c:pt idx="39">
                  <c:v>3.15625</c:v>
                </c:pt>
              </c:numCache>
            </c:numRef>
          </c:xVal>
          <c:yVal>
            <c:numRef>
              <c:f>Summary!$AO$6:$AO$45</c:f>
              <c:numCache>
                <c:formatCode>General</c:formatCode>
                <c:ptCount val="40"/>
                <c:pt idx="0">
                  <c:v>0.98696257916666652</c:v>
                </c:pt>
                <c:pt idx="1">
                  <c:v>0.98007801458333321</c:v>
                </c:pt>
                <c:pt idx="2">
                  <c:v>0.97396699999999981</c:v>
                </c:pt>
                <c:pt idx="3">
                  <c:v>0.96423710833333298</c:v>
                </c:pt>
                <c:pt idx="4">
                  <c:v>0.99112842916666655</c:v>
                </c:pt>
                <c:pt idx="5">
                  <c:v>0.98628347499999958</c:v>
                </c:pt>
                <c:pt idx="6">
                  <c:v>0.98064741666666622</c:v>
                </c:pt>
                <c:pt idx="7">
                  <c:v>0.9746215354166663</c:v>
                </c:pt>
                <c:pt idx="8">
                  <c:v>0.9809629858333333</c:v>
                </c:pt>
                <c:pt idx="9">
                  <c:v>0.96914899833333323</c:v>
                </c:pt>
                <c:pt idx="10">
                  <c:v>0.95429102083333328</c:v>
                </c:pt>
                <c:pt idx="11">
                  <c:v>0.94025606416666618</c:v>
                </c:pt>
                <c:pt idx="12">
                  <c:v>0.9950267349999995</c:v>
                </c:pt>
                <c:pt idx="13">
                  <c:v>0.99042622249999979</c:v>
                </c:pt>
                <c:pt idx="14">
                  <c:v>0.98143124999999998</c:v>
                </c:pt>
                <c:pt idx="15">
                  <c:v>0.97122660583333353</c:v>
                </c:pt>
                <c:pt idx="16">
                  <c:v>0.996194935</c:v>
                </c:pt>
                <c:pt idx="17">
                  <c:v>0.99304986083333302</c:v>
                </c:pt>
                <c:pt idx="18">
                  <c:v>0.98953758499999978</c:v>
                </c:pt>
                <c:pt idx="19">
                  <c:v>0.98514131666666627</c:v>
                </c:pt>
                <c:pt idx="20">
                  <c:v>0.99835450916666646</c:v>
                </c:pt>
                <c:pt idx="21">
                  <c:v>0.9969050508333327</c:v>
                </c:pt>
                <c:pt idx="22">
                  <c:v>0.99481011583333301</c:v>
                </c:pt>
                <c:pt idx="23">
                  <c:v>0.9915594424999995</c:v>
                </c:pt>
                <c:pt idx="24">
                  <c:v>0.99376359249999979</c:v>
                </c:pt>
                <c:pt idx="25">
                  <c:v>0.98960001249999974</c:v>
                </c:pt>
                <c:pt idx="26">
                  <c:v>0.98454860583333303</c:v>
                </c:pt>
                <c:pt idx="27">
                  <c:v>0.97732652499999972</c:v>
                </c:pt>
                <c:pt idx="28">
                  <c:v>0.99666356333333295</c:v>
                </c:pt>
                <c:pt idx="29">
                  <c:v>0.99447908000000007</c:v>
                </c:pt>
                <c:pt idx="30">
                  <c:v>0.991557783333333</c:v>
                </c:pt>
                <c:pt idx="31">
                  <c:v>0.98705195166666648</c:v>
                </c:pt>
                <c:pt idx="32">
                  <c:v>0.9862885183333332</c:v>
                </c:pt>
                <c:pt idx="33">
                  <c:v>0.98044543083333324</c:v>
                </c:pt>
                <c:pt idx="34">
                  <c:v>0.97344079749999979</c:v>
                </c:pt>
                <c:pt idx="35">
                  <c:v>0.96014849749999975</c:v>
                </c:pt>
                <c:pt idx="36">
                  <c:v>0.98620039916666646</c:v>
                </c:pt>
                <c:pt idx="37">
                  <c:v>0.9822934266666663</c:v>
                </c:pt>
                <c:pt idx="38">
                  <c:v>0.97787520749999979</c:v>
                </c:pt>
                <c:pt idx="39">
                  <c:v>0.9710302991666665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A6-48A5-9A76-7B06B2662F55}"/>
            </c:ext>
          </c:extLst>
        </c:ser>
        <c:ser>
          <c:idx val="2"/>
          <c:order val="3"/>
          <c:tx>
            <c:v>VMAF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Summary!$AS$6:$AS$45</c:f>
              <c:numCache>
                <c:formatCode>General</c:formatCode>
                <c:ptCount val="40"/>
                <c:pt idx="0">
                  <c:v>1.65625</c:v>
                </c:pt>
                <c:pt idx="1">
                  <c:v>1.28125</c:v>
                </c:pt>
                <c:pt idx="2">
                  <c:v>1.0625</c:v>
                </c:pt>
                <c:pt idx="3">
                  <c:v>1</c:v>
                </c:pt>
                <c:pt idx="4" formatCode="0.00">
                  <c:v>3.90625</c:v>
                </c:pt>
                <c:pt idx="5" formatCode="0.00">
                  <c:v>3</c:v>
                </c:pt>
                <c:pt idx="6" formatCode="0.00">
                  <c:v>2.28125</c:v>
                </c:pt>
                <c:pt idx="7" formatCode="0.00">
                  <c:v>1.71875</c:v>
                </c:pt>
                <c:pt idx="8">
                  <c:v>2.6875</c:v>
                </c:pt>
                <c:pt idx="9">
                  <c:v>1.75</c:v>
                </c:pt>
                <c:pt idx="10">
                  <c:v>1.1875</c:v>
                </c:pt>
                <c:pt idx="11">
                  <c:v>1.0625</c:v>
                </c:pt>
                <c:pt idx="12">
                  <c:v>2.375</c:v>
                </c:pt>
                <c:pt idx="13">
                  <c:v>2.34375</c:v>
                </c:pt>
                <c:pt idx="14">
                  <c:v>2</c:v>
                </c:pt>
                <c:pt idx="15">
                  <c:v>1.6875</c:v>
                </c:pt>
                <c:pt idx="16">
                  <c:v>3.75</c:v>
                </c:pt>
                <c:pt idx="17">
                  <c:v>2.34375</c:v>
                </c:pt>
                <c:pt idx="18">
                  <c:v>1.75</c:v>
                </c:pt>
                <c:pt idx="19">
                  <c:v>1.28125</c:v>
                </c:pt>
                <c:pt idx="20">
                  <c:v>4.34375</c:v>
                </c:pt>
                <c:pt idx="21">
                  <c:v>3.59375</c:v>
                </c:pt>
                <c:pt idx="22">
                  <c:v>3.25</c:v>
                </c:pt>
                <c:pt idx="23">
                  <c:v>2.4375</c:v>
                </c:pt>
                <c:pt idx="24">
                  <c:v>2.875</c:v>
                </c:pt>
                <c:pt idx="25">
                  <c:v>1.5</c:v>
                </c:pt>
                <c:pt idx="26">
                  <c:v>1.15625</c:v>
                </c:pt>
                <c:pt idx="27">
                  <c:v>1</c:v>
                </c:pt>
                <c:pt idx="28">
                  <c:v>3.65625</c:v>
                </c:pt>
                <c:pt idx="29">
                  <c:v>3.78125</c:v>
                </c:pt>
                <c:pt idx="30">
                  <c:v>3.09375</c:v>
                </c:pt>
                <c:pt idx="31">
                  <c:v>2.625</c:v>
                </c:pt>
                <c:pt idx="32">
                  <c:v>3.5</c:v>
                </c:pt>
                <c:pt idx="33">
                  <c:v>2.5625</c:v>
                </c:pt>
                <c:pt idx="34">
                  <c:v>2.25</c:v>
                </c:pt>
                <c:pt idx="35">
                  <c:v>1.65625</c:v>
                </c:pt>
                <c:pt idx="36">
                  <c:v>4.53125</c:v>
                </c:pt>
                <c:pt idx="37">
                  <c:v>4.21875</c:v>
                </c:pt>
                <c:pt idx="38">
                  <c:v>3.75</c:v>
                </c:pt>
                <c:pt idx="39">
                  <c:v>3.15625</c:v>
                </c:pt>
              </c:numCache>
            </c:numRef>
          </c:xVal>
          <c:yVal>
            <c:numRef>
              <c:f>Summary!$AP$6:$AP$45</c:f>
              <c:numCache>
                <c:formatCode>General</c:formatCode>
                <c:ptCount val="40"/>
                <c:pt idx="0">
                  <c:v>0.7912555</c:v>
                </c:pt>
                <c:pt idx="1">
                  <c:v>0.66849150000000013</c:v>
                </c:pt>
                <c:pt idx="2">
                  <c:v>0.54145949999999998</c:v>
                </c:pt>
                <c:pt idx="3">
                  <c:v>0.36891399999999996</c:v>
                </c:pt>
                <c:pt idx="4">
                  <c:v>0.8616395</c:v>
                </c:pt>
                <c:pt idx="5">
                  <c:v>0.78333900000000001</c:v>
                </c:pt>
                <c:pt idx="6">
                  <c:v>0.68445850000000008</c:v>
                </c:pt>
                <c:pt idx="7">
                  <c:v>0.56906250000000003</c:v>
                </c:pt>
                <c:pt idx="8">
                  <c:v>0.62862149999999994</c:v>
                </c:pt>
                <c:pt idx="9">
                  <c:v>0.51000250000000003</c:v>
                </c:pt>
                <c:pt idx="10">
                  <c:v>0.39565349999999994</c:v>
                </c:pt>
                <c:pt idx="11">
                  <c:v>0.30003649999999998</c:v>
                </c:pt>
                <c:pt idx="12">
                  <c:v>0.86666900000000002</c:v>
                </c:pt>
                <c:pt idx="13">
                  <c:v>0.7835470000000001</c:v>
                </c:pt>
                <c:pt idx="14">
                  <c:v>0.66644700000000001</c:v>
                </c:pt>
                <c:pt idx="15">
                  <c:v>0.566353</c:v>
                </c:pt>
                <c:pt idx="16">
                  <c:v>0.79091800000000001</c:v>
                </c:pt>
                <c:pt idx="17">
                  <c:v>0.69560949999999988</c:v>
                </c:pt>
                <c:pt idx="18">
                  <c:v>0.61299500000000007</c:v>
                </c:pt>
                <c:pt idx="19">
                  <c:v>0.51259900000000003</c:v>
                </c:pt>
                <c:pt idx="20">
                  <c:v>0.88803349999999992</c:v>
                </c:pt>
                <c:pt idx="21">
                  <c:v>0.82408500000000007</c:v>
                </c:pt>
                <c:pt idx="22">
                  <c:v>0.75290899999999994</c:v>
                </c:pt>
                <c:pt idx="23">
                  <c:v>0.66785550000000005</c:v>
                </c:pt>
                <c:pt idx="24">
                  <c:v>0.87857200000000002</c:v>
                </c:pt>
                <c:pt idx="25">
                  <c:v>0.80229950000000005</c:v>
                </c:pt>
                <c:pt idx="26">
                  <c:v>0.71795150000000008</c:v>
                </c:pt>
                <c:pt idx="27">
                  <c:v>0.60532299999999994</c:v>
                </c:pt>
                <c:pt idx="28">
                  <c:v>0.93782549999999998</c:v>
                </c:pt>
                <c:pt idx="29">
                  <c:v>0.89219799999999994</c:v>
                </c:pt>
                <c:pt idx="30">
                  <c:v>0.83593999999999991</c:v>
                </c:pt>
                <c:pt idx="31">
                  <c:v>0.75944899999999993</c:v>
                </c:pt>
                <c:pt idx="32">
                  <c:v>0.75545099999999987</c:v>
                </c:pt>
                <c:pt idx="33">
                  <c:v>0.66097299999999992</c:v>
                </c:pt>
                <c:pt idx="34">
                  <c:v>0.56761849999999991</c:v>
                </c:pt>
                <c:pt idx="35">
                  <c:v>0.418377</c:v>
                </c:pt>
                <c:pt idx="36">
                  <c:v>0.76813199999999993</c:v>
                </c:pt>
                <c:pt idx="37">
                  <c:v>0.70571250000000008</c:v>
                </c:pt>
                <c:pt idx="38">
                  <c:v>0.64195999999999998</c:v>
                </c:pt>
                <c:pt idx="39">
                  <c:v>0.55944249999999995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A6-48A5-9A76-7B06B2662F55}"/>
            </c:ext>
          </c:extLst>
        </c:ser>
        <c:ser>
          <c:idx val="3"/>
          <c:order val="4"/>
          <c:tx>
            <c:v>IV-PSNR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4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Summary!$AS$6:$AS$45</c:f>
              <c:numCache>
                <c:formatCode>General</c:formatCode>
                <c:ptCount val="40"/>
                <c:pt idx="0">
                  <c:v>1.65625</c:v>
                </c:pt>
                <c:pt idx="1">
                  <c:v>1.28125</c:v>
                </c:pt>
                <c:pt idx="2">
                  <c:v>1.0625</c:v>
                </c:pt>
                <c:pt idx="3">
                  <c:v>1</c:v>
                </c:pt>
                <c:pt idx="4" formatCode="0.00">
                  <c:v>3.90625</c:v>
                </c:pt>
                <c:pt idx="5" formatCode="0.00">
                  <c:v>3</c:v>
                </c:pt>
                <c:pt idx="6" formatCode="0.00">
                  <c:v>2.28125</c:v>
                </c:pt>
                <c:pt idx="7" formatCode="0.00">
                  <c:v>1.71875</c:v>
                </c:pt>
                <c:pt idx="8">
                  <c:v>2.6875</c:v>
                </c:pt>
                <c:pt idx="9">
                  <c:v>1.75</c:v>
                </c:pt>
                <c:pt idx="10">
                  <c:v>1.1875</c:v>
                </c:pt>
                <c:pt idx="11">
                  <c:v>1.0625</c:v>
                </c:pt>
                <c:pt idx="12">
                  <c:v>2.375</c:v>
                </c:pt>
                <c:pt idx="13">
                  <c:v>2.34375</c:v>
                </c:pt>
                <c:pt idx="14">
                  <c:v>2</c:v>
                </c:pt>
                <c:pt idx="15">
                  <c:v>1.6875</c:v>
                </c:pt>
                <c:pt idx="16">
                  <c:v>3.75</c:v>
                </c:pt>
                <c:pt idx="17">
                  <c:v>2.34375</c:v>
                </c:pt>
                <c:pt idx="18">
                  <c:v>1.75</c:v>
                </c:pt>
                <c:pt idx="19">
                  <c:v>1.28125</c:v>
                </c:pt>
                <c:pt idx="20">
                  <c:v>4.34375</c:v>
                </c:pt>
                <c:pt idx="21">
                  <c:v>3.59375</c:v>
                </c:pt>
                <c:pt idx="22">
                  <c:v>3.25</c:v>
                </c:pt>
                <c:pt idx="23">
                  <c:v>2.4375</c:v>
                </c:pt>
                <c:pt idx="24">
                  <c:v>2.875</c:v>
                </c:pt>
                <c:pt idx="25">
                  <c:v>1.5</c:v>
                </c:pt>
                <c:pt idx="26">
                  <c:v>1.15625</c:v>
                </c:pt>
                <c:pt idx="27">
                  <c:v>1</c:v>
                </c:pt>
                <c:pt idx="28">
                  <c:v>3.65625</c:v>
                </c:pt>
                <c:pt idx="29">
                  <c:v>3.78125</c:v>
                </c:pt>
                <c:pt idx="30">
                  <c:v>3.09375</c:v>
                </c:pt>
                <c:pt idx="31">
                  <c:v>2.625</c:v>
                </c:pt>
                <c:pt idx="32">
                  <c:v>3.5</c:v>
                </c:pt>
                <c:pt idx="33">
                  <c:v>2.5625</c:v>
                </c:pt>
                <c:pt idx="34">
                  <c:v>2.25</c:v>
                </c:pt>
                <c:pt idx="35">
                  <c:v>1.65625</c:v>
                </c:pt>
                <c:pt idx="36">
                  <c:v>4.53125</c:v>
                </c:pt>
                <c:pt idx="37">
                  <c:v>4.21875</c:v>
                </c:pt>
                <c:pt idx="38">
                  <c:v>3.75</c:v>
                </c:pt>
                <c:pt idx="39">
                  <c:v>3.15625</c:v>
                </c:pt>
              </c:numCache>
            </c:numRef>
          </c:xVal>
          <c:yVal>
            <c:numRef>
              <c:f>Summary!$AQ$6:$AQ$45</c:f>
              <c:numCache>
                <c:formatCode>General</c:formatCode>
                <c:ptCount val="40"/>
                <c:pt idx="0">
                  <c:v>0.74535583333333333</c:v>
                </c:pt>
                <c:pt idx="1">
                  <c:v>0.71063500000000002</c:v>
                </c:pt>
                <c:pt idx="2">
                  <c:v>0.68769999999999998</c:v>
                </c:pt>
                <c:pt idx="3">
                  <c:v>0.65508916666666672</c:v>
                </c:pt>
                <c:pt idx="4">
                  <c:v>0.78003083333333334</c:v>
                </c:pt>
                <c:pt idx="5">
                  <c:v>0.74256833333333327</c:v>
                </c:pt>
                <c:pt idx="6">
                  <c:v>0.71459416666666664</c:v>
                </c:pt>
                <c:pt idx="7">
                  <c:v>0.69063249999999998</c:v>
                </c:pt>
                <c:pt idx="8">
                  <c:v>0.67706916666666672</c:v>
                </c:pt>
                <c:pt idx="9">
                  <c:v>0.6421891666666667</c:v>
                </c:pt>
                <c:pt idx="10">
                  <c:v>0.61194416666666673</c:v>
                </c:pt>
                <c:pt idx="11">
                  <c:v>0.59023000000000003</c:v>
                </c:pt>
                <c:pt idx="12">
                  <c:v>0.79388333333333327</c:v>
                </c:pt>
                <c:pt idx="13">
                  <c:v>0.74431749999999997</c:v>
                </c:pt>
                <c:pt idx="14">
                  <c:v>0.69166416666666675</c:v>
                </c:pt>
                <c:pt idx="15">
                  <c:v>0.65705083333333336</c:v>
                </c:pt>
                <c:pt idx="16">
                  <c:v>0.82253583333333335</c:v>
                </c:pt>
                <c:pt idx="17">
                  <c:v>0.7735116666666666</c:v>
                </c:pt>
                <c:pt idx="18">
                  <c:v>0.74259500000000001</c:v>
                </c:pt>
                <c:pt idx="19">
                  <c:v>0.71248416666666659</c:v>
                </c:pt>
                <c:pt idx="20">
                  <c:v>0.87299333333333329</c:v>
                </c:pt>
                <c:pt idx="21">
                  <c:v>0.8336391666666666</c:v>
                </c:pt>
                <c:pt idx="22">
                  <c:v>0.7971908333333334</c:v>
                </c:pt>
                <c:pt idx="23">
                  <c:v>0.76025166666666666</c:v>
                </c:pt>
                <c:pt idx="24">
                  <c:v>0.8003716666666667</c:v>
                </c:pt>
                <c:pt idx="25">
                  <c:v>0.76075083333333327</c:v>
                </c:pt>
                <c:pt idx="26">
                  <c:v>0.73238333333333328</c:v>
                </c:pt>
                <c:pt idx="27">
                  <c:v>0.70032333333333341</c:v>
                </c:pt>
                <c:pt idx="28">
                  <c:v>0.84884500000000007</c:v>
                </c:pt>
                <c:pt idx="29">
                  <c:v>0.81170666666666658</c:v>
                </c:pt>
                <c:pt idx="30">
                  <c:v>0.77680833333333332</c:v>
                </c:pt>
                <c:pt idx="31">
                  <c:v>0.74615166666666655</c:v>
                </c:pt>
                <c:pt idx="32">
                  <c:v>0.71169416666666663</c:v>
                </c:pt>
                <c:pt idx="33">
                  <c:v>0.68211583333333337</c:v>
                </c:pt>
                <c:pt idx="34">
                  <c:v>0.65627500000000005</c:v>
                </c:pt>
                <c:pt idx="35">
                  <c:v>0.61785833333333329</c:v>
                </c:pt>
                <c:pt idx="36">
                  <c:v>0.72112333333333323</c:v>
                </c:pt>
                <c:pt idx="37">
                  <c:v>0.69557083333333336</c:v>
                </c:pt>
                <c:pt idx="38">
                  <c:v>0.67498000000000002</c:v>
                </c:pt>
                <c:pt idx="39">
                  <c:v>0.65141750000000009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A6-48A5-9A76-7B06B2662F55}"/>
            </c:ext>
          </c:extLst>
        </c:ser>
        <c:ser>
          <c:idx val="5"/>
          <c:order val="5"/>
          <c:tx>
            <c:v>Enhanced Metric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25400">
                <a:noFill/>
              </a:ln>
              <a:effectLst/>
            </c:spPr>
          </c:marker>
          <c:xVal>
            <c:numRef>
              <c:f>Summary!$AS$6:$AS$45</c:f>
              <c:numCache>
                <c:formatCode>General</c:formatCode>
                <c:ptCount val="40"/>
                <c:pt idx="0">
                  <c:v>1.65625</c:v>
                </c:pt>
                <c:pt idx="1">
                  <c:v>1.28125</c:v>
                </c:pt>
                <c:pt idx="2">
                  <c:v>1.0625</c:v>
                </c:pt>
                <c:pt idx="3">
                  <c:v>1</c:v>
                </c:pt>
                <c:pt idx="4" formatCode="0.00">
                  <c:v>3.90625</c:v>
                </c:pt>
                <c:pt idx="5" formatCode="0.00">
                  <c:v>3</c:v>
                </c:pt>
                <c:pt idx="6" formatCode="0.00">
                  <c:v>2.28125</c:v>
                </c:pt>
                <c:pt idx="7" formatCode="0.00">
                  <c:v>1.71875</c:v>
                </c:pt>
                <c:pt idx="8">
                  <c:v>2.6875</c:v>
                </c:pt>
                <c:pt idx="9">
                  <c:v>1.75</c:v>
                </c:pt>
                <c:pt idx="10">
                  <c:v>1.1875</c:v>
                </c:pt>
                <c:pt idx="11">
                  <c:v>1.0625</c:v>
                </c:pt>
                <c:pt idx="12">
                  <c:v>2.375</c:v>
                </c:pt>
                <c:pt idx="13">
                  <c:v>2.34375</c:v>
                </c:pt>
                <c:pt idx="14">
                  <c:v>2</c:v>
                </c:pt>
                <c:pt idx="15">
                  <c:v>1.6875</c:v>
                </c:pt>
                <c:pt idx="16">
                  <c:v>3.75</c:v>
                </c:pt>
                <c:pt idx="17">
                  <c:v>2.34375</c:v>
                </c:pt>
                <c:pt idx="18">
                  <c:v>1.75</c:v>
                </c:pt>
                <c:pt idx="19">
                  <c:v>1.28125</c:v>
                </c:pt>
                <c:pt idx="20">
                  <c:v>4.34375</c:v>
                </c:pt>
                <c:pt idx="21">
                  <c:v>3.59375</c:v>
                </c:pt>
                <c:pt idx="22">
                  <c:v>3.25</c:v>
                </c:pt>
                <c:pt idx="23">
                  <c:v>2.4375</c:v>
                </c:pt>
                <c:pt idx="24">
                  <c:v>2.875</c:v>
                </c:pt>
                <c:pt idx="25">
                  <c:v>1.5</c:v>
                </c:pt>
                <c:pt idx="26">
                  <c:v>1.15625</c:v>
                </c:pt>
                <c:pt idx="27">
                  <c:v>1</c:v>
                </c:pt>
                <c:pt idx="28">
                  <c:v>3.65625</c:v>
                </c:pt>
                <c:pt idx="29">
                  <c:v>3.78125</c:v>
                </c:pt>
                <c:pt idx="30">
                  <c:v>3.09375</c:v>
                </c:pt>
                <c:pt idx="31">
                  <c:v>2.625</c:v>
                </c:pt>
                <c:pt idx="32">
                  <c:v>3.5</c:v>
                </c:pt>
                <c:pt idx="33">
                  <c:v>2.5625</c:v>
                </c:pt>
                <c:pt idx="34">
                  <c:v>2.25</c:v>
                </c:pt>
                <c:pt idx="35">
                  <c:v>1.65625</c:v>
                </c:pt>
                <c:pt idx="36">
                  <c:v>4.53125</c:v>
                </c:pt>
                <c:pt idx="37">
                  <c:v>4.21875</c:v>
                </c:pt>
                <c:pt idx="38">
                  <c:v>3.75</c:v>
                </c:pt>
                <c:pt idx="39">
                  <c:v>3.15625</c:v>
                </c:pt>
              </c:numCache>
            </c:numRef>
          </c:xVal>
          <c:yVal>
            <c:numRef>
              <c:f>Summary!$AR$6:$AR$45</c:f>
              <c:numCache>
                <c:formatCode>General</c:formatCode>
                <c:ptCount val="40"/>
                <c:pt idx="0">
                  <c:v>0.83715516666666667</c:v>
                </c:pt>
                <c:pt idx="1">
                  <c:v>0.62634800000000024</c:v>
                </c:pt>
                <c:pt idx="2">
                  <c:v>0.39521899999999999</c:v>
                </c:pt>
                <c:pt idx="3">
                  <c:v>8.2738833333333206E-2</c:v>
                </c:pt>
                <c:pt idx="4">
                  <c:v>0.94324816666666667</c:v>
                </c:pt>
                <c:pt idx="5">
                  <c:v>0.82410966666666674</c:v>
                </c:pt>
                <c:pt idx="6">
                  <c:v>0.65432283333333352</c:v>
                </c:pt>
                <c:pt idx="7">
                  <c:v>0.44749250000000007</c:v>
                </c:pt>
                <c:pt idx="8">
                  <c:v>0.58017383333333317</c:v>
                </c:pt>
                <c:pt idx="9">
                  <c:v>0.37781583333333335</c:v>
                </c:pt>
                <c:pt idx="10">
                  <c:v>0.17936283333333314</c:v>
                </c:pt>
                <c:pt idx="11">
                  <c:v>9.8429999999999351E-3</c:v>
                </c:pt>
                <c:pt idx="12">
                  <c:v>0.93945466666666677</c:v>
                </c:pt>
                <c:pt idx="13">
                  <c:v>0.82277650000000024</c:v>
                </c:pt>
                <c:pt idx="14">
                  <c:v>0.64122983333333328</c:v>
                </c:pt>
                <c:pt idx="15">
                  <c:v>0.47565516666666663</c:v>
                </c:pt>
                <c:pt idx="16">
                  <c:v>0.75930016666666666</c:v>
                </c:pt>
                <c:pt idx="17">
                  <c:v>0.61770733333333316</c:v>
                </c:pt>
                <c:pt idx="18">
                  <c:v>0.48339500000000013</c:v>
                </c:pt>
                <c:pt idx="19">
                  <c:v>0.31271383333333347</c:v>
                </c:pt>
                <c:pt idx="20">
                  <c:v>0.90307366666666655</c:v>
                </c:pt>
                <c:pt idx="21">
                  <c:v>0.81453083333333354</c:v>
                </c:pt>
                <c:pt idx="22">
                  <c:v>0.70862716666666647</c:v>
                </c:pt>
                <c:pt idx="23">
                  <c:v>0.57545933333333343</c:v>
                </c:pt>
                <c:pt idx="24">
                  <c:v>0.95677233333333334</c:v>
                </c:pt>
                <c:pt idx="25">
                  <c:v>0.84384816666666684</c:v>
                </c:pt>
                <c:pt idx="26">
                  <c:v>0.70351966666666688</c:v>
                </c:pt>
                <c:pt idx="27">
                  <c:v>0.51032266666666648</c:v>
                </c:pt>
                <c:pt idx="28">
                  <c:v>1.0268059999999999</c:v>
                </c:pt>
                <c:pt idx="29">
                  <c:v>0.97268933333333329</c:v>
                </c:pt>
                <c:pt idx="30">
                  <c:v>0.89507166666666649</c:v>
                </c:pt>
                <c:pt idx="31">
                  <c:v>0.77274633333333331</c:v>
                </c:pt>
                <c:pt idx="32">
                  <c:v>0.79920783333333312</c:v>
                </c:pt>
                <c:pt idx="33">
                  <c:v>0.63983016666666648</c:v>
                </c:pt>
                <c:pt idx="34">
                  <c:v>0.47896199999999978</c:v>
                </c:pt>
                <c:pt idx="35">
                  <c:v>0.21889566666666671</c:v>
                </c:pt>
                <c:pt idx="36">
                  <c:v>0.81514066666666662</c:v>
                </c:pt>
                <c:pt idx="37">
                  <c:v>0.71585416666666679</c:v>
                </c:pt>
                <c:pt idx="38">
                  <c:v>0.60893999999999993</c:v>
                </c:pt>
                <c:pt idx="39">
                  <c:v>0.46746749999999981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5A6-48A5-9A76-7B06B2662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714608"/>
        <c:axId val="377717352"/>
        <c:extLst/>
      </c:scatterChart>
      <c:valAx>
        <c:axId val="377714608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MOS</a:t>
                </a:r>
                <a:endParaRPr lang="ko-KR" altLang="en-US" sz="11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51116625806024552"/>
              <c:y val="0.85967093903011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1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7717352"/>
        <c:crosses val="autoZero"/>
        <c:crossBetween val="midCat"/>
        <c:majorUnit val="1"/>
      </c:valAx>
      <c:valAx>
        <c:axId val="3777173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ko-KR" sz="1100">
                    <a:latin typeface="Arial" panose="020B0604020202020204" pitchFamily="34" charset="0"/>
                    <a:cs typeface="Arial" panose="020B0604020202020204" pitchFamily="34" charset="0"/>
                  </a:rPr>
                  <a:t>Normalized</a:t>
                </a:r>
                <a:r>
                  <a:rPr lang="en-US" altLang="ko-KR" sz="11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objective quality metrics</a:t>
                </a:r>
              </a:p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91617933723197E-2"/>
              <c:y val="0.14825014975308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771460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201889678345483"/>
          <c:w val="1"/>
          <c:h val="7.576091598018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2020-10-18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0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9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1525"/>
            <a:ext cx="7772400" cy="1019175"/>
          </a:xfrm>
        </p:spPr>
        <p:txBody>
          <a:bodyPr/>
          <a:lstStyle/>
          <a:p>
            <a:r>
              <a:rPr lang="en-US" dirty="0"/>
              <a:t>Super Metric for Immersive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(hope.ryu@gmail.com‎)</a:t>
            </a:r>
          </a:p>
          <a:p>
            <a:r>
              <a:rPr lang="en-US" altLang="ko-KR" dirty="0" err="1">
                <a:solidFill>
                  <a:schemeClr val="accent1"/>
                </a:solidFill>
              </a:rPr>
              <a:t>SeungHwan</a:t>
            </a:r>
            <a:r>
              <a:rPr lang="en-US" altLang="ko-KR" dirty="0">
                <a:solidFill>
                  <a:schemeClr val="accent1"/>
                </a:solidFill>
              </a:rPr>
              <a:t> Kim, 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Lee, </a:t>
            </a:r>
            <a:r>
              <a:rPr lang="en-US" altLang="ko-KR" dirty="0" err="1">
                <a:solidFill>
                  <a:schemeClr val="accent1"/>
                </a:solidFill>
              </a:rPr>
              <a:t>Inae</a:t>
            </a:r>
            <a:r>
              <a:rPr lang="en-US" altLang="ko-KR" dirty="0">
                <a:solidFill>
                  <a:schemeClr val="accent1"/>
                </a:solidFill>
              </a:rPr>
              <a:t> Kim, Sungbin Kim, </a:t>
            </a:r>
            <a:r>
              <a:rPr lang="en-US" altLang="ko-KR" dirty="0" err="1">
                <a:solidFill>
                  <a:schemeClr val="accent1"/>
                </a:solidFill>
              </a:rPr>
              <a:t>Eun</a:t>
            </a:r>
            <a:r>
              <a:rPr lang="en-US" altLang="ko-KR" dirty="0">
                <a:solidFill>
                  <a:schemeClr val="accent1"/>
                </a:solidFill>
              </a:rPr>
              <a:t>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http://mcsl.skku.edu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Education</a:t>
            </a:r>
          </a:p>
          <a:p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In scatter plot matrix, linear representation with MOS means high correlation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PSNR showed the worst correlation with MOS among the metrics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6A3701A-BAD2-4526-B4A6-54D1B12A9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04" y="1611887"/>
            <a:ext cx="4357037" cy="43570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EC732F-241C-4DBF-850F-E33AC4E8D2AE}"/>
              </a:ext>
            </a:extLst>
          </p:cNvPr>
          <p:cNvSpPr txBox="1"/>
          <p:nvPr/>
        </p:nvSpPr>
        <p:spPr>
          <a:xfrm>
            <a:off x="2742685" y="5911933"/>
            <a:ext cx="363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 plot matrix of metrics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D10CACE-9E19-41D1-8BBB-4E5B828D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43624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CE27F8-4947-49AA-99A1-04250F714484}"/>
                  </a:ext>
                </a:extLst>
              </p:cNvPr>
              <p:cNvSpPr txBox="1"/>
              <p:nvPr/>
            </p:nvSpPr>
            <p:spPr>
              <a:xfrm>
                <a:off x="66676" y="759535"/>
                <a:ext cx="9077324" cy="2251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rgbClr val="716C6B"/>
                    </a:solidFill>
                    <a:latin typeface="Arial"/>
                    <a:cs typeface="Arial"/>
                  </a:rPr>
                  <a:t>Super Metric is</a:t>
                </a:r>
                <a:r>
                  <a:rPr lang="ko-KR" altLang="en-US" sz="2000" dirty="0">
                    <a:solidFill>
                      <a:srgbClr val="716C6B"/>
                    </a:solidFill>
                    <a:latin typeface="Arial"/>
                    <a:cs typeface="Arial"/>
                  </a:rPr>
                  <a:t> </a:t>
                </a:r>
                <a:r>
                  <a:rPr lang="en-US" altLang="ko-KR" sz="2000" dirty="0">
                    <a:solidFill>
                      <a:srgbClr val="716C6B"/>
                    </a:solidFill>
                    <a:latin typeface="Arial"/>
                    <a:cs typeface="Arial"/>
                  </a:rPr>
                  <a:t>weighted sum of metrics</a:t>
                </a:r>
              </a:p>
              <a:p>
                <a:pPr lvl="1">
                  <a:lnSpc>
                    <a:spcPct val="150000"/>
                  </a:lnSpc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o-KR" altLang="en-US" sz="160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α</m:t>
                      </m:r>
                      <m:r>
                        <a:rPr lang="en-US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600">
                          <a:solidFill>
                            <a:srgbClr val="716C6B"/>
                          </a:solidFill>
                          <a:latin typeface="+mn-ea"/>
                          <a:cs typeface="Arial"/>
                        </a:rPr>
                        <m:t>−0.212892</m:t>
                      </m:r>
                      <m:r>
                        <m:rPr>
                          <m:nor/>
                        </m:rPr>
                        <a:rPr lang="en-US" altLang="ko-KR" sz="1600" b="0" smtClean="0">
                          <a:solidFill>
                            <a:srgbClr val="716C6B"/>
                          </a:solidFill>
                          <a:latin typeface="+mn-ea"/>
                          <a:cs typeface="Arial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β</m:t>
                      </m:r>
                      <m:r>
                        <a:rPr lang="en-US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=−0.414345  </m:t>
                      </m:r>
                      <m:r>
                        <m:rPr>
                          <m:sty m:val="p"/>
                        </m:rPr>
                        <a:rPr lang="ko-KR" altLang="en-US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γ</m:t>
                      </m:r>
                      <m:r>
                        <a:rPr lang="en-US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=−0.610262  </m:t>
                      </m:r>
                      <m:r>
                        <m:rPr>
                          <m:sty m:val="p"/>
                        </m:rPr>
                        <a:rPr lang="ko-KR" altLang="en-US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δ</m:t>
                      </m:r>
                      <m:r>
                        <a:rPr lang="en-US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=0.031026  </m:t>
                      </m:r>
                      <m:r>
                        <m:rPr>
                          <m:sty m:val="p"/>
                        </m:rPr>
                        <a:rPr lang="ko-KR" altLang="en-US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ϵ</m:t>
                      </m:r>
                      <m:r>
                        <a:rPr lang="en-US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=0.226949  </m:t>
                      </m:r>
                      <m:r>
                        <m:rPr>
                          <m:sty m:val="p"/>
                        </m:rPr>
                        <a:rPr lang="ko-KR" altLang="en-US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ρ</m:t>
                      </m:r>
                      <m:r>
                        <a:rPr lang="en-US" altLang="ko-KR" sz="1600" b="0" i="0" smtClean="0">
                          <a:solidFill>
                            <a:srgbClr val="716C6B"/>
                          </a:solidFill>
                          <a:latin typeface="Cambria Math" panose="02040503050406030204" pitchFamily="18" charset="0"/>
                          <a:cs typeface="Arial"/>
                        </a:rPr>
                        <m:t>=−0.66383</m:t>
                      </m:r>
                    </m:oMath>
                  </m:oMathPara>
                </a14:m>
                <a:endParaRPr lang="en-US" altLang="ko-KR" sz="1600" dirty="0">
                  <a:solidFill>
                    <a:srgbClr val="716C6B"/>
                  </a:solidFill>
                  <a:latin typeface="+mn-ea"/>
                  <a:cs typeface="Arial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rgbClr val="716C6B"/>
                    </a:solidFill>
                    <a:latin typeface="Arial"/>
                    <a:cs typeface="Arial"/>
                  </a:rPr>
                  <a:t>Super Metric has higher correlation coefficient with MOS than any other single metric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0B0F0"/>
                  </a:buClr>
                  <a:buFont typeface="Arial" panose="020B0604020202020204" pitchFamily="34" charset="0"/>
                  <a:buChar char="•"/>
                </a:pPr>
                <a:endParaRPr lang="en-US" altLang="ko-KR" sz="2000" dirty="0">
                  <a:solidFill>
                    <a:srgbClr val="716C6B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CE27F8-4947-49AA-99A1-04250F714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" y="759535"/>
                <a:ext cx="9077324" cy="2251322"/>
              </a:xfrm>
              <a:prstGeom prst="rect">
                <a:avLst/>
              </a:prstGeom>
              <a:blipFill>
                <a:blip r:embed="rId2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524457" y="5834590"/>
            <a:ext cx="429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MOS and objective quality metrics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5017396" y="5556808"/>
            <a:ext cx="363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coefficient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MOS and objective quality metrics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DBD89E2-03BD-4C92-807D-3CC5B2132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25477"/>
              </p:ext>
            </p:extLst>
          </p:nvPr>
        </p:nvGraphicFramePr>
        <p:xfrm>
          <a:off x="4880035" y="2715385"/>
          <a:ext cx="3911831" cy="2660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565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1959266">
                  <a:extLst>
                    <a:ext uri="{9D8B030D-6E8A-4147-A177-3AD203B41FA5}">
                      <a16:colId xmlns:a16="http://schemas.microsoft.com/office/drawing/2014/main" val="981429693"/>
                    </a:ext>
                  </a:extLst>
                </a:gridCol>
              </a:tblGrid>
              <a:tr h="842591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altLang="ko-KR" sz="16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Metric name</a:t>
                      </a: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Correlation </a:t>
                      </a:r>
                    </a:p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coefficient </a:t>
                      </a:r>
                    </a:p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with MOS</a:t>
                      </a: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289465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0.3012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45907"/>
                  </a:ext>
                </a:extLst>
              </a:tr>
              <a:tr h="302484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0.3932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02484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MS-SSIM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0.5694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02484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VMAF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0.6601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02484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IV-PSNR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0.5539</a:t>
                      </a:r>
                      <a:endParaRPr lang="ko-KR" sz="1600" kern="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02484"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altLang="ko-KR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Super Metric</a:t>
                      </a:r>
                      <a:endParaRPr lang="ko-KR" sz="1600" b="1" kern="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15000"/>
                        </a:lnSpc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바탕" panose="02030600000101010101" pitchFamily="18" charset="-127"/>
                          <a:cs typeface="Times New Roman" panose="02020603050405020304" pitchFamily="18" charset="0"/>
                        </a:rPr>
                        <a:t>0.7525</a:t>
                      </a:r>
                      <a:endParaRPr lang="ko-KR" sz="1600" b="1" kern="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195308"/>
              </p:ext>
            </p:extLst>
          </p:nvPr>
        </p:nvGraphicFramePr>
        <p:xfrm>
          <a:off x="524457" y="2563155"/>
          <a:ext cx="4003445" cy="32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7D67A37B-C4AE-417A-A7B5-1947F18E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34327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364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Problem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state-of-the-art virtual reality system, quality metric is very important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Subjective quality and traditional metric (e.g. PSNR) show low correlation with MOS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Proposed Methods and Insights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Weighted sum of traditional metrics can achieve high correlation with MOS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A single traditional metric (e.g. PSNR) is not appropriate for 3DoF+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Future Work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Mathematical analysis of each metric and simplify process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Combining the metrics according to their characteristics (e.g. IV-PSNR and WS-PSNR)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6BC3AAA-DFCD-439B-B24C-CD698FBF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/>
              <a:t>3079-20-0056-01-0001 Super Metric for Immersive Video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506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9A968-ABAA-4847-8D83-8EBC248C48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470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lang="en-US" altLang="en-US" sz="20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altLang="en-US"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altLang="en-US"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80000"/>
              </a:lnSpc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sz="1200" b="1"/>
              <a:t>Subclause 5.2.1 of the </a:t>
            </a:r>
            <a:r>
              <a:rPr lang="en-US" sz="1200" b="1" i="1"/>
              <a:t>IEEE-SA Standards Board Bylaws </a:t>
            </a:r>
            <a:r>
              <a:rPr lang="en-US" sz="1200" b="1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>
              <a:cs typeface="ＭＳ Ｐゴシック" pitchFamily="-84" charset="-128"/>
            </a:endParaRPr>
          </a:p>
          <a:p>
            <a:pPr defTabSz="914400">
              <a:buFontTx/>
              <a:buChar char="•"/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altLang="ja-JP" sz="120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7, </a:t>
            </a:r>
            <a:r>
              <a:rPr lang="en-US" altLang="ja-JP" sz="120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6, </a:t>
            </a:r>
            <a:r>
              <a:rPr lang="en-US" altLang="ja-JP" sz="120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defTabSz="914400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222C7FA-A17D-4AA3-A840-0E112218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04361"/>
              </p:ext>
            </p:extLst>
          </p:nvPr>
        </p:nvGraphicFramePr>
        <p:xfrm>
          <a:off x="228600" y="1371600"/>
          <a:ext cx="8686800" cy="448405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Super Metric for Immersive Video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2020-10-19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SeungHwan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Kim, Jong-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Kim, Sungbin Kim,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-Seok Ryu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SeungHwan Kim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whitekomani@skku.edu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1464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Jong-Beom Jeong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uof4949@skku.edu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7409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 Lee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soonbinlee@skku.edu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1795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inaelk@skku.edu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0715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Sungbin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beencooke@skku.edu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822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Eun-Seok Ryu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esryu@skku.edu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914453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A05C877-EC01-426C-97BD-97FB4D81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3079.1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E889AA-6232-49A7-AB33-9630FF43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Three phases of ISO/IEC MPEG-Immersive VR standardization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To support the entire movement in VR, 6DoF is required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6DoF media support will be completed by 2022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3DoF+ standard will be established by 2020 to support the limited 6DoF 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C7AEE99-6630-4B3D-AD3D-BA46BC290B0B}"/>
              </a:ext>
            </a:extLst>
          </p:cNvPr>
          <p:cNvGrpSpPr/>
          <p:nvPr/>
        </p:nvGrpSpPr>
        <p:grpSpPr>
          <a:xfrm>
            <a:off x="342185" y="2766798"/>
            <a:ext cx="8631774" cy="2940828"/>
            <a:chOff x="735990" y="2085103"/>
            <a:chExt cx="8104588" cy="2761217"/>
          </a:xfrm>
        </p:grpSpPr>
        <p:sp>
          <p:nvSpPr>
            <p:cNvPr id="7" name="모서리가 둥근 직사각형 61">
              <a:extLst>
                <a:ext uri="{FF2B5EF4-FFF2-40B4-BE49-F238E27FC236}">
                  <a16:creationId xmlns:a16="http://schemas.microsoft.com/office/drawing/2014/main" id="{466F75CA-4670-4775-B334-42CBF71446B1}"/>
                </a:ext>
              </a:extLst>
            </p:cNvPr>
            <p:cNvSpPr/>
            <p:nvPr/>
          </p:nvSpPr>
          <p:spPr>
            <a:xfrm>
              <a:off x="620664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9E076E0-D0A6-4ACC-AD41-62E7FC14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181" y="2692264"/>
              <a:ext cx="1306649" cy="1117736"/>
            </a:xfrm>
            <a:prstGeom prst="rect">
              <a:avLst/>
            </a:prstGeom>
          </p:spPr>
        </p:pic>
        <p:sp>
          <p:nvSpPr>
            <p:cNvPr id="9" name="모서리가 둥근 직사각형 8">
              <a:extLst>
                <a:ext uri="{FF2B5EF4-FFF2-40B4-BE49-F238E27FC236}">
                  <a16:creationId xmlns:a16="http://schemas.microsoft.com/office/drawing/2014/main" id="{BF4A4A84-AA72-4FB8-8ED8-9D4D5C045E29}"/>
                </a:ext>
              </a:extLst>
            </p:cNvPr>
            <p:cNvSpPr/>
            <p:nvPr/>
          </p:nvSpPr>
          <p:spPr>
            <a:xfrm>
              <a:off x="73599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모서리가 둥근 직사각형 69">
              <a:extLst>
                <a:ext uri="{FF2B5EF4-FFF2-40B4-BE49-F238E27FC236}">
                  <a16:creationId xmlns:a16="http://schemas.microsoft.com/office/drawing/2014/main" id="{5CA20FE7-28C9-49C7-BC6C-C42441EEA5B5}"/>
                </a:ext>
              </a:extLst>
            </p:cNvPr>
            <p:cNvSpPr/>
            <p:nvPr/>
          </p:nvSpPr>
          <p:spPr>
            <a:xfrm>
              <a:off x="102558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1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모서리가 둥근 직사각형 61">
              <a:extLst>
                <a:ext uri="{FF2B5EF4-FFF2-40B4-BE49-F238E27FC236}">
                  <a16:creationId xmlns:a16="http://schemas.microsoft.com/office/drawing/2014/main" id="{696DD283-A887-4184-B7C0-B679B4FBECFC}"/>
                </a:ext>
              </a:extLst>
            </p:cNvPr>
            <p:cNvSpPr/>
            <p:nvPr/>
          </p:nvSpPr>
          <p:spPr>
            <a:xfrm>
              <a:off x="3471316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모서리가 둥근 직사각형 69">
              <a:extLst>
                <a:ext uri="{FF2B5EF4-FFF2-40B4-BE49-F238E27FC236}">
                  <a16:creationId xmlns:a16="http://schemas.microsoft.com/office/drawing/2014/main" id="{6D2C9590-8D2D-4284-B09A-B1332254EA1A}"/>
                </a:ext>
              </a:extLst>
            </p:cNvPr>
            <p:cNvSpPr/>
            <p:nvPr/>
          </p:nvSpPr>
          <p:spPr>
            <a:xfrm>
              <a:off x="3760907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2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모서리가 둥근 직사각형 69">
              <a:extLst>
                <a:ext uri="{FF2B5EF4-FFF2-40B4-BE49-F238E27FC236}">
                  <a16:creationId xmlns:a16="http://schemas.microsoft.com/office/drawing/2014/main" id="{5A885110-5FA7-41E4-88EE-A545F168D287}"/>
                </a:ext>
              </a:extLst>
            </p:cNvPr>
            <p:cNvSpPr/>
            <p:nvPr/>
          </p:nvSpPr>
          <p:spPr>
            <a:xfrm>
              <a:off x="649623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3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C367F1E-331C-4CCD-94F2-F1C2AD48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1633" y="2575559"/>
              <a:ext cx="855262" cy="12344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E95F95-96D3-4E25-A6CB-AE8A1ACCAF6D}"/>
                </a:ext>
              </a:extLst>
            </p:cNvPr>
            <p:cNvSpPr txBox="1"/>
            <p:nvPr/>
          </p:nvSpPr>
          <p:spPr>
            <a:xfrm>
              <a:off x="1790700" y="246783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2F9C0-89D8-435A-BD44-5483C05BC971}"/>
                </a:ext>
              </a:extLst>
            </p:cNvPr>
            <p:cNvSpPr txBox="1"/>
            <p:nvPr/>
          </p:nvSpPr>
          <p:spPr>
            <a:xfrm>
              <a:off x="2284965" y="285989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D3232-49DB-4705-A0F9-782D249C9611}"/>
                </a:ext>
              </a:extLst>
            </p:cNvPr>
            <p:cNvSpPr txBox="1"/>
            <p:nvPr/>
          </p:nvSpPr>
          <p:spPr>
            <a:xfrm>
              <a:off x="2145936" y="3346605"/>
              <a:ext cx="451815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E042A2-353F-4075-9BAE-7456D48F5788}"/>
                </a:ext>
              </a:extLst>
            </p:cNvPr>
            <p:cNvSpPr txBox="1"/>
            <p:nvPr/>
          </p:nvSpPr>
          <p:spPr>
            <a:xfrm>
              <a:off x="7446307" y="263178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F849FD-0801-45EC-A71B-AEA00B730ADE}"/>
                </a:ext>
              </a:extLst>
            </p:cNvPr>
            <p:cNvSpPr txBox="1"/>
            <p:nvPr/>
          </p:nvSpPr>
          <p:spPr>
            <a:xfrm>
              <a:off x="7199687" y="255430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F47ED5-1E56-4026-82D1-C283C19B3D7E}"/>
                </a:ext>
              </a:extLst>
            </p:cNvPr>
            <p:cNvSpPr txBox="1"/>
            <p:nvPr/>
          </p:nvSpPr>
          <p:spPr>
            <a:xfrm>
              <a:off x="7814352" y="282958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FCEEC-DF73-48C0-80EE-BA58AC7BE98F}"/>
                </a:ext>
              </a:extLst>
            </p:cNvPr>
            <p:cNvSpPr txBox="1"/>
            <p:nvPr/>
          </p:nvSpPr>
          <p:spPr>
            <a:xfrm>
              <a:off x="7788159" y="299778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4E7527-F473-4E67-8676-CC022DAFB589}"/>
                </a:ext>
              </a:extLst>
            </p:cNvPr>
            <p:cNvSpPr txBox="1"/>
            <p:nvPr/>
          </p:nvSpPr>
          <p:spPr>
            <a:xfrm>
              <a:off x="7794652" y="3296171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4F6BEB-1003-4403-8E1A-A408CB0DFAAD}"/>
                </a:ext>
              </a:extLst>
            </p:cNvPr>
            <p:cNvSpPr txBox="1"/>
            <p:nvPr/>
          </p:nvSpPr>
          <p:spPr>
            <a:xfrm>
              <a:off x="7689362" y="3390483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FABDE5-5FF0-495F-BD0B-659DF0E69A97}"/>
                </a:ext>
              </a:extLst>
            </p:cNvPr>
            <p:cNvSpPr txBox="1"/>
            <p:nvPr/>
          </p:nvSpPr>
          <p:spPr>
            <a:xfrm>
              <a:off x="6795827" y="290483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47E028-0C64-4DA1-AFC1-E9992F39A5B2}"/>
                </a:ext>
              </a:extLst>
            </p:cNvPr>
            <p:cNvSpPr txBox="1"/>
            <p:nvPr/>
          </p:nvSpPr>
          <p:spPr>
            <a:xfrm>
              <a:off x="6670241" y="331527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52E6AD4-ED2D-4BE6-917D-0EDE555B203A}"/>
                </a:ext>
              </a:extLst>
            </p:cNvPr>
            <p:cNvSpPr/>
            <p:nvPr/>
          </p:nvSpPr>
          <p:spPr>
            <a:xfrm>
              <a:off x="7295814" y="3511615"/>
              <a:ext cx="144000" cy="571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BEDE38-4EB9-4BC7-B8B7-723009AF84E9}"/>
                </a:ext>
              </a:extLst>
            </p:cNvPr>
            <p:cNvSpPr txBox="1"/>
            <p:nvPr/>
          </p:nvSpPr>
          <p:spPr>
            <a:xfrm>
              <a:off x="7390792" y="2707066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D7D178-749B-4F49-8AFD-DD37F9849273}"/>
                </a:ext>
              </a:extLst>
            </p:cNvPr>
            <p:cNvSpPr txBox="1"/>
            <p:nvPr/>
          </p:nvSpPr>
          <p:spPr>
            <a:xfrm>
              <a:off x="7733565" y="2982318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CD4A69-DD29-4FAB-B5EA-A58CDB2226A2}"/>
                </a:ext>
              </a:extLst>
            </p:cNvPr>
            <p:cNvSpPr txBox="1"/>
            <p:nvPr/>
          </p:nvSpPr>
          <p:spPr>
            <a:xfrm>
              <a:off x="7439814" y="3426723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70ED78-0D64-4F81-84CB-BCA56928633C}"/>
                </a:ext>
              </a:extLst>
            </p:cNvPr>
            <p:cNvSpPr txBox="1"/>
            <p:nvPr/>
          </p:nvSpPr>
          <p:spPr>
            <a:xfrm>
              <a:off x="7733565" y="328784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FD766B-92A8-4777-B726-47034DA7ED79}"/>
                </a:ext>
              </a:extLst>
            </p:cNvPr>
            <p:cNvSpPr txBox="1"/>
            <p:nvPr/>
          </p:nvSpPr>
          <p:spPr>
            <a:xfrm>
              <a:off x="6728137" y="2993894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871D6E-EE97-4BF1-BDA4-0FF07C8736ED}"/>
                </a:ext>
              </a:extLst>
            </p:cNvPr>
            <p:cNvSpPr txBox="1"/>
            <p:nvPr/>
          </p:nvSpPr>
          <p:spPr>
            <a:xfrm>
              <a:off x="7733565" y="2780284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949304-5A97-4426-93EF-7557D1C80E2D}"/>
                </a:ext>
              </a:extLst>
            </p:cNvPr>
            <p:cNvSpPr txBox="1"/>
            <p:nvPr/>
          </p:nvSpPr>
          <p:spPr>
            <a:xfrm>
              <a:off x="6640799" y="335197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FA9BBE-659F-47AB-871D-5539BFC0F1C0}"/>
                </a:ext>
              </a:extLst>
            </p:cNvPr>
            <p:cNvSpPr txBox="1"/>
            <p:nvPr/>
          </p:nvSpPr>
          <p:spPr>
            <a:xfrm>
              <a:off x="7039933" y="2583456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DF85F3-DD3D-4F66-87EE-E2F0C8405AB0}"/>
                </a:ext>
              </a:extLst>
            </p:cNvPr>
            <p:cNvSpPr txBox="1"/>
            <p:nvPr/>
          </p:nvSpPr>
          <p:spPr>
            <a:xfrm>
              <a:off x="7035809" y="345403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4A7404D-63F6-4FE6-BDD0-8F0CA76B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018" y="2631633"/>
              <a:ext cx="1439632" cy="119897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7B8277-3E94-47B9-A080-F52FAA2E7B2B}"/>
                </a:ext>
              </a:extLst>
            </p:cNvPr>
            <p:cNvSpPr txBox="1"/>
            <p:nvPr/>
          </p:nvSpPr>
          <p:spPr>
            <a:xfrm>
              <a:off x="4492252" y="249162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E47415-7A11-47EB-B7D7-CA301238CD1E}"/>
                </a:ext>
              </a:extLst>
            </p:cNvPr>
            <p:cNvSpPr txBox="1"/>
            <p:nvPr/>
          </p:nvSpPr>
          <p:spPr>
            <a:xfrm>
              <a:off x="4762923" y="258304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E894DE-AFF4-498E-85CF-13084819CF97}"/>
                </a:ext>
              </a:extLst>
            </p:cNvPr>
            <p:cNvSpPr txBox="1"/>
            <p:nvPr/>
          </p:nvSpPr>
          <p:spPr>
            <a:xfrm>
              <a:off x="5160679" y="273889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7F4326-80EA-4761-B740-C13D5CAB1E3C}"/>
                </a:ext>
              </a:extLst>
            </p:cNvPr>
            <p:cNvSpPr txBox="1"/>
            <p:nvPr/>
          </p:nvSpPr>
          <p:spPr>
            <a:xfrm>
              <a:off x="5152122" y="294140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74DB38-0E5C-4E3E-8391-CFB1AEA80FA9}"/>
                </a:ext>
              </a:extLst>
            </p:cNvPr>
            <p:cNvSpPr txBox="1"/>
            <p:nvPr/>
          </p:nvSpPr>
          <p:spPr>
            <a:xfrm>
              <a:off x="5129108" y="330337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B6CFE0-2CCE-41FB-82B0-3E92710FBDAB}"/>
                </a:ext>
              </a:extLst>
            </p:cNvPr>
            <p:cNvSpPr txBox="1"/>
            <p:nvPr/>
          </p:nvSpPr>
          <p:spPr>
            <a:xfrm>
              <a:off x="5023121" y="3414236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C1DE91-8BB9-4B75-B6A2-CF28B8BD3A7D}"/>
                </a:ext>
              </a:extLst>
            </p:cNvPr>
            <p:cNvSpPr txBox="1"/>
            <p:nvPr/>
          </p:nvSpPr>
          <p:spPr>
            <a:xfrm>
              <a:off x="3943291" y="339006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FBCB36-E235-4C1A-BA9C-77BB24A37014}"/>
                </a:ext>
              </a:extLst>
            </p:cNvPr>
            <p:cNvSpPr txBox="1"/>
            <p:nvPr/>
          </p:nvSpPr>
          <p:spPr>
            <a:xfrm>
              <a:off x="3959503" y="288720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8" name="사각형: 둥근 모서리 97">
              <a:extLst>
                <a:ext uri="{FF2B5EF4-FFF2-40B4-BE49-F238E27FC236}">
                  <a16:creationId xmlns:a16="http://schemas.microsoft.com/office/drawing/2014/main" id="{6CAC8B75-C869-4CC7-BA48-77E291895FF1}"/>
                </a:ext>
              </a:extLst>
            </p:cNvPr>
            <p:cNvSpPr/>
            <p:nvPr/>
          </p:nvSpPr>
          <p:spPr>
            <a:xfrm>
              <a:off x="4676233" y="3530716"/>
              <a:ext cx="242582" cy="83820"/>
            </a:xfrm>
            <a:prstGeom prst="round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6306-C992-47EC-A201-DC3589D16729}"/>
                </a:ext>
              </a:extLst>
            </p:cNvPr>
            <p:cNvSpPr txBox="1"/>
            <p:nvPr/>
          </p:nvSpPr>
          <p:spPr>
            <a:xfrm>
              <a:off x="4342894" y="252448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D791F3-3E86-4B79-83E4-A1C02B9D0C89}"/>
                </a:ext>
              </a:extLst>
            </p:cNvPr>
            <p:cNvSpPr txBox="1"/>
            <p:nvPr/>
          </p:nvSpPr>
          <p:spPr>
            <a:xfrm>
              <a:off x="4710380" y="2672562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6E7DFA-0A93-4F9C-8671-7C1975642D9A}"/>
                </a:ext>
              </a:extLst>
            </p:cNvPr>
            <p:cNvSpPr txBox="1"/>
            <p:nvPr/>
          </p:nvSpPr>
          <p:spPr>
            <a:xfrm>
              <a:off x="5065484" y="2744613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4D1AB5-6A4C-487E-88F1-3C21BFA6438D}"/>
                </a:ext>
              </a:extLst>
            </p:cNvPr>
            <p:cNvSpPr txBox="1"/>
            <p:nvPr/>
          </p:nvSpPr>
          <p:spPr>
            <a:xfrm>
              <a:off x="5065604" y="2989541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A9D50A-0551-47EF-A551-19E2779C6C3F}"/>
                </a:ext>
              </a:extLst>
            </p:cNvPr>
            <p:cNvSpPr txBox="1"/>
            <p:nvPr/>
          </p:nvSpPr>
          <p:spPr>
            <a:xfrm>
              <a:off x="5066621" y="3265128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7F2394-D726-4540-971B-14525B00CC42}"/>
                </a:ext>
              </a:extLst>
            </p:cNvPr>
            <p:cNvSpPr txBox="1"/>
            <p:nvPr/>
          </p:nvSpPr>
          <p:spPr>
            <a:xfrm>
              <a:off x="4907089" y="3400595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AC2121-95D1-43FA-998B-F56785C81F9E}"/>
                </a:ext>
              </a:extLst>
            </p:cNvPr>
            <p:cNvSpPr txBox="1"/>
            <p:nvPr/>
          </p:nvSpPr>
          <p:spPr>
            <a:xfrm>
              <a:off x="4460542" y="3477585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F5D8E4-7EEA-4C33-A0C3-BE2478B4A5F2}"/>
                </a:ext>
              </a:extLst>
            </p:cNvPr>
            <p:cNvSpPr txBox="1"/>
            <p:nvPr/>
          </p:nvSpPr>
          <p:spPr>
            <a:xfrm>
              <a:off x="3935874" y="337285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68FF34-EA00-492B-92A7-C1E219098EFF}"/>
                </a:ext>
              </a:extLst>
            </p:cNvPr>
            <p:cNvSpPr txBox="1"/>
            <p:nvPr/>
          </p:nvSpPr>
          <p:spPr>
            <a:xfrm>
              <a:off x="4043155" y="298696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9D3EF-8A68-424B-931D-459A0390AF79}"/>
                </a:ext>
              </a:extLst>
            </p:cNvPr>
            <p:cNvSpPr txBox="1"/>
            <p:nvPr/>
          </p:nvSpPr>
          <p:spPr>
            <a:xfrm>
              <a:off x="818121" y="3833316"/>
              <a:ext cx="2625437" cy="82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Complete 3DoF standard by 2017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Rotate head in a fixed state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360 video full streaming by default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Tiled streaming if possible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2AF954-D7BE-490C-AF95-E660EC416E3A}"/>
                </a:ext>
              </a:extLst>
            </p:cNvPr>
            <p:cNvSpPr txBox="1"/>
            <p:nvPr/>
          </p:nvSpPr>
          <p:spPr>
            <a:xfrm>
              <a:off x="3539006" y="3787122"/>
              <a:ext cx="2445736" cy="88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Enable VR commercial servicers by 2020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Allow head rotation and movement within a restricted area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User-to-user conversations and projection optimization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96F331-AF9A-4C5F-ADA2-9EF62737ED03}"/>
                </a:ext>
              </a:extLst>
            </p:cNvPr>
            <p:cNvSpPr txBox="1"/>
            <p:nvPr/>
          </p:nvSpPr>
          <p:spPr>
            <a:xfrm>
              <a:off x="6344864" y="3797500"/>
              <a:ext cx="249571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6DoF by 2022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6DoF video will reflect user’s walking motion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interaction with virtual environments</a:t>
              </a:r>
            </a:p>
          </p:txBody>
        </p:sp>
      </p:grpSp>
      <p:sp>
        <p:nvSpPr>
          <p:cNvPr id="2" name="Rectangle 5">
            <a:extLst>
              <a:ext uri="{FF2B5EF4-FFF2-40B4-BE49-F238E27FC236}">
                <a16:creationId xmlns:a16="http://schemas.microsoft.com/office/drawing/2014/main" id="{E31F7685-9D7B-4637-A8BF-2B08DEB4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396898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259DC02-CD04-47BC-8123-5B8393E88E2E}"/>
              </a:ext>
            </a:extLst>
          </p:cNvPr>
          <p:cNvGrpSpPr/>
          <p:nvPr/>
        </p:nvGrpSpPr>
        <p:grpSpPr>
          <a:xfrm>
            <a:off x="2660250" y="1188795"/>
            <a:ext cx="929384" cy="912202"/>
            <a:chOff x="295154" y="1254445"/>
            <a:chExt cx="929384" cy="912202"/>
          </a:xfrm>
        </p:grpSpPr>
        <p:grpSp>
          <p:nvGrpSpPr>
            <p:cNvPr id="244" name="그룹 243">
              <a:extLst>
                <a:ext uri="{FF2B5EF4-FFF2-40B4-BE49-F238E27FC236}">
                  <a16:creationId xmlns:a16="http://schemas.microsoft.com/office/drawing/2014/main" id="{9564C776-685B-491C-9F48-C844B90C1BDC}"/>
                </a:ext>
              </a:extLst>
            </p:cNvPr>
            <p:cNvGrpSpPr/>
            <p:nvPr/>
          </p:nvGrpSpPr>
          <p:grpSpPr>
            <a:xfrm>
              <a:off x="470477" y="1429327"/>
              <a:ext cx="754061" cy="737320"/>
              <a:chOff x="1985241" y="838200"/>
              <a:chExt cx="5203766" cy="5195014"/>
            </a:xfrm>
          </p:grpSpPr>
          <p:pic>
            <p:nvPicPr>
              <p:cNvPr id="251" name="그림 250">
                <a:extLst>
                  <a:ext uri="{FF2B5EF4-FFF2-40B4-BE49-F238E27FC236}">
                    <a16:creationId xmlns:a16="http://schemas.microsoft.com/office/drawing/2014/main" id="{1CE4193C-8E83-477D-916C-2FD16FE7E2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252" name="그림 251">
                <a:extLst>
                  <a:ext uri="{FF2B5EF4-FFF2-40B4-BE49-F238E27FC236}">
                    <a16:creationId xmlns:a16="http://schemas.microsoft.com/office/drawing/2014/main" id="{9627FC87-887C-47CC-8C29-E574EE7AE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  <p:grpSp>
          <p:nvGrpSpPr>
            <p:cNvPr id="245" name="그룹 244">
              <a:extLst>
                <a:ext uri="{FF2B5EF4-FFF2-40B4-BE49-F238E27FC236}">
                  <a16:creationId xmlns:a16="http://schemas.microsoft.com/office/drawing/2014/main" id="{CEB3AD15-9EA6-42E7-A08E-A9610BB4791D}"/>
                </a:ext>
              </a:extLst>
            </p:cNvPr>
            <p:cNvGrpSpPr/>
            <p:nvPr/>
          </p:nvGrpSpPr>
          <p:grpSpPr>
            <a:xfrm>
              <a:off x="381000" y="1344933"/>
              <a:ext cx="754061" cy="737320"/>
              <a:chOff x="1985241" y="838200"/>
              <a:chExt cx="5203766" cy="5195014"/>
            </a:xfrm>
          </p:grpSpPr>
          <p:pic>
            <p:nvPicPr>
              <p:cNvPr id="249" name="그림 248">
                <a:extLst>
                  <a:ext uri="{FF2B5EF4-FFF2-40B4-BE49-F238E27FC236}">
                    <a16:creationId xmlns:a16="http://schemas.microsoft.com/office/drawing/2014/main" id="{1AEB0B65-DA78-4264-94F3-AE29C0933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250" name="그림 249">
                <a:extLst>
                  <a:ext uri="{FF2B5EF4-FFF2-40B4-BE49-F238E27FC236}">
                    <a16:creationId xmlns:a16="http://schemas.microsoft.com/office/drawing/2014/main" id="{98D11D85-F148-4962-99C7-E4A534E8B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  <p:grpSp>
          <p:nvGrpSpPr>
            <p:cNvPr id="246" name="그룹 245">
              <a:extLst>
                <a:ext uri="{FF2B5EF4-FFF2-40B4-BE49-F238E27FC236}">
                  <a16:creationId xmlns:a16="http://schemas.microsoft.com/office/drawing/2014/main" id="{E273551D-F896-4EE3-98A6-F71D299AD442}"/>
                </a:ext>
              </a:extLst>
            </p:cNvPr>
            <p:cNvGrpSpPr/>
            <p:nvPr/>
          </p:nvGrpSpPr>
          <p:grpSpPr>
            <a:xfrm>
              <a:off x="295154" y="1254445"/>
              <a:ext cx="754061" cy="737320"/>
              <a:chOff x="1985241" y="838200"/>
              <a:chExt cx="5203766" cy="5195014"/>
            </a:xfrm>
          </p:grpSpPr>
          <p:pic>
            <p:nvPicPr>
              <p:cNvPr id="247" name="그림 246">
                <a:extLst>
                  <a:ext uri="{FF2B5EF4-FFF2-40B4-BE49-F238E27FC236}">
                    <a16:creationId xmlns:a16="http://schemas.microsoft.com/office/drawing/2014/main" id="{C440AF6F-EAF0-40B1-A49D-876183F70F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248" name="그림 247">
                <a:extLst>
                  <a:ext uri="{FF2B5EF4-FFF2-40B4-BE49-F238E27FC236}">
                    <a16:creationId xmlns:a16="http://schemas.microsoft.com/office/drawing/2014/main" id="{9595FDB4-B01F-46F6-98C8-213A5225D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</p:grpSp>
      <p:sp>
        <p:nvSpPr>
          <p:cNvPr id="242" name="직사각형 241">
            <a:extLst>
              <a:ext uri="{FF2B5EF4-FFF2-40B4-BE49-F238E27FC236}">
                <a16:creationId xmlns:a16="http://schemas.microsoft.com/office/drawing/2014/main" id="{FB14E6F2-ADF3-4C7D-9C29-52BE87D441DD}"/>
              </a:ext>
            </a:extLst>
          </p:cNvPr>
          <p:cNvSpPr/>
          <p:nvPr/>
        </p:nvSpPr>
        <p:spPr>
          <a:xfrm>
            <a:off x="4015636" y="1378436"/>
            <a:ext cx="1050819" cy="5383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TMIV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Encoder</a:t>
            </a:r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FB5895D7-0DCC-4B6C-99FE-E5D1939F155C}"/>
              </a:ext>
            </a:extLst>
          </p:cNvPr>
          <p:cNvSpPr/>
          <p:nvPr/>
        </p:nvSpPr>
        <p:spPr>
          <a:xfrm>
            <a:off x="6995737" y="3944435"/>
            <a:ext cx="1163856" cy="562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HEVC/VVC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Decoder</a:t>
            </a:r>
          </a:p>
        </p:txBody>
      </p: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B30E1CE1-A5D9-4BC4-B2F0-77675A5A6310}"/>
              </a:ext>
            </a:extLst>
          </p:cNvPr>
          <p:cNvCxnSpPr>
            <a:cxnSpLocks/>
          </p:cNvCxnSpPr>
          <p:nvPr/>
        </p:nvCxnSpPr>
        <p:spPr>
          <a:xfrm>
            <a:off x="5123707" y="1668291"/>
            <a:ext cx="4280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사각형: 둥근 모서리 157">
            <a:extLst>
              <a:ext uri="{FF2B5EF4-FFF2-40B4-BE49-F238E27FC236}">
                <a16:creationId xmlns:a16="http://schemas.microsoft.com/office/drawing/2014/main" id="{7064F4A8-2323-4FD9-8FCE-27A26298B53A}"/>
              </a:ext>
            </a:extLst>
          </p:cNvPr>
          <p:cNvSpPr/>
          <p:nvPr/>
        </p:nvSpPr>
        <p:spPr>
          <a:xfrm>
            <a:off x="2465117" y="882265"/>
            <a:ext cx="5805038" cy="2340929"/>
          </a:xfrm>
          <a:prstGeom prst="roundRect">
            <a:avLst>
              <a:gd name="adj" fmla="val 9598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177" name="연결선: 꺾임 176">
            <a:extLst>
              <a:ext uri="{FF2B5EF4-FFF2-40B4-BE49-F238E27FC236}">
                <a16:creationId xmlns:a16="http://schemas.microsoft.com/office/drawing/2014/main" id="{EE4E88A0-E784-47AF-8615-1F90F8C5C590}"/>
              </a:ext>
            </a:extLst>
          </p:cNvPr>
          <p:cNvCxnSpPr>
            <a:cxnSpLocks/>
            <a:stCxn id="495" idx="2"/>
            <a:endCxn id="508" idx="1"/>
          </p:cNvCxnSpPr>
          <p:nvPr/>
        </p:nvCxnSpPr>
        <p:spPr>
          <a:xfrm rot="10800000" flipH="1" flipV="1">
            <a:off x="434244" y="3386447"/>
            <a:ext cx="584539" cy="1498670"/>
          </a:xfrm>
          <a:prstGeom prst="bentConnector3">
            <a:avLst>
              <a:gd name="adj1" fmla="val -3910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EFADA684-C292-4DDE-A471-922FC1EF6703}"/>
              </a:ext>
            </a:extLst>
          </p:cNvPr>
          <p:cNvSpPr txBox="1"/>
          <p:nvPr/>
        </p:nvSpPr>
        <p:spPr>
          <a:xfrm>
            <a:off x="2465117" y="908534"/>
            <a:ext cx="1374095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ko-KR" sz="1400" dirty="0"/>
              <a:t>Source views</a:t>
            </a:r>
            <a:endParaRPr lang="ko-KR" altLang="en-US" sz="1400" dirty="0"/>
          </a:p>
        </p:txBody>
      </p: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id="{D87D4BA9-81B3-41A7-AE84-0546EDD44212}"/>
              </a:ext>
            </a:extLst>
          </p:cNvPr>
          <p:cNvCxnSpPr>
            <a:cxnSpLocks/>
          </p:cNvCxnSpPr>
          <p:nvPr/>
        </p:nvCxnSpPr>
        <p:spPr>
          <a:xfrm>
            <a:off x="3625655" y="1675820"/>
            <a:ext cx="354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4" name="직사각형 293">
            <a:extLst>
              <a:ext uri="{FF2B5EF4-FFF2-40B4-BE49-F238E27FC236}">
                <a16:creationId xmlns:a16="http://schemas.microsoft.com/office/drawing/2014/main" id="{BAFE3FC8-93A1-4348-91A5-A9077389515D}"/>
              </a:ext>
            </a:extLst>
          </p:cNvPr>
          <p:cNvSpPr/>
          <p:nvPr/>
        </p:nvSpPr>
        <p:spPr>
          <a:xfrm>
            <a:off x="4018811" y="2472705"/>
            <a:ext cx="105081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TMIV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>
                <a:solidFill>
                  <a:srgbClr val="000000"/>
                </a:solidFill>
                <a:latin typeface="Verdana"/>
                <a:ea typeface="ＭＳ Ｐゴシック"/>
              </a:rPr>
              <a:t>Renderer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/>
              <a:cs typeface="+mn-cs"/>
            </a:endParaRPr>
          </a:p>
        </p:txBody>
      </p:sp>
      <p:cxnSp>
        <p:nvCxnSpPr>
          <p:cNvPr id="296" name="연결선: 꺾임 295">
            <a:extLst>
              <a:ext uri="{FF2B5EF4-FFF2-40B4-BE49-F238E27FC236}">
                <a16:creationId xmlns:a16="http://schemas.microsoft.com/office/drawing/2014/main" id="{076F6CFF-4DEB-4DC6-A278-3BD4E3F89808}"/>
              </a:ext>
            </a:extLst>
          </p:cNvPr>
          <p:cNvCxnSpPr>
            <a:cxnSpLocks/>
            <a:stCxn id="435" idx="2"/>
            <a:endCxn id="294" idx="3"/>
          </p:cNvCxnSpPr>
          <p:nvPr/>
        </p:nvCxnSpPr>
        <p:spPr bwMode="auto">
          <a:xfrm rot="5400000">
            <a:off x="5419352" y="1997984"/>
            <a:ext cx="395000" cy="1094443"/>
          </a:xfrm>
          <a:prstGeom prst="bentConnector2">
            <a:avLst/>
          </a:prstGeom>
          <a:ln w="22225"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07ABF149-8B5C-4260-8FAE-7AF2B40C877D}"/>
              </a:ext>
            </a:extLst>
          </p:cNvPr>
          <p:cNvCxnSpPr>
            <a:cxnSpLocks/>
          </p:cNvCxnSpPr>
          <p:nvPr/>
        </p:nvCxnSpPr>
        <p:spPr>
          <a:xfrm flipH="1">
            <a:off x="3462196" y="2713960"/>
            <a:ext cx="5178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BAA8E2DA-3F2F-447A-9D0C-13C0FFF71323}"/>
              </a:ext>
            </a:extLst>
          </p:cNvPr>
          <p:cNvSpPr/>
          <p:nvPr/>
        </p:nvSpPr>
        <p:spPr>
          <a:xfrm>
            <a:off x="6995737" y="1386056"/>
            <a:ext cx="1163856" cy="5383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HEVC/VVC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Encoder</a:t>
            </a:r>
          </a:p>
        </p:txBody>
      </p:sp>
      <p:cxnSp>
        <p:nvCxnSpPr>
          <p:cNvPr id="333" name="연결선: 꺾임 332">
            <a:extLst>
              <a:ext uri="{FF2B5EF4-FFF2-40B4-BE49-F238E27FC236}">
                <a16:creationId xmlns:a16="http://schemas.microsoft.com/office/drawing/2014/main" id="{2AC0DF60-C0B9-4181-92E9-A23723ADEB9A}"/>
              </a:ext>
            </a:extLst>
          </p:cNvPr>
          <p:cNvCxnSpPr>
            <a:cxnSpLocks/>
            <a:stCxn id="311" idx="3"/>
            <a:endCxn id="231" idx="3"/>
          </p:cNvCxnSpPr>
          <p:nvPr/>
        </p:nvCxnSpPr>
        <p:spPr>
          <a:xfrm>
            <a:off x="8159593" y="1655223"/>
            <a:ext cx="12700" cy="2570431"/>
          </a:xfrm>
          <a:prstGeom prst="bentConnector3">
            <a:avLst>
              <a:gd name="adj1" fmla="val 43454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CFF71A0D-25FE-4DDB-B930-B245DC837607}"/>
              </a:ext>
            </a:extLst>
          </p:cNvPr>
          <p:cNvGrpSpPr/>
          <p:nvPr/>
        </p:nvGrpSpPr>
        <p:grpSpPr>
          <a:xfrm>
            <a:off x="8304791" y="2421791"/>
            <a:ext cx="809972" cy="971090"/>
            <a:chOff x="7055798" y="1738969"/>
            <a:chExt cx="809972" cy="971090"/>
          </a:xfrm>
        </p:grpSpPr>
        <p:grpSp>
          <p:nvGrpSpPr>
            <p:cNvPr id="341" name="그룹 340">
              <a:extLst>
                <a:ext uri="{FF2B5EF4-FFF2-40B4-BE49-F238E27FC236}">
                  <a16:creationId xmlns:a16="http://schemas.microsoft.com/office/drawing/2014/main" id="{B9F1B62E-80E6-4F7F-80C8-F42E43336AA2}"/>
                </a:ext>
              </a:extLst>
            </p:cNvPr>
            <p:cNvGrpSpPr/>
            <p:nvPr/>
          </p:nvGrpSpPr>
          <p:grpSpPr>
            <a:xfrm>
              <a:off x="7055798" y="1738969"/>
              <a:ext cx="809972" cy="664015"/>
              <a:chOff x="7754800" y="1957945"/>
              <a:chExt cx="809972" cy="664015"/>
            </a:xfrm>
          </p:grpSpPr>
          <p:pic>
            <p:nvPicPr>
              <p:cNvPr id="207" name="Picture 6" descr="ê´ë ¨ ì´ë¯¸ì§">
                <a:extLst>
                  <a:ext uri="{FF2B5EF4-FFF2-40B4-BE49-F238E27FC236}">
                    <a16:creationId xmlns:a16="http://schemas.microsoft.com/office/drawing/2014/main" id="{A1FB6F93-7F8A-4354-9E55-F771663B9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443" b="14423"/>
              <a:stretch/>
            </p:blipFill>
            <p:spPr bwMode="auto">
              <a:xfrm>
                <a:off x="7754800" y="1957945"/>
                <a:ext cx="809972" cy="6640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208" name="직사각형 207">
                <a:extLst>
                  <a:ext uri="{FF2B5EF4-FFF2-40B4-BE49-F238E27FC236}">
                    <a16:creationId xmlns:a16="http://schemas.microsoft.com/office/drawing/2014/main" id="{5A5B7509-F93A-478C-A0DA-D0B47047DA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02281" y="2075418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직사각형 208">
                <a:extLst>
                  <a:ext uri="{FF2B5EF4-FFF2-40B4-BE49-F238E27FC236}">
                    <a16:creationId xmlns:a16="http://schemas.microsoft.com/office/drawing/2014/main" id="{95D290A1-55D7-48EE-A826-AAD2C2BCC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68864" y="2280987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직사각형 209">
                <a:extLst>
                  <a:ext uri="{FF2B5EF4-FFF2-40B4-BE49-F238E27FC236}">
                    <a16:creationId xmlns:a16="http://schemas.microsoft.com/office/drawing/2014/main" id="{D9CEAE45-CA63-41CD-B4CB-8B8D4A3B3D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72688" y="2194208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직사각형 210">
                <a:extLst>
                  <a:ext uri="{FF2B5EF4-FFF2-40B4-BE49-F238E27FC236}">
                    <a16:creationId xmlns:a16="http://schemas.microsoft.com/office/drawing/2014/main" id="{CC5875AE-819E-4F3A-9E51-727561E6A2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4638" y="2385096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직사각형 211">
                <a:extLst>
                  <a:ext uri="{FF2B5EF4-FFF2-40B4-BE49-F238E27FC236}">
                    <a16:creationId xmlns:a16="http://schemas.microsoft.com/office/drawing/2014/main" id="{F7EA54C5-A867-41C3-91E6-A0A35443C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44863" y="2385096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직사각형 212">
                <a:extLst>
                  <a:ext uri="{FF2B5EF4-FFF2-40B4-BE49-F238E27FC236}">
                    <a16:creationId xmlns:a16="http://schemas.microsoft.com/office/drawing/2014/main" id="{6E1175C0-76F7-4539-BE68-E6AB57361F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17570" y="2138249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직사각형 213">
                <a:extLst>
                  <a:ext uri="{FF2B5EF4-FFF2-40B4-BE49-F238E27FC236}">
                    <a16:creationId xmlns:a16="http://schemas.microsoft.com/office/drawing/2014/main" id="{6BDC2982-03E5-4483-82D6-36D3A124E1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2284" y="2346991"/>
                <a:ext cx="72799" cy="72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5" name="직선 연결선 214">
                <a:extLst>
                  <a:ext uri="{FF2B5EF4-FFF2-40B4-BE49-F238E27FC236}">
                    <a16:creationId xmlns:a16="http://schemas.microsoft.com/office/drawing/2014/main" id="{84032EAB-1D01-4700-83DD-A8424391AD55}"/>
                  </a:ext>
                </a:extLst>
              </p:cNvPr>
              <p:cNvCxnSpPr>
                <a:stCxn id="209" idx="3"/>
                <a:endCxn id="211" idx="1"/>
              </p:cNvCxnSpPr>
              <p:nvPr/>
            </p:nvCxnSpPr>
            <p:spPr>
              <a:xfrm>
                <a:off x="7841660" y="2317479"/>
                <a:ext cx="132974" cy="1041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직선 연결선 215">
                <a:extLst>
                  <a:ext uri="{FF2B5EF4-FFF2-40B4-BE49-F238E27FC236}">
                    <a16:creationId xmlns:a16="http://schemas.microsoft.com/office/drawing/2014/main" id="{8F1BEA26-E410-4CC4-BC75-077A44D2BD66}"/>
                  </a:ext>
                </a:extLst>
              </p:cNvPr>
              <p:cNvCxnSpPr>
                <a:stCxn id="211" idx="3"/>
                <a:endCxn id="212" idx="1"/>
              </p:cNvCxnSpPr>
              <p:nvPr/>
            </p:nvCxnSpPr>
            <p:spPr>
              <a:xfrm>
                <a:off x="8047434" y="2421586"/>
                <a:ext cx="1974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직선 연결선 216">
                <a:extLst>
                  <a:ext uri="{FF2B5EF4-FFF2-40B4-BE49-F238E27FC236}">
                    <a16:creationId xmlns:a16="http://schemas.microsoft.com/office/drawing/2014/main" id="{2A6B18B6-425B-469E-B863-2F0E9BE46515}"/>
                  </a:ext>
                </a:extLst>
              </p:cNvPr>
              <p:cNvCxnSpPr>
                <a:stCxn id="208" idx="3"/>
                <a:endCxn id="210" idx="0"/>
              </p:cNvCxnSpPr>
              <p:nvPr/>
            </p:nvCxnSpPr>
            <p:spPr>
              <a:xfrm>
                <a:off x="7975078" y="2111906"/>
                <a:ext cx="134010" cy="82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직선 연결선 217">
                <a:extLst>
                  <a:ext uri="{FF2B5EF4-FFF2-40B4-BE49-F238E27FC236}">
                    <a16:creationId xmlns:a16="http://schemas.microsoft.com/office/drawing/2014/main" id="{4FF64048-16B1-47A0-BAFA-5DD6FADDDC5F}"/>
                  </a:ext>
                </a:extLst>
              </p:cNvPr>
              <p:cNvCxnSpPr>
                <a:stCxn id="210" idx="2"/>
                <a:endCxn id="211" idx="0"/>
              </p:cNvCxnSpPr>
              <p:nvPr/>
            </p:nvCxnSpPr>
            <p:spPr>
              <a:xfrm flipH="1">
                <a:off x="8011042" y="2267188"/>
                <a:ext cx="98050" cy="117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직선 연결선 218">
                <a:extLst>
                  <a:ext uri="{FF2B5EF4-FFF2-40B4-BE49-F238E27FC236}">
                    <a16:creationId xmlns:a16="http://schemas.microsoft.com/office/drawing/2014/main" id="{8596308F-B3EB-4B32-82B9-64AA0050763B}"/>
                  </a:ext>
                </a:extLst>
              </p:cNvPr>
              <p:cNvCxnSpPr>
                <a:stCxn id="210" idx="2"/>
                <a:endCxn id="212" idx="0"/>
              </p:cNvCxnSpPr>
              <p:nvPr/>
            </p:nvCxnSpPr>
            <p:spPr>
              <a:xfrm>
                <a:off x="8109091" y="2267188"/>
                <a:ext cx="172174" cy="117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9A1519DE-54DF-4DD1-8FA0-C83DE525F7FB}"/>
                  </a:ext>
                </a:extLst>
              </p:cNvPr>
              <p:cNvCxnSpPr>
                <a:stCxn id="210" idx="3"/>
                <a:endCxn id="213" idx="1"/>
              </p:cNvCxnSpPr>
              <p:nvPr/>
            </p:nvCxnSpPr>
            <p:spPr>
              <a:xfrm flipV="1">
                <a:off x="8145499" y="2174739"/>
                <a:ext cx="172082" cy="559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직선 연결선 220">
                <a:extLst>
                  <a:ext uri="{FF2B5EF4-FFF2-40B4-BE49-F238E27FC236}">
                    <a16:creationId xmlns:a16="http://schemas.microsoft.com/office/drawing/2014/main" id="{BBB5E993-78EA-4317-B2EE-B87B07A50D65}"/>
                  </a:ext>
                </a:extLst>
              </p:cNvPr>
              <p:cNvCxnSpPr>
                <a:stCxn id="212" idx="3"/>
                <a:endCxn id="214" idx="1"/>
              </p:cNvCxnSpPr>
              <p:nvPr/>
            </p:nvCxnSpPr>
            <p:spPr>
              <a:xfrm flipV="1">
                <a:off x="8317687" y="2383484"/>
                <a:ext cx="124627" cy="381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직선 연결선 221">
                <a:extLst>
                  <a:ext uri="{FF2B5EF4-FFF2-40B4-BE49-F238E27FC236}">
                    <a16:creationId xmlns:a16="http://schemas.microsoft.com/office/drawing/2014/main" id="{E7420AB8-EAD5-463D-8A49-C76829AEC4FA}"/>
                  </a:ext>
                </a:extLst>
              </p:cNvPr>
              <p:cNvCxnSpPr>
                <a:stCxn id="213" idx="2"/>
                <a:endCxn id="214" idx="0"/>
              </p:cNvCxnSpPr>
              <p:nvPr/>
            </p:nvCxnSpPr>
            <p:spPr>
              <a:xfrm>
                <a:off x="8353994" y="2211226"/>
                <a:ext cx="124718" cy="13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C1AACEC-DA5F-4FBD-B9D1-A7005B0BC6AC}"/>
                </a:ext>
              </a:extLst>
            </p:cNvPr>
            <p:cNvSpPr txBox="1"/>
            <p:nvPr/>
          </p:nvSpPr>
          <p:spPr>
            <a:xfrm>
              <a:off x="7090343" y="2402282"/>
              <a:ext cx="7408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ko-KR" sz="1400" dirty="0"/>
                <a:t>Delivery</a:t>
              </a:r>
              <a:endParaRPr lang="ko-KR" altLang="en-US" sz="1400" dirty="0"/>
            </a:p>
          </p:txBody>
        </p:sp>
      </p:grpSp>
      <p:grpSp>
        <p:nvGrpSpPr>
          <p:cNvPr id="349" name="그룹 348">
            <a:extLst>
              <a:ext uri="{FF2B5EF4-FFF2-40B4-BE49-F238E27FC236}">
                <a16:creationId xmlns:a16="http://schemas.microsoft.com/office/drawing/2014/main" id="{B87DAA9E-BE3E-4C18-BDDA-09D3381AC88E}"/>
              </a:ext>
            </a:extLst>
          </p:cNvPr>
          <p:cNvGrpSpPr/>
          <p:nvPr/>
        </p:nvGrpSpPr>
        <p:grpSpPr>
          <a:xfrm>
            <a:off x="5624908" y="3738194"/>
            <a:ext cx="929384" cy="912202"/>
            <a:chOff x="295154" y="1254445"/>
            <a:chExt cx="929384" cy="912202"/>
          </a:xfrm>
        </p:grpSpPr>
        <p:grpSp>
          <p:nvGrpSpPr>
            <p:cNvPr id="350" name="그룹 349">
              <a:extLst>
                <a:ext uri="{FF2B5EF4-FFF2-40B4-BE49-F238E27FC236}">
                  <a16:creationId xmlns:a16="http://schemas.microsoft.com/office/drawing/2014/main" id="{88933279-FB04-4D69-A0AE-A0C874EA70F9}"/>
                </a:ext>
              </a:extLst>
            </p:cNvPr>
            <p:cNvGrpSpPr/>
            <p:nvPr/>
          </p:nvGrpSpPr>
          <p:grpSpPr>
            <a:xfrm>
              <a:off x="470477" y="1429327"/>
              <a:ext cx="754061" cy="737320"/>
              <a:chOff x="1985241" y="838200"/>
              <a:chExt cx="5203766" cy="5195014"/>
            </a:xfrm>
          </p:grpSpPr>
          <p:pic>
            <p:nvPicPr>
              <p:cNvPr id="357" name="그림 356">
                <a:extLst>
                  <a:ext uri="{FF2B5EF4-FFF2-40B4-BE49-F238E27FC236}">
                    <a16:creationId xmlns:a16="http://schemas.microsoft.com/office/drawing/2014/main" id="{E73AFFD1-7059-427A-A171-2949D7E7D1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358" name="그림 357">
                <a:extLst>
                  <a:ext uri="{FF2B5EF4-FFF2-40B4-BE49-F238E27FC236}">
                    <a16:creationId xmlns:a16="http://schemas.microsoft.com/office/drawing/2014/main" id="{F57DC077-46A6-4D86-A342-EA928D609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  <p:grpSp>
          <p:nvGrpSpPr>
            <p:cNvPr id="351" name="그룹 350">
              <a:extLst>
                <a:ext uri="{FF2B5EF4-FFF2-40B4-BE49-F238E27FC236}">
                  <a16:creationId xmlns:a16="http://schemas.microsoft.com/office/drawing/2014/main" id="{13253B23-B7AE-4406-BCFF-F9CE913EB70F}"/>
                </a:ext>
              </a:extLst>
            </p:cNvPr>
            <p:cNvGrpSpPr/>
            <p:nvPr/>
          </p:nvGrpSpPr>
          <p:grpSpPr>
            <a:xfrm>
              <a:off x="381000" y="1344933"/>
              <a:ext cx="754061" cy="737320"/>
              <a:chOff x="1985241" y="838200"/>
              <a:chExt cx="5203766" cy="5195014"/>
            </a:xfrm>
          </p:grpSpPr>
          <p:pic>
            <p:nvPicPr>
              <p:cNvPr id="355" name="그림 354">
                <a:extLst>
                  <a:ext uri="{FF2B5EF4-FFF2-40B4-BE49-F238E27FC236}">
                    <a16:creationId xmlns:a16="http://schemas.microsoft.com/office/drawing/2014/main" id="{8E3D91BB-34EB-48C4-B665-8372C520FB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356" name="그림 355">
                <a:extLst>
                  <a:ext uri="{FF2B5EF4-FFF2-40B4-BE49-F238E27FC236}">
                    <a16:creationId xmlns:a16="http://schemas.microsoft.com/office/drawing/2014/main" id="{D506C138-72F2-4DB6-AF24-57CE2A95D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  <p:grpSp>
          <p:nvGrpSpPr>
            <p:cNvPr id="352" name="그룹 351">
              <a:extLst>
                <a:ext uri="{FF2B5EF4-FFF2-40B4-BE49-F238E27FC236}">
                  <a16:creationId xmlns:a16="http://schemas.microsoft.com/office/drawing/2014/main" id="{565DB425-90DE-49A0-BBA1-2C0EB8EBCC5E}"/>
                </a:ext>
              </a:extLst>
            </p:cNvPr>
            <p:cNvGrpSpPr/>
            <p:nvPr/>
          </p:nvGrpSpPr>
          <p:grpSpPr>
            <a:xfrm>
              <a:off x="295154" y="1254445"/>
              <a:ext cx="754061" cy="737320"/>
              <a:chOff x="1985241" y="838200"/>
              <a:chExt cx="5203766" cy="5195014"/>
            </a:xfrm>
          </p:grpSpPr>
          <p:pic>
            <p:nvPicPr>
              <p:cNvPr id="353" name="그림 352">
                <a:extLst>
                  <a:ext uri="{FF2B5EF4-FFF2-40B4-BE49-F238E27FC236}">
                    <a16:creationId xmlns:a16="http://schemas.microsoft.com/office/drawing/2014/main" id="{0EA768D8-49F8-4B09-959B-2AA8AAD4F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354" name="그림 353">
                <a:extLst>
                  <a:ext uri="{FF2B5EF4-FFF2-40B4-BE49-F238E27FC236}">
                    <a16:creationId xmlns:a16="http://schemas.microsoft.com/office/drawing/2014/main" id="{4496691D-20C0-4FE2-B9EE-88402CFE4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</p:grpSp>
      <p:grpSp>
        <p:nvGrpSpPr>
          <p:cNvPr id="370" name="그룹 369">
            <a:extLst>
              <a:ext uri="{FF2B5EF4-FFF2-40B4-BE49-F238E27FC236}">
                <a16:creationId xmlns:a16="http://schemas.microsoft.com/office/drawing/2014/main" id="{164241D4-2934-47F6-B168-B7A61AF673CD}"/>
              </a:ext>
            </a:extLst>
          </p:cNvPr>
          <p:cNvGrpSpPr/>
          <p:nvPr/>
        </p:nvGrpSpPr>
        <p:grpSpPr>
          <a:xfrm>
            <a:off x="2756619" y="2322779"/>
            <a:ext cx="768495" cy="900000"/>
            <a:chOff x="780212" y="3323107"/>
            <a:chExt cx="768495" cy="900000"/>
          </a:xfrm>
        </p:grpSpPr>
        <p:pic>
          <p:nvPicPr>
            <p:cNvPr id="362" name="그림 361">
              <a:extLst>
                <a:ext uri="{FF2B5EF4-FFF2-40B4-BE49-F238E27FC236}">
                  <a16:creationId xmlns:a16="http://schemas.microsoft.com/office/drawing/2014/main" id="{9326B930-29B4-4CD1-A648-7EF69B5C4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212" y="3362957"/>
              <a:ext cx="645922" cy="636807"/>
            </a:xfrm>
            <a:prstGeom prst="rect">
              <a:avLst/>
            </a:prstGeom>
            <a:scene3d>
              <a:camera prst="orthographicFront">
                <a:rot lat="1500000" lon="19800000" rev="0"/>
              </a:camera>
              <a:lightRig rig="threePt" dir="t"/>
            </a:scene3d>
          </p:spPr>
        </p:pic>
        <p:sp>
          <p:nvSpPr>
            <p:cNvPr id="363" name="타원 362">
              <a:extLst>
                <a:ext uri="{FF2B5EF4-FFF2-40B4-BE49-F238E27FC236}">
                  <a16:creationId xmlns:a16="http://schemas.microsoft.com/office/drawing/2014/main" id="{F5A8FC1B-4136-4F30-A24C-67D8D2A54E8B}"/>
                </a:ext>
              </a:extLst>
            </p:cNvPr>
            <p:cNvSpPr/>
            <p:nvPr/>
          </p:nvSpPr>
          <p:spPr>
            <a:xfrm>
              <a:off x="1380967" y="4098283"/>
              <a:ext cx="21786" cy="214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364" name="타원 363">
              <a:extLst>
                <a:ext uri="{FF2B5EF4-FFF2-40B4-BE49-F238E27FC236}">
                  <a16:creationId xmlns:a16="http://schemas.microsoft.com/office/drawing/2014/main" id="{F321B7D1-7C77-4ACD-A4B2-9B295C331923}"/>
                </a:ext>
              </a:extLst>
            </p:cNvPr>
            <p:cNvSpPr/>
            <p:nvPr/>
          </p:nvSpPr>
          <p:spPr>
            <a:xfrm>
              <a:off x="1377776" y="4094842"/>
              <a:ext cx="26590" cy="262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cxnSp>
          <p:nvCxnSpPr>
            <p:cNvPr id="365" name="직선 연결선 364">
              <a:extLst>
                <a:ext uri="{FF2B5EF4-FFF2-40B4-BE49-F238E27FC236}">
                  <a16:creationId xmlns:a16="http://schemas.microsoft.com/office/drawing/2014/main" id="{5171B2BE-72C0-443E-9013-FB44C8F4E1CA}"/>
                </a:ext>
              </a:extLst>
            </p:cNvPr>
            <p:cNvCxnSpPr>
              <a:cxnSpLocks/>
              <a:stCxn id="364" idx="2"/>
            </p:cNvCxnSpPr>
            <p:nvPr/>
          </p:nvCxnSpPr>
          <p:spPr>
            <a:xfrm flipH="1" flipV="1">
              <a:off x="824656" y="4036571"/>
              <a:ext cx="553119" cy="71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6" name="직선 연결선 365">
              <a:extLst>
                <a:ext uri="{FF2B5EF4-FFF2-40B4-BE49-F238E27FC236}">
                  <a16:creationId xmlns:a16="http://schemas.microsoft.com/office/drawing/2014/main" id="{AE60EDA4-9DB1-472D-A6D9-CC79CE7344ED}"/>
                </a:ext>
              </a:extLst>
            </p:cNvPr>
            <p:cNvCxnSpPr>
              <a:cxnSpLocks/>
              <a:stCxn id="364" idx="2"/>
            </p:cNvCxnSpPr>
            <p:nvPr/>
          </p:nvCxnSpPr>
          <p:spPr>
            <a:xfrm flipH="1" flipV="1">
              <a:off x="838097" y="3456285"/>
              <a:ext cx="539679" cy="651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7" name="직선 연결선 366">
              <a:extLst>
                <a:ext uri="{FF2B5EF4-FFF2-40B4-BE49-F238E27FC236}">
                  <a16:creationId xmlns:a16="http://schemas.microsoft.com/office/drawing/2014/main" id="{C83DBC01-9036-4665-804B-A19B3E0DDA28}"/>
                </a:ext>
              </a:extLst>
            </p:cNvPr>
            <p:cNvCxnSpPr>
              <a:cxnSpLocks/>
              <a:stCxn id="364" idx="0"/>
            </p:cNvCxnSpPr>
            <p:nvPr/>
          </p:nvCxnSpPr>
          <p:spPr>
            <a:xfrm flipH="1" flipV="1">
              <a:off x="1385483" y="3899869"/>
              <a:ext cx="5588" cy="1949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8" name="직선 연결선 367">
              <a:extLst>
                <a:ext uri="{FF2B5EF4-FFF2-40B4-BE49-F238E27FC236}">
                  <a16:creationId xmlns:a16="http://schemas.microsoft.com/office/drawing/2014/main" id="{48012872-EB24-43AA-9D4F-E599A2335153}"/>
                </a:ext>
              </a:extLst>
            </p:cNvPr>
            <p:cNvCxnSpPr>
              <a:cxnSpLocks/>
              <a:stCxn id="364" idx="0"/>
            </p:cNvCxnSpPr>
            <p:nvPr/>
          </p:nvCxnSpPr>
          <p:spPr>
            <a:xfrm flipV="1">
              <a:off x="1391071" y="3323107"/>
              <a:ext cx="0" cy="7717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pic>
          <p:nvPicPr>
            <p:cNvPr id="369" name="그림 368">
              <a:extLst>
                <a:ext uri="{FF2B5EF4-FFF2-40B4-BE49-F238E27FC236}">
                  <a16:creationId xmlns:a16="http://schemas.microsoft.com/office/drawing/2014/main" id="{AACCFA76-2A9D-493E-94EB-912C9F27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33" y="3912282"/>
              <a:ext cx="315274" cy="3108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scene3d>
              <a:camera prst="orthographicFront">
                <a:rot lat="1500000" lon="19800000" rev="0"/>
              </a:camera>
              <a:lightRig rig="threePt" dir="t"/>
            </a:scene3d>
          </p:spPr>
        </p:pic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1282F63A-5071-415F-A54C-2FF146955AC8}"/>
              </a:ext>
            </a:extLst>
          </p:cNvPr>
          <p:cNvGrpSpPr/>
          <p:nvPr/>
        </p:nvGrpSpPr>
        <p:grpSpPr>
          <a:xfrm>
            <a:off x="2742087" y="3826989"/>
            <a:ext cx="768495" cy="900000"/>
            <a:chOff x="780212" y="3323107"/>
            <a:chExt cx="768495" cy="900000"/>
          </a:xfrm>
        </p:grpSpPr>
        <p:pic>
          <p:nvPicPr>
            <p:cNvPr id="372" name="그림 371">
              <a:extLst>
                <a:ext uri="{FF2B5EF4-FFF2-40B4-BE49-F238E27FC236}">
                  <a16:creationId xmlns:a16="http://schemas.microsoft.com/office/drawing/2014/main" id="{3FF29C1A-2FE7-4A89-95FF-FE17043F8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212" y="3362957"/>
              <a:ext cx="645922" cy="636807"/>
            </a:xfrm>
            <a:prstGeom prst="rect">
              <a:avLst/>
            </a:prstGeom>
            <a:scene3d>
              <a:camera prst="orthographicFront">
                <a:rot lat="1500000" lon="19800000" rev="0"/>
              </a:camera>
              <a:lightRig rig="threePt" dir="t"/>
            </a:scene3d>
          </p:spPr>
        </p:pic>
        <p:sp>
          <p:nvSpPr>
            <p:cNvPr id="373" name="타원 372">
              <a:extLst>
                <a:ext uri="{FF2B5EF4-FFF2-40B4-BE49-F238E27FC236}">
                  <a16:creationId xmlns:a16="http://schemas.microsoft.com/office/drawing/2014/main" id="{F2AE0346-9CE9-47C4-BC2E-D73BD733D459}"/>
                </a:ext>
              </a:extLst>
            </p:cNvPr>
            <p:cNvSpPr/>
            <p:nvPr/>
          </p:nvSpPr>
          <p:spPr>
            <a:xfrm>
              <a:off x="1380967" y="4098283"/>
              <a:ext cx="21786" cy="214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374" name="타원 373">
              <a:extLst>
                <a:ext uri="{FF2B5EF4-FFF2-40B4-BE49-F238E27FC236}">
                  <a16:creationId xmlns:a16="http://schemas.microsoft.com/office/drawing/2014/main" id="{BE608D45-E136-4B67-9E58-C10C1C6D66A8}"/>
                </a:ext>
              </a:extLst>
            </p:cNvPr>
            <p:cNvSpPr/>
            <p:nvPr/>
          </p:nvSpPr>
          <p:spPr>
            <a:xfrm>
              <a:off x="1377776" y="4094842"/>
              <a:ext cx="26590" cy="262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cxnSp>
          <p:nvCxnSpPr>
            <p:cNvPr id="375" name="직선 연결선 374">
              <a:extLst>
                <a:ext uri="{FF2B5EF4-FFF2-40B4-BE49-F238E27FC236}">
                  <a16:creationId xmlns:a16="http://schemas.microsoft.com/office/drawing/2014/main" id="{130A4B49-E1D0-419A-B295-ECC3A369A2A4}"/>
                </a:ext>
              </a:extLst>
            </p:cNvPr>
            <p:cNvCxnSpPr>
              <a:cxnSpLocks/>
              <a:stCxn id="374" idx="2"/>
            </p:cNvCxnSpPr>
            <p:nvPr/>
          </p:nvCxnSpPr>
          <p:spPr>
            <a:xfrm flipH="1" flipV="1">
              <a:off x="824656" y="4036571"/>
              <a:ext cx="553119" cy="71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6" name="직선 연결선 375">
              <a:extLst>
                <a:ext uri="{FF2B5EF4-FFF2-40B4-BE49-F238E27FC236}">
                  <a16:creationId xmlns:a16="http://schemas.microsoft.com/office/drawing/2014/main" id="{84401CED-4757-4DA0-A2EB-231DF105F784}"/>
                </a:ext>
              </a:extLst>
            </p:cNvPr>
            <p:cNvCxnSpPr>
              <a:cxnSpLocks/>
              <a:stCxn id="374" idx="2"/>
            </p:cNvCxnSpPr>
            <p:nvPr/>
          </p:nvCxnSpPr>
          <p:spPr>
            <a:xfrm flipH="1" flipV="1">
              <a:off x="838097" y="3456285"/>
              <a:ext cx="539679" cy="6516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7" name="직선 연결선 376">
              <a:extLst>
                <a:ext uri="{FF2B5EF4-FFF2-40B4-BE49-F238E27FC236}">
                  <a16:creationId xmlns:a16="http://schemas.microsoft.com/office/drawing/2014/main" id="{1D60DADB-E3EA-4F2D-8481-FF6F7083E0A8}"/>
                </a:ext>
              </a:extLst>
            </p:cNvPr>
            <p:cNvCxnSpPr>
              <a:cxnSpLocks/>
              <a:stCxn id="374" idx="0"/>
            </p:cNvCxnSpPr>
            <p:nvPr/>
          </p:nvCxnSpPr>
          <p:spPr>
            <a:xfrm flipH="1" flipV="1">
              <a:off x="1385483" y="3899869"/>
              <a:ext cx="5588" cy="1949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8" name="직선 연결선 377">
              <a:extLst>
                <a:ext uri="{FF2B5EF4-FFF2-40B4-BE49-F238E27FC236}">
                  <a16:creationId xmlns:a16="http://schemas.microsoft.com/office/drawing/2014/main" id="{5DB72B8D-7A43-42EA-BD65-4931FB04A755}"/>
                </a:ext>
              </a:extLst>
            </p:cNvPr>
            <p:cNvCxnSpPr>
              <a:cxnSpLocks/>
              <a:stCxn id="374" idx="0"/>
            </p:cNvCxnSpPr>
            <p:nvPr/>
          </p:nvCxnSpPr>
          <p:spPr>
            <a:xfrm flipV="1">
              <a:off x="1391071" y="3323107"/>
              <a:ext cx="0" cy="7717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pic>
          <p:nvPicPr>
            <p:cNvPr id="379" name="그림 378">
              <a:extLst>
                <a:ext uri="{FF2B5EF4-FFF2-40B4-BE49-F238E27FC236}">
                  <a16:creationId xmlns:a16="http://schemas.microsoft.com/office/drawing/2014/main" id="{55293E82-DBC3-4C7B-ABB7-468665570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33" y="3912282"/>
              <a:ext cx="315274" cy="3108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scene3d>
              <a:camera prst="orthographicFront">
                <a:rot lat="1500000" lon="19800000" rev="0"/>
              </a:camera>
              <a:lightRig rig="threePt" dir="t"/>
            </a:scene3d>
          </p:spPr>
        </p:pic>
      </p:grpSp>
      <p:sp>
        <p:nvSpPr>
          <p:cNvPr id="382" name="TextBox 381">
            <a:extLst>
              <a:ext uri="{FF2B5EF4-FFF2-40B4-BE49-F238E27FC236}">
                <a16:creationId xmlns:a16="http://schemas.microsoft.com/office/drawing/2014/main" id="{D491D462-FB66-41C0-AED9-62E200449A6B}"/>
              </a:ext>
            </a:extLst>
          </p:cNvPr>
          <p:cNvSpPr txBox="1"/>
          <p:nvPr/>
        </p:nvSpPr>
        <p:spPr>
          <a:xfrm>
            <a:off x="5239996" y="4664071"/>
            <a:ext cx="173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cs typeface="Times New Roman" panose="02020603050405020304" pitchFamily="18" charset="0"/>
              </a:rPr>
              <a:t>Reconstructed </a:t>
            </a:r>
          </a:p>
          <a:p>
            <a:pPr algn="ctr"/>
            <a:r>
              <a:rPr lang="en-US" altLang="ko-KR" sz="1400">
                <a:cs typeface="Times New Roman" panose="02020603050405020304" pitchFamily="18" charset="0"/>
              </a:rPr>
              <a:t>Atlases</a:t>
            </a:r>
            <a:endParaRPr lang="ko-KR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384" name="직사각형 383">
            <a:extLst>
              <a:ext uri="{FF2B5EF4-FFF2-40B4-BE49-F238E27FC236}">
                <a16:creationId xmlns:a16="http://schemas.microsoft.com/office/drawing/2014/main" id="{AC1BF5A7-293B-468D-A2E6-730EED8CC77E}"/>
              </a:ext>
            </a:extLst>
          </p:cNvPr>
          <p:cNvSpPr/>
          <p:nvPr/>
        </p:nvSpPr>
        <p:spPr>
          <a:xfrm>
            <a:off x="4011790" y="3972699"/>
            <a:ext cx="1050819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TMIV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>
                <a:solidFill>
                  <a:srgbClr val="000000"/>
                </a:solidFill>
                <a:latin typeface="Verdana"/>
                <a:ea typeface="ＭＳ Ｐゴシック"/>
              </a:rPr>
              <a:t>Renderer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/>
              <a:cs typeface="+mn-cs"/>
            </a:endParaRPr>
          </a:p>
        </p:txBody>
      </p:sp>
      <p:cxnSp>
        <p:nvCxnSpPr>
          <p:cNvPr id="386" name="직선 화살표 연결선 385">
            <a:extLst>
              <a:ext uri="{FF2B5EF4-FFF2-40B4-BE49-F238E27FC236}">
                <a16:creationId xmlns:a16="http://schemas.microsoft.com/office/drawing/2014/main" id="{D0B3C476-3783-4249-AADB-DD19E25B4255}"/>
              </a:ext>
            </a:extLst>
          </p:cNvPr>
          <p:cNvCxnSpPr>
            <a:cxnSpLocks/>
          </p:cNvCxnSpPr>
          <p:nvPr/>
        </p:nvCxnSpPr>
        <p:spPr>
          <a:xfrm flipH="1">
            <a:off x="3441325" y="4219839"/>
            <a:ext cx="5178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직선 화살표 연결선 387">
            <a:extLst>
              <a:ext uri="{FF2B5EF4-FFF2-40B4-BE49-F238E27FC236}">
                <a16:creationId xmlns:a16="http://schemas.microsoft.com/office/drawing/2014/main" id="{14791D06-BA69-4AF7-84AE-72DB1ADF3C21}"/>
              </a:ext>
            </a:extLst>
          </p:cNvPr>
          <p:cNvCxnSpPr>
            <a:cxnSpLocks/>
          </p:cNvCxnSpPr>
          <p:nvPr/>
        </p:nvCxnSpPr>
        <p:spPr>
          <a:xfrm flipH="1">
            <a:off x="5100709" y="4235079"/>
            <a:ext cx="4639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6C40BA45-3B54-4C72-B708-746150FB35FA}"/>
              </a:ext>
            </a:extLst>
          </p:cNvPr>
          <p:cNvSpPr txBox="1"/>
          <p:nvPr/>
        </p:nvSpPr>
        <p:spPr>
          <a:xfrm>
            <a:off x="5087922" y="727215"/>
            <a:ext cx="720000" cy="30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altLang="ko-KR" sz="1400" dirty="0"/>
              <a:t>Server</a:t>
            </a:r>
            <a:endParaRPr lang="ko-KR" altLang="en-US" sz="1400" dirty="0"/>
          </a:p>
        </p:txBody>
      </p:sp>
      <p:grpSp>
        <p:nvGrpSpPr>
          <p:cNvPr id="421" name="그룹 420">
            <a:extLst>
              <a:ext uri="{FF2B5EF4-FFF2-40B4-BE49-F238E27FC236}">
                <a16:creationId xmlns:a16="http://schemas.microsoft.com/office/drawing/2014/main" id="{F7D2D801-0654-49F3-8E10-AB8AC4C46397}"/>
              </a:ext>
            </a:extLst>
          </p:cNvPr>
          <p:cNvGrpSpPr/>
          <p:nvPr/>
        </p:nvGrpSpPr>
        <p:grpSpPr>
          <a:xfrm>
            <a:off x="5645981" y="1157812"/>
            <a:ext cx="929384" cy="912202"/>
            <a:chOff x="295154" y="1254445"/>
            <a:chExt cx="929384" cy="912202"/>
          </a:xfrm>
        </p:grpSpPr>
        <p:grpSp>
          <p:nvGrpSpPr>
            <p:cNvPr id="422" name="그룹 421">
              <a:extLst>
                <a:ext uri="{FF2B5EF4-FFF2-40B4-BE49-F238E27FC236}">
                  <a16:creationId xmlns:a16="http://schemas.microsoft.com/office/drawing/2014/main" id="{551A77EA-32CA-4BAC-ABC5-33DCABD3EA14}"/>
                </a:ext>
              </a:extLst>
            </p:cNvPr>
            <p:cNvGrpSpPr/>
            <p:nvPr/>
          </p:nvGrpSpPr>
          <p:grpSpPr>
            <a:xfrm>
              <a:off x="470477" y="1429327"/>
              <a:ext cx="754061" cy="737320"/>
              <a:chOff x="1985241" y="838200"/>
              <a:chExt cx="5203766" cy="5195014"/>
            </a:xfrm>
          </p:grpSpPr>
          <p:pic>
            <p:nvPicPr>
              <p:cNvPr id="429" name="그림 428">
                <a:extLst>
                  <a:ext uri="{FF2B5EF4-FFF2-40B4-BE49-F238E27FC236}">
                    <a16:creationId xmlns:a16="http://schemas.microsoft.com/office/drawing/2014/main" id="{67EBEC87-BBC1-47AD-A7E0-70E8D6404A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430" name="그림 429">
                <a:extLst>
                  <a:ext uri="{FF2B5EF4-FFF2-40B4-BE49-F238E27FC236}">
                    <a16:creationId xmlns:a16="http://schemas.microsoft.com/office/drawing/2014/main" id="{F7420B5E-8529-4E3C-97B0-06DADE25C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  <p:grpSp>
          <p:nvGrpSpPr>
            <p:cNvPr id="423" name="그룹 422">
              <a:extLst>
                <a:ext uri="{FF2B5EF4-FFF2-40B4-BE49-F238E27FC236}">
                  <a16:creationId xmlns:a16="http://schemas.microsoft.com/office/drawing/2014/main" id="{DFF63E69-8C7F-4E7C-80F5-308E42E55B17}"/>
                </a:ext>
              </a:extLst>
            </p:cNvPr>
            <p:cNvGrpSpPr/>
            <p:nvPr/>
          </p:nvGrpSpPr>
          <p:grpSpPr>
            <a:xfrm>
              <a:off x="381000" y="1344933"/>
              <a:ext cx="754061" cy="737320"/>
              <a:chOff x="1985241" y="838200"/>
              <a:chExt cx="5203766" cy="5195014"/>
            </a:xfrm>
          </p:grpSpPr>
          <p:pic>
            <p:nvPicPr>
              <p:cNvPr id="427" name="그림 426">
                <a:extLst>
                  <a:ext uri="{FF2B5EF4-FFF2-40B4-BE49-F238E27FC236}">
                    <a16:creationId xmlns:a16="http://schemas.microsoft.com/office/drawing/2014/main" id="{4983BA0C-1AD0-4EE4-8C46-A47336960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428" name="그림 427">
                <a:extLst>
                  <a:ext uri="{FF2B5EF4-FFF2-40B4-BE49-F238E27FC236}">
                    <a16:creationId xmlns:a16="http://schemas.microsoft.com/office/drawing/2014/main" id="{93D45707-08B0-482B-99D7-3BEE0F45B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  <p:grpSp>
          <p:nvGrpSpPr>
            <p:cNvPr id="424" name="그룹 423">
              <a:extLst>
                <a:ext uri="{FF2B5EF4-FFF2-40B4-BE49-F238E27FC236}">
                  <a16:creationId xmlns:a16="http://schemas.microsoft.com/office/drawing/2014/main" id="{17796D3B-46CA-4B88-B067-CB3305427264}"/>
                </a:ext>
              </a:extLst>
            </p:cNvPr>
            <p:cNvGrpSpPr/>
            <p:nvPr/>
          </p:nvGrpSpPr>
          <p:grpSpPr>
            <a:xfrm>
              <a:off x="295154" y="1254445"/>
              <a:ext cx="754061" cy="737320"/>
              <a:chOff x="1985241" y="838200"/>
              <a:chExt cx="5203766" cy="5195014"/>
            </a:xfrm>
          </p:grpSpPr>
          <p:pic>
            <p:nvPicPr>
              <p:cNvPr id="425" name="그림 424">
                <a:extLst>
                  <a:ext uri="{FF2B5EF4-FFF2-40B4-BE49-F238E27FC236}">
                    <a16:creationId xmlns:a16="http://schemas.microsoft.com/office/drawing/2014/main" id="{9AD72324-FF04-422D-A2E2-3E4EA0E5C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19"/>
              <a:stretch/>
            </p:blipFill>
            <p:spPr>
              <a:xfrm>
                <a:off x="2283633" y="1129791"/>
                <a:ext cx="4905374" cy="4903423"/>
              </a:xfrm>
              <a:prstGeom prst="rect">
                <a:avLst/>
              </a:prstGeom>
            </p:spPr>
          </p:pic>
          <p:pic>
            <p:nvPicPr>
              <p:cNvPr id="426" name="그림 425">
                <a:extLst>
                  <a:ext uri="{FF2B5EF4-FFF2-40B4-BE49-F238E27FC236}">
                    <a16:creationId xmlns:a16="http://schemas.microsoft.com/office/drawing/2014/main" id="{C5AB2776-81A3-477F-A6FB-798DDE994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5241" y="838200"/>
                <a:ext cx="4914900" cy="4905375"/>
              </a:xfrm>
              <a:prstGeom prst="rect">
                <a:avLst/>
              </a:prstGeom>
            </p:spPr>
          </p:pic>
        </p:grpSp>
      </p:grpSp>
      <p:sp>
        <p:nvSpPr>
          <p:cNvPr id="435" name="TextBox 434">
            <a:extLst>
              <a:ext uri="{FF2B5EF4-FFF2-40B4-BE49-F238E27FC236}">
                <a16:creationId xmlns:a16="http://schemas.microsoft.com/office/drawing/2014/main" id="{0CD86331-096E-4034-96B7-503558C247AB}"/>
              </a:ext>
            </a:extLst>
          </p:cNvPr>
          <p:cNvSpPr txBox="1"/>
          <p:nvPr/>
        </p:nvSpPr>
        <p:spPr>
          <a:xfrm>
            <a:off x="5592378" y="2039928"/>
            <a:ext cx="114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cs typeface="Times New Roman" panose="02020603050405020304" pitchFamily="18" charset="0"/>
              </a:rPr>
              <a:t>Atlases</a:t>
            </a:r>
            <a:endParaRPr lang="ko-KR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443" name="사각형: 둥근 모서리 442">
            <a:extLst>
              <a:ext uri="{FF2B5EF4-FFF2-40B4-BE49-F238E27FC236}">
                <a16:creationId xmlns:a16="http://schemas.microsoft.com/office/drawing/2014/main" id="{1940C59A-B006-43FA-B74D-F9EA359A98E5}"/>
              </a:ext>
            </a:extLst>
          </p:cNvPr>
          <p:cNvSpPr/>
          <p:nvPr/>
        </p:nvSpPr>
        <p:spPr>
          <a:xfrm>
            <a:off x="2484196" y="3466997"/>
            <a:ext cx="5803814" cy="1797003"/>
          </a:xfrm>
          <a:prstGeom prst="roundRect">
            <a:avLst>
              <a:gd name="adj" fmla="val 9598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5FCD0B39-42D0-48F9-86A2-C01D4D4BB3E3}"/>
              </a:ext>
            </a:extLst>
          </p:cNvPr>
          <p:cNvSpPr txBox="1"/>
          <p:nvPr/>
        </p:nvSpPr>
        <p:spPr>
          <a:xfrm>
            <a:off x="5075222" y="3306803"/>
            <a:ext cx="720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400"/>
              <a:t>Client</a:t>
            </a:r>
            <a:endParaRPr lang="ko-KR" altLang="en-US" sz="1400" dirty="0"/>
          </a:p>
        </p:txBody>
      </p:sp>
      <p:cxnSp>
        <p:nvCxnSpPr>
          <p:cNvPr id="447" name="직선 화살표 연결선 446">
            <a:extLst>
              <a:ext uri="{FF2B5EF4-FFF2-40B4-BE49-F238E27FC236}">
                <a16:creationId xmlns:a16="http://schemas.microsoft.com/office/drawing/2014/main" id="{99EF78AC-9A7C-4853-949A-B456C8922071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7718" y="1668291"/>
            <a:ext cx="360000" cy="7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3" name="직선 화살표 연결선 452">
            <a:extLst>
              <a:ext uri="{FF2B5EF4-FFF2-40B4-BE49-F238E27FC236}">
                <a16:creationId xmlns:a16="http://schemas.microsoft.com/office/drawing/2014/main" id="{1C011D0D-84C8-4EEC-9B8E-FE94FF00B595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5366" y="4225270"/>
            <a:ext cx="36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38E5A5F-C5FD-4516-A76E-7DF5B9E16CEB}"/>
                  </a:ext>
                </a:extLst>
              </p:cNvPr>
              <p:cNvSpPr txBox="1"/>
              <p:nvPr/>
            </p:nvSpPr>
            <p:spPr>
              <a:xfrm>
                <a:off x="796860" y="2895994"/>
                <a:ext cx="3616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F38E5A5F-C5FD-4516-A76E-7DF5B9E1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0" y="2895994"/>
                <a:ext cx="361637" cy="307777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FD816FD9-5872-43F5-B11B-84FA8263F604}"/>
                  </a:ext>
                </a:extLst>
              </p:cNvPr>
              <p:cNvSpPr txBox="1"/>
              <p:nvPr/>
            </p:nvSpPr>
            <p:spPr>
              <a:xfrm>
                <a:off x="794472" y="3249878"/>
                <a:ext cx="3465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FD816FD9-5872-43F5-B11B-84FA8263F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72" y="3249878"/>
                <a:ext cx="346569" cy="307777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1" name="연결선: 꺾임 490">
            <a:extLst>
              <a:ext uri="{FF2B5EF4-FFF2-40B4-BE49-F238E27FC236}">
                <a16:creationId xmlns:a16="http://schemas.microsoft.com/office/drawing/2014/main" id="{647CAECD-E2F3-4C4C-8E1C-3EA204EE9FAA}"/>
              </a:ext>
            </a:extLst>
          </p:cNvPr>
          <p:cNvCxnSpPr>
            <a:cxnSpLocks/>
            <a:stCxn id="362" idx="1"/>
            <a:endCxn id="372" idx="1"/>
          </p:cNvCxnSpPr>
          <p:nvPr/>
        </p:nvCxnSpPr>
        <p:spPr bwMode="auto">
          <a:xfrm rot="10800000" flipV="1">
            <a:off x="2742087" y="2681033"/>
            <a:ext cx="14532" cy="1504210"/>
          </a:xfrm>
          <a:prstGeom prst="bentConnector3">
            <a:avLst>
              <a:gd name="adj1" fmla="val 68261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5" name="타원 494">
            <a:extLst>
              <a:ext uri="{FF2B5EF4-FFF2-40B4-BE49-F238E27FC236}">
                <a16:creationId xmlns:a16="http://schemas.microsoft.com/office/drawing/2014/main" id="{3E065B82-A02A-4060-9A72-54D357517CB9}"/>
              </a:ext>
            </a:extLst>
          </p:cNvPr>
          <p:cNvSpPr/>
          <p:nvPr/>
        </p:nvSpPr>
        <p:spPr bwMode="auto">
          <a:xfrm>
            <a:off x="434245" y="3256466"/>
            <a:ext cx="259962" cy="25996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4681A59-9F83-4A7A-AECD-5C88973B95AB}"/>
              </a:ext>
            </a:extLst>
          </p:cNvPr>
          <p:cNvGrpSpPr/>
          <p:nvPr/>
        </p:nvGrpSpPr>
        <p:grpSpPr>
          <a:xfrm>
            <a:off x="427895" y="3264056"/>
            <a:ext cx="259962" cy="259962"/>
            <a:chOff x="434245" y="1417183"/>
            <a:chExt cx="259962" cy="259962"/>
          </a:xfrm>
        </p:grpSpPr>
        <p:cxnSp>
          <p:nvCxnSpPr>
            <p:cNvPr id="497" name="직선 연결선 496">
              <a:extLst>
                <a:ext uri="{FF2B5EF4-FFF2-40B4-BE49-F238E27FC236}">
                  <a16:creationId xmlns:a16="http://schemas.microsoft.com/office/drawing/2014/main" id="{0998AFB5-0275-4391-8EBC-CE181DFBA7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245" y="1536678"/>
              <a:ext cx="25996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직선 연결선 499">
              <a:extLst>
                <a:ext uri="{FF2B5EF4-FFF2-40B4-BE49-F238E27FC236}">
                  <a16:creationId xmlns:a16="http://schemas.microsoft.com/office/drawing/2014/main" id="{F1405729-C250-48C4-B5DE-756B9A3591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4226" y="1417183"/>
              <a:ext cx="0" cy="2599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8" name="직사각형 507">
            <a:extLst>
              <a:ext uri="{FF2B5EF4-FFF2-40B4-BE49-F238E27FC236}">
                <a16:creationId xmlns:a16="http://schemas.microsoft.com/office/drawing/2014/main" id="{14E88ECD-6A23-415D-A892-100104244440}"/>
              </a:ext>
            </a:extLst>
          </p:cNvPr>
          <p:cNvSpPr/>
          <p:nvPr/>
        </p:nvSpPr>
        <p:spPr>
          <a:xfrm>
            <a:off x="1018784" y="4615117"/>
            <a:ext cx="10512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Super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solidFill>
                  <a:srgbClr val="000000"/>
                </a:solidFill>
                <a:latin typeface="Verdana"/>
                <a:ea typeface="ＭＳ Ｐゴシック"/>
              </a:rPr>
              <a:t>Metric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C93B7B1E-2F3C-42C2-A89F-4888375227E8}"/>
                  </a:ext>
                </a:extLst>
              </p:cNvPr>
              <p:cNvSpPr txBox="1"/>
              <p:nvPr/>
            </p:nvSpPr>
            <p:spPr>
              <a:xfrm>
                <a:off x="828548" y="3671364"/>
                <a:ext cx="29297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C93B7B1E-2F3C-42C2-A89F-488837522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8" y="3671364"/>
                <a:ext cx="29297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2" name="TextBox 471">
            <a:extLst>
              <a:ext uri="{FF2B5EF4-FFF2-40B4-BE49-F238E27FC236}">
                <a16:creationId xmlns:a16="http://schemas.microsoft.com/office/drawing/2014/main" id="{9E90E029-4E87-48AB-AF88-9C433F4F32EF}"/>
              </a:ext>
            </a:extLst>
          </p:cNvPr>
          <p:cNvSpPr txBox="1"/>
          <p:nvPr/>
        </p:nvSpPr>
        <p:spPr>
          <a:xfrm>
            <a:off x="1066316" y="2541694"/>
            <a:ext cx="9336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200"/>
              <a:t>PSNR</a:t>
            </a:r>
            <a:endParaRPr lang="ko-KR" altLang="en-US" sz="1200" dirty="0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37C0975B-C5D9-4760-8A99-F131AA60C6AF}"/>
              </a:ext>
            </a:extLst>
          </p:cNvPr>
          <p:cNvSpPr txBox="1"/>
          <p:nvPr/>
        </p:nvSpPr>
        <p:spPr>
          <a:xfrm>
            <a:off x="1068718" y="2915604"/>
            <a:ext cx="9336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200"/>
              <a:t>SSIM</a:t>
            </a:r>
            <a:endParaRPr lang="ko-KR" altLang="en-US" sz="1200" dirty="0"/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14921505-F496-4C9E-B676-26DCABB83449}"/>
              </a:ext>
            </a:extLst>
          </p:cNvPr>
          <p:cNvSpPr txBox="1"/>
          <p:nvPr/>
        </p:nvSpPr>
        <p:spPr>
          <a:xfrm>
            <a:off x="1068886" y="3290978"/>
            <a:ext cx="9348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200"/>
              <a:t>MS-SSIM</a:t>
            </a:r>
            <a:endParaRPr lang="ko-KR" altLang="en-US" sz="1200" dirty="0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4B873174-33E0-4ED1-9F48-887A4D849E26}"/>
              </a:ext>
            </a:extLst>
          </p:cNvPr>
          <p:cNvSpPr txBox="1"/>
          <p:nvPr/>
        </p:nvSpPr>
        <p:spPr>
          <a:xfrm>
            <a:off x="1071099" y="3669208"/>
            <a:ext cx="9348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200"/>
              <a:t>VMAF</a:t>
            </a:r>
          </a:p>
        </p:txBody>
      </p:sp>
      <p:sp>
        <p:nvSpPr>
          <p:cNvPr id="533" name="제목 1">
            <a:extLst>
              <a:ext uri="{FF2B5EF4-FFF2-40B4-BE49-F238E27FC236}">
                <a16:creationId xmlns:a16="http://schemas.microsoft.com/office/drawing/2014/main" id="{D8716619-0FDB-4547-8B80-DD2D1C6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Super Metric for Immersive Video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AFACCA1E-910F-432C-8D42-9E8884C4D4CB}"/>
                  </a:ext>
                </a:extLst>
              </p:cNvPr>
              <p:cNvSpPr/>
              <p:nvPr/>
            </p:nvSpPr>
            <p:spPr bwMode="auto">
              <a:xfrm>
                <a:off x="218909" y="5430539"/>
                <a:ext cx="8641991" cy="58905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Super</m:t>
                      </m:r>
                      <m:r>
                        <m:rPr>
                          <m:nor/>
                        </m:rPr>
                        <a:rPr lang="en-US" altLang="ko-KR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Metric</m:t>
                      </m:r>
                      <m:r>
                        <a:rPr kumimoji="0" lang="en-US" altLang="ko-KR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r>
                        <a:rPr kumimoji="0" lang="ko-KR" altLang="en-US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𝜶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𝑷𝑺𝑵𝑹</m:t>
                          </m:r>
                        </m:e>
                      </m:d>
                      <m:r>
                        <a:rPr kumimoji="0" lang="en-US" altLang="ko-KR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+</m:t>
                      </m:r>
                      <m:r>
                        <a:rPr kumimoji="0" lang="ko-KR" altLang="en-US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𝜷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𝑺𝑺𝑰𝑴</m:t>
                          </m:r>
                        </m:e>
                      </m:d>
                      <m:r>
                        <a:rPr kumimoji="0" lang="en-US" altLang="ko-KR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+</m:t>
                      </m:r>
                      <m:r>
                        <a:rPr kumimoji="0" lang="ko-KR" altLang="en-US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𝑴𝑺</m:t>
                          </m:r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 </m:t>
                          </m:r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𝑺𝑺𝑰𝑴</m:t>
                          </m:r>
                        </m:e>
                      </m:d>
                      <m:r>
                        <a:rPr kumimoji="0" lang="en-US" altLang="ko-KR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+</m:t>
                      </m:r>
                      <m:r>
                        <a:rPr kumimoji="0" lang="ko-KR" altLang="en-US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𝜹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𝑽𝑴𝑨𝑭</m:t>
                          </m:r>
                        </m:e>
                      </m:d>
                      <m:r>
                        <a:rPr kumimoji="0" lang="en-US" altLang="ko-KR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+</m:t>
                      </m:r>
                      <m:r>
                        <a:rPr kumimoji="0" lang="ko-KR" altLang="en-US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𝜺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𝑰𝑽</m:t>
                          </m:r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 </m:t>
                          </m:r>
                          <m:r>
                            <a:rPr kumimoji="0" lang="en-US" altLang="ko-KR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𝑷𝑺𝑵𝑹</m:t>
                          </m:r>
                        </m:e>
                      </m:d>
                      <m:r>
                        <a:rPr kumimoji="0" lang="en-US" altLang="ko-KR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+</m:t>
                      </m:r>
                      <m:r>
                        <a:rPr kumimoji="0" lang="ko-KR" altLang="en-US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𝝆</m:t>
                      </m:r>
                    </m:oMath>
                  </m:oMathPara>
                </a14:m>
                <a:endParaRPr kumimoji="0" lang="ko-KR" altLang="en-US" sz="20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AFACCA1E-910F-432C-8D42-9E8884C4D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909" y="5430539"/>
                <a:ext cx="8641991" cy="589059"/>
              </a:xfrm>
              <a:prstGeom prst="rect">
                <a:avLst/>
              </a:prstGeom>
              <a:blipFill>
                <a:blip r:embed="rId10"/>
                <a:stretch>
                  <a:fillRect l="-1834" r="-635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6566902-F387-447D-906D-355DBC316BB9}"/>
              </a:ext>
            </a:extLst>
          </p:cNvPr>
          <p:cNvSpPr txBox="1"/>
          <p:nvPr/>
        </p:nvSpPr>
        <p:spPr>
          <a:xfrm>
            <a:off x="1065706" y="4042357"/>
            <a:ext cx="9348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200"/>
              <a:t>IV-PSNR</a:t>
            </a: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DE0CC2E8-119D-45FF-A9C8-DA07E6CC03A4}"/>
              </a:ext>
            </a:extLst>
          </p:cNvPr>
          <p:cNvCxnSpPr>
            <a:stCxn id="472" idx="3"/>
            <a:endCxn id="8" idx="3"/>
          </p:cNvCxnSpPr>
          <p:nvPr/>
        </p:nvCxnSpPr>
        <p:spPr bwMode="auto">
          <a:xfrm>
            <a:off x="1999993" y="2680194"/>
            <a:ext cx="612" cy="1500663"/>
          </a:xfrm>
          <a:prstGeom prst="bentConnector3">
            <a:avLst>
              <a:gd name="adj1" fmla="val 37452941"/>
            </a:avLst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AEA721F-0CAA-4445-88CB-BC7850B27663}"/>
              </a:ext>
            </a:extLst>
          </p:cNvPr>
          <p:cNvCxnSpPr/>
          <p:nvPr/>
        </p:nvCxnSpPr>
        <p:spPr bwMode="auto">
          <a:xfrm flipH="1">
            <a:off x="2228850" y="3357696"/>
            <a:ext cx="431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0A56F69E-8066-48D3-A92B-1012A3E6DA74}"/>
              </a:ext>
            </a:extLst>
          </p:cNvPr>
          <p:cNvCxnSpPr>
            <a:stCxn id="472" idx="1"/>
            <a:endCxn id="8" idx="1"/>
          </p:cNvCxnSpPr>
          <p:nvPr/>
        </p:nvCxnSpPr>
        <p:spPr bwMode="auto">
          <a:xfrm rot="10800000" flipV="1">
            <a:off x="1065706" y="2680193"/>
            <a:ext cx="610" cy="1500663"/>
          </a:xfrm>
          <a:prstGeom prst="bentConnector3">
            <a:avLst>
              <a:gd name="adj1" fmla="val 8337868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BB5BAD38-E1B6-4D06-9589-8441430CD1E8}"/>
                  </a:ext>
                </a:extLst>
              </p:cNvPr>
              <p:cNvSpPr txBox="1"/>
              <p:nvPr/>
            </p:nvSpPr>
            <p:spPr>
              <a:xfrm>
                <a:off x="824823" y="2506749"/>
                <a:ext cx="24389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BB5BAD38-E1B6-4D06-9589-8441430C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3" y="2506749"/>
                <a:ext cx="2438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C2E584-8202-491A-89E9-FE7E6923E8FB}"/>
                  </a:ext>
                </a:extLst>
              </p:cNvPr>
              <p:cNvSpPr txBox="1"/>
              <p:nvPr/>
            </p:nvSpPr>
            <p:spPr>
              <a:xfrm>
                <a:off x="853919" y="4002816"/>
                <a:ext cx="21486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C2E584-8202-491A-89E9-FE7E6923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19" y="4002816"/>
                <a:ext cx="214862" cy="307777"/>
              </a:xfrm>
              <a:prstGeom prst="rect">
                <a:avLst/>
              </a:prstGeom>
              <a:blipFill>
                <a:blip r:embed="rId12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E9CDFF-F873-431F-A785-6DA5432C29F6}"/>
                  </a:ext>
                </a:extLst>
              </p:cNvPr>
              <p:cNvSpPr txBox="1"/>
              <p:nvPr/>
            </p:nvSpPr>
            <p:spPr>
              <a:xfrm>
                <a:off x="215406" y="2999026"/>
                <a:ext cx="24389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E9CDFF-F873-431F-A785-6DA5432C2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" y="2999026"/>
                <a:ext cx="243895" cy="307777"/>
              </a:xfrm>
              <a:prstGeom prst="rect">
                <a:avLst/>
              </a:prstGeom>
              <a:blipFill>
                <a:blip r:embed="rId13"/>
                <a:stretch>
                  <a:fillRect r="-5000"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5">
            <a:extLst>
              <a:ext uri="{FF2B5EF4-FFF2-40B4-BE49-F238E27FC236}">
                <a16:creationId xmlns:a16="http://schemas.microsoft.com/office/drawing/2014/main" id="{6207262E-FFF7-4071-AED4-9E2F850E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207478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985A6D-E228-463B-9171-521D823DAC03}"/>
              </a:ext>
            </a:extLst>
          </p:cNvPr>
          <p:cNvSpPr txBox="1"/>
          <p:nvPr/>
        </p:nvSpPr>
        <p:spPr>
          <a:xfrm>
            <a:off x="66676" y="759535"/>
            <a:ext cx="907732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Proposed to increase the correlation between: </a:t>
            </a:r>
            <a:b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objective and subjective quality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PSNR is calculated in block units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Considers pixel movement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1E1E41-96EE-40DB-AF3C-B2EA6481255A}"/>
              </a:ext>
            </a:extLst>
          </p:cNvPr>
          <p:cNvGrpSpPr/>
          <p:nvPr/>
        </p:nvGrpSpPr>
        <p:grpSpPr>
          <a:xfrm>
            <a:off x="436714" y="3182793"/>
            <a:ext cx="3530134" cy="2262131"/>
            <a:chOff x="2981909" y="3429000"/>
            <a:chExt cx="3530134" cy="2262131"/>
          </a:xfrm>
        </p:grpSpPr>
        <p:pic>
          <p:nvPicPr>
            <p:cNvPr id="7" name="그림 6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A1355828-6946-4F26-86E1-AE7278B4C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2" t="26562" r="55053" b="58788"/>
            <a:stretch>
              <a:fillRect/>
            </a:stretch>
          </p:blipFill>
          <p:spPr>
            <a:xfrm>
              <a:off x="3846976" y="3429000"/>
              <a:ext cx="1800000" cy="1800000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E36139-B1C8-47ED-8C85-5C4F1BBF2AA9}"/>
                </a:ext>
              </a:extLst>
            </p:cNvPr>
            <p:cNvSpPr txBox="1"/>
            <p:nvPr/>
          </p:nvSpPr>
          <p:spPr>
            <a:xfrm>
              <a:off x="2981909" y="5383354"/>
              <a:ext cx="35301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artifacts shown in 3DoF+ view synthesis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2D419C8-81D4-4AC6-A310-2CE6693EEA2B}"/>
              </a:ext>
            </a:extLst>
          </p:cNvPr>
          <p:cNvGrpSpPr/>
          <p:nvPr/>
        </p:nvGrpSpPr>
        <p:grpSpPr>
          <a:xfrm>
            <a:off x="4135293" y="3261731"/>
            <a:ext cx="4748211" cy="1875416"/>
            <a:chOff x="4181474" y="3604415"/>
            <a:chExt cx="4748211" cy="1875416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E5C88E5-0828-47E0-896A-5A92295FF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796"/>
            <a:stretch/>
          </p:blipFill>
          <p:spPr>
            <a:xfrm>
              <a:off x="4181474" y="3604415"/>
              <a:ext cx="2215459" cy="48789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C99DE51-D8B7-448D-90F4-CF00CA762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9" t="6126" r="589" b="7905"/>
            <a:stretch/>
          </p:blipFill>
          <p:spPr>
            <a:xfrm>
              <a:off x="4181474" y="4531445"/>
              <a:ext cx="4748211" cy="94838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BF1F3A-9160-4522-BB31-C7A8768EFEED}"/>
              </a:ext>
            </a:extLst>
          </p:cNvPr>
          <p:cNvSpPr txBox="1"/>
          <p:nvPr/>
        </p:nvSpPr>
        <p:spPr>
          <a:xfrm>
            <a:off x="0" y="5643119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Adrian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Dziembowski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2019. Software manual of IV-PSNR for Immersive Video.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128th MPEG meeting of ISO/IEC JTC1/SC29/ WG11, MPEG127/n18709.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886F649F-FD55-4094-A262-310A74A6C2F8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 dirty="0"/>
              <a:t>Immersive Video PSNR (IV-PSNR)</a:t>
            </a:r>
            <a:endParaRPr lang="en-US" altLang="ko-KR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7B1A2-D6E0-4B4F-BBFE-C5745F776D7E}"/>
              </a:ext>
            </a:extLst>
          </p:cNvPr>
          <p:cNvSpPr txBox="1"/>
          <p:nvPr/>
        </p:nvSpPr>
        <p:spPr>
          <a:xfrm>
            <a:off x="5598157" y="5137147"/>
            <a:ext cx="1822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of IV-PSNR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052CED-7340-42CD-AC61-231ED5ED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46226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985A6D-E228-463B-9171-521D823DAC03}"/>
              </a:ext>
            </a:extLst>
          </p:cNvPr>
          <p:cNvSpPr txBox="1"/>
          <p:nvPr/>
        </p:nvSpPr>
        <p:spPr>
          <a:xfrm>
            <a:off x="66676" y="759535"/>
            <a:ext cx="9077324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Proposed by Netflix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Combination of several elementary metrics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Visual quality fidelity (VIF) and detail loss measure (DLM): spatial domain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Temporal information (TI): temporal domain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716C6B"/>
                </a:solidFill>
                <a:latin typeface="Arial"/>
                <a:cs typeface="Arial"/>
              </a:rPr>
              <a:t>Considers the subjective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68A48-8879-4757-9DE3-CF5EEE27A923}"/>
              </a:ext>
            </a:extLst>
          </p:cNvPr>
          <p:cNvSpPr txBox="1"/>
          <p:nvPr/>
        </p:nvSpPr>
        <p:spPr>
          <a:xfrm>
            <a:off x="3621187" y="6158812"/>
            <a:ext cx="208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process of VMAF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CCA0C-96A1-406E-B69C-AA41847AA9CC}"/>
              </a:ext>
            </a:extLst>
          </p:cNvPr>
          <p:cNvSpPr txBox="1"/>
          <p:nvPr/>
        </p:nvSpPr>
        <p:spPr>
          <a:xfrm>
            <a:off x="489281" y="371635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Opinion scores</a:t>
            </a:r>
            <a:endParaRPr lang="ko-KR" altLang="en-US" sz="14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7E7C93D-3D97-4B90-971A-5DA1819D7BB7}"/>
              </a:ext>
            </a:extLst>
          </p:cNvPr>
          <p:cNvGrpSpPr/>
          <p:nvPr/>
        </p:nvGrpSpPr>
        <p:grpSpPr>
          <a:xfrm>
            <a:off x="1984536" y="4582963"/>
            <a:ext cx="1699638" cy="1417540"/>
            <a:chOff x="2563419" y="3630710"/>
            <a:chExt cx="1699638" cy="1417540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3317E21-E0B4-4A81-A06E-6D91982FE9C9}"/>
                </a:ext>
              </a:extLst>
            </p:cNvPr>
            <p:cNvSpPr/>
            <p:nvPr/>
          </p:nvSpPr>
          <p:spPr>
            <a:xfrm>
              <a:off x="2563419" y="3654980"/>
              <a:ext cx="1699638" cy="139327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F5A5DA1-97DA-4A67-BE81-C7F6A4894D16}"/>
                </a:ext>
              </a:extLst>
            </p:cNvPr>
            <p:cNvSpPr/>
            <p:nvPr/>
          </p:nvSpPr>
          <p:spPr>
            <a:xfrm>
              <a:off x="2842255" y="3921665"/>
              <a:ext cx="1103635" cy="268897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VIF_scale0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DF47A70-1112-4845-858C-B9F6E2588331}"/>
                </a:ext>
              </a:extLst>
            </p:cNvPr>
            <p:cNvSpPr/>
            <p:nvPr/>
          </p:nvSpPr>
          <p:spPr>
            <a:xfrm>
              <a:off x="2842256" y="4386019"/>
              <a:ext cx="1103634" cy="268897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VIF_scale3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BFC1FE-9ED2-466A-9629-283BEAB4F761}"/>
                </a:ext>
              </a:extLst>
            </p:cNvPr>
            <p:cNvSpPr txBox="1"/>
            <p:nvPr/>
          </p:nvSpPr>
          <p:spPr>
            <a:xfrm>
              <a:off x="2600365" y="3630710"/>
              <a:ext cx="1391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Elementary metrics</a:t>
              </a:r>
              <a:endParaRPr lang="ko-KR" altLang="en-US" sz="12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1C5EA0-5743-4438-A63C-13C3DD911D18}"/>
                </a:ext>
              </a:extLst>
            </p:cNvPr>
            <p:cNvSpPr txBox="1"/>
            <p:nvPr/>
          </p:nvSpPr>
          <p:spPr>
            <a:xfrm>
              <a:off x="3228548" y="411122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…</a:t>
              </a:r>
              <a:endParaRPr lang="ko-KR" altLang="en-US" sz="1200" dirty="0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88C4CD0F-F831-44CE-A3BE-C5D752F3BE45}"/>
                </a:ext>
              </a:extLst>
            </p:cNvPr>
            <p:cNvSpPr/>
            <p:nvPr/>
          </p:nvSpPr>
          <p:spPr>
            <a:xfrm>
              <a:off x="2842255" y="4733253"/>
              <a:ext cx="1103633" cy="268896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DLM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10FC5F4-28F6-49A0-B487-42C00F98B789}"/>
              </a:ext>
            </a:extLst>
          </p:cNvPr>
          <p:cNvSpPr txBox="1"/>
          <p:nvPr/>
        </p:nvSpPr>
        <p:spPr>
          <a:xfrm>
            <a:off x="864953" y="4516722"/>
            <a:ext cx="978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Training</a:t>
            </a:r>
          </a:p>
          <a:p>
            <a:pPr algn="ctr"/>
            <a:r>
              <a:rPr lang="en-US" altLang="ko-KR" sz="1400" dirty="0"/>
              <a:t>Ref./Dis.</a:t>
            </a:r>
          </a:p>
          <a:p>
            <a:pPr algn="ctr"/>
            <a:r>
              <a:rPr lang="en-US" altLang="ko-KR" sz="1400" dirty="0"/>
              <a:t>video pairs</a:t>
            </a:r>
            <a:endParaRPr lang="ko-KR" altLang="en-US" sz="140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51C44C1-0828-4B7C-8B60-49452092D50E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20060" y="5302472"/>
            <a:ext cx="1564476" cy="139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53270C1-8B3A-48F8-9688-A5EF7CFCA1C3}"/>
              </a:ext>
            </a:extLst>
          </p:cNvPr>
          <p:cNvSpPr/>
          <p:nvPr/>
        </p:nvSpPr>
        <p:spPr>
          <a:xfrm>
            <a:off x="2378000" y="3823956"/>
            <a:ext cx="925955" cy="5117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SVM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training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6058ED9-607A-4764-840D-21BEEB14D747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2840978" y="4335743"/>
            <a:ext cx="0" cy="268291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3ECB071-130D-4F05-A4FB-0E23537DBB6E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 flipV="1">
            <a:off x="3303955" y="4079849"/>
            <a:ext cx="2717022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2208292-CA44-47D9-80FC-DE9DEBC0A27E}"/>
              </a:ext>
            </a:extLst>
          </p:cNvPr>
          <p:cNvGrpSpPr/>
          <p:nvPr/>
        </p:nvGrpSpPr>
        <p:grpSpPr>
          <a:xfrm>
            <a:off x="5889921" y="4579764"/>
            <a:ext cx="1674659" cy="1417540"/>
            <a:chOff x="2720435" y="3630710"/>
            <a:chExt cx="1674659" cy="1417540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9A8A2AB-9E7B-464A-BD86-DD6011785F2F}"/>
                </a:ext>
              </a:extLst>
            </p:cNvPr>
            <p:cNvSpPr/>
            <p:nvPr/>
          </p:nvSpPr>
          <p:spPr>
            <a:xfrm>
              <a:off x="2720435" y="3654980"/>
              <a:ext cx="1674659" cy="139327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22BB35E-C8FB-40C2-A8C6-F06BDE467895}"/>
                </a:ext>
              </a:extLst>
            </p:cNvPr>
            <p:cNvSpPr/>
            <p:nvPr/>
          </p:nvSpPr>
          <p:spPr>
            <a:xfrm>
              <a:off x="3008506" y="3921666"/>
              <a:ext cx="1027651" cy="250384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VIF_scale0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11139375-91E6-47CB-AB12-0CF94D3C7BCE}"/>
                </a:ext>
              </a:extLst>
            </p:cNvPr>
            <p:cNvSpPr/>
            <p:nvPr/>
          </p:nvSpPr>
          <p:spPr>
            <a:xfrm>
              <a:off x="3008507" y="4386019"/>
              <a:ext cx="1027650" cy="250383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VIF_scale3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720766-7E47-4954-A539-9BC6F6420888}"/>
                </a:ext>
              </a:extLst>
            </p:cNvPr>
            <p:cNvSpPr txBox="1"/>
            <p:nvPr/>
          </p:nvSpPr>
          <p:spPr>
            <a:xfrm>
              <a:off x="2720436" y="3630710"/>
              <a:ext cx="1391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Elementary metrics</a:t>
              </a:r>
              <a:endParaRPr lang="ko-KR" alt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1A12F8-B444-40EA-97DE-088E193A5792}"/>
                </a:ext>
              </a:extLst>
            </p:cNvPr>
            <p:cNvSpPr txBox="1"/>
            <p:nvPr/>
          </p:nvSpPr>
          <p:spPr>
            <a:xfrm>
              <a:off x="3340840" y="4130400"/>
              <a:ext cx="362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…</a:t>
              </a:r>
              <a:endParaRPr lang="ko-KR" altLang="en-US" sz="1200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3EC3066-8641-4CB5-B2B1-3168E4BDDBD6}"/>
                </a:ext>
              </a:extLst>
            </p:cNvPr>
            <p:cNvSpPr/>
            <p:nvPr/>
          </p:nvSpPr>
          <p:spPr>
            <a:xfrm>
              <a:off x="3008507" y="4733252"/>
              <a:ext cx="1027650" cy="250383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DLM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DF8BD71-6129-4636-81A2-1F8B6EAFBF42}"/>
              </a:ext>
            </a:extLst>
          </p:cNvPr>
          <p:cNvSpPr/>
          <p:nvPr/>
        </p:nvSpPr>
        <p:spPr>
          <a:xfrm>
            <a:off x="6020977" y="3823955"/>
            <a:ext cx="1120586" cy="5117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SVM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prediction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0783EE-8376-448E-986E-DC3B8594DB59}"/>
              </a:ext>
            </a:extLst>
          </p:cNvPr>
          <p:cNvSpPr txBox="1"/>
          <p:nvPr/>
        </p:nvSpPr>
        <p:spPr>
          <a:xfrm>
            <a:off x="4828689" y="4557191"/>
            <a:ext cx="978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Testing</a:t>
            </a:r>
          </a:p>
          <a:p>
            <a:pPr algn="ctr"/>
            <a:r>
              <a:rPr lang="en-US" altLang="ko-KR" sz="1400" dirty="0"/>
              <a:t>Ref./Dis.</a:t>
            </a:r>
          </a:p>
          <a:p>
            <a:pPr algn="ctr"/>
            <a:r>
              <a:rPr lang="en-US" altLang="ko-KR" sz="1400" dirty="0"/>
              <a:t>video pairs</a:t>
            </a:r>
            <a:endParaRPr lang="ko-KR" altLang="en-US" sz="1400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76347F0-9308-467C-9A7F-B6A231907B03}"/>
              </a:ext>
            </a:extLst>
          </p:cNvPr>
          <p:cNvCxnSpPr>
            <a:cxnSpLocks/>
          </p:cNvCxnSpPr>
          <p:nvPr/>
        </p:nvCxnSpPr>
        <p:spPr>
          <a:xfrm>
            <a:off x="4761727" y="5302472"/>
            <a:ext cx="1112078" cy="139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A469AEE-FA0C-44F1-AF78-2AE2380B2C6E}"/>
              </a:ext>
            </a:extLst>
          </p:cNvPr>
          <p:cNvCxnSpPr>
            <a:cxnSpLocks/>
          </p:cNvCxnSpPr>
          <p:nvPr/>
        </p:nvCxnSpPr>
        <p:spPr>
          <a:xfrm flipV="1">
            <a:off x="6587670" y="4338504"/>
            <a:ext cx="2062" cy="267266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C49EA3C-AD75-4A70-82DE-E313B1A4D081}"/>
              </a:ext>
            </a:extLst>
          </p:cNvPr>
          <p:cNvCxnSpPr>
            <a:cxnSpLocks/>
          </p:cNvCxnSpPr>
          <p:nvPr/>
        </p:nvCxnSpPr>
        <p:spPr>
          <a:xfrm>
            <a:off x="4520778" y="3063158"/>
            <a:ext cx="0" cy="304165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6E30262-BFA6-4389-8907-A5858605B5A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141563" y="4079849"/>
            <a:ext cx="140232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E47F4B6-7045-403A-9153-747E126E44B6}"/>
              </a:ext>
            </a:extLst>
          </p:cNvPr>
          <p:cNvSpPr txBox="1"/>
          <p:nvPr/>
        </p:nvSpPr>
        <p:spPr>
          <a:xfrm>
            <a:off x="7284784" y="375537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VMAF score</a:t>
            </a:r>
            <a:endParaRPr lang="ko-KR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07F5F8-B56D-487F-BDCC-F20935D76754}"/>
              </a:ext>
            </a:extLst>
          </p:cNvPr>
          <p:cNvSpPr txBox="1"/>
          <p:nvPr/>
        </p:nvSpPr>
        <p:spPr>
          <a:xfrm>
            <a:off x="3343677" y="2970397"/>
            <a:ext cx="215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   Prediction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EDFE7A-D0B3-4D00-9736-F3AD8E7CE609}"/>
              </a:ext>
            </a:extLst>
          </p:cNvPr>
          <p:cNvSpPr txBox="1"/>
          <p:nvPr/>
        </p:nvSpPr>
        <p:spPr>
          <a:xfrm>
            <a:off x="4982888" y="3716351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Model</a:t>
            </a:r>
            <a:endParaRPr lang="ko-KR" altLang="en-US" sz="1400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EEFF18D-54BC-4716-8DC0-4F58000D9D9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88126" y="4074212"/>
            <a:ext cx="1889874" cy="563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제목 1">
            <a:extLst>
              <a:ext uri="{FF2B5EF4-FFF2-40B4-BE49-F238E27FC236}">
                <a16:creationId xmlns:a16="http://schemas.microsoft.com/office/drawing/2014/main" id="{9AC9FB57-C107-4031-948E-B3F6E92CE69B}"/>
              </a:ext>
            </a:extLst>
          </p:cNvPr>
          <p:cNvSpPr txBox="1">
            <a:spLocks/>
          </p:cNvSpPr>
          <p:nvPr/>
        </p:nvSpPr>
        <p:spPr bwMode="auto">
          <a:xfrm>
            <a:off x="292803" y="274638"/>
            <a:ext cx="847019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265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ko-KR" dirty="0"/>
              <a:t>Video Multimethod Assessment Fusion (VMAF)</a:t>
            </a:r>
            <a:endParaRPr lang="en-US" altLang="ko-KR" kern="0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40E6D90-31A9-4B62-8B8B-00BA9D08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356861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31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Each quality metric evaluates different factors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evaluation, common test conditions for immersive video defines the enhanced quality metric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Purpose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Evaluate the 3DoF+ system SW (test model for immersive video (TMIV)) to: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Provide the viewport which satisfies the user’s quality of experience (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QoE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Super Metric for Immersive Video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2774604" y="5896009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quality metrics for immersive 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/>
        </p:nvGraphicFramePr>
        <p:xfrm>
          <a:off x="397709" y="3686389"/>
          <a:ext cx="8132679" cy="220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176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1713060">
                  <a:extLst>
                    <a:ext uri="{9D8B030D-6E8A-4147-A177-3AD203B41FA5}">
                      <a16:colId xmlns:a16="http://schemas.microsoft.com/office/drawing/2014/main" val="981429693"/>
                    </a:ext>
                  </a:extLst>
                </a:gridCol>
                <a:gridCol w="2853676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816767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No.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w18069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https://gitlab.com/mpeg-i-visual/wspsnr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v2.0.1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w18709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https://gitlab.com/mpeg-i-visual/ivpsnr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v1.0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86C735EF-406F-4062-851A-01F014BC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330183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Test Conditions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Test Materials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Followed common test conditions (CTC) of MPEG-I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5 test sequences(class A, B, C, D, E) were encoded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subjective data, used 3DoF+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CfR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results including mean opinion score (MOS) [1] 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Environment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Versions of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softwares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meet the requirements of 3DoF+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CfP</a:t>
            </a: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OpenCV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3.4.2 was used to build reference view synthesizer (RVS) v3.1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FE20C-1819-4543-8349-B298AE300013}"/>
              </a:ext>
            </a:extLst>
          </p:cNvPr>
          <p:cNvSpPr txBox="1"/>
          <p:nvPr/>
        </p:nvSpPr>
        <p:spPr>
          <a:xfrm>
            <a:off x="292803" y="5836855"/>
            <a:ext cx="7638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[1] document m47979</a:t>
            </a:r>
            <a:endParaRPr lang="ko-KR" altLang="en-US" sz="11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7AF0D9-2850-4D40-90D8-99674ABEA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3079-20-0056-01-0001 Super Metric for Immersive Video</a:t>
            </a:r>
          </a:p>
        </p:txBody>
      </p:sp>
    </p:spTree>
    <p:extLst>
      <p:ext uri="{BB962C8B-B14F-4D97-AF65-F5344CB8AC3E}">
        <p14:creationId xmlns:p14="http://schemas.microsoft.com/office/powerpoint/2010/main" val="67942980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28829</TotalTime>
  <Words>1205</Words>
  <Application>Microsoft Office PowerPoint</Application>
  <PresentationFormat>화면 슬라이드 쇼(4:3)</PresentationFormat>
  <Paragraphs>250</Paragraphs>
  <Slides>12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ＭＳ Ｐゴシック</vt:lpstr>
      <vt:lpstr>Myriad Pro</vt:lpstr>
      <vt:lpstr>맑은 고딕</vt:lpstr>
      <vt:lpstr>Arial</vt:lpstr>
      <vt:lpstr>Calibri</vt:lpstr>
      <vt:lpstr>Cambria Math</vt:lpstr>
      <vt:lpstr>Times New Roman</vt:lpstr>
      <vt:lpstr>Verdana</vt:lpstr>
      <vt:lpstr>Wingdings</vt:lpstr>
      <vt:lpstr>IEEE-SA Powerpoint Template</vt:lpstr>
      <vt:lpstr>Super Metric for Immersive Video</vt:lpstr>
      <vt:lpstr>Compliance with  IEEE Standards Policies and Procedures</vt:lpstr>
      <vt:lpstr>IEEE 3079.1 HMD Based VR Sickness Reducing Technology Dongil Dillon Seo, dillon.seo@telekom-capital.com</vt:lpstr>
      <vt:lpstr>Virtual Reality in MPEG-I</vt:lpstr>
      <vt:lpstr>Super Metric for Immersive Video</vt:lpstr>
      <vt:lpstr>PowerPoint 프레젠테이션</vt:lpstr>
      <vt:lpstr>PowerPoint 프레젠테이션</vt:lpstr>
      <vt:lpstr>Super Metric for Immersive Video</vt:lpstr>
      <vt:lpstr>Test Conditions</vt:lpstr>
      <vt:lpstr>Experimental Results</vt:lpstr>
      <vt:lpstr>Experimental Results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정종범</cp:lastModifiedBy>
  <cp:revision>1384</cp:revision>
  <cp:lastPrinted>2016-12-01T17:59:37Z</cp:lastPrinted>
  <dcterms:created xsi:type="dcterms:W3CDTF">2012-05-10T18:03:06Z</dcterms:created>
  <dcterms:modified xsi:type="dcterms:W3CDTF">2020-10-18T08:53:32Z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