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48" r:id="rId1"/>
    <p:sldMasterId id="2147483899" r:id="rId2"/>
    <p:sldMasterId id="2147483912" r:id="rId3"/>
  </p:sldMasterIdLst>
  <p:notesMasterIdLst>
    <p:notesMasterId r:id="rId25"/>
  </p:notesMasterIdLst>
  <p:handoutMasterIdLst>
    <p:handoutMasterId r:id="rId26"/>
  </p:handoutMasterIdLst>
  <p:sldIdLst>
    <p:sldId id="325" r:id="rId4"/>
    <p:sldId id="365" r:id="rId5"/>
    <p:sldId id="366" r:id="rId6"/>
    <p:sldId id="381" r:id="rId7"/>
    <p:sldId id="384" r:id="rId8"/>
    <p:sldId id="454" r:id="rId9"/>
    <p:sldId id="457" r:id="rId10"/>
    <p:sldId id="455" r:id="rId11"/>
    <p:sldId id="450" r:id="rId12"/>
    <p:sldId id="451" r:id="rId13"/>
    <p:sldId id="452" r:id="rId14"/>
    <p:sldId id="453" r:id="rId15"/>
    <p:sldId id="445" r:id="rId16"/>
    <p:sldId id="446" r:id="rId17"/>
    <p:sldId id="447" r:id="rId18"/>
    <p:sldId id="448" r:id="rId19"/>
    <p:sldId id="449" r:id="rId20"/>
    <p:sldId id="456" r:id="rId21"/>
    <p:sldId id="458" r:id="rId22"/>
    <p:sldId id="385" r:id="rId23"/>
    <p:sldId id="356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DA"/>
    <a:srgbClr val="E8E8E8"/>
    <a:srgbClr val="FDC82F"/>
    <a:srgbClr val="001FA1"/>
    <a:srgbClr val="0066A1"/>
    <a:srgbClr val="E37222"/>
    <a:srgbClr val="69BE28"/>
    <a:srgbClr val="6B1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01" autoAdjust="0"/>
  </p:normalViewPr>
  <p:slideViewPr>
    <p:cSldViewPr>
      <p:cViewPr varScale="1">
        <p:scale>
          <a:sx n="89" d="100"/>
          <a:sy n="89" d="100"/>
        </p:scale>
        <p:origin x="91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B6451FB5-4252-AA4F-BE74-2C59450FA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96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7FCCA5F2-1146-D048-AEE3-411CEBD21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507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9656C4-EB93-4304-8A14-93735C71600A}" type="slidenum">
              <a:rPr lang="en-US"/>
              <a:pPr/>
              <a:t>0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>
              <a:ea typeface="Geneva" pitchFamily="34" charset="0"/>
              <a:cs typeface="Genev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64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CCA5F2-1146-D048-AEE3-411CEBD21B4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4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CCA5F2-1146-D048-AEE3-411CEBD21B4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33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CCA5F2-1146-D048-AEE3-411CEBD21B4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51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CCA5F2-1146-D048-AEE3-411CEBD21B4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15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CCA5F2-1146-D048-AEE3-411CEBD21B4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27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CCA5F2-1146-D048-AEE3-411CEBD21B4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87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CCA5F2-1146-D048-AEE3-411CEBD21B4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63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CCA5F2-1146-D048-AEE3-411CEBD21B4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12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CCA5F2-1146-D048-AEE3-411CEBD21B4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70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Stock_000000821333Medium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 descr="IEEE_SA_Bar_Graphic_long_rgb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0" y="501650"/>
            <a:ext cx="9144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IEEE_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785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7391400" cy="533400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6477000" cy="533400"/>
          </a:xfr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7DB43-830D-1046-BFA1-567429D8333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8E80B-1874-4C45-88EE-460E555FCA9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9055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DF435-CD6A-B846-9508-AB4D904659D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0274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3079-20-0025-01-0000-Introduction to the Mixed Reality Standard Framework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097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2547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ko-KR" altLang="en-US" sz="2800" b="1">
                <a:solidFill>
                  <a:schemeClr val="tx2"/>
                </a:solidFill>
                <a:cs typeface="ＭＳ Ｐゴシック" pitchFamily="-112" charset="-128"/>
              </a:defRPr>
            </a:lvl1pPr>
          </a:lstStyle>
          <a:p>
            <a:pPr lvl="0" eaLnBrk="0" fontAlgn="base" hangingPunct="0">
              <a:spcAft>
                <a:spcPct val="0"/>
              </a:spcAft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0535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9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3079-20-0025-01-0000-Introduction to the Mixed Reality Standard Framework</a:t>
            </a:r>
            <a:endParaRPr lang="en-US" dirty="0"/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125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3079-20-0025-01-0000-Introduction to the Mixed Reality Standard Framework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964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217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362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705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3079-20-0025-01-0000-Introduction to the Mixed Reality Standard Framework</a:t>
            </a:r>
            <a:endParaRPr lang="en-US" dirty="0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472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7244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3079-20-0025-01-0000-Introduction to the Mixed Reality Standard Framework</a:t>
            </a:r>
            <a:endParaRPr lang="en-US" dirty="0"/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5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2400"/>
            <a:ext cx="8077200" cy="76200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3079-20-0025-01-0000-Introduction to the Mixed Reality Standard Framework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E1C35-070C-B34E-A7FF-C7EF50ECC00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54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388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446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366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7203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rgbClr val="108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00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001476"/>
            <a:ext cx="8458200" cy="214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 userDrawn="1"/>
        </p:nvSpPr>
        <p:spPr>
          <a:xfrm>
            <a:off x="0" y="1023815"/>
            <a:ext cx="9144000" cy="160997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344309"/>
          </a:xfrm>
        </p:spPr>
        <p:txBody>
          <a:bodyPr anchor="ctr">
            <a:normAutofit/>
          </a:bodyPr>
          <a:lstStyle>
            <a:lvl1pPr algn="ctr">
              <a:defRPr sz="4800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3079-20-0025-01-0000-Introduction to the Mixed Reality Standard Framework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3154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solidFill>
          <a:srgbClr val="108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attern_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91440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pattern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263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pattern_0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0"/>
            <a:ext cx="71818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336801"/>
            <a:ext cx="6858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60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1EE65D4-03DC-4A86-8664-213CFCA848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9265" y="0"/>
            <a:ext cx="1094458" cy="9030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219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3079-20-0025-01-0000-Introduction to the Mixed Reality Standard Framework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91466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3079-20-0025-01-0000-Introduction to the Mixed Reality Standard Framework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3786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51530-862B-9346-A97E-4A574C8B779C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3079-20-0025-01-0000-Introduction to the Mixed Reality Standard Framework</a:t>
            </a: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79538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DEF7BAB0-4E57-4945-B8E2-0426644A4A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9265" y="0"/>
            <a:ext cx="1094458" cy="9030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  <p:sp>
        <p:nvSpPr>
          <p:cNvPr id="1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7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4" descr="IEEE_white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04731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8C6E3E83-DCE2-44DF-A057-7A8221C625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9265" y="0"/>
            <a:ext cx="1094458" cy="903077"/>
          </a:xfrm>
          <a:prstGeom prst="rect">
            <a:avLst/>
          </a:prstGeom>
        </p:spPr>
      </p:pic>
      <p:cxnSp>
        <p:nvCxnSpPr>
          <p:cNvPr id="6" name="직선 연결선 5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73443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F23F9BB-5A81-4561-A566-686DE1C778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9265" y="0"/>
            <a:ext cx="1094458" cy="90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974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3079-20-0025-01-0000-Introduction to the Mixed Reality Standard Framework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27540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3079-20-0025-01-0000-Introduction to the Mixed Reality Standard Framework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6299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3079-20-0025-01-0000-Introduction to the Mixed Reality Standard Framework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27349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3079-20-0025-01-0000-Introduction to the Mixed Reality Standard Framework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4851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AEA6A-4D89-7943-A8FF-D2FD5DF21EDA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33148-389D-4145-BA83-3955F191B08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2400"/>
            <a:ext cx="8077200" cy="76200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7D910-186D-B944-A59B-CFB2E82D193D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BF26B-5BF7-A441-824D-2B58A1CEF3A6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890C-18FA-EB4D-A659-13D1100DA7A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DE15D-E6AD-C14A-8CF8-1C5B9405B462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IEEE_SA_Bar_Graphic_long_rgb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900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07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5850" y="66294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1">
                <a:solidFill>
                  <a:srgbClr val="000000"/>
                </a:solidFill>
                <a:latin typeface="Arial" pitchFamily="-84" charset="0"/>
              </a:defRPr>
            </a:lvl1pPr>
          </a:lstStyle>
          <a:p>
            <a:pPr>
              <a:defRPr/>
            </a:pPr>
            <a:fld id="{2E8BD8E8-FEBE-4B48-A872-D5E72F1EB77B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pic>
        <p:nvPicPr>
          <p:cNvPr id="1032" name="Picture 24" descr="IEEE_whit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8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0198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1" name="Picture 24" descr="IEEE_white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3" descr="IEEE_SA_Bar_Graphic_long_rgb">
            <a:extLst>
              <a:ext uri="{FF2B5EF4-FFF2-40B4-BE49-F238E27FC236}">
                <a16:creationId xmlns:a16="http://schemas.microsoft.com/office/drawing/2014/main" id="{75C9D90F-5989-45BC-97CE-2CCBD1CED4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-23019" y="6154783"/>
            <a:ext cx="91900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4" descr="IEEE_white">
            <a:extLst>
              <a:ext uri="{FF2B5EF4-FFF2-40B4-BE49-F238E27FC236}">
                <a16:creationId xmlns:a16="http://schemas.microsoft.com/office/drawing/2014/main" id="{D017F24A-097C-497D-B202-3F04A05189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977981" y="6230983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6E289B5D-9AA7-4E6B-B66D-5B8601BDCF34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919265" y="0"/>
            <a:ext cx="1094458" cy="90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4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p:hf hd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lang="ko-KR" altLang="en-US"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366" y="134881"/>
            <a:ext cx="8699545" cy="588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367" y="999920"/>
            <a:ext cx="8699544" cy="5286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48438" y="6481833"/>
            <a:ext cx="20574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66" y="6481834"/>
            <a:ext cx="30861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aseline="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r>
              <a:rPr lang="en-US" altLang="ko-KR"/>
              <a:t>3079-20-0025-01-0000-Introduction to the Mixed Reality Standard Framework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9511" y="6481833"/>
            <a:ext cx="20574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aseline="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fld id="{089BD885-491E-4550-AA81-9CDC0E8A55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633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oft.com/en-us/research/publication/measuring-system-visual-latency-through-cognitive-latency-on-video-see-through-ar-device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etmanias.com/ko/?m=view&amp;id=blog&amp;no=13939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netmanias.com/ko/?m=view&amp;id=blog&amp;no=13939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netmanias.com/ko/?m=view&amp;id=blog&amp;no=13939" TargetMode="Externa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netmanias.com/ko/?m=view&amp;id=blog&amp;no=13939" TargetMode="Externa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eee.org/develop/policies/bylaws/sect6-7.html#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standards.ieee.org/guides/bylaws/sect6-7.html#6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ncbi.nlm.nih.gov/pmc/articles/PMC5470788/pdf/sensors-17-01112.pdf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s://medium.com/@DAQRI/motion-to-photon-latency-in-mobile-ar-and-vr-99f82c480926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5800" y="1666875"/>
            <a:ext cx="8001000" cy="533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[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User’s content operational issues on MTP latency </a:t>
            </a:r>
            <a:r>
              <a:rPr lang="en-US" dirty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09600" y="3733800"/>
            <a:ext cx="6324600" cy="828675"/>
          </a:xfrm>
        </p:spPr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[</a:t>
            </a:r>
            <a:r>
              <a:rPr lang="en-US" altLang="ko-KR" dirty="0" err="1">
                <a:solidFill>
                  <a:schemeClr val="tx1"/>
                </a:solidFill>
              </a:rPr>
              <a:t>Beom-Ryeol</a:t>
            </a:r>
            <a:r>
              <a:rPr lang="en-US" altLang="ko-KR" dirty="0">
                <a:solidFill>
                  <a:schemeClr val="tx1"/>
                </a:solidFill>
              </a:rPr>
              <a:t> Lee, </a:t>
            </a:r>
            <a:r>
              <a:rPr lang="en-US" altLang="ko-KR" dirty="0" err="1">
                <a:solidFill>
                  <a:schemeClr val="tx1"/>
                </a:solidFill>
              </a:rPr>
              <a:t>Younho</a:t>
            </a:r>
            <a:r>
              <a:rPr lang="en-US" altLang="ko-KR" dirty="0">
                <a:solidFill>
                  <a:schemeClr val="tx1"/>
                </a:solidFill>
              </a:rPr>
              <a:t> Lee, </a:t>
            </a:r>
            <a:r>
              <a:rPr lang="en-US" altLang="ko-KR" dirty="0" err="1">
                <a:solidFill>
                  <a:schemeClr val="tx1"/>
                </a:solidFill>
              </a:rPr>
              <a:t>Wookho</a:t>
            </a:r>
            <a:r>
              <a:rPr lang="en-US" altLang="ko-KR" dirty="0">
                <a:solidFill>
                  <a:schemeClr val="tx1"/>
                </a:solidFill>
              </a:rPr>
              <a:t> Son/ETRI]</a:t>
            </a:r>
          </a:p>
        </p:txBody>
      </p:sp>
    </p:spTree>
    <p:extLst>
      <p:ext uri="{BB962C8B-B14F-4D97-AF65-F5344CB8AC3E}">
        <p14:creationId xmlns:p14="http://schemas.microsoft.com/office/powerpoint/2010/main" val="4271947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82A421-8BFD-4436-909A-15F634055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User related paras on MTP latency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0D7334-1CF3-4EB2-9DBB-4DB10BA4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9</a:t>
            </a:fld>
            <a:endParaRPr lang="en-US" dirty="0">
              <a:latin typeface="Myriad Pro" charset="0"/>
            </a:endParaRPr>
          </a:p>
        </p:txBody>
      </p:sp>
      <p:cxnSp>
        <p:nvCxnSpPr>
          <p:cNvPr id="57" name="직선 연결선 56">
            <a:extLst>
              <a:ext uri="{FF2B5EF4-FFF2-40B4-BE49-F238E27FC236}">
                <a16:creationId xmlns:a16="http://schemas.microsoft.com/office/drawing/2014/main" id="{295AE72A-4120-4CA1-BB78-6B9B43FBBF76}"/>
              </a:ext>
            </a:extLst>
          </p:cNvPr>
          <p:cNvCxnSpPr>
            <a:cxnSpLocks/>
          </p:cNvCxnSpPr>
          <p:nvPr/>
        </p:nvCxnSpPr>
        <p:spPr>
          <a:xfrm>
            <a:off x="9065069" y="1326608"/>
            <a:ext cx="0" cy="4612921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4A337279-C103-47BB-8932-EC69AB211595}"/>
              </a:ext>
            </a:extLst>
          </p:cNvPr>
          <p:cNvSpPr txBox="1"/>
          <p:nvPr/>
        </p:nvSpPr>
        <p:spPr>
          <a:xfrm>
            <a:off x="655434" y="762000"/>
            <a:ext cx="7955166" cy="294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User’s cognitive latency </a:t>
            </a:r>
            <a:r>
              <a:rPr lang="en-US" altLang="ko-KR" baseline="30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1)</a:t>
            </a:r>
            <a:endParaRPr lang="en-US" altLang="ko-KR" baseline="30000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 err="1"/>
              <a:t>cf</a:t>
            </a:r>
            <a:r>
              <a:rPr lang="en-US" altLang="ko-KR" dirty="0"/>
              <a:t>) device/network latency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Perceptual tolerance ranges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/>
              <a:t>with content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User experience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/>
              <a:t>Three phases: Fair/Comfortable/Ideal-experience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/>
              <a:t>Service experience indicators</a:t>
            </a:r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9B2451-22BA-437F-958D-54F0DF77F1BB}"/>
              </a:ext>
            </a:extLst>
          </p:cNvPr>
          <p:cNvSpPr txBox="1"/>
          <p:nvPr/>
        </p:nvSpPr>
        <p:spPr>
          <a:xfrm>
            <a:off x="0" y="5293198"/>
            <a:ext cx="8921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R"/>
            </a:pPr>
            <a:r>
              <a:rPr lang="en-US" altLang="ko-KR" sz="1200" b="1" i="1" dirty="0">
                <a:hlinkClick r:id="rId3"/>
              </a:rPr>
              <a:t>https://www.microsoft.com/en-us/research/publication/measuring-system-visual-latency-through-cognitive-latency-on-video-see-through-ar-devices/</a:t>
            </a:r>
            <a:endParaRPr lang="en-US" altLang="ko-KR" sz="1200" b="1" i="1" dirty="0"/>
          </a:p>
          <a:p>
            <a:r>
              <a:rPr lang="en-US" altLang="ko-KR" sz="1200" b="1" i="1" dirty="0"/>
              <a:t>     Measuring System Visual Latency through Cognitive Latency on Video See-Through AR devices</a:t>
            </a:r>
          </a:p>
        </p:txBody>
      </p:sp>
      <p:sp>
        <p:nvSpPr>
          <p:cNvPr id="8" name="바닥글 개체 틀 2">
            <a:extLst>
              <a:ext uri="{FF2B5EF4-FFF2-40B4-BE49-F238E27FC236}">
                <a16:creationId xmlns:a16="http://schemas.microsoft.com/office/drawing/2014/main" id="{BFAD105D-4544-41BD-AEC1-9DB547D7D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705600" cy="24765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3079-20-0060-00-0001-User’s content operational issues  on MTP latency</a:t>
            </a:r>
          </a:p>
        </p:txBody>
      </p:sp>
    </p:spTree>
    <p:extLst>
      <p:ext uri="{BB962C8B-B14F-4D97-AF65-F5344CB8AC3E}">
        <p14:creationId xmlns:p14="http://schemas.microsoft.com/office/powerpoint/2010/main" val="1819776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82A421-8BFD-4436-909A-15F634055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Expected Latency Requirements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0D7334-1CF3-4EB2-9DBB-4DB10BA4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10</a:t>
            </a:fld>
            <a:endParaRPr lang="en-US" dirty="0">
              <a:latin typeface="Myriad Pro" charset="0"/>
            </a:endParaRPr>
          </a:p>
        </p:txBody>
      </p:sp>
      <p:cxnSp>
        <p:nvCxnSpPr>
          <p:cNvPr id="57" name="직선 연결선 56">
            <a:extLst>
              <a:ext uri="{FF2B5EF4-FFF2-40B4-BE49-F238E27FC236}">
                <a16:creationId xmlns:a16="http://schemas.microsoft.com/office/drawing/2014/main" id="{295AE72A-4120-4CA1-BB78-6B9B43FBBF76}"/>
              </a:ext>
            </a:extLst>
          </p:cNvPr>
          <p:cNvCxnSpPr>
            <a:cxnSpLocks/>
          </p:cNvCxnSpPr>
          <p:nvPr/>
        </p:nvCxnSpPr>
        <p:spPr>
          <a:xfrm>
            <a:off x="9065069" y="1326608"/>
            <a:ext cx="0" cy="4612921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0CBEC43-8438-44ED-AEA5-2C5A9A7CD181}"/>
              </a:ext>
            </a:extLst>
          </p:cNvPr>
          <p:cNvSpPr txBox="1"/>
          <p:nvPr/>
        </p:nvSpPr>
        <p:spPr>
          <a:xfrm>
            <a:off x="0" y="5715000"/>
            <a:ext cx="7021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/>
              <a:t>※ https://www.huawei.com/minisite/pdf/ilab/cloud_vr_solutions_wp_en.pdf</a:t>
            </a:r>
          </a:p>
          <a:p>
            <a:r>
              <a:rPr lang="en-US" altLang="ko-KR" sz="1200" b="1" i="1" dirty="0"/>
              <a:t>   Cloud VR Solution White Paper - Huawei</a:t>
            </a:r>
            <a:r>
              <a:rPr lang="ko-KR" altLang="en-US" sz="1200" b="1" i="1" dirty="0"/>
              <a:t> 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EFC75EC-6DFC-48C7-BFAF-FD6FF4010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9144000" cy="4882069"/>
          </a:xfrm>
          <a:prstGeom prst="rect">
            <a:avLst/>
          </a:prstGeom>
        </p:spPr>
      </p:pic>
      <p:sp>
        <p:nvSpPr>
          <p:cNvPr id="8" name="바닥글 개체 틀 2">
            <a:extLst>
              <a:ext uri="{FF2B5EF4-FFF2-40B4-BE49-F238E27FC236}">
                <a16:creationId xmlns:a16="http://schemas.microsoft.com/office/drawing/2014/main" id="{51302325-05D2-4411-A64C-88EB6D01A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705600" cy="24765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3079-20-0060-00-0001-User’s content operational issues  on MTP latency</a:t>
            </a:r>
          </a:p>
        </p:txBody>
      </p:sp>
    </p:spTree>
    <p:extLst>
      <p:ext uri="{BB962C8B-B14F-4D97-AF65-F5344CB8AC3E}">
        <p14:creationId xmlns:p14="http://schemas.microsoft.com/office/powerpoint/2010/main" val="1081358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82A421-8BFD-4436-909A-15F634055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Expected Network Requirements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0D7334-1CF3-4EB2-9DBB-4DB10BA4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11</a:t>
            </a:fld>
            <a:endParaRPr lang="en-US" dirty="0">
              <a:latin typeface="Myriad Pro" charset="0"/>
            </a:endParaRPr>
          </a:p>
        </p:txBody>
      </p:sp>
      <p:cxnSp>
        <p:nvCxnSpPr>
          <p:cNvPr id="57" name="직선 연결선 56">
            <a:extLst>
              <a:ext uri="{FF2B5EF4-FFF2-40B4-BE49-F238E27FC236}">
                <a16:creationId xmlns:a16="http://schemas.microsoft.com/office/drawing/2014/main" id="{295AE72A-4120-4CA1-BB78-6B9B43FBBF76}"/>
              </a:ext>
            </a:extLst>
          </p:cNvPr>
          <p:cNvCxnSpPr>
            <a:cxnSpLocks/>
          </p:cNvCxnSpPr>
          <p:nvPr/>
        </p:nvCxnSpPr>
        <p:spPr>
          <a:xfrm>
            <a:off x="9065069" y="1326608"/>
            <a:ext cx="0" cy="4612921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EB830A94-D415-44F2-99FA-564BF0A8E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8007"/>
            <a:ext cx="9144000" cy="43609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240720-3796-4A58-A00E-D8E32C650AEB}"/>
              </a:ext>
            </a:extLst>
          </p:cNvPr>
          <p:cNvSpPr txBox="1"/>
          <p:nvPr/>
        </p:nvSpPr>
        <p:spPr>
          <a:xfrm>
            <a:off x="0" y="5715000"/>
            <a:ext cx="7021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/>
              <a:t>※ https://www.huawei.com/minisite/pdf/ilab/cloud_vr_solutions_wp_en.pdf</a:t>
            </a:r>
          </a:p>
          <a:p>
            <a:r>
              <a:rPr lang="en-US" altLang="ko-KR" sz="1200" b="1" i="1" dirty="0"/>
              <a:t>   Cloud VR Solution White Paper - Huawei</a:t>
            </a:r>
            <a:r>
              <a:rPr lang="ko-KR" altLang="en-US" sz="1200" b="1" i="1" dirty="0"/>
              <a:t> </a:t>
            </a:r>
          </a:p>
        </p:txBody>
      </p:sp>
      <p:sp>
        <p:nvSpPr>
          <p:cNvPr id="8" name="바닥글 개체 틀 2">
            <a:extLst>
              <a:ext uri="{FF2B5EF4-FFF2-40B4-BE49-F238E27FC236}">
                <a16:creationId xmlns:a16="http://schemas.microsoft.com/office/drawing/2014/main" id="{CF62B374-3B5B-4379-BA9D-C4F7DE2AA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705600" cy="24765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3079-20-0060-00-0001-User’s content operational issues  on MTP latency</a:t>
            </a:r>
          </a:p>
        </p:txBody>
      </p:sp>
    </p:spTree>
    <p:extLst>
      <p:ext uri="{BB962C8B-B14F-4D97-AF65-F5344CB8AC3E}">
        <p14:creationId xmlns:p14="http://schemas.microsoft.com/office/powerpoint/2010/main" val="3205924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EE9154-677A-4BF8-B85E-B2CC4B7E2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12</a:t>
            </a:fld>
            <a:endParaRPr lang="en-US">
              <a:latin typeface="Myriad Pro" charset="0"/>
            </a:endParaRPr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22D7B988-6D56-4A1E-B59B-39CB8991B8CA}"/>
              </a:ext>
            </a:extLst>
          </p:cNvPr>
          <p:cNvSpPr txBox="1">
            <a:spLocks/>
          </p:cNvSpPr>
          <p:nvPr/>
        </p:nvSpPr>
        <p:spPr>
          <a:xfrm>
            <a:off x="457200" y="152401"/>
            <a:ext cx="8229600" cy="609599"/>
          </a:xfrm>
          <a:prstGeom prst="rect">
            <a:avLst/>
          </a:prstGeom>
        </p:spPr>
        <p:txBody>
          <a:bodyPr/>
          <a:lstStyle>
            <a:lvl1pPr algn="l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Content delivery paras on MTP latency</a:t>
            </a: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2F6D3FE7-AA31-49D7-BEC9-E8B6DB7202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5156"/>
              </p:ext>
            </p:extLst>
          </p:nvPr>
        </p:nvGraphicFramePr>
        <p:xfrm>
          <a:off x="228600" y="1143000"/>
          <a:ext cx="8610601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518">
                  <a:extLst>
                    <a:ext uri="{9D8B030D-6E8A-4147-A177-3AD203B41FA5}">
                      <a16:colId xmlns:a16="http://schemas.microsoft.com/office/drawing/2014/main" val="2688961430"/>
                    </a:ext>
                  </a:extLst>
                </a:gridCol>
                <a:gridCol w="992482">
                  <a:extLst>
                    <a:ext uri="{9D8B030D-6E8A-4147-A177-3AD203B41FA5}">
                      <a16:colId xmlns:a16="http://schemas.microsoft.com/office/drawing/2014/main" val="353591561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52252804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3333892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146135044"/>
                    </a:ext>
                  </a:extLst>
                </a:gridCol>
                <a:gridCol w="4267201">
                  <a:extLst>
                    <a:ext uri="{9D8B030D-6E8A-4147-A177-3AD203B41FA5}">
                      <a16:colId xmlns:a16="http://schemas.microsoft.com/office/drawing/2014/main" val="3837010277"/>
                    </a:ext>
                  </a:extLst>
                </a:gridCol>
              </a:tblGrid>
              <a:tr h="787153">
                <a:tc>
                  <a:txBody>
                    <a:bodyPr/>
                    <a:lstStyle/>
                    <a:p>
                      <a:pPr latinLnBrk="1"/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/>
                        <a:t>Content Delivery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/>
                        <a:t>Computing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/>
                        <a:t>Computation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/>
                        <a:t>Network Latency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914926"/>
                  </a:ext>
                </a:extLst>
              </a:tr>
              <a:tr h="81304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/>
                        <a:t>1.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/>
                        <a:t>Downloading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/>
                        <a:t>Device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/>
                        <a:t>Standalone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/>
                        <a:t>No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80649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/>
                        <a:t>2.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/>
                        <a:t>Streaming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/>
                        <a:t>Edge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/>
                        <a:t>On-premise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b="1" dirty="0"/>
                        <a:t>수</a:t>
                      </a:r>
                      <a:r>
                        <a:rPr lang="en-US" altLang="ko-KR" sz="1600" b="1" dirty="0" err="1"/>
                        <a:t>ms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93510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/>
                        <a:t>3.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/>
                        <a:t>Streaming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/>
                        <a:t>Edge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/>
                        <a:t>Operator Edge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b="1" dirty="0"/>
                        <a:t>수</a:t>
                      </a:r>
                      <a:r>
                        <a:rPr lang="en-US" altLang="ko-KR" sz="1600" b="1" dirty="0" err="1"/>
                        <a:t>ms</a:t>
                      </a:r>
                      <a:r>
                        <a:rPr lang="en-US" altLang="ko-KR" sz="1600" b="1" dirty="0"/>
                        <a:t>~</a:t>
                      </a:r>
                      <a:r>
                        <a:rPr lang="ko-KR" altLang="en-US" sz="1600" b="1" dirty="0"/>
                        <a:t>수십</a:t>
                      </a:r>
                      <a:r>
                        <a:rPr lang="en-US" altLang="ko-KR" sz="1600" b="1" dirty="0" err="1"/>
                        <a:t>ms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016813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/>
                        <a:t>4.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/>
                        <a:t>Streaming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/>
                        <a:t>Cloud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/>
                        <a:t>ISP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b="1" dirty="0"/>
                        <a:t>수십</a:t>
                      </a:r>
                      <a:r>
                        <a:rPr lang="en-US" altLang="ko-KR" sz="1600" b="1" dirty="0" err="1"/>
                        <a:t>ms</a:t>
                      </a:r>
                      <a:r>
                        <a:rPr lang="en-US" altLang="ko-KR" sz="1600" b="1" dirty="0"/>
                        <a:t>~</a:t>
                      </a:r>
                      <a:r>
                        <a:rPr lang="ko-KR" altLang="en-US" sz="1600" b="1" dirty="0"/>
                        <a:t>수백</a:t>
                      </a:r>
                      <a:r>
                        <a:rPr lang="en-US" altLang="ko-KR" sz="1600" b="1" dirty="0" err="1"/>
                        <a:t>ms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852794"/>
                  </a:ext>
                </a:extLst>
              </a:tr>
            </a:tbl>
          </a:graphicData>
        </a:graphic>
      </p:graphicFrame>
      <p:pic>
        <p:nvPicPr>
          <p:cNvPr id="7" name="그림 6">
            <a:extLst>
              <a:ext uri="{FF2B5EF4-FFF2-40B4-BE49-F238E27FC236}">
                <a16:creationId xmlns:a16="http://schemas.microsoft.com/office/drawing/2014/main" id="{12C43EBC-132F-4882-989E-37F1502B1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981201"/>
            <a:ext cx="990600" cy="728932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3BA56FD-B77E-4778-9274-975775954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788019"/>
            <a:ext cx="1828799" cy="81141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7C0FD458-2327-49B3-91BD-D9436B7B74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681381"/>
            <a:ext cx="3810000" cy="107792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0FBB0A4-6685-4D9A-AAA4-2E42921945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4896256"/>
            <a:ext cx="4114801" cy="629513"/>
          </a:xfrm>
          <a:prstGeom prst="rect">
            <a:avLst/>
          </a:prstGeom>
        </p:spPr>
      </p:pic>
      <p:sp>
        <p:nvSpPr>
          <p:cNvPr id="9" name="바닥글 개체 틀 2">
            <a:extLst>
              <a:ext uri="{FF2B5EF4-FFF2-40B4-BE49-F238E27FC236}">
                <a16:creationId xmlns:a16="http://schemas.microsoft.com/office/drawing/2014/main" id="{7C5B1823-6DB3-4545-956F-F943D9613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705600" cy="24765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3079-20-0060-00-0001-User’s content operational issues  on MTP latency</a:t>
            </a:r>
          </a:p>
        </p:txBody>
      </p:sp>
    </p:spTree>
    <p:extLst>
      <p:ext uri="{BB962C8B-B14F-4D97-AF65-F5344CB8AC3E}">
        <p14:creationId xmlns:p14="http://schemas.microsoft.com/office/powerpoint/2010/main" val="1403756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F9E1025-0D19-4E9E-93B8-CD26E78F5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13</a:t>
            </a:fld>
            <a:endParaRPr lang="en-US">
              <a:latin typeface="Myriad Pro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135532-FB81-4D59-BAC1-93A0FBB9D3A2}"/>
              </a:ext>
            </a:extLst>
          </p:cNvPr>
          <p:cNvSpPr txBox="1"/>
          <p:nvPr/>
        </p:nvSpPr>
        <p:spPr>
          <a:xfrm>
            <a:off x="457200" y="813911"/>
            <a:ext cx="6038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1. Downloading - Standalone, FOV Rendering</a:t>
            </a:r>
            <a:endParaRPr lang="ko-KR" altLang="en-US" b="1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8D44FA9-D75E-4DAC-AACC-3A7A0A03E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149302"/>
            <a:ext cx="6762750" cy="47529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3B43B3-5EDC-47C9-8323-20B97622B1E5}"/>
              </a:ext>
            </a:extLst>
          </p:cNvPr>
          <p:cNvSpPr txBox="1"/>
          <p:nvPr/>
        </p:nvSpPr>
        <p:spPr>
          <a:xfrm>
            <a:off x="0" y="5791200"/>
            <a:ext cx="5490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/>
              <a:t>※ </a:t>
            </a:r>
            <a:r>
              <a:rPr lang="en-US" altLang="ko-KR" sz="1200" b="1" i="1" dirty="0">
                <a:hlinkClick r:id="rId3"/>
              </a:rPr>
              <a:t>https://netmanias.com/ko/?m=view&amp;id=blog&amp;no=13939</a:t>
            </a:r>
            <a:r>
              <a:rPr lang="en-US" altLang="ko-KR" sz="1200" b="1" i="1" dirty="0"/>
              <a:t> </a:t>
            </a:r>
          </a:p>
          <a:p>
            <a:r>
              <a:rPr lang="en-US" altLang="ko-KR" sz="1200" b="1" i="1" dirty="0"/>
              <a:t>VR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and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Edge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Computing,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Dec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12,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2018</a:t>
            </a:r>
            <a:r>
              <a:rPr lang="ko-KR" altLang="en-US" sz="1200" b="1" i="1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48ECA7-5CAF-4D05-A931-0A09F94D66EC}"/>
              </a:ext>
            </a:extLst>
          </p:cNvPr>
          <p:cNvSpPr txBox="1"/>
          <p:nvPr/>
        </p:nvSpPr>
        <p:spPr>
          <a:xfrm>
            <a:off x="3657600" y="5369957"/>
            <a:ext cx="2057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0070C0"/>
                </a:solidFill>
              </a:rPr>
              <a:t>Current FOV region</a:t>
            </a:r>
            <a:endParaRPr lang="ko-KR" altLang="en-US" sz="1400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1F20E2-BE7D-42BB-8290-6DA515AC69B4}"/>
              </a:ext>
            </a:extLst>
          </p:cNvPr>
          <p:cNvSpPr txBox="1"/>
          <p:nvPr/>
        </p:nvSpPr>
        <p:spPr>
          <a:xfrm>
            <a:off x="5772150" y="3002569"/>
            <a:ext cx="2057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0070C0"/>
                </a:solidFill>
              </a:rPr>
              <a:t>Full-view content downloaded</a:t>
            </a:r>
            <a:endParaRPr lang="ko-KR" altLang="en-US" sz="1400" dirty="0">
              <a:solidFill>
                <a:srgbClr val="0070C0"/>
              </a:solidFill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D685BB37-7D2F-4803-A2D0-9113503D6062}"/>
              </a:ext>
            </a:extLst>
          </p:cNvPr>
          <p:cNvSpPr txBox="1">
            <a:spLocks/>
          </p:cNvSpPr>
          <p:nvPr/>
        </p:nvSpPr>
        <p:spPr>
          <a:xfrm>
            <a:off x="457200" y="152401"/>
            <a:ext cx="8229600" cy="609599"/>
          </a:xfrm>
          <a:prstGeom prst="rect">
            <a:avLst/>
          </a:prstGeom>
        </p:spPr>
        <p:txBody>
          <a:bodyPr/>
          <a:lstStyle>
            <a:lvl1pPr algn="l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Content delivery paras on MTP latency</a:t>
            </a:r>
          </a:p>
        </p:txBody>
      </p:sp>
      <p:sp>
        <p:nvSpPr>
          <p:cNvPr id="12" name="바닥글 개체 틀 2">
            <a:extLst>
              <a:ext uri="{FF2B5EF4-FFF2-40B4-BE49-F238E27FC236}">
                <a16:creationId xmlns:a16="http://schemas.microsoft.com/office/drawing/2014/main" id="{07A86F0E-54AB-4EB9-9676-06E79F2AB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705600" cy="24765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3079-20-0060-00-0001-User’s content operational issues  on MTP latency</a:t>
            </a:r>
          </a:p>
        </p:txBody>
      </p:sp>
    </p:spTree>
    <p:extLst>
      <p:ext uri="{BB962C8B-B14F-4D97-AF65-F5344CB8AC3E}">
        <p14:creationId xmlns:p14="http://schemas.microsoft.com/office/powerpoint/2010/main" val="3727661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F9E1025-0D19-4E9E-93B8-CD26E78F5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14</a:t>
            </a:fld>
            <a:endParaRPr lang="en-US">
              <a:latin typeface="Myriad Pro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12B112-1C4D-494F-8A57-405F14B3638F}"/>
              </a:ext>
            </a:extLst>
          </p:cNvPr>
          <p:cNvSpPr txBox="1"/>
          <p:nvPr/>
        </p:nvSpPr>
        <p:spPr>
          <a:xfrm>
            <a:off x="427383" y="838200"/>
            <a:ext cx="6558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2. Streaming – Full view streaming/transmission</a:t>
            </a:r>
            <a:endParaRPr lang="ko-KR" altLang="en-US" b="1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B27DDC6-B0F7-4B6A-8C09-D895B7212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32" y="1289160"/>
            <a:ext cx="9079955" cy="45020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E6A9CE-5F30-4BCA-8407-1832F5CBAC17}"/>
              </a:ext>
            </a:extLst>
          </p:cNvPr>
          <p:cNvSpPr txBox="1"/>
          <p:nvPr/>
        </p:nvSpPr>
        <p:spPr>
          <a:xfrm>
            <a:off x="0" y="5791200"/>
            <a:ext cx="5490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/>
              <a:t>※ </a:t>
            </a:r>
            <a:r>
              <a:rPr lang="en-US" altLang="ko-KR" sz="1200" b="1" i="1" dirty="0">
                <a:hlinkClick r:id="rId3"/>
              </a:rPr>
              <a:t>https://netmanias.com/ko/?m=view&amp;id=blog&amp;no=13939</a:t>
            </a:r>
            <a:r>
              <a:rPr lang="en-US" altLang="ko-KR" sz="1200" b="1" i="1" dirty="0"/>
              <a:t> </a:t>
            </a:r>
          </a:p>
          <a:p>
            <a:r>
              <a:rPr lang="en-US" altLang="ko-KR" sz="1200" b="1" i="1" dirty="0"/>
              <a:t>VR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and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Edge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Computing,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Dec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12,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2018</a:t>
            </a:r>
            <a:r>
              <a:rPr lang="ko-KR" altLang="en-US" sz="1200" b="1" i="1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58C2C3-9493-4B69-844D-F37C5DD06169}"/>
              </a:ext>
            </a:extLst>
          </p:cNvPr>
          <p:cNvSpPr txBox="1"/>
          <p:nvPr/>
        </p:nvSpPr>
        <p:spPr>
          <a:xfrm>
            <a:off x="2209800" y="4904601"/>
            <a:ext cx="16764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0070C0"/>
                </a:solidFill>
              </a:rPr>
              <a:t>Current FOV region</a:t>
            </a:r>
            <a:endParaRPr lang="ko-KR" altLang="en-US" sz="1200" dirty="0">
              <a:solidFill>
                <a:srgbClr val="0070C0"/>
              </a:solidFill>
            </a:endParaRPr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FA2683AD-B440-4F83-82C1-7DB2944D6C58}"/>
              </a:ext>
            </a:extLst>
          </p:cNvPr>
          <p:cNvSpPr txBox="1">
            <a:spLocks/>
          </p:cNvSpPr>
          <p:nvPr/>
        </p:nvSpPr>
        <p:spPr>
          <a:xfrm>
            <a:off x="457200" y="152401"/>
            <a:ext cx="8229600" cy="609599"/>
          </a:xfrm>
          <a:prstGeom prst="rect">
            <a:avLst/>
          </a:prstGeom>
        </p:spPr>
        <p:txBody>
          <a:bodyPr/>
          <a:lstStyle>
            <a:lvl1pPr algn="l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Content delivery paras on MTP latency</a:t>
            </a:r>
          </a:p>
        </p:txBody>
      </p:sp>
      <p:sp>
        <p:nvSpPr>
          <p:cNvPr id="9" name="바닥글 개체 틀 2">
            <a:extLst>
              <a:ext uri="{FF2B5EF4-FFF2-40B4-BE49-F238E27FC236}">
                <a16:creationId xmlns:a16="http://schemas.microsoft.com/office/drawing/2014/main" id="{132B0C98-A688-4E7E-AB5D-FE2A951D8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705600" cy="24765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3079-20-0060-00-0001-User’s content operational issues  on MTP latency</a:t>
            </a:r>
          </a:p>
        </p:txBody>
      </p:sp>
    </p:spTree>
    <p:extLst>
      <p:ext uri="{BB962C8B-B14F-4D97-AF65-F5344CB8AC3E}">
        <p14:creationId xmlns:p14="http://schemas.microsoft.com/office/powerpoint/2010/main" val="281816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F9E1025-0D19-4E9E-93B8-CD26E78F5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15</a:t>
            </a:fld>
            <a:endParaRPr lang="en-US">
              <a:latin typeface="Myriad Pro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FC603D-C274-43C3-B71C-4E0FEF614005}"/>
              </a:ext>
            </a:extLst>
          </p:cNvPr>
          <p:cNvSpPr txBox="1"/>
          <p:nvPr/>
        </p:nvSpPr>
        <p:spPr>
          <a:xfrm>
            <a:off x="427383" y="838200"/>
            <a:ext cx="5920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3. Streaming – FOV streaming/transmission</a:t>
            </a:r>
            <a:endParaRPr lang="ko-KR" alt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2BFD9C-458D-4524-9017-5F168F3B03FE}"/>
              </a:ext>
            </a:extLst>
          </p:cNvPr>
          <p:cNvSpPr txBox="1"/>
          <p:nvPr/>
        </p:nvSpPr>
        <p:spPr>
          <a:xfrm>
            <a:off x="0" y="5791200"/>
            <a:ext cx="5490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/>
              <a:t>※ </a:t>
            </a:r>
            <a:r>
              <a:rPr lang="en-US" altLang="ko-KR" sz="1200" b="1" i="1" dirty="0">
                <a:hlinkClick r:id="rId2"/>
              </a:rPr>
              <a:t>https://netmanias.com/ko/?m=view&amp;id=blog&amp;no=13939</a:t>
            </a:r>
            <a:r>
              <a:rPr lang="en-US" altLang="ko-KR" sz="1200" b="1" i="1" dirty="0"/>
              <a:t> </a:t>
            </a:r>
          </a:p>
          <a:p>
            <a:r>
              <a:rPr lang="en-US" altLang="ko-KR" sz="1200" b="1" i="1" dirty="0"/>
              <a:t>VR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and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Edge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Computing,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Dec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12,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2018</a:t>
            </a:r>
            <a:r>
              <a:rPr lang="ko-KR" altLang="en-US" sz="1200" b="1" i="1" dirty="0"/>
              <a:t> 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D9D05CC-B537-4F17-B058-1DAB6B9FF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283732"/>
            <a:ext cx="9102560" cy="42788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1D1A04-0F8C-438C-B864-9E6C371437B5}"/>
              </a:ext>
            </a:extLst>
          </p:cNvPr>
          <p:cNvSpPr txBox="1"/>
          <p:nvPr/>
        </p:nvSpPr>
        <p:spPr>
          <a:xfrm>
            <a:off x="7429500" y="2481590"/>
            <a:ext cx="16002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rgbClr val="0070C0"/>
                </a:solidFill>
              </a:rPr>
              <a:t>Current FOV region</a:t>
            </a:r>
            <a:endParaRPr lang="ko-KR" altLang="en-US" sz="1100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45D526-55A7-45F1-940E-F129503A31A1}"/>
              </a:ext>
            </a:extLst>
          </p:cNvPr>
          <p:cNvSpPr txBox="1"/>
          <p:nvPr/>
        </p:nvSpPr>
        <p:spPr>
          <a:xfrm>
            <a:off x="7848600" y="3683913"/>
            <a:ext cx="10287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rgbClr val="0070C0"/>
                </a:solidFill>
              </a:rPr>
              <a:t>Create new FOV frame</a:t>
            </a:r>
            <a:endParaRPr lang="ko-KR" altLang="en-US" sz="1100" dirty="0">
              <a:solidFill>
                <a:srgbClr val="0070C0"/>
              </a:solidFill>
            </a:endParaRP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0A164ECA-54BB-4E80-B928-A3DC266EAEA3}"/>
              </a:ext>
            </a:extLst>
          </p:cNvPr>
          <p:cNvSpPr txBox="1">
            <a:spLocks/>
          </p:cNvSpPr>
          <p:nvPr/>
        </p:nvSpPr>
        <p:spPr>
          <a:xfrm>
            <a:off x="457200" y="152401"/>
            <a:ext cx="8229600" cy="609599"/>
          </a:xfrm>
          <a:prstGeom prst="rect">
            <a:avLst/>
          </a:prstGeom>
        </p:spPr>
        <p:txBody>
          <a:bodyPr/>
          <a:lstStyle>
            <a:lvl1pPr algn="l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Content delivery paras on MTP latency</a:t>
            </a:r>
          </a:p>
        </p:txBody>
      </p:sp>
      <p:sp>
        <p:nvSpPr>
          <p:cNvPr id="11" name="바닥글 개체 틀 2">
            <a:extLst>
              <a:ext uri="{FF2B5EF4-FFF2-40B4-BE49-F238E27FC236}">
                <a16:creationId xmlns:a16="http://schemas.microsoft.com/office/drawing/2014/main" id="{48A3B5A5-9625-487E-BE24-8D18540D2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705600" cy="24765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3079-20-0060-00-0001-User’s content operational issues  on MTP latency</a:t>
            </a:r>
          </a:p>
        </p:txBody>
      </p:sp>
    </p:spTree>
    <p:extLst>
      <p:ext uri="{BB962C8B-B14F-4D97-AF65-F5344CB8AC3E}">
        <p14:creationId xmlns:p14="http://schemas.microsoft.com/office/powerpoint/2010/main" val="2876444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F9E1025-0D19-4E9E-93B8-CD26E78F5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16</a:t>
            </a:fld>
            <a:endParaRPr lang="en-US">
              <a:latin typeface="Myriad Pro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FC603D-C274-43C3-B71C-4E0FEF614005}"/>
              </a:ext>
            </a:extLst>
          </p:cNvPr>
          <p:cNvSpPr txBox="1"/>
          <p:nvPr/>
        </p:nvSpPr>
        <p:spPr>
          <a:xfrm>
            <a:off x="427383" y="838200"/>
            <a:ext cx="7409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4. Streaming – FOV + Foveated Rendering transmission</a:t>
            </a:r>
            <a:endParaRPr lang="ko-KR" alt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508B59-8BC3-4139-9C17-45004E41D189}"/>
              </a:ext>
            </a:extLst>
          </p:cNvPr>
          <p:cNvSpPr txBox="1"/>
          <p:nvPr/>
        </p:nvSpPr>
        <p:spPr>
          <a:xfrm>
            <a:off x="0" y="5791200"/>
            <a:ext cx="5490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/>
              <a:t>※ </a:t>
            </a:r>
            <a:r>
              <a:rPr lang="en-US" altLang="ko-KR" sz="1200" b="1" i="1" dirty="0">
                <a:hlinkClick r:id="rId2"/>
              </a:rPr>
              <a:t>https://netmanias.com/ko/?m=view&amp;id=blog&amp;no=13939</a:t>
            </a:r>
            <a:r>
              <a:rPr lang="en-US" altLang="ko-KR" sz="1200" b="1" i="1" dirty="0"/>
              <a:t> </a:t>
            </a:r>
          </a:p>
          <a:p>
            <a:r>
              <a:rPr lang="en-US" altLang="ko-KR" sz="1200" b="1" i="1" dirty="0"/>
              <a:t>VR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and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Edge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Computing,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Dec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12,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2018</a:t>
            </a:r>
            <a:r>
              <a:rPr lang="ko-KR" altLang="en-US" sz="1200" b="1" i="1" dirty="0"/>
              <a:t> 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CCF0D2D-1A9D-41FB-8274-FF0D7886C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89" y="1388165"/>
            <a:ext cx="9045882" cy="42506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0C92EE-6563-4653-BE1D-E0C9E6165879}"/>
              </a:ext>
            </a:extLst>
          </p:cNvPr>
          <p:cNvSpPr txBox="1"/>
          <p:nvPr/>
        </p:nvSpPr>
        <p:spPr>
          <a:xfrm>
            <a:off x="7162800" y="2341409"/>
            <a:ext cx="16002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rgbClr val="0070C0"/>
                </a:solidFill>
              </a:rPr>
              <a:t>Current FOV region</a:t>
            </a:r>
            <a:endParaRPr lang="ko-KR" altLang="en-US" sz="1100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06B9E3-5850-494D-A349-06B207745FDB}"/>
              </a:ext>
            </a:extLst>
          </p:cNvPr>
          <p:cNvSpPr txBox="1"/>
          <p:nvPr/>
        </p:nvSpPr>
        <p:spPr>
          <a:xfrm>
            <a:off x="7687917" y="3674261"/>
            <a:ext cx="1028700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rgbClr val="0070C0"/>
                </a:solidFill>
              </a:rPr>
              <a:t>Create new Foveated FOV frame</a:t>
            </a:r>
            <a:endParaRPr lang="ko-KR" altLang="en-US" sz="1100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7C367F-FBD5-4E37-8AC6-97A518924429}"/>
              </a:ext>
            </a:extLst>
          </p:cNvPr>
          <p:cNvSpPr txBox="1"/>
          <p:nvPr/>
        </p:nvSpPr>
        <p:spPr>
          <a:xfrm>
            <a:off x="7012056" y="2580477"/>
            <a:ext cx="190168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chemeClr val="accent2"/>
                </a:solidFill>
              </a:rPr>
              <a:t>Current viewing area</a:t>
            </a:r>
            <a:endParaRPr lang="ko-KR" altLang="en-US" sz="1100" dirty="0">
              <a:solidFill>
                <a:schemeClr val="accent2"/>
              </a:solidFill>
            </a:endParaRP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C32E4D87-69E3-4924-B58C-870745C20737}"/>
              </a:ext>
            </a:extLst>
          </p:cNvPr>
          <p:cNvCxnSpPr>
            <a:cxnSpLocks/>
          </p:cNvCxnSpPr>
          <p:nvPr/>
        </p:nvCxnSpPr>
        <p:spPr>
          <a:xfrm flipH="1" flipV="1">
            <a:off x="7239000" y="4191000"/>
            <a:ext cx="790313" cy="352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E1120214-1F05-4089-82CE-DA05C3A079F7}"/>
              </a:ext>
            </a:extLst>
          </p:cNvPr>
          <p:cNvCxnSpPr>
            <a:cxnSpLocks/>
          </p:cNvCxnSpPr>
          <p:nvPr/>
        </p:nvCxnSpPr>
        <p:spPr>
          <a:xfrm flipH="1" flipV="1">
            <a:off x="7353299" y="4530263"/>
            <a:ext cx="609600" cy="260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BA4BDC9-970E-4CE5-BC7C-0E2F88882A60}"/>
              </a:ext>
            </a:extLst>
          </p:cNvPr>
          <p:cNvSpPr txBox="1"/>
          <p:nvPr/>
        </p:nvSpPr>
        <p:spPr>
          <a:xfrm>
            <a:off x="7734300" y="4366530"/>
            <a:ext cx="10287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rgbClr val="0070C0"/>
                </a:solidFill>
              </a:rPr>
              <a:t>Low Quality</a:t>
            </a:r>
            <a:endParaRPr lang="ko-KR" altLang="en-US" sz="1100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39F9C2-86AE-4B18-8F03-D1CD02E0FB9A}"/>
              </a:ext>
            </a:extLst>
          </p:cNvPr>
          <p:cNvSpPr txBox="1"/>
          <p:nvPr/>
        </p:nvSpPr>
        <p:spPr>
          <a:xfrm>
            <a:off x="7706444" y="4662610"/>
            <a:ext cx="114299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rgbClr val="0070C0"/>
                </a:solidFill>
              </a:rPr>
              <a:t>High Quality</a:t>
            </a:r>
            <a:endParaRPr lang="ko-KR" altLang="en-US" sz="1100" dirty="0">
              <a:solidFill>
                <a:srgbClr val="0070C0"/>
              </a:solidFill>
            </a:endParaRPr>
          </a:p>
        </p:txBody>
      </p:sp>
      <p:sp>
        <p:nvSpPr>
          <p:cNvPr id="15" name="제목 1">
            <a:extLst>
              <a:ext uri="{FF2B5EF4-FFF2-40B4-BE49-F238E27FC236}">
                <a16:creationId xmlns:a16="http://schemas.microsoft.com/office/drawing/2014/main" id="{325E9747-11E9-4F72-AD32-0D9BFF8ACE79}"/>
              </a:ext>
            </a:extLst>
          </p:cNvPr>
          <p:cNvSpPr txBox="1">
            <a:spLocks/>
          </p:cNvSpPr>
          <p:nvPr/>
        </p:nvSpPr>
        <p:spPr>
          <a:xfrm>
            <a:off x="457200" y="152401"/>
            <a:ext cx="8229600" cy="609599"/>
          </a:xfrm>
          <a:prstGeom prst="rect">
            <a:avLst/>
          </a:prstGeom>
        </p:spPr>
        <p:txBody>
          <a:bodyPr/>
          <a:lstStyle>
            <a:lvl1pPr algn="l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Content delivery paras on MTP latency</a:t>
            </a:r>
          </a:p>
        </p:txBody>
      </p:sp>
      <p:sp>
        <p:nvSpPr>
          <p:cNvPr id="18" name="바닥글 개체 틀 2">
            <a:extLst>
              <a:ext uri="{FF2B5EF4-FFF2-40B4-BE49-F238E27FC236}">
                <a16:creationId xmlns:a16="http://schemas.microsoft.com/office/drawing/2014/main" id="{7103E0B2-AB74-4F5B-8C55-EF800168C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705600" cy="24765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3079-20-0060-00-0001-User’s content operational issues  on MTP latency</a:t>
            </a:r>
          </a:p>
        </p:txBody>
      </p:sp>
    </p:spTree>
    <p:extLst>
      <p:ext uri="{BB962C8B-B14F-4D97-AF65-F5344CB8AC3E}">
        <p14:creationId xmlns:p14="http://schemas.microsoft.com/office/powerpoint/2010/main" val="3864397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EE9154-677A-4BF8-B85E-B2CC4B7E2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17</a:t>
            </a:fld>
            <a:endParaRPr lang="en-US">
              <a:latin typeface="Myriad Pro" charset="0"/>
            </a:endParaRPr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22D7B988-6D56-4A1E-B59B-39CB8991B8CA}"/>
              </a:ext>
            </a:extLst>
          </p:cNvPr>
          <p:cNvSpPr txBox="1">
            <a:spLocks/>
          </p:cNvSpPr>
          <p:nvPr/>
        </p:nvSpPr>
        <p:spPr>
          <a:xfrm>
            <a:off x="457200" y="152401"/>
            <a:ext cx="8229600" cy="609599"/>
          </a:xfrm>
          <a:prstGeom prst="rect">
            <a:avLst/>
          </a:prstGeom>
        </p:spPr>
        <p:txBody>
          <a:bodyPr/>
          <a:lstStyle>
            <a:lvl1pPr algn="l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Network configuration paras on MTP latency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05FF996D-A81A-4140-B9BF-0889138F0265}"/>
              </a:ext>
            </a:extLst>
          </p:cNvPr>
          <p:cNvSpPr/>
          <p:nvPr/>
        </p:nvSpPr>
        <p:spPr>
          <a:xfrm>
            <a:off x="2557408" y="1863773"/>
            <a:ext cx="745946" cy="3210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Motion</a:t>
            </a:r>
          </a:p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Input</a:t>
            </a:r>
            <a:endParaRPr kumimoji="0" lang="ko-KR" alt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70FA8E2-01EA-4EA8-8E56-D4BD259F3F24}"/>
              </a:ext>
            </a:extLst>
          </p:cNvPr>
          <p:cNvSpPr/>
          <p:nvPr/>
        </p:nvSpPr>
        <p:spPr>
          <a:xfrm>
            <a:off x="2557408" y="2531086"/>
            <a:ext cx="745946" cy="3210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IMU</a:t>
            </a:r>
            <a:endParaRPr kumimoji="0" lang="ko-KR" alt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A3A2B4FE-8201-4E53-AE43-A3B742EB31BF}"/>
              </a:ext>
            </a:extLst>
          </p:cNvPr>
          <p:cNvSpPr/>
          <p:nvPr/>
        </p:nvSpPr>
        <p:spPr>
          <a:xfrm>
            <a:off x="3569767" y="3950274"/>
            <a:ext cx="1975403" cy="28077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Data Processing Unit</a:t>
            </a: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40702DFC-6EB8-490C-8460-6F5E98CB0BCB}"/>
              </a:ext>
            </a:extLst>
          </p:cNvPr>
          <p:cNvSpPr/>
          <p:nvPr/>
        </p:nvSpPr>
        <p:spPr>
          <a:xfrm>
            <a:off x="5636536" y="2978177"/>
            <a:ext cx="859119" cy="2786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Write Display</a:t>
            </a:r>
            <a:endParaRPr kumimoji="0" lang="ko-KR" alt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68177FEE-3EDC-4930-A3C1-F2219C9DB471}"/>
              </a:ext>
            </a:extLst>
          </p:cNvPr>
          <p:cNvSpPr/>
          <p:nvPr/>
        </p:nvSpPr>
        <p:spPr>
          <a:xfrm>
            <a:off x="5639747" y="2375056"/>
            <a:ext cx="858518" cy="35358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Pixel</a:t>
            </a:r>
          </a:p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Switching</a:t>
            </a:r>
            <a:endParaRPr kumimoji="0" lang="ko-KR" alt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F778223B-75B5-4F4F-A8FF-83F01BB06283}"/>
              </a:ext>
            </a:extLst>
          </p:cNvPr>
          <p:cNvSpPr/>
          <p:nvPr/>
        </p:nvSpPr>
        <p:spPr>
          <a:xfrm>
            <a:off x="5639747" y="1816940"/>
            <a:ext cx="859119" cy="3210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New Image</a:t>
            </a:r>
          </a:p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Output</a:t>
            </a:r>
            <a:endParaRPr kumimoji="0" lang="ko-KR" alt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173CBD4A-FEE1-49D5-AC98-EEA8C078329E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 flipH="1">
            <a:off x="2930381" y="2184785"/>
            <a:ext cx="1" cy="3463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연결선: 꺾임 18">
            <a:extLst>
              <a:ext uri="{FF2B5EF4-FFF2-40B4-BE49-F238E27FC236}">
                <a16:creationId xmlns:a16="http://schemas.microsoft.com/office/drawing/2014/main" id="{D9692F96-1A14-435F-89F7-9A867615914D}"/>
              </a:ext>
            </a:extLst>
          </p:cNvPr>
          <p:cNvCxnSpPr>
            <a:cxnSpLocks/>
            <a:stCxn id="15" idx="0"/>
            <a:endCxn id="16" idx="2"/>
          </p:cNvCxnSpPr>
          <p:nvPr/>
        </p:nvCxnSpPr>
        <p:spPr>
          <a:xfrm rot="5400000" flipH="1" flipV="1">
            <a:off x="5942783" y="2851954"/>
            <a:ext cx="249536" cy="2911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23EB708C-4C2A-44FD-80FF-FD3FE0D087C6}"/>
              </a:ext>
            </a:extLst>
          </p:cNvPr>
          <p:cNvCxnSpPr>
            <a:cxnSpLocks/>
            <a:stCxn id="16" idx="0"/>
            <a:endCxn id="17" idx="2"/>
          </p:cNvCxnSpPr>
          <p:nvPr/>
        </p:nvCxnSpPr>
        <p:spPr>
          <a:xfrm flipV="1">
            <a:off x="6069006" y="2137952"/>
            <a:ext cx="300" cy="2371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37E063B1-7B3D-4986-8652-65DBAA9558EC}"/>
              </a:ext>
            </a:extLst>
          </p:cNvPr>
          <p:cNvSpPr/>
          <p:nvPr/>
        </p:nvSpPr>
        <p:spPr>
          <a:xfrm>
            <a:off x="1479988" y="3811775"/>
            <a:ext cx="6118859" cy="551309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41EF1238-B75A-4D80-917E-6E0AA009B23D}"/>
              </a:ext>
            </a:extLst>
          </p:cNvPr>
          <p:cNvSpPr/>
          <p:nvPr/>
        </p:nvSpPr>
        <p:spPr>
          <a:xfrm>
            <a:off x="1479989" y="1702751"/>
            <a:ext cx="6118859" cy="170422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11B98E-5C63-4F0B-AD80-1C99A1F48031}"/>
              </a:ext>
            </a:extLst>
          </p:cNvPr>
          <p:cNvSpPr txBox="1"/>
          <p:nvPr/>
        </p:nvSpPr>
        <p:spPr>
          <a:xfrm>
            <a:off x="1186025" y="1447165"/>
            <a:ext cx="59182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</a:lstStyle>
          <a:p>
            <a:pPr marL="0" marR="0" lvl="0" indent="0" algn="l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HMD</a:t>
            </a:r>
            <a:endParaRPr kumimoji="0" lang="ko-KR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3C0AF0-011B-4EF4-9B3E-11A722AA2296}"/>
              </a:ext>
            </a:extLst>
          </p:cNvPr>
          <p:cNvSpPr txBox="1"/>
          <p:nvPr/>
        </p:nvSpPr>
        <p:spPr>
          <a:xfrm>
            <a:off x="2498630" y="1233196"/>
            <a:ext cx="41176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Total Motion-to-Photon Latency</a:t>
            </a:r>
            <a:r>
              <a:rPr kumimoji="0" lang="ko-KR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≤</a:t>
            </a:r>
            <a:r>
              <a:rPr kumimoji="0" lang="en-US" altLang="ko-KR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20ms</a:t>
            </a:r>
            <a:endParaRPr kumimoji="0" lang="ko-KR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8D7E13-AE02-4D4C-B2B2-8D7E61673B6B}"/>
              </a:ext>
            </a:extLst>
          </p:cNvPr>
          <p:cNvSpPr txBox="1"/>
          <p:nvPr/>
        </p:nvSpPr>
        <p:spPr>
          <a:xfrm>
            <a:off x="597049" y="3540833"/>
            <a:ext cx="18263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Local</a:t>
            </a:r>
            <a:r>
              <a:rPr kumimoji="0" lang="ko-KR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Content Server</a:t>
            </a:r>
            <a:endParaRPr kumimoji="0" lang="ko-KR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A876B43D-7C89-4864-A0AE-BD9F7CA83C95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2921945" y="2852098"/>
            <a:ext cx="8436" cy="9984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43FD3633-4E2E-408B-B992-5290ECC13C85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6066095" y="3256874"/>
            <a:ext cx="0" cy="5549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A2AF5483-5A12-45BC-8660-C3A1186FE22A}"/>
              </a:ext>
            </a:extLst>
          </p:cNvPr>
          <p:cNvSpPr/>
          <p:nvPr/>
        </p:nvSpPr>
        <p:spPr>
          <a:xfrm>
            <a:off x="705965" y="1011992"/>
            <a:ext cx="7732070" cy="4495800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E6FDB6-F61F-429F-A017-2F74EC297CCF}"/>
              </a:ext>
            </a:extLst>
          </p:cNvPr>
          <p:cNvSpPr txBox="1"/>
          <p:nvPr/>
        </p:nvSpPr>
        <p:spPr>
          <a:xfrm>
            <a:off x="3911944" y="804135"/>
            <a:ext cx="12910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VR System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BB6195BC-F1E0-4215-A82E-23FE83CDBDD7}"/>
              </a:ext>
            </a:extLst>
          </p:cNvPr>
          <p:cNvSpPr/>
          <p:nvPr/>
        </p:nvSpPr>
        <p:spPr>
          <a:xfrm>
            <a:off x="3569767" y="4921189"/>
            <a:ext cx="1975403" cy="28077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Data Processing Unit</a:t>
            </a: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ABF47EE5-1BB6-44C2-B9C5-57417272D98C}"/>
              </a:ext>
            </a:extLst>
          </p:cNvPr>
          <p:cNvSpPr/>
          <p:nvPr/>
        </p:nvSpPr>
        <p:spPr>
          <a:xfrm>
            <a:off x="1479988" y="4782691"/>
            <a:ext cx="6118859" cy="551309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0A56BB3-EE4D-415A-9A6C-1615FA343C4E}"/>
              </a:ext>
            </a:extLst>
          </p:cNvPr>
          <p:cNvSpPr txBox="1"/>
          <p:nvPr/>
        </p:nvSpPr>
        <p:spPr>
          <a:xfrm>
            <a:off x="597049" y="4527077"/>
            <a:ext cx="20248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Remote</a:t>
            </a:r>
            <a:r>
              <a:rPr kumimoji="0" lang="ko-KR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Content Server</a:t>
            </a:r>
            <a:endParaRPr kumimoji="0" lang="ko-KR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BB36DA9E-1F94-44A2-9BAD-A74B82DB11B8}"/>
              </a:ext>
            </a:extLst>
          </p:cNvPr>
          <p:cNvCxnSpPr>
            <a:cxnSpLocks/>
          </p:cNvCxnSpPr>
          <p:nvPr/>
        </p:nvCxnSpPr>
        <p:spPr>
          <a:xfrm flipH="1">
            <a:off x="2914622" y="4363084"/>
            <a:ext cx="7323" cy="4202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244DD36B-66F6-46D5-B106-7BB4DA6931CC}"/>
              </a:ext>
            </a:extLst>
          </p:cNvPr>
          <p:cNvCxnSpPr>
            <a:cxnSpLocks/>
          </p:cNvCxnSpPr>
          <p:nvPr/>
        </p:nvCxnSpPr>
        <p:spPr>
          <a:xfrm flipV="1">
            <a:off x="6066095" y="4363084"/>
            <a:ext cx="0" cy="4196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E459ADE-5394-4203-ABDF-C9307879F9FE}"/>
              </a:ext>
            </a:extLst>
          </p:cNvPr>
          <p:cNvSpPr txBox="1"/>
          <p:nvPr/>
        </p:nvSpPr>
        <p:spPr>
          <a:xfrm>
            <a:off x="2618757" y="2210073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①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DD36AB5-61A8-4E15-BEC0-1914EF533C7C}"/>
              </a:ext>
            </a:extLst>
          </p:cNvPr>
          <p:cNvSpPr txBox="1"/>
          <p:nvPr/>
        </p:nvSpPr>
        <p:spPr>
          <a:xfrm>
            <a:off x="2618757" y="3080445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②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C2094E1-479B-4BE1-BF20-F1B4135B0687}"/>
              </a:ext>
            </a:extLst>
          </p:cNvPr>
          <p:cNvSpPr txBox="1"/>
          <p:nvPr/>
        </p:nvSpPr>
        <p:spPr>
          <a:xfrm>
            <a:off x="2618757" y="4434387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③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BCAAE71-3CE6-4CC2-A0D0-0BE1966B184D}"/>
              </a:ext>
            </a:extLst>
          </p:cNvPr>
          <p:cNvSpPr txBox="1"/>
          <p:nvPr/>
        </p:nvSpPr>
        <p:spPr>
          <a:xfrm>
            <a:off x="6074531" y="4434387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④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344F99C-5344-409D-AA77-5541A492F995}"/>
              </a:ext>
            </a:extLst>
          </p:cNvPr>
          <p:cNvSpPr txBox="1"/>
          <p:nvPr/>
        </p:nvSpPr>
        <p:spPr>
          <a:xfrm>
            <a:off x="6074531" y="3413378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⑤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89E2381-03E3-4C1C-87B9-6F21FFDDB3A3}"/>
              </a:ext>
            </a:extLst>
          </p:cNvPr>
          <p:cNvSpPr txBox="1"/>
          <p:nvPr/>
        </p:nvSpPr>
        <p:spPr>
          <a:xfrm>
            <a:off x="6074531" y="2728640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⑥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2BA940D-725C-4FCD-8AC5-884E135BD7DC}"/>
              </a:ext>
            </a:extLst>
          </p:cNvPr>
          <p:cNvSpPr txBox="1"/>
          <p:nvPr/>
        </p:nvSpPr>
        <p:spPr>
          <a:xfrm>
            <a:off x="6074531" y="2113642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ACA8636-16D6-4B54-9FBC-025D4F78FEDC}"/>
              </a:ext>
            </a:extLst>
          </p:cNvPr>
          <p:cNvSpPr txBox="1"/>
          <p:nvPr/>
        </p:nvSpPr>
        <p:spPr>
          <a:xfrm>
            <a:off x="5479031" y="2143405"/>
            <a:ext cx="6651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1ms</a:t>
            </a: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8411CB1-4684-4203-A3EE-044B06C850CB}"/>
              </a:ext>
            </a:extLst>
          </p:cNvPr>
          <p:cNvSpPr txBox="1"/>
          <p:nvPr/>
        </p:nvSpPr>
        <p:spPr>
          <a:xfrm>
            <a:off x="4370552" y="2754866"/>
            <a:ext cx="17315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90Hz OLED Display 11ms</a:t>
            </a: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82DDEAA-95DE-44C5-AC55-FB8B73A79D78}"/>
              </a:ext>
            </a:extLst>
          </p:cNvPr>
          <p:cNvSpPr txBox="1"/>
          <p:nvPr/>
        </p:nvSpPr>
        <p:spPr>
          <a:xfrm>
            <a:off x="5545170" y="4942928"/>
            <a:ext cx="4771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2ms</a:t>
            </a: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D59DCA8-A9DD-492F-AEAF-7A6386F4A2EB}"/>
              </a:ext>
            </a:extLst>
          </p:cNvPr>
          <p:cNvSpPr txBox="1"/>
          <p:nvPr/>
        </p:nvSpPr>
        <p:spPr>
          <a:xfrm>
            <a:off x="2010063" y="2568976"/>
            <a:ext cx="6651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1ms</a:t>
            </a: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5830639-E167-4C53-BFAD-A3E44AD2F5A8}"/>
              </a:ext>
            </a:extLst>
          </p:cNvPr>
          <p:cNvSpPr txBox="1"/>
          <p:nvPr/>
        </p:nvSpPr>
        <p:spPr>
          <a:xfrm>
            <a:off x="5545170" y="3976902"/>
            <a:ext cx="4771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2ms</a:t>
            </a: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6D518C9-AE7B-465B-9E87-F089F35143B4}"/>
              </a:ext>
            </a:extLst>
          </p:cNvPr>
          <p:cNvSpPr txBox="1"/>
          <p:nvPr/>
        </p:nvSpPr>
        <p:spPr>
          <a:xfrm>
            <a:off x="111146" y="5878006"/>
            <a:ext cx="6314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/>
              <a:t>※ 3079-18-0035-00-0003 Network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Diagrams for HMD based VR Service</a:t>
            </a:r>
            <a:endParaRPr lang="ko-KR" altLang="en-US" sz="1200" b="1" i="1" dirty="0"/>
          </a:p>
        </p:txBody>
      </p:sp>
      <p:sp>
        <p:nvSpPr>
          <p:cNvPr id="48" name="바닥글 개체 틀 2">
            <a:extLst>
              <a:ext uri="{FF2B5EF4-FFF2-40B4-BE49-F238E27FC236}">
                <a16:creationId xmlns:a16="http://schemas.microsoft.com/office/drawing/2014/main" id="{124F987D-2641-439F-8D9F-3CE5D3B62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705600" cy="24765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3079-20-0060-00-0001-User’s content operational issues  on MTP latency</a:t>
            </a:r>
          </a:p>
        </p:txBody>
      </p:sp>
    </p:spTree>
    <p:extLst>
      <p:ext uri="{BB962C8B-B14F-4D97-AF65-F5344CB8AC3E}">
        <p14:creationId xmlns:p14="http://schemas.microsoft.com/office/powerpoint/2010/main" val="3368300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EE9154-677A-4BF8-B85E-B2CC4B7E2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18</a:t>
            </a:fld>
            <a:endParaRPr lang="en-US">
              <a:latin typeface="Myriad Pro" charset="0"/>
            </a:endParaRPr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22D7B988-6D56-4A1E-B59B-39CB8991B8CA}"/>
              </a:ext>
            </a:extLst>
          </p:cNvPr>
          <p:cNvSpPr txBox="1">
            <a:spLocks/>
          </p:cNvSpPr>
          <p:nvPr/>
        </p:nvSpPr>
        <p:spPr>
          <a:xfrm>
            <a:off x="457200" y="152401"/>
            <a:ext cx="8229600" cy="609599"/>
          </a:xfrm>
          <a:prstGeom prst="rect">
            <a:avLst/>
          </a:prstGeom>
        </p:spPr>
        <p:txBody>
          <a:bodyPr/>
          <a:lstStyle>
            <a:lvl1pPr algn="l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Network configuration paras on MTP latency</a:t>
            </a:r>
          </a:p>
        </p:txBody>
      </p:sp>
      <p:graphicFrame>
        <p:nvGraphicFramePr>
          <p:cNvPr id="48" name="표 47">
            <a:extLst>
              <a:ext uri="{FF2B5EF4-FFF2-40B4-BE49-F238E27FC236}">
                <a16:creationId xmlns:a16="http://schemas.microsoft.com/office/drawing/2014/main" id="{470BD050-D8CD-4615-95C2-2952A82FBF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380342"/>
              </p:ext>
            </p:extLst>
          </p:nvPr>
        </p:nvGraphicFramePr>
        <p:xfrm>
          <a:off x="609601" y="990600"/>
          <a:ext cx="7924797" cy="4419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037">
                  <a:extLst>
                    <a:ext uri="{9D8B030D-6E8A-4147-A177-3AD203B41FA5}">
                      <a16:colId xmlns:a16="http://schemas.microsoft.com/office/drawing/2014/main" val="3320396952"/>
                    </a:ext>
                  </a:extLst>
                </a:gridCol>
                <a:gridCol w="733204">
                  <a:extLst>
                    <a:ext uri="{9D8B030D-6E8A-4147-A177-3AD203B41FA5}">
                      <a16:colId xmlns:a16="http://schemas.microsoft.com/office/drawing/2014/main" val="495700402"/>
                    </a:ext>
                  </a:extLst>
                </a:gridCol>
                <a:gridCol w="733205">
                  <a:extLst>
                    <a:ext uri="{9D8B030D-6E8A-4147-A177-3AD203B41FA5}">
                      <a16:colId xmlns:a16="http://schemas.microsoft.com/office/drawing/2014/main" val="3124752198"/>
                    </a:ext>
                  </a:extLst>
                </a:gridCol>
                <a:gridCol w="733204">
                  <a:extLst>
                    <a:ext uri="{9D8B030D-6E8A-4147-A177-3AD203B41FA5}">
                      <a16:colId xmlns:a16="http://schemas.microsoft.com/office/drawing/2014/main" val="2594351402"/>
                    </a:ext>
                  </a:extLst>
                </a:gridCol>
                <a:gridCol w="733205">
                  <a:extLst>
                    <a:ext uri="{9D8B030D-6E8A-4147-A177-3AD203B41FA5}">
                      <a16:colId xmlns:a16="http://schemas.microsoft.com/office/drawing/2014/main" val="4286167860"/>
                    </a:ext>
                  </a:extLst>
                </a:gridCol>
                <a:gridCol w="733204">
                  <a:extLst>
                    <a:ext uri="{9D8B030D-6E8A-4147-A177-3AD203B41FA5}">
                      <a16:colId xmlns:a16="http://schemas.microsoft.com/office/drawing/2014/main" val="2315310558"/>
                    </a:ext>
                  </a:extLst>
                </a:gridCol>
                <a:gridCol w="733205">
                  <a:extLst>
                    <a:ext uri="{9D8B030D-6E8A-4147-A177-3AD203B41FA5}">
                      <a16:colId xmlns:a16="http://schemas.microsoft.com/office/drawing/2014/main" val="165817325"/>
                    </a:ext>
                  </a:extLst>
                </a:gridCol>
                <a:gridCol w="733204">
                  <a:extLst>
                    <a:ext uri="{9D8B030D-6E8A-4147-A177-3AD203B41FA5}">
                      <a16:colId xmlns:a16="http://schemas.microsoft.com/office/drawing/2014/main" val="2333343877"/>
                    </a:ext>
                  </a:extLst>
                </a:gridCol>
                <a:gridCol w="1116659">
                  <a:extLst>
                    <a:ext uri="{9D8B030D-6E8A-4147-A177-3AD203B41FA5}">
                      <a16:colId xmlns:a16="http://schemas.microsoft.com/office/drawing/2014/main" val="2456442285"/>
                    </a:ext>
                  </a:extLst>
                </a:gridCol>
                <a:gridCol w="1033670">
                  <a:extLst>
                    <a:ext uri="{9D8B030D-6E8A-4147-A177-3AD203B41FA5}">
                      <a16:colId xmlns:a16="http://schemas.microsoft.com/office/drawing/2014/main" val="2925654663"/>
                    </a:ext>
                  </a:extLst>
                </a:gridCol>
              </a:tblGrid>
              <a:tr h="343960"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dirty="0"/>
                        <a:t>Case</a:t>
                      </a:r>
                      <a:endParaRPr lang="ko-KR" altLang="en-US" sz="800" dirty="0"/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dirty="0"/>
                        <a:t>Status of each node</a:t>
                      </a:r>
                      <a:endParaRPr lang="ko-KR" altLang="en-US" sz="8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dirty="0"/>
                        <a:t>Remarks</a:t>
                      </a:r>
                      <a:endParaRPr lang="ko-KR" altLang="en-US" sz="8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772292"/>
                  </a:ext>
                </a:extLst>
              </a:tr>
              <a:tr h="34396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①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②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③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④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⑤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⑥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⑦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559253"/>
                  </a:ext>
                </a:extLst>
              </a:tr>
              <a:tr h="60914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direct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Wired connection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(e.g. HDMI)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Wired WAN</a:t>
                      </a:r>
                      <a:endParaRPr lang="ko-KR" altLang="en-US" sz="800" kern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Wired WAN</a:t>
                      </a:r>
                      <a:endParaRPr lang="ko-KR" altLang="en-US" sz="800" kern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Wired connection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(e.g. HDMI)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chip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display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Panel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Wired Network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578" marR="48578" marT="13335" marB="133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VIVE / Oculus /</a:t>
                      </a:r>
                    </a:p>
                    <a:p>
                      <a:pPr algn="ctr" fontAlgn="base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PS VR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578" marR="48578" marT="13335" marB="13335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33073507"/>
                  </a:ext>
                </a:extLst>
              </a:tr>
              <a:tr h="60914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direct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on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Board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Wireless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WLAN</a:t>
                      </a:r>
                      <a:endParaRPr lang="ko-KR" altLang="en-US" sz="800" kern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Wireless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WAN</a:t>
                      </a:r>
                      <a:endParaRPr lang="ko-KR" altLang="en-US" sz="800" kern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on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Board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chip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0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display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0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Panel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Wireless Network 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578" marR="48578" marT="13335" marB="133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Gear VR or</a:t>
                      </a:r>
                    </a:p>
                    <a:p>
                      <a:pPr algn="ctr" fontAlgn="base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Oculus GO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578" marR="48578" marT="13335" marB="13335" anchor="ctr"/>
                </a:tc>
                <a:extLst>
                  <a:ext uri="{0D108BD9-81ED-4DB2-BD59-A6C34878D82A}">
                    <a16:rowId xmlns:a16="http://schemas.microsoft.com/office/drawing/2014/main" val="3039451836"/>
                  </a:ext>
                </a:extLst>
              </a:tr>
              <a:tr h="60914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3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direct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on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Board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Cellular network</a:t>
                      </a:r>
                      <a:endParaRPr lang="ko-KR" altLang="en-US" sz="800" kern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Cellular network</a:t>
                      </a:r>
                      <a:endParaRPr lang="ko-KR" altLang="en-US" sz="800" kern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on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Board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chip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0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display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0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Panel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Mobile Network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578" marR="48578" marT="13335" marB="133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Gear VR or</a:t>
                      </a:r>
                    </a:p>
                    <a:p>
                      <a:pPr algn="ctr" fontAlgn="base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Oculus GO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578" marR="48578" marT="13335" marB="13335" anchor="ctr"/>
                </a:tc>
                <a:extLst>
                  <a:ext uri="{0D108BD9-81ED-4DB2-BD59-A6C34878D82A}">
                    <a16:rowId xmlns:a16="http://schemas.microsoft.com/office/drawing/2014/main" val="4272189907"/>
                  </a:ext>
                </a:extLst>
              </a:tr>
              <a:tr h="60914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4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direct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LAN</a:t>
                      </a:r>
                      <a:r>
                        <a:rPr lang="ko-KR" altLang="en-US" sz="8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8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ko-KR" altLang="en-US" sz="8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ko-KR" sz="800" kern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Wireless connection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n/a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n/a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LAN</a:t>
                      </a:r>
                      <a:r>
                        <a:rPr lang="ko-KR" altLang="en-US" sz="8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8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ko-KR" altLang="en-US" sz="8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ko-KR" sz="800" kern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Wireless connection</a:t>
                      </a:r>
                      <a:endParaRPr lang="ko-KR" altLang="en-US" sz="800" kern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chip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display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Panel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Local Network 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578" marR="48578" marT="13335" marB="133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VIVE / Oculus /</a:t>
                      </a:r>
                    </a:p>
                    <a:p>
                      <a:pPr algn="ctr" fontAlgn="base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PS VR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578" marR="48578" marT="13335" marB="13335" anchor="ctr"/>
                </a:tc>
                <a:extLst>
                  <a:ext uri="{0D108BD9-81ED-4DB2-BD59-A6C34878D82A}">
                    <a16:rowId xmlns:a16="http://schemas.microsoft.com/office/drawing/2014/main" val="509598083"/>
                  </a:ext>
                </a:extLst>
              </a:tr>
              <a:tr h="60914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5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Sensor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Network</a:t>
                      </a:r>
                      <a:endParaRPr lang="ko-KR" altLang="en-US" sz="800" kern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Wired connection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(e.g. HDMI)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n/a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n/a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Wired connection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(e.g. HDMI)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chip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0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display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0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Panel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Motion Sensing 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578" marR="48578" marT="13335" marB="133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Whole</a:t>
                      </a:r>
                      <a:r>
                        <a:rPr lang="ko-KR" altLang="en-US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kinds</a:t>
                      </a:r>
                      <a:r>
                        <a:rPr lang="ko-KR" altLang="en-US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HMD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578" marR="48578" marT="13335" marB="13335" anchor="ctr"/>
                </a:tc>
                <a:extLst>
                  <a:ext uri="{0D108BD9-81ED-4DB2-BD59-A6C34878D82A}">
                    <a16:rowId xmlns:a16="http://schemas.microsoft.com/office/drawing/2014/main" val="2428175417"/>
                  </a:ext>
                </a:extLst>
              </a:tr>
              <a:tr h="68596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6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direct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on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Board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Cellular network /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Wireless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LAN</a:t>
                      </a:r>
                      <a:endParaRPr lang="ko-KR" altLang="en-US" sz="800" kern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Cellular network /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Wireless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LAN</a:t>
                      </a:r>
                      <a:endParaRPr lang="ko-KR" altLang="en-US" sz="800" kern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on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Board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chip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display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Panel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Network Handover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578" marR="48578" marT="13335" marB="133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Gear VR or</a:t>
                      </a:r>
                    </a:p>
                    <a:p>
                      <a:pPr algn="ctr" fontAlgn="base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Oculus GO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578" marR="48578" marT="13335" marB="13335" anchor="ctr"/>
                </a:tc>
                <a:extLst>
                  <a:ext uri="{0D108BD9-81ED-4DB2-BD59-A6C34878D82A}">
                    <a16:rowId xmlns:a16="http://schemas.microsoft.com/office/drawing/2014/main" val="3351672562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995F149B-3921-4510-80B4-C67C0475AF2D}"/>
              </a:ext>
            </a:extLst>
          </p:cNvPr>
          <p:cNvSpPr txBox="1"/>
          <p:nvPr/>
        </p:nvSpPr>
        <p:spPr>
          <a:xfrm>
            <a:off x="-16565" y="5715000"/>
            <a:ext cx="5682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/>
              <a:t>※ 802.21-18-0039-02-0000 New Diagram for Network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Enablers</a:t>
            </a:r>
          </a:p>
          <a:p>
            <a:r>
              <a:rPr lang="en-US" altLang="ko-KR" sz="1200" b="1" i="1" dirty="0"/>
              <a:t> for seamless HMD based VR Content Service</a:t>
            </a:r>
            <a:endParaRPr lang="ko-KR" altLang="en-US" sz="1200" b="1" i="1" dirty="0"/>
          </a:p>
        </p:txBody>
      </p:sp>
      <p:sp>
        <p:nvSpPr>
          <p:cNvPr id="7" name="바닥글 개체 틀 2">
            <a:extLst>
              <a:ext uri="{FF2B5EF4-FFF2-40B4-BE49-F238E27FC236}">
                <a16:creationId xmlns:a16="http://schemas.microsoft.com/office/drawing/2014/main" id="{596A5504-4088-4390-9710-CF8AB0982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705600" cy="24765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3079-20-0060-00-0001-User’s content operational issues  on MTP latency</a:t>
            </a:r>
          </a:p>
        </p:txBody>
      </p:sp>
    </p:spTree>
    <p:extLst>
      <p:ext uri="{BB962C8B-B14F-4D97-AF65-F5344CB8AC3E}">
        <p14:creationId xmlns:p14="http://schemas.microsoft.com/office/powerpoint/2010/main" val="1217106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Compliance with </a:t>
            </a:r>
            <a:br>
              <a:rPr lang="en-US" dirty="0">
                <a:cs typeface="ＭＳ Ｐゴシック" pitchFamily="-84" charset="-128"/>
              </a:rPr>
            </a:br>
            <a:r>
              <a:rPr lang="en-US" dirty="0">
                <a:cs typeface="ＭＳ Ｐゴシック" pitchFamily="-84" charset="-128"/>
              </a:rPr>
              <a:t>IEEE Standards Policies and Procedures</a:t>
            </a:r>
          </a:p>
        </p:txBody>
      </p:sp>
      <p:sp>
        <p:nvSpPr>
          <p:cNvPr id="1741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BEED3A-6D63-9244-B6A1-DC72C373F3D9}" type="slidenum">
              <a:rPr lang="en-US"/>
              <a:pPr/>
              <a:t>1</a:t>
            </a:fld>
            <a:endParaRPr lang="en-US" sz="1400">
              <a:latin typeface="Myriad Pro" charset="0"/>
            </a:endParaRPr>
          </a:p>
        </p:txBody>
      </p:sp>
      <p:sp>
        <p:nvSpPr>
          <p:cNvPr id="17411" name="Text Box 4"/>
          <p:cNvSpPr>
            <a:spLocks noGrp="1" noChangeArrowheads="1"/>
          </p:cNvSpPr>
          <p:nvPr>
            <p:ph idx="4294967295"/>
          </p:nvPr>
        </p:nvSpPr>
        <p:spPr>
          <a:xfrm>
            <a:off x="457200" y="1219200"/>
            <a:ext cx="8229600" cy="47053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ja-JP" sz="12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sz="1200" b="1" dirty="0" err="1"/>
              <a:t>Subclause</a:t>
            </a:r>
            <a:r>
              <a:rPr lang="en-US" sz="1200" b="1" dirty="0"/>
              <a:t> 5.2.1 of the </a:t>
            </a:r>
            <a:r>
              <a:rPr lang="en-US" sz="1200" b="1" i="1" dirty="0"/>
              <a:t>IEEE-SA Standards Board Bylaws </a:t>
            </a:r>
            <a:r>
              <a:rPr lang="en-US" sz="1200" b="1" dirty="0"/>
              <a:t>states, "While participating in IEEE standards development activities, all participants...shall act in accordance with all applicable laws (nation-based and international), the IEEE Code of Ethics, and with IEEE Standards policies and procedures."</a:t>
            </a:r>
            <a:endParaRPr lang="en-US" altLang="ja-JP" sz="1200" b="1" dirty="0">
              <a:cs typeface="ＭＳ Ｐゴシック" pitchFamily="-84" charset="-128"/>
            </a:endParaRPr>
          </a:p>
          <a:p>
            <a:pPr eaLnBrk="1" hangingPunct="1">
              <a:buFontTx/>
              <a:buChar char="•"/>
            </a:pPr>
            <a:endParaRPr lang="en-US" altLang="ja-JP" sz="12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altLang="ja-JP" sz="1200" dirty="0">
                <a:cs typeface="ＭＳ Ｐゴシック" pitchFamily="-84" charset="-128"/>
              </a:rPr>
              <a:t>The contributor acknowledges and accepts that this contribution is subject to </a:t>
            </a:r>
          </a:p>
          <a:p>
            <a:pPr eaLnBrk="1" hangingPunct="1">
              <a:buFontTx/>
              <a:buChar char="•"/>
            </a:pPr>
            <a:r>
              <a:rPr lang="en-US" altLang="ja-JP" sz="1200" dirty="0">
                <a:cs typeface="ＭＳ Ｐゴシック" pitchFamily="-84" charset="-128"/>
              </a:rPr>
              <a:t>The IEEE Standards copyright policy as stated in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Bylaws</a:t>
            </a:r>
            <a:r>
              <a:rPr lang="en-US" altLang="ja-JP" sz="1200" dirty="0">
                <a:cs typeface="ＭＳ Ｐゴシック" pitchFamily="-84" charset="-128"/>
              </a:rPr>
              <a:t>, section 7, </a:t>
            </a:r>
            <a:r>
              <a:rPr lang="en-US" altLang="ja-JP" sz="1200" dirty="0">
                <a:cs typeface="ＭＳ Ｐゴシック" pitchFamily="-84" charset="-128"/>
                <a:hlinkClick r:id="rId3"/>
              </a:rPr>
              <a:t>http://standards.ieee.org/develop/policies/bylaws/sect6-7.html#7</a:t>
            </a:r>
            <a:r>
              <a:rPr lang="en-US" altLang="ja-JP" sz="1200" dirty="0">
                <a:cs typeface="ＭＳ Ｐゴシック" pitchFamily="-84" charset="-128"/>
              </a:rPr>
              <a:t>, and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Operations Manual</a:t>
            </a:r>
            <a:r>
              <a:rPr lang="en-US" altLang="ja-JP" sz="1200" dirty="0">
                <a:cs typeface="ＭＳ Ｐゴシック" pitchFamily="-84" charset="-128"/>
              </a:rPr>
              <a:t>, section 6.1, http://standards.ieee.org/develop/policies/opman/sect6.html</a:t>
            </a:r>
          </a:p>
          <a:p>
            <a:pPr eaLnBrk="1" hangingPunct="1">
              <a:buFontTx/>
              <a:buChar char="•"/>
            </a:pPr>
            <a:r>
              <a:rPr lang="en-US" altLang="ja-JP" sz="1200" dirty="0">
                <a:cs typeface="ＭＳ Ｐゴシック" pitchFamily="-84" charset="-128"/>
              </a:rPr>
              <a:t>The IEEE Standards patent policy as stated in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Bylaws</a:t>
            </a:r>
            <a:r>
              <a:rPr lang="en-US" altLang="ja-JP" sz="1200" dirty="0">
                <a:cs typeface="ＭＳ Ｐゴシック" pitchFamily="-84" charset="-128"/>
              </a:rPr>
              <a:t>, section 6, </a:t>
            </a:r>
            <a:r>
              <a:rPr lang="en-US" altLang="ja-JP" sz="1200" dirty="0">
                <a:cs typeface="ＭＳ Ｐゴシック" pitchFamily="-84" charset="-128"/>
                <a:hlinkClick r:id="rId4"/>
              </a:rPr>
              <a:t>http://standards.ieee.org/guides/bylaws/sect6-7.html#6</a:t>
            </a:r>
            <a:r>
              <a:rPr lang="en-US" altLang="ja-JP" sz="1200" dirty="0">
                <a:cs typeface="ＭＳ Ｐゴシック" pitchFamily="-84" charset="-128"/>
              </a:rPr>
              <a:t>, and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Operations Manual</a:t>
            </a:r>
            <a:r>
              <a:rPr lang="en-US" altLang="ja-JP" sz="1200" dirty="0">
                <a:cs typeface="ＭＳ Ｐゴシック" pitchFamily="-84" charset="-128"/>
              </a:rPr>
              <a:t>, section 6.3, http://standards.ieee.org/develop/policies/opman/sect6.html</a:t>
            </a:r>
          </a:p>
          <a:p>
            <a:pPr eaLnBrk="1" hangingPunct="1">
              <a:buFontTx/>
              <a:buChar char="•"/>
            </a:pPr>
            <a:r>
              <a:rPr lang="en-US" sz="1200" dirty="0">
                <a:cs typeface="ＭＳ Ｐゴシック" pitchFamily="-84" charset="-128"/>
              </a:rPr>
              <a:t>33</a:t>
            </a: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2478C2D-C556-4451-A0FE-4B7523769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3079-20-0060-00-0001-User’s content operational issues  on MTP latency3</a:t>
            </a:r>
          </a:p>
        </p:txBody>
      </p:sp>
    </p:spTree>
    <p:extLst>
      <p:ext uri="{BB962C8B-B14F-4D97-AF65-F5344CB8AC3E}">
        <p14:creationId xmlns:p14="http://schemas.microsoft.com/office/powerpoint/2010/main" val="1273612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82A421-8BFD-4436-909A-15F634055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Discussion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0D7334-1CF3-4EB2-9DBB-4DB10BA4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19</a:t>
            </a:fld>
            <a:endParaRPr lang="en-US">
              <a:latin typeface="Myriad Pro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89BBAA-4852-46B0-9589-EBE4FBE698A5}"/>
              </a:ext>
            </a:extLst>
          </p:cNvPr>
          <p:cNvSpPr txBox="1"/>
          <p:nvPr/>
        </p:nvSpPr>
        <p:spPr>
          <a:xfrm>
            <a:off x="914400" y="838200"/>
            <a:ext cx="7631316" cy="294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Standardization Process in 3079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Scope of the Standard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Extract Parameters on MTP Latency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User Perception and Immersion </a:t>
            </a:r>
            <a:r>
              <a:rPr lang="en-US" altLang="ko-KR" dirty="0">
                <a:sym typeface="Wingdings" panose="05000000000000000000" pitchFamily="2" charset="2"/>
              </a:rPr>
              <a:t> Quality of Experience  Quality of Immersion  Quality of Interaction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>
                <a:sym typeface="Wingdings" panose="05000000000000000000" pitchFamily="2" charset="2"/>
              </a:rPr>
              <a:t>Motion to Photon Latency  Interaction to Photon Latency, Mouth to Ear Latency</a:t>
            </a:r>
            <a:endParaRPr lang="en-US" altLang="ko-KR" dirty="0"/>
          </a:p>
        </p:txBody>
      </p:sp>
      <p:sp>
        <p:nvSpPr>
          <p:cNvPr id="6" name="바닥글 개체 틀 2">
            <a:extLst>
              <a:ext uri="{FF2B5EF4-FFF2-40B4-BE49-F238E27FC236}">
                <a16:creationId xmlns:a16="http://schemas.microsoft.com/office/drawing/2014/main" id="{DBE54940-BDE7-49BE-8D30-0B118E45D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705600" cy="24765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3079-20-0060-00-0001-User’s content operational issues  on MTP latency</a:t>
            </a:r>
          </a:p>
        </p:txBody>
      </p:sp>
    </p:spTree>
    <p:extLst>
      <p:ext uri="{BB962C8B-B14F-4D97-AF65-F5344CB8AC3E}">
        <p14:creationId xmlns:p14="http://schemas.microsoft.com/office/powerpoint/2010/main" val="646793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부제목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0258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614348"/>
              </p:ext>
            </p:extLst>
          </p:nvPr>
        </p:nvGraphicFramePr>
        <p:xfrm>
          <a:off x="228600" y="1364455"/>
          <a:ext cx="8686800" cy="3969545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6488">
                <a:tc gridSpan="4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User’s content operational issues on MTP latency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-8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15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Date: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 2020-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10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21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8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Author(s): </a:t>
                      </a: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Beom-Ryeol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Lee, </a:t>
                      </a: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Yongho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Lee, </a:t>
                      </a: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Wookho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Son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Name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Affiliation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Phone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Email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Beom-Ryeol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Lee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ETRI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+82 10 8880 3347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Lbr@etri.re.kr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Yongho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Lee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ETRI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+82 10 3008 5770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jason0720@etri.re.kr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469082"/>
                  </a:ext>
                </a:extLst>
              </a:tr>
              <a:tr h="3881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Wookho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Son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ETRI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+82 10 8759 3602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whson@etri.re.kr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467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914399"/>
          </a:xfrm>
        </p:spPr>
        <p:txBody>
          <a:bodyPr/>
          <a:lstStyle/>
          <a:p>
            <a:pPr eaLnBrk="0" hangingPunct="0"/>
            <a:r>
              <a:rPr lang="en-GB" altLang="ko-KR" sz="1800" dirty="0"/>
              <a:t>IEEE 3079</a:t>
            </a:r>
            <a:br>
              <a:rPr lang="en-GB" altLang="ko-KR" sz="1800" dirty="0"/>
            </a:br>
            <a:r>
              <a:rPr lang="en-US" altLang="ko-KR" sz="1800" dirty="0"/>
              <a:t>HMD Based VR Sickness Reducing Technology</a:t>
            </a:r>
            <a:br>
              <a:rPr lang="en-US" altLang="ko-KR" sz="1800" dirty="0"/>
            </a:br>
            <a:r>
              <a:rPr lang="en-US" altLang="ko-KR" sz="1800" dirty="0"/>
              <a:t>Dong Il Dillon </a:t>
            </a:r>
            <a:r>
              <a:rPr lang="en-US" altLang="ko-KR" sz="1800" dirty="0" err="1"/>
              <a:t>Seo</a:t>
            </a:r>
            <a:r>
              <a:rPr lang="en-US" altLang="ko-KR" sz="1800" dirty="0"/>
              <a:t>, dillon.seo@telekom-capital.com</a:t>
            </a:r>
            <a:endParaRPr lang="ko-KR" altLang="en-US" sz="18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2</a:t>
            </a:fld>
            <a:endParaRPr lang="en-US">
              <a:latin typeface="Myriad Pro" charset="0"/>
            </a:endParaRPr>
          </a:p>
        </p:txBody>
      </p:sp>
      <p:sp>
        <p:nvSpPr>
          <p:cNvPr id="7" name="바닥글 개체 틀 2">
            <a:extLst>
              <a:ext uri="{FF2B5EF4-FFF2-40B4-BE49-F238E27FC236}">
                <a16:creationId xmlns:a16="http://schemas.microsoft.com/office/drawing/2014/main" id="{EB3714EC-55BD-4B11-816B-9E75EA98C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705600" cy="24765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3079-20-0060-00-0001-User’s content operational issues  on MTP latency</a:t>
            </a:r>
          </a:p>
        </p:txBody>
      </p:sp>
    </p:spTree>
    <p:extLst>
      <p:ext uri="{BB962C8B-B14F-4D97-AF65-F5344CB8AC3E}">
        <p14:creationId xmlns:p14="http://schemas.microsoft.com/office/powerpoint/2010/main" val="2486871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82A421-8BFD-4436-909A-15F634055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0D7334-1CF3-4EB2-9DBB-4DB10BA4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3</a:t>
            </a:fld>
            <a:endParaRPr lang="en-US">
              <a:latin typeface="Myriad Pro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752CC7-0AF9-4669-B000-FF70DC60C078}"/>
              </a:ext>
            </a:extLst>
          </p:cNvPr>
          <p:cNvSpPr txBox="1"/>
          <p:nvPr/>
        </p:nvSpPr>
        <p:spPr>
          <a:xfrm>
            <a:off x="750685" y="1447800"/>
            <a:ext cx="7631316" cy="3895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dirty="0"/>
              <a:t>MTP latency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dirty="0"/>
              <a:t>Standards developing guidelines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dirty="0"/>
              <a:t>Related paras on MTP latency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dirty="0"/>
              <a:t>User related paras on MTP latency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dirty="0"/>
              <a:t>Content delivery paras on MTP latency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dirty="0"/>
              <a:t>Network configuration paras on MTP latency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dirty="0"/>
              <a:t>Discussion </a:t>
            </a:r>
            <a:endParaRPr lang="ko-KR" altLang="en-US" sz="2400" dirty="0"/>
          </a:p>
        </p:txBody>
      </p:sp>
      <p:sp>
        <p:nvSpPr>
          <p:cNvPr id="7" name="바닥글 개체 틀 2">
            <a:extLst>
              <a:ext uri="{FF2B5EF4-FFF2-40B4-BE49-F238E27FC236}">
                <a16:creationId xmlns:a16="http://schemas.microsoft.com/office/drawing/2014/main" id="{E731DD96-38C9-4A92-9E02-1DA16064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705600" cy="24765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3079-20-0060-00-0001-User’s content operational issues  on MTP latency</a:t>
            </a:r>
          </a:p>
        </p:txBody>
      </p:sp>
    </p:spTree>
    <p:extLst>
      <p:ext uri="{BB962C8B-B14F-4D97-AF65-F5344CB8AC3E}">
        <p14:creationId xmlns:p14="http://schemas.microsoft.com/office/powerpoint/2010/main" val="2120945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82A421-8BFD-4436-909A-15F634055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MTP Latency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0D7334-1CF3-4EB2-9DBB-4DB10BA4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4</a:t>
            </a:fld>
            <a:endParaRPr lang="en-US" dirty="0">
              <a:latin typeface="Myriad Pro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22C1D04-D3B2-42EC-948C-6CDC2EE8F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630" y="1186760"/>
            <a:ext cx="7467598" cy="1273258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93A8AA37-185A-4E24-8B62-27BDC0F7794F}"/>
              </a:ext>
            </a:extLst>
          </p:cNvPr>
          <p:cNvSpPr/>
          <p:nvPr/>
        </p:nvSpPr>
        <p:spPr>
          <a:xfrm>
            <a:off x="1066800" y="2286000"/>
            <a:ext cx="7772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dirty="0">
                <a:solidFill>
                  <a:srgbClr val="009FDA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https://medium.com/@DAQRI/motion-to-photon-latency-in-mobile-ar-and-vr-99f82c480926</a:t>
            </a:r>
            <a:endParaRPr lang="en-US" altLang="ko-KR" sz="1100" dirty="0">
              <a:solidFill>
                <a:srgbClr val="009FDA"/>
              </a:solidFill>
            </a:endParaRPr>
          </a:p>
          <a:p>
            <a:r>
              <a:rPr lang="en-US" altLang="ko-KR" sz="1100" dirty="0">
                <a:solidFill>
                  <a:srgbClr val="009FDA"/>
                </a:solidFill>
              </a:rPr>
              <a:t>Motion to Photon Latency in Mobile AR and VR</a:t>
            </a:r>
            <a:endParaRPr lang="ko-KR" altLang="en-US" sz="1100" dirty="0">
              <a:solidFill>
                <a:srgbClr val="009FDA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CC22899-1BBE-46B9-B9A8-3F2EFCB7D2D8}"/>
              </a:ext>
            </a:extLst>
          </p:cNvPr>
          <p:cNvSpPr txBox="1"/>
          <p:nvPr/>
        </p:nvSpPr>
        <p:spPr>
          <a:xfrm>
            <a:off x="655434" y="5390960"/>
            <a:ext cx="7955166" cy="781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</a:rPr>
              <a:t>Interaction-to-photon latency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</a:rPr>
              <a:t>Mouth-to-ear latency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CCFBECA-749E-4E52-913A-9A65196F9C5B}"/>
              </a:ext>
            </a:extLst>
          </p:cNvPr>
          <p:cNvSpPr txBox="1"/>
          <p:nvPr/>
        </p:nvSpPr>
        <p:spPr>
          <a:xfrm>
            <a:off x="655434" y="762000"/>
            <a:ext cx="7955166" cy="451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What is MTP latency?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147E0F5-4C60-45E0-BFD1-8B2042FCD8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630" y="2877246"/>
            <a:ext cx="5870370" cy="218311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D3B24AF5-7815-4277-A8A8-FF6987C700FE}"/>
              </a:ext>
            </a:extLst>
          </p:cNvPr>
          <p:cNvSpPr/>
          <p:nvPr/>
        </p:nvSpPr>
        <p:spPr>
          <a:xfrm>
            <a:off x="1066800" y="4948535"/>
            <a:ext cx="79551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dirty="0">
                <a:solidFill>
                  <a:srgbClr val="009FDA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https://www.ncbi.nlm.nih.gov/pmc/articles/PMC5470788/pdf/sensors-17-01112.pdf</a:t>
            </a:r>
            <a:endParaRPr lang="en-US" altLang="ko-KR" sz="1100" dirty="0">
              <a:solidFill>
                <a:srgbClr val="009FDA"/>
              </a:solidFill>
            </a:endParaRPr>
          </a:p>
          <a:p>
            <a:r>
              <a:rPr lang="en-US" altLang="ko-KR" sz="1100" dirty="0">
                <a:solidFill>
                  <a:srgbClr val="009FDA"/>
                </a:solidFill>
              </a:rPr>
              <a:t>Photosensor-Based</a:t>
            </a:r>
            <a:r>
              <a:rPr lang="ko-KR" altLang="en-US" sz="1100" dirty="0">
                <a:solidFill>
                  <a:srgbClr val="009FDA"/>
                </a:solidFill>
              </a:rPr>
              <a:t> </a:t>
            </a:r>
            <a:r>
              <a:rPr lang="en-US" altLang="ko-KR" sz="1100" dirty="0">
                <a:solidFill>
                  <a:srgbClr val="009FDA"/>
                </a:solidFill>
              </a:rPr>
              <a:t>Latency</a:t>
            </a:r>
            <a:r>
              <a:rPr lang="ko-KR" altLang="en-US" sz="1100" dirty="0">
                <a:solidFill>
                  <a:srgbClr val="009FDA"/>
                </a:solidFill>
              </a:rPr>
              <a:t> </a:t>
            </a:r>
            <a:r>
              <a:rPr lang="en-US" altLang="ko-KR" sz="1100" dirty="0">
                <a:solidFill>
                  <a:srgbClr val="009FDA"/>
                </a:solidFill>
              </a:rPr>
              <a:t>Measurement</a:t>
            </a:r>
            <a:r>
              <a:rPr lang="ko-KR" altLang="en-US" sz="1100" dirty="0">
                <a:solidFill>
                  <a:srgbClr val="009FDA"/>
                </a:solidFill>
              </a:rPr>
              <a:t> </a:t>
            </a:r>
            <a:r>
              <a:rPr lang="en-US" altLang="ko-KR" sz="1100" dirty="0">
                <a:solidFill>
                  <a:srgbClr val="009FDA"/>
                </a:solidFill>
              </a:rPr>
              <a:t>System</a:t>
            </a:r>
            <a:r>
              <a:rPr lang="ko-KR" altLang="en-US" sz="1100" dirty="0">
                <a:solidFill>
                  <a:srgbClr val="009FDA"/>
                </a:solidFill>
              </a:rPr>
              <a:t> </a:t>
            </a:r>
            <a:r>
              <a:rPr lang="en-US" altLang="ko-KR" sz="1100" dirty="0">
                <a:solidFill>
                  <a:srgbClr val="009FDA"/>
                </a:solidFill>
              </a:rPr>
              <a:t>for</a:t>
            </a:r>
            <a:r>
              <a:rPr lang="ko-KR" altLang="en-US" sz="1100" dirty="0">
                <a:solidFill>
                  <a:srgbClr val="009FDA"/>
                </a:solidFill>
              </a:rPr>
              <a:t> </a:t>
            </a:r>
            <a:r>
              <a:rPr lang="en-US" altLang="ko-KR" sz="1100" dirty="0">
                <a:solidFill>
                  <a:srgbClr val="009FDA"/>
                </a:solidFill>
              </a:rPr>
              <a:t>Head-Mounted</a:t>
            </a:r>
            <a:r>
              <a:rPr lang="ko-KR" altLang="en-US" sz="1100" dirty="0">
                <a:solidFill>
                  <a:srgbClr val="009FDA"/>
                </a:solidFill>
              </a:rPr>
              <a:t> </a:t>
            </a:r>
            <a:r>
              <a:rPr lang="en-US" altLang="ko-KR" sz="1100" dirty="0">
                <a:solidFill>
                  <a:srgbClr val="009FDA"/>
                </a:solidFill>
              </a:rPr>
              <a:t>Displays</a:t>
            </a:r>
          </a:p>
        </p:txBody>
      </p:sp>
      <p:sp>
        <p:nvSpPr>
          <p:cNvPr id="10" name="바닥글 개체 틀 2">
            <a:extLst>
              <a:ext uri="{FF2B5EF4-FFF2-40B4-BE49-F238E27FC236}">
                <a16:creationId xmlns:a16="http://schemas.microsoft.com/office/drawing/2014/main" id="{DD7647EE-F1E9-4790-9532-E04CAD165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705600" cy="24765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3079-20-0060-00-0001-User’s content operational issues  on MTP latency</a:t>
            </a:r>
          </a:p>
        </p:txBody>
      </p:sp>
    </p:spTree>
    <p:extLst>
      <p:ext uri="{BB962C8B-B14F-4D97-AF65-F5344CB8AC3E}">
        <p14:creationId xmlns:p14="http://schemas.microsoft.com/office/powerpoint/2010/main" val="1434294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82A421-8BFD-4436-909A-15F634055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MTP Latency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0D7334-1CF3-4EB2-9DBB-4DB10BA4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5</a:t>
            </a:fld>
            <a:endParaRPr lang="en-US" dirty="0">
              <a:latin typeface="Myriad Pro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CCFBECA-749E-4E52-913A-9A65196F9C5B}"/>
              </a:ext>
            </a:extLst>
          </p:cNvPr>
          <p:cNvSpPr txBox="1"/>
          <p:nvPr/>
        </p:nvSpPr>
        <p:spPr>
          <a:xfrm>
            <a:off x="655434" y="762000"/>
            <a:ext cx="7955166" cy="1698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Why</a:t>
            </a:r>
            <a:r>
              <a:rPr lang="ko-KR" altLang="en-US" dirty="0"/>
              <a:t> </a:t>
            </a:r>
            <a:r>
              <a:rPr lang="en-US" altLang="ko-KR" dirty="0"/>
              <a:t>MTP latency?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/>
              <a:t>Content Immersion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/>
              <a:t>Quality of Experience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/>
              <a:t>Device Manufacturer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C776C6-11B0-4981-A6EB-A2900F74BD8A}"/>
              </a:ext>
            </a:extLst>
          </p:cNvPr>
          <p:cNvSpPr txBox="1"/>
          <p:nvPr/>
        </p:nvSpPr>
        <p:spPr>
          <a:xfrm>
            <a:off x="655434" y="3234385"/>
            <a:ext cx="7955166" cy="2113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Why</a:t>
            </a:r>
            <a:r>
              <a:rPr lang="ko-KR" altLang="en-US" dirty="0"/>
              <a:t> </a:t>
            </a:r>
            <a:r>
              <a:rPr lang="en-US" altLang="ko-KR" dirty="0"/>
              <a:t>MTP latency standards?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Measuring Methods and Procedure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User’s Perceptual Tolerance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Content Preference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Device Manufacturing reference</a:t>
            </a:r>
            <a:endParaRPr lang="ko-KR" altLang="en-US" dirty="0"/>
          </a:p>
        </p:txBody>
      </p:sp>
      <p:sp>
        <p:nvSpPr>
          <p:cNvPr id="7" name="바닥글 개체 틀 2">
            <a:extLst>
              <a:ext uri="{FF2B5EF4-FFF2-40B4-BE49-F238E27FC236}">
                <a16:creationId xmlns:a16="http://schemas.microsoft.com/office/drawing/2014/main" id="{44D33D86-1214-43F8-AC82-D3EACD54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705600" cy="24765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3079-20-0060-00-0001-User’s content operational issues  on MTP latency</a:t>
            </a:r>
          </a:p>
        </p:txBody>
      </p:sp>
    </p:spTree>
    <p:extLst>
      <p:ext uri="{BB962C8B-B14F-4D97-AF65-F5344CB8AC3E}">
        <p14:creationId xmlns:p14="http://schemas.microsoft.com/office/powerpoint/2010/main" val="1794849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82A421-8BFD-4436-909A-15F634055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Standards developing guidelines in 3079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0D7334-1CF3-4EB2-9DBB-4DB10BA4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6</a:t>
            </a:fld>
            <a:endParaRPr lang="en-US" dirty="0">
              <a:latin typeface="Myriad Pro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CCFBECA-749E-4E52-913A-9A65196F9C5B}"/>
              </a:ext>
            </a:extLst>
          </p:cNvPr>
          <p:cNvSpPr txBox="1"/>
          <p:nvPr/>
        </p:nvSpPr>
        <p:spPr>
          <a:xfrm>
            <a:off x="655434" y="858016"/>
            <a:ext cx="7955166" cy="5576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What is the standard?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Definition of Standard </a:t>
            </a:r>
            <a:r>
              <a:rPr lang="en-US" altLang="ko-KR" u="sng" dirty="0"/>
              <a:t>in 3079</a:t>
            </a:r>
            <a:r>
              <a:rPr lang="en-US" altLang="ko-KR" dirty="0"/>
              <a:t> ?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/>
              <a:t>Standard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/>
              <a:t>Guideline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/>
              <a:t>Reference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/>
              <a:t>Architecture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/>
              <a:t>Specification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/>
              <a:t>Functionality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/>
              <a:t>Platform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/>
              <a:t>Framework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/>
              <a:t>Middleware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/>
              <a:t>Dataset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/>
              <a:t>Model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/>
              <a:t>Format, Metadata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ko-KR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ko-KR" altLang="en-US" dirty="0"/>
          </a:p>
        </p:txBody>
      </p:sp>
      <p:sp>
        <p:nvSpPr>
          <p:cNvPr id="5" name="바닥글 개체 틀 2">
            <a:extLst>
              <a:ext uri="{FF2B5EF4-FFF2-40B4-BE49-F238E27FC236}">
                <a16:creationId xmlns:a16="http://schemas.microsoft.com/office/drawing/2014/main" id="{02425DC6-E0C6-4EA3-8987-E1C3B277C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705600" cy="24765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3079-20-0060-00-0001-User’s content operational issues  on MTP latency</a:t>
            </a:r>
          </a:p>
        </p:txBody>
      </p:sp>
    </p:spTree>
    <p:extLst>
      <p:ext uri="{BB962C8B-B14F-4D97-AF65-F5344CB8AC3E}">
        <p14:creationId xmlns:p14="http://schemas.microsoft.com/office/powerpoint/2010/main" val="250161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82A421-8BFD-4436-909A-15F634055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Standards developing guidelines in 3079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0D7334-1CF3-4EB2-9DBB-4DB10BA4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7</a:t>
            </a:fld>
            <a:endParaRPr lang="en-US" dirty="0">
              <a:latin typeface="Myriad Pro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CCFBECA-749E-4E52-913A-9A65196F9C5B}"/>
              </a:ext>
            </a:extLst>
          </p:cNvPr>
          <p:cNvSpPr txBox="1"/>
          <p:nvPr/>
        </p:nvSpPr>
        <p:spPr>
          <a:xfrm>
            <a:off x="655434" y="685800"/>
            <a:ext cx="7955166" cy="6407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IEEE-SASB: </a:t>
            </a:r>
            <a:r>
              <a:rPr lang="en-US" altLang="ko-KR" sz="1400" dirty="0" err="1"/>
              <a:t>NesCom</a:t>
            </a:r>
            <a:r>
              <a:rPr lang="en-US" altLang="ko-KR" sz="1400" dirty="0"/>
              <a:t>/</a:t>
            </a:r>
            <a:r>
              <a:rPr lang="en-US" altLang="ko-KR" sz="1400" dirty="0" err="1"/>
              <a:t>RevCom</a:t>
            </a:r>
            <a:r>
              <a:rPr lang="en-US" altLang="ko-KR" sz="1400" dirty="0"/>
              <a:t>/</a:t>
            </a:r>
            <a:r>
              <a:rPr lang="en-US" altLang="ko-KR" sz="1400" dirty="0" err="1"/>
              <a:t>ProCom</a:t>
            </a:r>
            <a:r>
              <a:rPr lang="en-US" altLang="ko-KR" sz="1400" dirty="0"/>
              <a:t>/</a:t>
            </a:r>
            <a:r>
              <a:rPr lang="en-US" altLang="ko-KR" sz="1400" dirty="0" err="1"/>
              <a:t>PatCom</a:t>
            </a:r>
            <a:r>
              <a:rPr lang="en-US" altLang="ko-KR" sz="1400" dirty="0"/>
              <a:t>/</a:t>
            </a:r>
            <a:r>
              <a:rPr lang="en-US" altLang="ko-KR" sz="1400" dirty="0" err="1"/>
              <a:t>AudCom</a:t>
            </a:r>
            <a:r>
              <a:rPr lang="en-US" altLang="ko-KR" sz="1400" dirty="0"/>
              <a:t>/</a:t>
            </a:r>
            <a:r>
              <a:rPr lang="en-US" altLang="ko-KR" sz="1400" dirty="0" err="1"/>
              <a:t>AdCom</a:t>
            </a:r>
            <a:endParaRPr lang="en-US" altLang="ko-KR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u="sng" dirty="0"/>
              <a:t>3079 Standards Developing Process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/>
              <a:t>Par </a:t>
            </a:r>
            <a:r>
              <a:rPr lang="en-US" altLang="ko-KR" sz="1200" dirty="0">
                <a:sym typeface="Wingdings" panose="05000000000000000000" pitchFamily="2" charset="2"/>
              </a:rPr>
              <a:t> </a:t>
            </a:r>
            <a:r>
              <a:rPr lang="en-US" altLang="ko-KR" sz="1200" dirty="0" err="1">
                <a:sym typeface="Wingdings" panose="05000000000000000000" pitchFamily="2" charset="2"/>
              </a:rPr>
              <a:t>cFp</a:t>
            </a:r>
            <a:r>
              <a:rPr lang="en-US" altLang="ko-KR" sz="1200" dirty="0">
                <a:sym typeface="Wingdings" panose="05000000000000000000" pitchFamily="2" charset="2"/>
              </a:rPr>
              <a:t> / Market Request and Customer Request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sym typeface="Wingdings" panose="05000000000000000000" pitchFamily="2" charset="2"/>
              </a:rPr>
              <a:t>Technical Seminar / Cases of Products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sym typeface="Wingdings" panose="05000000000000000000" pitchFamily="2" charset="2"/>
              </a:rPr>
              <a:t>Developing Participants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sym typeface="Wingdings" panose="05000000000000000000" pitchFamily="2" charset="2"/>
              </a:rPr>
              <a:t>Developing Projects for Standardization Supporting and Funding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sym typeface="Wingdings" panose="05000000000000000000" pitchFamily="2" charset="2"/>
              </a:rPr>
              <a:t>Exit Plan of Standards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sym typeface="Wingdings" panose="05000000000000000000" pitchFamily="2" charset="2"/>
              </a:rPr>
              <a:t>Marketing Plan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sym typeface="Wingdings" panose="05000000000000000000" pitchFamily="2" charset="2"/>
              </a:rPr>
              <a:t>Scope of the Standard</a:t>
            </a:r>
            <a:endParaRPr lang="en-US" altLang="ko-KR" sz="1200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solidFill>
                  <a:schemeClr val="accent2">
                    <a:lumMod val="75000"/>
                  </a:schemeClr>
                </a:solidFill>
              </a:rPr>
              <a:t>Classify user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solidFill>
                  <a:schemeClr val="accent2">
                    <a:lumMod val="75000"/>
                  </a:schemeClr>
                </a:solidFill>
              </a:rPr>
              <a:t>Use cases &amp; Scenarios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solidFill>
                  <a:schemeClr val="accent2">
                    <a:lumMod val="75000"/>
                  </a:schemeClr>
                </a:solidFill>
              </a:rPr>
              <a:t>User Requirement(functional/non-functional)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solidFill>
                  <a:schemeClr val="accent2">
                    <a:lumMod val="75000"/>
                  </a:schemeClr>
                </a:solidFill>
              </a:rPr>
              <a:t>System Requirement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solidFill>
                  <a:schemeClr val="accent2">
                    <a:lumMod val="75000"/>
                  </a:schemeClr>
                </a:solidFill>
              </a:rPr>
              <a:t>System Spec.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solidFill>
                  <a:schemeClr val="accent2">
                    <a:lumMod val="75000"/>
                  </a:schemeClr>
                </a:solidFill>
              </a:rPr>
              <a:t>Reference Content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solidFill>
                  <a:schemeClr val="accent2">
                    <a:lumMod val="75000"/>
                  </a:schemeClr>
                </a:solidFill>
              </a:rPr>
              <a:t>API Spec.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solidFill>
                  <a:schemeClr val="accent2">
                    <a:lumMod val="75000"/>
                  </a:schemeClr>
                </a:solidFill>
              </a:rPr>
              <a:t>Reference Implementation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solidFill>
                  <a:schemeClr val="accent2">
                    <a:lumMod val="75000"/>
                  </a:schemeClr>
                </a:solidFill>
              </a:rPr>
              <a:t>Testing Tools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/>
              <a:t>Configuration Management</a:t>
            </a:r>
          </a:p>
          <a:p>
            <a:pPr lvl="1">
              <a:lnSpc>
                <a:spcPct val="150000"/>
              </a:lnSpc>
            </a:pPr>
            <a:endParaRPr lang="en-US" altLang="ko-KR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ko-KR" altLang="en-US" dirty="0"/>
          </a:p>
        </p:txBody>
      </p:sp>
      <p:sp>
        <p:nvSpPr>
          <p:cNvPr id="6" name="바닥글 개체 틀 2">
            <a:extLst>
              <a:ext uri="{FF2B5EF4-FFF2-40B4-BE49-F238E27FC236}">
                <a16:creationId xmlns:a16="http://schemas.microsoft.com/office/drawing/2014/main" id="{296E2594-8237-4E1B-B2E3-EF8833ACE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705600" cy="24765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3079-20-0060-00-0001-User’s content operational issues  on MTP latency</a:t>
            </a:r>
          </a:p>
        </p:txBody>
      </p:sp>
    </p:spTree>
    <p:extLst>
      <p:ext uri="{BB962C8B-B14F-4D97-AF65-F5344CB8AC3E}">
        <p14:creationId xmlns:p14="http://schemas.microsoft.com/office/powerpoint/2010/main" val="1018919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82A421-8BFD-4436-909A-15F634055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Related paras on MTP latency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0D7334-1CF3-4EB2-9DBB-4DB10BA4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8</a:t>
            </a:fld>
            <a:endParaRPr lang="en-US" dirty="0">
              <a:latin typeface="Myriad Pro" charset="0"/>
            </a:endParaRPr>
          </a:p>
        </p:txBody>
      </p:sp>
      <p:cxnSp>
        <p:nvCxnSpPr>
          <p:cNvPr id="57" name="직선 연결선 56">
            <a:extLst>
              <a:ext uri="{FF2B5EF4-FFF2-40B4-BE49-F238E27FC236}">
                <a16:creationId xmlns:a16="http://schemas.microsoft.com/office/drawing/2014/main" id="{295AE72A-4120-4CA1-BB78-6B9B43FBBF76}"/>
              </a:ext>
            </a:extLst>
          </p:cNvPr>
          <p:cNvCxnSpPr>
            <a:cxnSpLocks/>
          </p:cNvCxnSpPr>
          <p:nvPr/>
        </p:nvCxnSpPr>
        <p:spPr>
          <a:xfrm>
            <a:off x="9065069" y="1326608"/>
            <a:ext cx="0" cy="4612921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4A337279-C103-47BB-8932-EC69AB211595}"/>
              </a:ext>
            </a:extLst>
          </p:cNvPr>
          <p:cNvSpPr txBox="1"/>
          <p:nvPr/>
        </p:nvSpPr>
        <p:spPr>
          <a:xfrm>
            <a:off x="655434" y="762000"/>
            <a:ext cx="7955166" cy="5588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User/Content/Display devices/Network/Content delivery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/>
              <a:t>Reference content/user test/baseline of user’s response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/>
              <a:t>Personalized features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Requirement on MTP latency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/>
              <a:t>MTP latency: 10~20msec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/>
              <a:t>Resolution full-view sphere video: 12K~24K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/>
              <a:t>Resolution on FOV: 4K ~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/>
              <a:t>FOV: 120 degree ~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/>
              <a:t>Frame rate: 60~120fps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/>
              <a:t>Refresh rate: 90Hz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/>
              <a:t>Device cost: low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/>
              <a:t>Battery consumption: minimum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/>
              <a:t>Tethered or standalone devices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/>
              <a:t>Content downloading or streaming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/>
              <a:t>Operator’s traffic: minimum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24740190"/>
      </p:ext>
    </p:extLst>
  </p:cSld>
  <p:clrMapOvr>
    <a:masterClrMapping/>
  </p:clrMapOvr>
</p:sld>
</file>

<file path=ppt/theme/theme1.xml><?xml version="1.0" encoding="utf-8"?>
<a:theme xmlns:a="http://schemas.openxmlformats.org/drawingml/2006/main" name="IEEE-SA Powerpoin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A6B4AC"/>
      </a:lt2>
      <a:accent1>
        <a:srgbClr val="0066A1"/>
      </a:accent1>
      <a:accent2>
        <a:srgbClr val="009FDA"/>
      </a:accent2>
      <a:accent3>
        <a:srgbClr val="FFFFFF"/>
      </a:accent3>
      <a:accent4>
        <a:srgbClr val="000000"/>
      </a:accent4>
      <a:accent5>
        <a:srgbClr val="AAB8CD"/>
      </a:accent5>
      <a:accent6>
        <a:srgbClr val="0090C5"/>
      </a:accent6>
      <a:hlink>
        <a:srgbClr val="CC1239"/>
      </a:hlink>
      <a:folHlink>
        <a:srgbClr val="FDC82F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IEEE-SA Powerpoint Template</Template>
  <TotalTime>7573</TotalTime>
  <Words>1479</Words>
  <Application>Microsoft Office PowerPoint</Application>
  <PresentationFormat>화면 슬라이드 쇼(4:3)</PresentationFormat>
  <Paragraphs>361</Paragraphs>
  <Slides>21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21</vt:i4>
      </vt:variant>
    </vt:vector>
  </HeadingPairs>
  <TitlesOfParts>
    <vt:vector size="35" baseType="lpstr">
      <vt:lpstr>Geneva</vt:lpstr>
      <vt:lpstr>ＭＳ Ｐゴシック</vt:lpstr>
      <vt:lpstr>Myriad Pro</vt:lpstr>
      <vt:lpstr>游ゴシック</vt:lpstr>
      <vt:lpstr>굴림</vt:lpstr>
      <vt:lpstr>맑은 고딕</vt:lpstr>
      <vt:lpstr>Arial</vt:lpstr>
      <vt:lpstr>Calibri</vt:lpstr>
      <vt:lpstr>Times New Roman</vt:lpstr>
      <vt:lpstr>Verdana</vt:lpstr>
      <vt:lpstr>Wingdings</vt:lpstr>
      <vt:lpstr>IEEE-SA Powerpoint Template</vt:lpstr>
      <vt:lpstr>Office 테마</vt:lpstr>
      <vt:lpstr>1_Office 테마</vt:lpstr>
      <vt:lpstr>PowerPoint 프레젠테이션</vt:lpstr>
      <vt:lpstr>Compliance with  IEEE Standards Policies and Procedures</vt:lpstr>
      <vt:lpstr>IEEE 3079 HMD Based VR Sickness Reducing Technology Dong Il Dillon Seo, dillon.seo@telekom-capital.com</vt:lpstr>
      <vt:lpstr>Contents</vt:lpstr>
      <vt:lpstr>MTP Latency</vt:lpstr>
      <vt:lpstr>MTP Latency</vt:lpstr>
      <vt:lpstr>Standards developing guidelines in 3079</vt:lpstr>
      <vt:lpstr>Standards developing guidelines in 3079</vt:lpstr>
      <vt:lpstr>Related paras on MTP latency</vt:lpstr>
      <vt:lpstr>User related paras on MTP latency</vt:lpstr>
      <vt:lpstr>Expected Latency Requirements</vt:lpstr>
      <vt:lpstr>Expected Network Requirements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Discussion</vt:lpstr>
      <vt:lpstr>PowerPoint 프레젠테이션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 Using a Light Image</dc:title>
  <dc:creator>jkenny</dc:creator>
  <cp:lastModifiedBy>User</cp:lastModifiedBy>
  <cp:revision>307</cp:revision>
  <dcterms:created xsi:type="dcterms:W3CDTF">2014-10-13T13:02:20Z</dcterms:created>
  <dcterms:modified xsi:type="dcterms:W3CDTF">2020-10-20T13:33:37Z</dcterms:modified>
</cp:coreProperties>
</file>