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6"/>
  </p:notesMasterIdLst>
  <p:handoutMasterIdLst>
    <p:handoutMasterId r:id="rId27"/>
  </p:handoutMasterIdLst>
  <p:sldIdLst>
    <p:sldId id="325" r:id="rId4"/>
    <p:sldId id="365" r:id="rId5"/>
    <p:sldId id="366" r:id="rId6"/>
    <p:sldId id="375" r:id="rId7"/>
    <p:sldId id="458" r:id="rId8"/>
    <p:sldId id="401" r:id="rId9"/>
    <p:sldId id="380" r:id="rId10"/>
    <p:sldId id="373" r:id="rId11"/>
    <p:sldId id="374" r:id="rId12"/>
    <p:sldId id="462" r:id="rId13"/>
    <p:sldId id="463" r:id="rId14"/>
    <p:sldId id="464" r:id="rId15"/>
    <p:sldId id="465" r:id="rId16"/>
    <p:sldId id="466" r:id="rId17"/>
    <p:sldId id="382" r:id="rId18"/>
    <p:sldId id="468" r:id="rId19"/>
    <p:sldId id="469" r:id="rId20"/>
    <p:sldId id="388" r:id="rId21"/>
    <p:sldId id="461" r:id="rId22"/>
    <p:sldId id="470" r:id="rId23"/>
    <p:sldId id="460" r:id="rId24"/>
    <p:sldId id="35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60"/>
  </p:normalViewPr>
  <p:slideViewPr>
    <p:cSldViewPr>
      <p:cViewPr varScale="1">
        <p:scale>
          <a:sx n="132" d="100"/>
          <a:sy n="132" d="100"/>
        </p:scale>
        <p:origin x="144" y="3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3079-21-0001-01-0000-Session #17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3079-21-0001-01-0000-Session #17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3079-21-0001-01-0000-Session #17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3079-21-0001-01-0000-Session #17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3079-21-0001-01-0000-Session #17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3079-21-0001-01-0000-Session #17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3079-21-0001-01-0000-Session #17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3079-21-0001-01-0000-Session #17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3079-21-0001-01-0000-Session #17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3079-21-0001-01-0000-Session #17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3079-21-0001-01-0000-Session #17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3079-21-0001-01-0000-Session #17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3079-21-0001-01-0000-Session #17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3079-21-0001-01-0000-Session #17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3079-21-0001-01-0000-Session #17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3079-21-0001-01-0000-Session #17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3079-21-0001-01-0000-Session #17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3079-21-0001-01-0000-Session #17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3079-21-0001-01-0000-Session #17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3079-21-0001-01-0000-Session #17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3079-21-0001-01-0000-Session #17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3079-21-0001-01-0000-Session #17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3079-21-0001-01-0000-Session #17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3079-21-0001-01-0000-Session #17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3079-21-0001-01-0000-Session #17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3079-21-0001-01-0000-Session #17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3079-21-0001-01-0000-Session #17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3079-21-0001-01-0000-Session #17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3079-21-0001-01-0000-Session #17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3079-21-0001-01-0000-Session #17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3079-21-0001-01-0000-Session #17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3079-21-0001-01-0000-Session #17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3079-21-0001-01-0000-Session #17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3079-21-0001-01-0000-Session #17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3079-21-0001-01-0000-Session #17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3079-21-0001-01-0000-Session #17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3079-21-0001-01-0000-Session #17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8208;7.html#7" TargetMode="External"/><Relationship Id="rId1" Type="http://schemas.openxmlformats.org/officeDocument/2006/relationships/slideLayout" Target="../slideLayouts/slideLayout18.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8208;standards/standards/web/documents/other/permissionltrs.zip"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3079"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imeetcentral.com/3079/" TargetMode="External"/><Relationship Id="rId2" Type="http://schemas.openxmlformats.org/officeDocument/2006/relationships/hyperlink" Target="https://mentor.ieee.org/3079/documents" TargetMode="Externa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3079</a:t>
            </a:r>
            <a:r>
              <a:rPr lang="ko-KR" altLang="en-US" dirty="0"/>
              <a:t> </a:t>
            </a:r>
            <a:r>
              <a:rPr lang="en-US" altLang="ko-KR" dirty="0"/>
              <a:t>Session</a:t>
            </a:r>
            <a:r>
              <a:rPr lang="ko-KR" altLang="en-US" dirty="0"/>
              <a:t> </a:t>
            </a:r>
            <a:r>
              <a:rPr lang="en-US" altLang="ko-KR" dirty="0"/>
              <a:t>#17</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76200" y="3352800"/>
            <a:ext cx="4343400" cy="828675"/>
          </a:xfrm>
        </p:spPr>
        <p:txBody>
          <a:bodyPr/>
          <a:lstStyle/>
          <a:p>
            <a:r>
              <a:rPr lang="en-US" altLang="ko-KR" dirty="0"/>
              <a:t>[Sangkwon Peter Jeong / JoyFun]</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EF4A491-1AEA-4AC4-986C-07202189A782}"/>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Instructions for the WG Chair</a:t>
            </a:r>
            <a:endParaRPr lang="ko-KR" altLang="en-US" dirty="0">
              <a:latin typeface="Arial" charset="0"/>
            </a:endParaRPr>
          </a:p>
        </p:txBody>
      </p:sp>
      <p:sp>
        <p:nvSpPr>
          <p:cNvPr id="3" name="바닥글 개체 틀 2">
            <a:extLst>
              <a:ext uri="{FF2B5EF4-FFF2-40B4-BE49-F238E27FC236}">
                <a16:creationId xmlns:a16="http://schemas.microsoft.com/office/drawing/2014/main" id="{27A298D6-F482-4D7C-95C8-C1FEA29339D5}"/>
              </a:ext>
            </a:extLst>
          </p:cNvPr>
          <p:cNvSpPr>
            <a:spLocks noGrp="1"/>
          </p:cNvSpPr>
          <p:nvPr>
            <p:ph type="ftr" sz="quarter" idx="11"/>
          </p:nvPr>
        </p:nvSpPr>
        <p:spPr/>
        <p:txBody>
          <a:bodyPr/>
          <a:lstStyle/>
          <a:p>
            <a:pPr>
              <a:defRPr/>
            </a:pPr>
            <a:r>
              <a:rPr lang="en-US"/>
              <a:t>3079-21-0001-01-0000-Session #17 WG Opening Plenary</a:t>
            </a:r>
            <a:endParaRPr lang="en-US" dirty="0"/>
          </a:p>
        </p:txBody>
      </p:sp>
      <p:sp>
        <p:nvSpPr>
          <p:cNvPr id="4" name="슬라이드 번호 개체 틀 3">
            <a:extLst>
              <a:ext uri="{FF2B5EF4-FFF2-40B4-BE49-F238E27FC236}">
                <a16:creationId xmlns:a16="http://schemas.microsoft.com/office/drawing/2014/main" id="{B0AEB42C-2F30-4662-90E0-2C8CCCC0712B}"/>
              </a:ext>
            </a:extLst>
          </p:cNvPr>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6" name="Rectangle 1027">
            <a:extLst>
              <a:ext uri="{FF2B5EF4-FFF2-40B4-BE49-F238E27FC236}">
                <a16:creationId xmlns:a16="http://schemas.microsoft.com/office/drawing/2014/main" id="{CC028447-CBD6-406A-B426-804E4B62FF46}"/>
              </a:ext>
            </a:extLst>
          </p:cNvPr>
          <p:cNvSpPr txBox="1">
            <a:spLocks noChangeArrowheads="1"/>
          </p:cNvSpPr>
          <p:nvPr/>
        </p:nvSpPr>
        <p:spPr bwMode="auto">
          <a:xfrm>
            <a:off x="152400" y="685800"/>
            <a:ext cx="8763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80000"/>
              </a:lnSpc>
              <a:spcBef>
                <a:spcPct val="20000"/>
              </a:spcBef>
              <a:spcAft>
                <a:spcPct val="30000"/>
              </a:spcAft>
              <a:buClr>
                <a:srgbClr val="CC3300"/>
              </a:buClr>
              <a:buSzPct val="50000"/>
              <a:buFont typeface="Monotype Sorts"/>
              <a:buNone/>
              <a:tabLst/>
              <a:defRPr/>
            </a:pPr>
            <a:r>
              <a:rPr kumimoji="0" lang="en-US" altLang="en-US" sz="1800" b="1" i="0" u="none" strike="noStrike" kern="0" cap="none" spc="0" normalizeH="0" baseline="0" noProof="0" dirty="0">
                <a:ln>
                  <a:noFill/>
                </a:ln>
                <a:solidFill>
                  <a:srgbClr val="000099"/>
                </a:solidFill>
                <a:effectLst/>
                <a:uLnTx/>
                <a:uFillTx/>
                <a:latin typeface="Arial"/>
                <a:ea typeface="+mn-ea"/>
                <a:cs typeface="+mn-cs"/>
              </a:rPr>
              <a:t>	</a:t>
            </a: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The IEEE-SA strongly recommends that at each WG meeting the chair or a designee:</a:t>
            </a:r>
            <a:endPar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742950" marR="0" lvl="1" indent="-28575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Show slides #9 through #13 of this presentation</a:t>
            </a:r>
          </a:p>
          <a:p>
            <a:pPr marL="742950" marR="0" lvl="1" indent="-28575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Advise the WG attendees that:</a:t>
            </a:r>
            <a:r>
              <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IEEE’s patent policy is described in Clause 6 of the </a:t>
            </a:r>
            <a:r>
              <a:rPr kumimoji="0" lang="en-US" altLang="en-US" sz="14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IEEE-SA Standards Board Bylaws</a:t>
            </a: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endPar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20000"/>
              </a:lnSpc>
              <a:spcBef>
                <a:spcPct val="20000"/>
              </a:spcBef>
              <a:spcAft>
                <a:spcPct val="0"/>
              </a:spcAft>
              <a:buClr>
                <a:srgbClr val="CC3300"/>
              </a:buClr>
              <a:buSzPct val="1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Instruct the WG Secretary to record in the minutes of the relevant WG meeting:</a:t>
            </a:r>
            <a:r>
              <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That the foregoing information was provided and that slides 10 through 13 were shown;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endPar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5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It is recommended that the WG Chair review the guidance in </a:t>
            </a:r>
            <a:r>
              <a:rPr kumimoji="0" lang="en-US" altLang="en-US" sz="14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IEEE-SA Standards Board Operations Manual</a:t>
            </a: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6.3.5 and in FAQs 14 and 15 on inclusion of potential Essential Patent Claims by incorporation or by reference. </a:t>
            </a:r>
          </a:p>
          <a:p>
            <a:pPr marL="742950" marR="0" lvl="1" indent="-285750" algn="l" defTabSz="914400" rtl="0" eaLnBrk="0" fontAlgn="base" latinLnBrk="0" hangingPunct="0">
              <a:lnSpc>
                <a:spcPct val="80000"/>
              </a:lnSpc>
              <a:spcBef>
                <a:spcPct val="5000"/>
              </a:spcBef>
              <a:spcAft>
                <a:spcPct val="0"/>
              </a:spcAft>
              <a:buClr>
                <a:srgbClr val="CC3300"/>
              </a:buClr>
              <a:buSzPct val="50000"/>
              <a:buFont typeface="Monotype Sorts"/>
              <a:buNone/>
              <a:tabLst/>
              <a:defRPr/>
            </a:pPr>
            <a:endPar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5000"/>
              </a:spcBef>
              <a:spcAft>
                <a:spcPct val="0"/>
              </a:spcAft>
              <a:buClr>
                <a:srgbClr val="CC3300"/>
              </a:buClr>
              <a:buSzPct val="50000"/>
              <a:buFont typeface="Monotype Sorts"/>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Note: </a:t>
            </a:r>
            <a: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WG</a:t>
            </a: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Tree>
    <p:extLst>
      <p:ext uri="{BB962C8B-B14F-4D97-AF65-F5344CB8AC3E}">
        <p14:creationId xmlns:p14="http://schemas.microsoft.com/office/powerpoint/2010/main" val="1443010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FC89F8B-9A40-407C-8B5E-795AD575D5F4}"/>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Participants have a duty to inform the IEEE</a:t>
            </a:r>
            <a:endParaRPr lang="ko-KR" altLang="en-US" dirty="0">
              <a:latin typeface="Arial" charset="0"/>
            </a:endParaRPr>
          </a:p>
        </p:txBody>
      </p:sp>
      <p:sp>
        <p:nvSpPr>
          <p:cNvPr id="3" name="바닥글 개체 틀 2">
            <a:extLst>
              <a:ext uri="{FF2B5EF4-FFF2-40B4-BE49-F238E27FC236}">
                <a16:creationId xmlns:a16="http://schemas.microsoft.com/office/drawing/2014/main" id="{6B4282D5-87EE-4906-8D45-755B77D24146}"/>
              </a:ext>
            </a:extLst>
          </p:cNvPr>
          <p:cNvSpPr>
            <a:spLocks noGrp="1"/>
          </p:cNvSpPr>
          <p:nvPr>
            <p:ph type="ftr" sz="quarter" idx="11"/>
          </p:nvPr>
        </p:nvSpPr>
        <p:spPr/>
        <p:txBody>
          <a:bodyPr/>
          <a:lstStyle/>
          <a:p>
            <a:pPr>
              <a:defRPr/>
            </a:pPr>
            <a:r>
              <a:rPr lang="en-US"/>
              <a:t>3079-21-0001-01-0000-Session #17 WG Opening Plenary</a:t>
            </a:r>
            <a:endParaRPr lang="en-US" dirty="0"/>
          </a:p>
        </p:txBody>
      </p:sp>
      <p:sp>
        <p:nvSpPr>
          <p:cNvPr id="4" name="슬라이드 번호 개체 틀 3">
            <a:extLst>
              <a:ext uri="{FF2B5EF4-FFF2-40B4-BE49-F238E27FC236}">
                <a16:creationId xmlns:a16="http://schemas.microsoft.com/office/drawing/2014/main" id="{23DBFD3E-951F-420A-90CB-66FC41190129}"/>
              </a:ext>
            </a:extLst>
          </p:cNvPr>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6" name="Rectangle 1027">
            <a:extLst>
              <a:ext uri="{FF2B5EF4-FFF2-40B4-BE49-F238E27FC236}">
                <a16:creationId xmlns:a16="http://schemas.microsoft.com/office/drawing/2014/main" id="{2C936CF3-4209-4C5C-AA1D-1E442FE2D504}"/>
              </a:ext>
            </a:extLst>
          </p:cNvPr>
          <p:cNvSpPr txBox="1">
            <a:spLocks noChangeArrowheads="1"/>
          </p:cNvSpPr>
          <p:nvPr/>
        </p:nvSpPr>
        <p:spPr bwMode="auto">
          <a:xfrm>
            <a:off x="-17463" y="1066800"/>
            <a:ext cx="9144001"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Participants </a:t>
            </a:r>
            <a:r>
              <a:rPr kumimoji="0" lang="en-US" altLang="en-US" sz="2000" b="1" i="0" u="sng"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shall</a:t>
            </a: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endPar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Participants </a:t>
            </a:r>
            <a:r>
              <a:rPr kumimoji="0" lang="en-US" altLang="en-US" sz="2000" b="1" i="0" u="sng"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should </a:t>
            </a: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endPar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
                <a:srgbClr val="CC3300"/>
              </a:buClr>
              <a:buSzPct val="50000"/>
              <a:buFont typeface="Monotype Sorts"/>
              <a:buNone/>
              <a:tabLst/>
              <a:defRPr/>
            </a:pPr>
            <a:r>
              <a:rPr kumimoji="0" lang="en-US" altLang="en-US" sz="32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6894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09575F-38F0-400D-B941-FDB92043680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Ways to inform IEEE</a:t>
            </a:r>
            <a:endParaRPr lang="ko-KR" altLang="en-US" dirty="0">
              <a:latin typeface="Arial" charset="0"/>
            </a:endParaRPr>
          </a:p>
        </p:txBody>
      </p:sp>
      <p:sp>
        <p:nvSpPr>
          <p:cNvPr id="3" name="바닥글 개체 틀 2">
            <a:extLst>
              <a:ext uri="{FF2B5EF4-FFF2-40B4-BE49-F238E27FC236}">
                <a16:creationId xmlns:a16="http://schemas.microsoft.com/office/drawing/2014/main" id="{1201B1F8-12E6-4760-AF7D-2838105499C2}"/>
              </a:ext>
            </a:extLst>
          </p:cNvPr>
          <p:cNvSpPr>
            <a:spLocks noGrp="1"/>
          </p:cNvSpPr>
          <p:nvPr>
            <p:ph type="ftr" sz="quarter" idx="11"/>
          </p:nvPr>
        </p:nvSpPr>
        <p:spPr/>
        <p:txBody>
          <a:bodyPr/>
          <a:lstStyle/>
          <a:p>
            <a:pPr>
              <a:defRPr/>
            </a:pPr>
            <a:r>
              <a:rPr lang="en-US"/>
              <a:t>3079-21-0001-01-0000-Session #17 WG Opening Plenary</a:t>
            </a:r>
            <a:endParaRPr lang="en-US" dirty="0"/>
          </a:p>
        </p:txBody>
      </p:sp>
      <p:sp>
        <p:nvSpPr>
          <p:cNvPr id="4" name="슬라이드 번호 개체 틀 3">
            <a:extLst>
              <a:ext uri="{FF2B5EF4-FFF2-40B4-BE49-F238E27FC236}">
                <a16:creationId xmlns:a16="http://schemas.microsoft.com/office/drawing/2014/main" id="{5065BC91-D634-437B-BA90-E675F6709A7A}"/>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3">
            <a:extLst>
              <a:ext uri="{FF2B5EF4-FFF2-40B4-BE49-F238E27FC236}">
                <a16:creationId xmlns:a16="http://schemas.microsoft.com/office/drawing/2014/main" id="{F163CFBE-8CD5-4C49-AEA8-A2DC16147D2B}"/>
              </a:ext>
            </a:extLst>
          </p:cNvPr>
          <p:cNvSpPr txBox="1">
            <a:spLocks noChangeArrowheads="1"/>
          </p:cNvSpPr>
          <p:nvPr/>
        </p:nvSpPr>
        <p:spPr bwMode="auto">
          <a:xfrm>
            <a:off x="228600" y="12954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Cause an LOA to be submitted to the IEEE-SA (patcom@ieee.org); or</a:t>
            </a:r>
          </a:p>
          <a:p>
            <a:pPr marL="0" marR="0" lvl="0" indent="0" algn="l" defTabSz="914400" rtl="0" eaLnBrk="0" fontAlgn="base" latinLnBrk="0" hangingPunct="0">
              <a:lnSpc>
                <a:spcPct val="100000"/>
              </a:lnSpc>
              <a:spcBef>
                <a:spcPct val="20000"/>
              </a:spcBef>
              <a:spcAft>
                <a:spcPct val="0"/>
              </a:spcAft>
              <a:buClr>
                <a:srgbClr val="CC3300"/>
              </a:buClr>
              <a:buSzPct val="150000"/>
              <a:buFont typeface="Monotype Sorts"/>
              <a:buNone/>
              <a:tabLst/>
              <a:defRPr/>
            </a:pP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Provide the chair of this group with the identity of the holder(s) of any and all such claims as soon as possible; or</a:t>
            </a:r>
          </a:p>
          <a:p>
            <a:pPr marL="0" marR="0" lvl="0" indent="0" algn="l" defTabSz="914400" rtl="0" eaLnBrk="0" fontAlgn="base" latinLnBrk="0" hangingPunct="0">
              <a:lnSpc>
                <a:spcPct val="100000"/>
              </a:lnSpc>
              <a:spcBef>
                <a:spcPct val="20000"/>
              </a:spcBef>
              <a:spcAft>
                <a:spcPct val="0"/>
              </a:spcAft>
              <a:buClr>
                <a:srgbClr val="CC3300"/>
              </a:buClr>
              <a:buSzPct val="150000"/>
              <a:buFont typeface="Monotype Sorts"/>
              <a:buNone/>
              <a:tabLst/>
              <a:defRPr/>
            </a:pP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Speak up now and respond to this Call for Potentially Essential Patents</a:t>
            </a:r>
          </a:p>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a:buNone/>
              <a:tabLst/>
              <a:defRPr/>
            </a:pPr>
            <a:r>
              <a:rPr kumimoji="0" lang="en-US" altLang="en-US" sz="2000" b="0" i="0" u="none" strike="noStrike" kern="0" cap="none" spc="0" normalizeH="0" baseline="0" noProof="0" dirty="0">
                <a:ln>
                  <a:noFill/>
                </a:ln>
                <a:solidFill>
                  <a:srgbClr val="000000"/>
                </a:solidFill>
                <a:effectLst/>
                <a:uLnTx/>
                <a:uFillTx/>
                <a:latin typeface="Calibri" pitchFamily="34" charset="0"/>
                <a:ea typeface="+mn-ea"/>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kumimoji="0" lang="en-US" altLang="en-US" sz="2000" b="0" i="0" u="none" strike="noStrike" kern="0" cap="none" spc="0" normalizeH="0" baseline="0" noProof="0" dirty="0">
                <a:ln>
                  <a:noFill/>
                </a:ln>
                <a:solidFill>
                  <a:srgbClr val="000000"/>
                </a:solidFill>
                <a:effectLst/>
                <a:uLnTx/>
                <a:uFillTx/>
                <a:latin typeface="Calibri" pitchFamily="34" charset="0"/>
                <a:ea typeface="+mn-ea"/>
                <a:cs typeface="Calibri" pitchFamily="34" charset="0"/>
              </a:rPr>
            </a:b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3514512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61F943D-A5F4-4433-9B74-53DF388E5862}"/>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Other guidelines for IEEE WG meetings</a:t>
            </a:r>
            <a:endParaRPr lang="ko-KR" altLang="en-US" dirty="0">
              <a:latin typeface="Arial" charset="0"/>
            </a:endParaRPr>
          </a:p>
        </p:txBody>
      </p:sp>
      <p:sp>
        <p:nvSpPr>
          <p:cNvPr id="3" name="바닥글 개체 틀 2">
            <a:extLst>
              <a:ext uri="{FF2B5EF4-FFF2-40B4-BE49-F238E27FC236}">
                <a16:creationId xmlns:a16="http://schemas.microsoft.com/office/drawing/2014/main" id="{B585E57F-7CE4-4051-9048-94CA86F6A552}"/>
              </a:ext>
            </a:extLst>
          </p:cNvPr>
          <p:cNvSpPr>
            <a:spLocks noGrp="1"/>
          </p:cNvSpPr>
          <p:nvPr>
            <p:ph type="ftr" sz="quarter" idx="11"/>
          </p:nvPr>
        </p:nvSpPr>
        <p:spPr/>
        <p:txBody>
          <a:bodyPr/>
          <a:lstStyle/>
          <a:p>
            <a:pPr>
              <a:defRPr/>
            </a:pPr>
            <a:r>
              <a:rPr lang="en-US"/>
              <a:t>3079-21-0001-01-0000-Session #17 WG Opening Plenary</a:t>
            </a:r>
            <a:endParaRPr lang="en-US" dirty="0"/>
          </a:p>
        </p:txBody>
      </p:sp>
      <p:sp>
        <p:nvSpPr>
          <p:cNvPr id="4" name="슬라이드 번호 개체 틀 3">
            <a:extLst>
              <a:ext uri="{FF2B5EF4-FFF2-40B4-BE49-F238E27FC236}">
                <a16:creationId xmlns:a16="http://schemas.microsoft.com/office/drawing/2014/main" id="{F009E7AB-05B5-4E25-BA7F-13058FC9786C}"/>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1027">
            <a:extLst>
              <a:ext uri="{FF2B5EF4-FFF2-40B4-BE49-F238E27FC236}">
                <a16:creationId xmlns:a16="http://schemas.microsoft.com/office/drawing/2014/main" id="{D4912D2D-3B79-4656-BA9D-E1AF4C19D1F4}"/>
              </a:ext>
            </a:extLst>
          </p:cNvPr>
          <p:cNvSpPr txBox="1">
            <a:spLocks noChangeArrowheads="1"/>
          </p:cNvSpPr>
          <p:nvPr/>
        </p:nvSpPr>
        <p:spPr bwMode="auto">
          <a:xfrm>
            <a:off x="685800" y="990600"/>
            <a:ext cx="7772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All IEEE-SA standards meetings shall be conducted in compliance with all applicable laws, including antitrust and competition laws. </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the interpretation, validity, or essentiality of patents/patent claims. </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GB" altLang="en-US" sz="16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Technical considerations remain the primary focus</a:t>
            </a:r>
            <a:endParaRPr kumimoji="0" lang="en-US" altLang="en-US" sz="16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or engage in the fixing of product prices, allocation of customers, or division of sales markets.</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the status or substance of ongoing or threatened litigation.</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be silent if inappropriate topics are discussed … do formally object.</a:t>
            </a:r>
          </a:p>
          <a:p>
            <a:pPr marL="342900" marR="0" lvl="0" indent="-342900" algn="ctr" defTabSz="914400" rtl="0" eaLnBrk="0" fontAlgn="base" latinLnBrk="0" hangingPunct="0">
              <a:lnSpc>
                <a:spcPct val="80000"/>
              </a:lnSpc>
              <a:spcBef>
                <a:spcPct val="20000"/>
              </a:spcBef>
              <a:spcAft>
                <a:spcPct val="0"/>
              </a:spcAft>
              <a:buClr>
                <a:srgbClr val="CC3300"/>
              </a:buClr>
              <a:buSzPct val="50000"/>
              <a:buFont typeface="Monotype Sorts"/>
              <a:buNone/>
              <a:tabLst/>
              <a:defRPr/>
            </a:pPr>
            <a:r>
              <a:rPr kumimoji="0" lang="en-US" altLang="en-US" sz="105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a:t>
            </a:r>
            <a:endPar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endParaRPr>
          </a:p>
          <a:p>
            <a:pPr marL="342900" marR="0" lvl="0" indent="-342900" algn="ctr" defTabSz="914400" rtl="0" eaLnBrk="0" fontAlgn="base" latinLnBrk="0" hangingPunct="0">
              <a:lnSpc>
                <a:spcPct val="80000"/>
              </a:lnSpc>
              <a:spcBef>
                <a:spcPct val="20000"/>
              </a:spcBef>
              <a:spcAft>
                <a:spcPct val="0"/>
              </a:spcAft>
              <a:buClr>
                <a:srgbClr val="CC3300"/>
              </a:buClr>
              <a:buSzPct val="50000"/>
              <a:buFont typeface="Monotype Sorts"/>
              <a:buNone/>
              <a:tabLst/>
              <a:defRPr/>
            </a:pP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For more details, see </a:t>
            </a:r>
            <a:r>
              <a:rPr kumimoji="0" lang="en-US" altLang="en-US" sz="1400" b="1" i="1"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IEEE-SA Standards Board Operations Manual</a:t>
            </a: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clause 5.3.10 and </a:t>
            </a:r>
            <a:b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altLang="en-US" sz="1400" b="1" i="1"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Antitrust and Competition Policy: What You Need to Know </a:t>
            </a: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at http://standards.ieee.org/develop/policies/antitrust.pdf</a:t>
            </a:r>
            <a:endPar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4207753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10F2A1-E005-4A06-8413-D5CAB2E5415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latin typeface="Arial" charset="0"/>
              </a:rPr>
              <a:t>Patent-related information</a:t>
            </a:r>
            <a:endParaRPr lang="ko-KR" altLang="en-US" dirty="0">
              <a:latin typeface="Arial" charset="0"/>
            </a:endParaRPr>
          </a:p>
        </p:txBody>
      </p:sp>
      <p:sp>
        <p:nvSpPr>
          <p:cNvPr id="3" name="바닥글 개체 틀 2">
            <a:extLst>
              <a:ext uri="{FF2B5EF4-FFF2-40B4-BE49-F238E27FC236}">
                <a16:creationId xmlns:a16="http://schemas.microsoft.com/office/drawing/2014/main" id="{0139F954-730C-481D-BF20-73DC41953282}"/>
              </a:ext>
            </a:extLst>
          </p:cNvPr>
          <p:cNvSpPr>
            <a:spLocks noGrp="1"/>
          </p:cNvSpPr>
          <p:nvPr>
            <p:ph type="ftr" sz="quarter" idx="11"/>
          </p:nvPr>
        </p:nvSpPr>
        <p:spPr/>
        <p:txBody>
          <a:bodyPr/>
          <a:lstStyle/>
          <a:p>
            <a:pPr>
              <a:defRPr/>
            </a:pPr>
            <a:r>
              <a:rPr lang="en-US"/>
              <a:t>3079-21-0001-01-0000-Session #17 WG Opening Plenary</a:t>
            </a:r>
            <a:endParaRPr lang="en-US" dirty="0"/>
          </a:p>
        </p:txBody>
      </p:sp>
      <p:sp>
        <p:nvSpPr>
          <p:cNvPr id="4" name="슬라이드 번호 개체 틀 3">
            <a:extLst>
              <a:ext uri="{FF2B5EF4-FFF2-40B4-BE49-F238E27FC236}">
                <a16:creationId xmlns:a16="http://schemas.microsoft.com/office/drawing/2014/main" id="{74C3A4C9-88A2-4387-A0BA-7766DAD75431}"/>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Rectangle 4">
            <a:extLst>
              <a:ext uri="{FF2B5EF4-FFF2-40B4-BE49-F238E27FC236}">
                <a16:creationId xmlns:a16="http://schemas.microsoft.com/office/drawing/2014/main" id="{7BA425B4-3592-46B2-848C-7154829A44F2}"/>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a:buNone/>
            </a:pPr>
            <a:endParaRPr lang="en-US" altLang="en-US" sz="2000" dirty="0">
              <a:ea typeface="+mn-ea"/>
              <a:cs typeface="Arial" panose="020B0604020202020204" pitchFamily="34" charset="0"/>
            </a:endParaRP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071502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3079 Meetings</a:t>
            </a:r>
            <a:endParaRPr lang="ko-KR" altLang="en-US" dirty="0"/>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3079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3079 Working Group membership is by individual; “Working Group members shall participate in the consensus process in a manner consistent with their professional expert opinion as individuals, and not as organizational representatives”. (subclause 4.2.1 “Establishment”, of the IEEE 3079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3079 Working Group or retaliate against any other member for their actions or votes within IEEE 3079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3079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3079 meetings, you accept these requirements.  If you do not agree to these policies then you shall not participate.</a:t>
            </a:r>
          </a:p>
        </p:txBody>
      </p:sp>
      <p:sp>
        <p:nvSpPr>
          <p:cNvPr id="7" name="바닥글 개체 틀 1">
            <a:extLst>
              <a:ext uri="{FF2B5EF4-FFF2-40B4-BE49-F238E27FC236}">
                <a16:creationId xmlns:a16="http://schemas.microsoft.com/office/drawing/2014/main" id="{DA941CF9-7D31-46B2-AE08-4D01D9C0DE27}"/>
              </a:ext>
            </a:extLst>
          </p:cNvPr>
          <p:cNvSpPr>
            <a:spLocks noGrp="1"/>
          </p:cNvSpPr>
          <p:nvPr>
            <p:ph type="ftr" sz="quarter" idx="11"/>
          </p:nvPr>
        </p:nvSpPr>
        <p:spPr>
          <a:xfrm>
            <a:off x="457200" y="6610350"/>
            <a:ext cx="4038600" cy="247650"/>
          </a:xfrm>
        </p:spPr>
        <p:txBody>
          <a:bodyPr/>
          <a:lstStyle/>
          <a:p>
            <a:pPr>
              <a:defRPr/>
            </a:pPr>
            <a:r>
              <a:rPr lang="en-US"/>
              <a:t>3079-21-0001-01-0000-Session #17 WG Opening Plenary</a:t>
            </a:r>
            <a:endParaRPr lang="en-US" dirty="0"/>
          </a:p>
        </p:txBody>
      </p:sp>
    </p:spTree>
    <p:extLst>
      <p:ext uri="{BB962C8B-B14F-4D97-AF65-F5344CB8AC3E}">
        <p14:creationId xmlns:p14="http://schemas.microsoft.com/office/powerpoint/2010/main" val="3948919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1FB0CB1-8AB2-4CDD-B51F-B09BCB6A222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IEEE SA COPYRIGHT POLICY</a:t>
            </a:r>
            <a:endParaRPr lang="ko-KR" altLang="en-US" dirty="0"/>
          </a:p>
        </p:txBody>
      </p:sp>
      <p:sp>
        <p:nvSpPr>
          <p:cNvPr id="3" name="바닥글 개체 틀 2">
            <a:extLst>
              <a:ext uri="{FF2B5EF4-FFF2-40B4-BE49-F238E27FC236}">
                <a16:creationId xmlns:a16="http://schemas.microsoft.com/office/drawing/2014/main" id="{F220F838-B00A-41E7-875F-DC356BA3F481}"/>
              </a:ext>
            </a:extLst>
          </p:cNvPr>
          <p:cNvSpPr>
            <a:spLocks noGrp="1"/>
          </p:cNvSpPr>
          <p:nvPr>
            <p:ph type="ftr" sz="quarter" idx="11"/>
          </p:nvPr>
        </p:nvSpPr>
        <p:spPr/>
        <p:txBody>
          <a:bodyPr/>
          <a:lstStyle/>
          <a:p>
            <a:pPr>
              <a:defRPr/>
            </a:pPr>
            <a:r>
              <a:rPr lang="en-US"/>
              <a:t>3079-21-0001-01-0000-Session #17 WG Opening Plenary</a:t>
            </a:r>
            <a:endParaRPr lang="en-US" dirty="0"/>
          </a:p>
        </p:txBody>
      </p:sp>
      <p:sp>
        <p:nvSpPr>
          <p:cNvPr id="4" name="슬라이드 번호 개체 틀 3">
            <a:extLst>
              <a:ext uri="{FF2B5EF4-FFF2-40B4-BE49-F238E27FC236}">
                <a16:creationId xmlns:a16="http://schemas.microsoft.com/office/drawing/2014/main" id="{ABD17042-DF81-46F1-9FD7-F20C22FFBE2A}"/>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13" name="TextBox 12">
            <a:extLst>
              <a:ext uri="{FF2B5EF4-FFF2-40B4-BE49-F238E27FC236}">
                <a16:creationId xmlns:a16="http://schemas.microsoft.com/office/drawing/2014/main" id="{82DF997C-385D-458D-857E-114B8D6AC8CC}"/>
              </a:ext>
            </a:extLst>
          </p:cNvPr>
          <p:cNvSpPr txBox="1"/>
          <p:nvPr/>
        </p:nvSpPr>
        <p:spPr>
          <a:xfrm>
            <a:off x="762000" y="1359655"/>
            <a:ext cx="7467600" cy="1015663"/>
          </a:xfrm>
          <a:prstGeom prst="rect">
            <a:avLst/>
          </a:prstGeom>
          <a:noFill/>
        </p:spPr>
        <p:txBody>
          <a:bodyPr wrap="square">
            <a:spAutoFit/>
          </a:bodyPr>
          <a:lstStyle>
            <a:defPPr>
              <a:defRPr lang="en-US"/>
            </a:defPPr>
            <a:lvl1pPr>
              <a:defRPr sz="2000" b="1" i="0" u="none" strike="noStrike" baseline="0">
                <a:latin typeface="Montserrat-Bold"/>
              </a:defRPr>
            </a:lvl1pPr>
          </a:lstStyle>
          <a:p>
            <a:r>
              <a:rPr lang="en-US" altLang="ko-KR" dirty="0"/>
              <a:t>By participating in this activity, you agree to comply with the IEEE Code of Ethics, all applicable laws, and all IEEE policies and procedures including, but not limited to, the IEEE SA Copyright Policy.</a:t>
            </a:r>
            <a:endParaRPr lang="ko-KR" altLang="en-US" dirty="0"/>
          </a:p>
        </p:txBody>
      </p:sp>
      <p:sp>
        <p:nvSpPr>
          <p:cNvPr id="14" name="TextBox 13">
            <a:extLst>
              <a:ext uri="{FF2B5EF4-FFF2-40B4-BE49-F238E27FC236}">
                <a16:creationId xmlns:a16="http://schemas.microsoft.com/office/drawing/2014/main" id="{BE0D2ABC-3F0D-43B4-AF30-0482084044D1}"/>
              </a:ext>
            </a:extLst>
          </p:cNvPr>
          <p:cNvSpPr txBox="1"/>
          <p:nvPr/>
        </p:nvSpPr>
        <p:spPr>
          <a:xfrm>
            <a:off x="457200" y="2444646"/>
            <a:ext cx="8229600" cy="3082832"/>
          </a:xfrm>
          <a:prstGeom prst="rect">
            <a:avLst/>
          </a:prstGeom>
          <a:noFill/>
        </p:spPr>
        <p:txBody>
          <a:bodyPr wrap="square">
            <a:spAutoFit/>
          </a:bodyPr>
          <a:lstStyle>
            <a:defPPr>
              <a:defRPr lang="en-US"/>
            </a:defPPr>
            <a:lvl1pPr marL="342900" indent="-342900">
              <a:lnSpc>
                <a:spcPct val="150000"/>
              </a:lnSpc>
              <a:buClr>
                <a:srgbClr val="00B0F0"/>
              </a:buClr>
              <a:buSzPct val="50000"/>
              <a:buFontTx/>
              <a:buChar char="■"/>
              <a:defRPr sz="1600" b="0" i="0" u="none" strike="noStrike" baseline="0">
                <a:solidFill>
                  <a:srgbClr val="000000"/>
                </a:solidFill>
                <a:latin typeface="Calibri" panose="020F0502020204030204" pitchFamily="34" charset="0"/>
              </a:defRPr>
            </a:lvl1pPr>
          </a:lstStyle>
          <a:p>
            <a:r>
              <a:rPr lang="en-US" altLang="ko-KR" dirty="0"/>
              <a:t>Previously Published material (copyright assertion indicated) shall not be presented/submitted to the Working Group nor incorporated into a Working Group draft unless permission is granted.</a:t>
            </a:r>
          </a:p>
          <a:p>
            <a:r>
              <a:rPr lang="en-US" altLang="ko-KR" dirty="0"/>
              <a:t>Prior to presentation or submission, you shall notify the Working Group Chair of previously Published material and should assist the Chair in obtaining copyright permission acceptable to IEEE SA.</a:t>
            </a:r>
          </a:p>
          <a:p>
            <a:r>
              <a:rPr lang="en-US" altLang="ko-KR" dirty="0"/>
              <a:t>For material that is not previously Published, IEEE is automatically granted a license to use any material that is presented or submitted.</a:t>
            </a:r>
            <a:endParaRPr lang="ko-KR" altLang="en-US" dirty="0"/>
          </a:p>
        </p:txBody>
      </p:sp>
    </p:spTree>
    <p:extLst>
      <p:ext uri="{BB962C8B-B14F-4D97-AF65-F5344CB8AC3E}">
        <p14:creationId xmlns:p14="http://schemas.microsoft.com/office/powerpoint/2010/main" val="3460266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FA28448-4AB1-4743-8C7A-FF9532F87F39}"/>
              </a:ext>
            </a:extLst>
          </p:cNvPr>
          <p:cNvSpPr>
            <a:spLocks noGrp="1"/>
          </p:cNvSpPr>
          <p:nvPr>
            <p:ph type="title"/>
          </p:nvPr>
        </p:nvSpPr>
        <p:spPr/>
        <p:txBody>
          <a:bodyPr/>
          <a:lstStyle/>
          <a:p>
            <a:r>
              <a:rPr lang="en-US" altLang="ko-KR" dirty="0"/>
              <a:t>IEEE SA COPYRIGHT POLICY</a:t>
            </a:r>
            <a:endParaRPr lang="ko-KR" altLang="en-US" dirty="0"/>
          </a:p>
        </p:txBody>
      </p:sp>
      <p:sp>
        <p:nvSpPr>
          <p:cNvPr id="3" name="바닥글 개체 틀 2">
            <a:extLst>
              <a:ext uri="{FF2B5EF4-FFF2-40B4-BE49-F238E27FC236}">
                <a16:creationId xmlns:a16="http://schemas.microsoft.com/office/drawing/2014/main" id="{EF867402-FF1D-45B1-B54B-B28457A48E36}"/>
              </a:ext>
            </a:extLst>
          </p:cNvPr>
          <p:cNvSpPr>
            <a:spLocks noGrp="1"/>
          </p:cNvSpPr>
          <p:nvPr>
            <p:ph type="ftr" sz="quarter" idx="11"/>
          </p:nvPr>
        </p:nvSpPr>
        <p:spPr/>
        <p:txBody>
          <a:bodyPr/>
          <a:lstStyle/>
          <a:p>
            <a:pPr>
              <a:defRPr/>
            </a:pPr>
            <a:r>
              <a:rPr lang="en-US"/>
              <a:t>3079-21-0001-01-0000-Session #17 WG Opening Plenary</a:t>
            </a:r>
            <a:endParaRPr lang="en-US" dirty="0"/>
          </a:p>
        </p:txBody>
      </p:sp>
      <p:sp>
        <p:nvSpPr>
          <p:cNvPr id="4" name="슬라이드 번호 개체 틀 3">
            <a:extLst>
              <a:ext uri="{FF2B5EF4-FFF2-40B4-BE49-F238E27FC236}">
                <a16:creationId xmlns:a16="http://schemas.microsoft.com/office/drawing/2014/main" id="{8ADD94B7-3673-4124-9C8B-2E4DAE62CDED}"/>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10" name="TextBox 9">
            <a:extLst>
              <a:ext uri="{FF2B5EF4-FFF2-40B4-BE49-F238E27FC236}">
                <a16:creationId xmlns:a16="http://schemas.microsoft.com/office/drawing/2014/main" id="{4AEE6973-5015-4944-A3D9-26A119E141FB}"/>
              </a:ext>
            </a:extLst>
          </p:cNvPr>
          <p:cNvSpPr txBox="1"/>
          <p:nvPr/>
        </p:nvSpPr>
        <p:spPr>
          <a:xfrm>
            <a:off x="266700" y="863554"/>
            <a:ext cx="8458200" cy="5130892"/>
          </a:xfrm>
          <a:prstGeom prst="rect">
            <a:avLst/>
          </a:prstGeom>
          <a:noFill/>
        </p:spPr>
        <p:txBody>
          <a:bodyPr wrap="square">
            <a:spAutoFit/>
          </a:bodyPr>
          <a:lstStyle>
            <a:defPPr>
              <a:defRPr lang="en-US"/>
            </a:defPPr>
            <a:lvl1pPr marL="342900" indent="-342900">
              <a:lnSpc>
                <a:spcPct val="150000"/>
              </a:lnSpc>
              <a:buClr>
                <a:srgbClr val="00B0F0"/>
              </a:buClr>
              <a:buSzPct val="50000"/>
              <a:buFontTx/>
              <a:buChar char="■"/>
              <a:defRPr sz="1600" b="0" i="0" u="none" strike="noStrike" baseline="0">
                <a:solidFill>
                  <a:srgbClr val="000000"/>
                </a:solidFill>
                <a:latin typeface="Calibri" panose="020F0502020204030204" pitchFamily="34" charset="0"/>
              </a:defRPr>
            </a:lvl1pPr>
          </a:lstStyle>
          <a:p>
            <a:r>
              <a:rPr lang="en-US" altLang="ko-KR" dirty="0"/>
              <a:t>The IEEE SA Copyright Policy is described in the IEEE SA Standards Board Bylaws and IEEE SA Standards Board Operations Manual</a:t>
            </a:r>
          </a:p>
          <a:p>
            <a:pPr marL="360363" indent="-180975">
              <a:buClrTx/>
              <a:buFont typeface="Calibri" panose="020F0502020204030204" pitchFamily="34" charset="0"/>
              <a:buChar char="-"/>
            </a:pPr>
            <a:r>
              <a:rPr lang="en-US" altLang="ko-KR" sz="1400" dirty="0"/>
              <a:t>IEEE SA Copyright Policy, see</a:t>
            </a:r>
          </a:p>
          <a:p>
            <a:pPr marL="809625" indent="0">
              <a:buNone/>
            </a:pPr>
            <a:r>
              <a:rPr lang="en-US" altLang="ko-KR" sz="1400" dirty="0"/>
              <a:t>Clause 7 of the IEEE SA Standards Board Bylaws</a:t>
            </a:r>
          </a:p>
          <a:p>
            <a:pPr marL="809625" indent="0">
              <a:buNone/>
            </a:pPr>
            <a:r>
              <a:rPr lang="en-US" altLang="ko-KR" sz="1200" dirty="0">
                <a:hlinkClick r:id="rId2"/>
              </a:rPr>
              <a:t>https://standards.ieee.org/about/policies/bylaws/sect6‐7.html#7</a:t>
            </a:r>
            <a:endParaRPr lang="en-US" altLang="ko-KR" sz="1200" dirty="0"/>
          </a:p>
          <a:p>
            <a:pPr marL="809625" indent="0">
              <a:buNone/>
            </a:pPr>
            <a:r>
              <a:rPr lang="en-US" altLang="ko-KR" sz="1400" dirty="0"/>
              <a:t>Clause 6.1 of the IEEE SA Standards Board Operations Manual</a:t>
            </a:r>
          </a:p>
          <a:p>
            <a:pPr marL="809625" indent="0">
              <a:buNone/>
            </a:pPr>
            <a:r>
              <a:rPr lang="en-US" altLang="ko-KR" sz="1200" dirty="0">
                <a:hlinkClick r:id="rId3"/>
              </a:rPr>
              <a:t>https://standards.ieee.org/about/policies/opman/sect6.html</a:t>
            </a:r>
            <a:endParaRPr lang="en-US" altLang="ko-KR" sz="1200" dirty="0"/>
          </a:p>
          <a:p>
            <a:r>
              <a:rPr lang="en-US" altLang="ko-KR" dirty="0"/>
              <a:t>IEEE SA Copyright Permission</a:t>
            </a:r>
          </a:p>
          <a:p>
            <a:pPr marL="360363" indent="-180975">
              <a:buClrTx/>
              <a:buFont typeface="Calibri" panose="020F0502020204030204" pitchFamily="34" charset="0"/>
              <a:buChar char="-"/>
            </a:pPr>
            <a:r>
              <a:rPr lang="en-US" altLang="ko-KR" sz="1400" dirty="0">
                <a:hlinkClick r:id="rId4"/>
              </a:rPr>
              <a:t>https://standards.ieee.org/content/dam/</a:t>
            </a:r>
            <a:r>
              <a:rPr lang="en-US" altLang="ko-KR" sz="1400" dirty="0" err="1">
                <a:hlinkClick r:id="rId4"/>
              </a:rPr>
              <a:t>ieee</a:t>
            </a:r>
            <a:r>
              <a:rPr lang="en-US" altLang="ko-KR" sz="1400" dirty="0">
                <a:hlinkClick r:id="rId4"/>
              </a:rPr>
              <a:t>‐standards/standards/web/documents/other/permissionltrs.zip</a:t>
            </a:r>
            <a:endParaRPr lang="en-US" altLang="ko-KR" sz="1400" dirty="0"/>
          </a:p>
          <a:p>
            <a:r>
              <a:rPr lang="en-US" altLang="ko-KR" dirty="0"/>
              <a:t>IEEE SA Copyright FAQs</a:t>
            </a:r>
          </a:p>
          <a:p>
            <a:pPr marL="360363" indent="-180975">
              <a:buClrTx/>
              <a:buFont typeface="Calibri" panose="020F0502020204030204" pitchFamily="34" charset="0"/>
              <a:buChar char="-"/>
            </a:pPr>
            <a:r>
              <a:rPr lang="en-US" altLang="ko-KR" sz="1400" dirty="0">
                <a:hlinkClick r:id="rId5"/>
              </a:rPr>
              <a:t>http://standards.ieee.org/faqs/copyrights.html/</a:t>
            </a:r>
            <a:endParaRPr lang="en-US" altLang="ko-KR" sz="1400" dirty="0"/>
          </a:p>
          <a:p>
            <a:r>
              <a:rPr lang="en-US" altLang="ko-KR" dirty="0"/>
              <a:t>IEEE SA Best Practices for IEEE Standards Development</a:t>
            </a:r>
          </a:p>
          <a:p>
            <a:pPr marL="360363" indent="-180975">
              <a:buClrTx/>
              <a:buFont typeface="Calibri" panose="020F0502020204030204" pitchFamily="34" charset="0"/>
              <a:buChar char="-"/>
            </a:pPr>
            <a:r>
              <a:rPr lang="en-US" altLang="ko-KR" sz="1400" dirty="0">
                <a:hlinkClick r:id="rId6"/>
              </a:rPr>
              <a:t>http://standards.ieee.org/develop/policies/best_practices_for_ieee_standards_development_051215.pdf</a:t>
            </a:r>
            <a:endParaRPr lang="en-US" altLang="ko-KR" sz="1400" dirty="0"/>
          </a:p>
          <a:p>
            <a:r>
              <a:rPr lang="en-US" altLang="ko-KR" dirty="0"/>
              <a:t>Distribution of Draft Standards (see 6.1.3 of the SASB Operations Manual)</a:t>
            </a:r>
          </a:p>
          <a:p>
            <a:pPr marL="360363" indent="-180975">
              <a:buClrTx/>
              <a:buFont typeface="Calibri" panose="020F0502020204030204" pitchFamily="34" charset="0"/>
              <a:buChar char="-"/>
            </a:pPr>
            <a:r>
              <a:rPr lang="en-US" altLang="ko-KR" sz="1400" dirty="0">
                <a:hlinkClick r:id="rId3"/>
              </a:rPr>
              <a:t>https://standards.ieee.org/about/policies/opman/sect6.html</a:t>
            </a:r>
            <a:endParaRPr lang="ko-KR" altLang="en-US" sz="1400" dirty="0"/>
          </a:p>
        </p:txBody>
      </p:sp>
    </p:spTree>
    <p:extLst>
      <p:ext uri="{BB962C8B-B14F-4D97-AF65-F5344CB8AC3E}">
        <p14:creationId xmlns:p14="http://schemas.microsoft.com/office/powerpoint/2010/main" val="3685044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
        <p:nvSpPr>
          <p:cNvPr id="7" name="바닥글 개체 틀 1">
            <a:extLst>
              <a:ext uri="{FF2B5EF4-FFF2-40B4-BE49-F238E27FC236}">
                <a16:creationId xmlns:a16="http://schemas.microsoft.com/office/drawing/2014/main" id="{5A5959E8-3AF5-4672-9105-CFC9A1106705}"/>
              </a:ext>
            </a:extLst>
          </p:cNvPr>
          <p:cNvSpPr>
            <a:spLocks noGrp="1"/>
          </p:cNvSpPr>
          <p:nvPr>
            <p:ph type="ftr" sz="quarter" idx="11"/>
          </p:nvPr>
        </p:nvSpPr>
        <p:spPr>
          <a:xfrm>
            <a:off x="457200" y="6610350"/>
            <a:ext cx="4038600" cy="247650"/>
          </a:xfrm>
        </p:spPr>
        <p:txBody>
          <a:bodyPr/>
          <a:lstStyle/>
          <a:p>
            <a:pPr>
              <a:defRPr/>
            </a:pPr>
            <a:r>
              <a:rPr lang="en-US"/>
              <a:t>3079-21-0001-01-0000-Session #17 WG Opening Plenary</a:t>
            </a:r>
            <a:endParaRPr lang="en-US" dirty="0"/>
          </a:p>
        </p:txBody>
      </p:sp>
    </p:spTree>
    <p:extLst>
      <p:ext uri="{BB962C8B-B14F-4D97-AF65-F5344CB8AC3E}">
        <p14:creationId xmlns:p14="http://schemas.microsoft.com/office/powerpoint/2010/main" val="2578054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Items for This Meeting</a:t>
            </a:r>
            <a:endParaRPr lang="ko-KR" altLang="en-US" dirty="0"/>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18</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457200" y="914400"/>
            <a:ext cx="83820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Review &amp; modifying to the IEEE P3079-2020.</a:t>
            </a:r>
          </a:p>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Development to the IEEE 3079.1 draft document for standard</a:t>
            </a:r>
          </a:p>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Development to the IEEE 3079.2 draft document for standard</a:t>
            </a:r>
          </a:p>
        </p:txBody>
      </p:sp>
      <p:sp>
        <p:nvSpPr>
          <p:cNvPr id="7" name="바닥글 개체 틀 1">
            <a:extLst>
              <a:ext uri="{FF2B5EF4-FFF2-40B4-BE49-F238E27FC236}">
                <a16:creationId xmlns:a16="http://schemas.microsoft.com/office/drawing/2014/main" id="{FCE108BF-456F-49DF-BDAA-74B5AC0B048F}"/>
              </a:ext>
            </a:extLst>
          </p:cNvPr>
          <p:cNvSpPr>
            <a:spLocks noGrp="1"/>
          </p:cNvSpPr>
          <p:nvPr>
            <p:ph type="ftr" sz="quarter" idx="11"/>
          </p:nvPr>
        </p:nvSpPr>
        <p:spPr>
          <a:xfrm>
            <a:off x="457200" y="6610350"/>
            <a:ext cx="4038600" cy="247650"/>
          </a:xfrm>
        </p:spPr>
        <p:txBody>
          <a:bodyPr/>
          <a:lstStyle/>
          <a:p>
            <a:pPr>
              <a:defRPr/>
            </a:pPr>
            <a:r>
              <a:rPr lang="en-US"/>
              <a:t>3079-21-0001-01-0000-Session #17 WG Opening Plenary</a:t>
            </a:r>
            <a:endParaRPr lang="en-US" dirty="0"/>
          </a:p>
        </p:txBody>
      </p:sp>
    </p:spTree>
    <p:extLst>
      <p:ext uri="{BB962C8B-B14F-4D97-AF65-F5344CB8AC3E}">
        <p14:creationId xmlns:p14="http://schemas.microsoft.com/office/powerpoint/2010/main" val="270381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3079-21-0001-01-0000-Session #17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A2C5D8-4830-4EB4-AA25-7148671DEF7E}"/>
              </a:ext>
            </a:extLst>
          </p:cNvPr>
          <p:cNvSpPr>
            <a:spLocks noGrp="1"/>
          </p:cNvSpPr>
          <p:nvPr>
            <p:ph type="title"/>
          </p:nvPr>
        </p:nvSpPr>
        <p:spPr/>
        <p:txBody>
          <a:bodyPr/>
          <a:lstStyle/>
          <a:p>
            <a:r>
              <a:rPr lang="en-US" altLang="ko-KR" dirty="0"/>
              <a:t>Future Sessions – 2021</a:t>
            </a:r>
            <a:endParaRPr lang="ko-KR" altLang="en-US" dirty="0"/>
          </a:p>
        </p:txBody>
      </p:sp>
      <p:sp>
        <p:nvSpPr>
          <p:cNvPr id="3" name="바닥글 개체 틀 2">
            <a:extLst>
              <a:ext uri="{FF2B5EF4-FFF2-40B4-BE49-F238E27FC236}">
                <a16:creationId xmlns:a16="http://schemas.microsoft.com/office/drawing/2014/main" id="{3EC62B0A-E602-4594-8C15-ECD289F8BCC4}"/>
              </a:ext>
            </a:extLst>
          </p:cNvPr>
          <p:cNvSpPr>
            <a:spLocks noGrp="1"/>
          </p:cNvSpPr>
          <p:nvPr>
            <p:ph type="ftr" sz="quarter" idx="11"/>
          </p:nvPr>
        </p:nvSpPr>
        <p:spPr/>
        <p:txBody>
          <a:bodyPr/>
          <a:lstStyle/>
          <a:p>
            <a:pPr>
              <a:defRPr/>
            </a:pPr>
            <a:r>
              <a:rPr lang="en-US"/>
              <a:t>3079-21-0001-01-0000-Session #17 WG Opening Plenary</a:t>
            </a:r>
            <a:endParaRPr lang="en-US" dirty="0"/>
          </a:p>
        </p:txBody>
      </p:sp>
      <p:sp>
        <p:nvSpPr>
          <p:cNvPr id="4" name="슬라이드 번호 개체 틀 3">
            <a:extLst>
              <a:ext uri="{FF2B5EF4-FFF2-40B4-BE49-F238E27FC236}">
                <a16:creationId xmlns:a16="http://schemas.microsoft.com/office/drawing/2014/main" id="{ED6FF144-C1E5-4B9E-BD2F-F2983219360C}"/>
              </a:ext>
            </a:extLst>
          </p:cNvPr>
          <p:cNvSpPr>
            <a:spLocks noGrp="1"/>
          </p:cNvSpPr>
          <p:nvPr>
            <p:ph type="sldNum" sz="quarter" idx="12"/>
          </p:nvPr>
        </p:nvSpPr>
        <p:spPr/>
        <p:txBody>
          <a:bodyPr/>
          <a:lstStyle/>
          <a:p>
            <a:pPr>
              <a:defRPr/>
            </a:pPr>
            <a:fld id="{2E8BD8E8-FEBE-4B48-A872-D5E72F1EB77B}" type="slidenum">
              <a:rPr lang="en-US" smtClean="0"/>
              <a:pPr>
                <a:defRPr/>
              </a:pPr>
              <a:t>19</a:t>
            </a:fld>
            <a:endParaRPr lang="en-US">
              <a:latin typeface="Myriad Pro" charset="0"/>
            </a:endParaRPr>
          </a:p>
        </p:txBody>
      </p:sp>
      <p:sp>
        <p:nvSpPr>
          <p:cNvPr id="5" name="직사각형 4">
            <a:extLst>
              <a:ext uri="{FF2B5EF4-FFF2-40B4-BE49-F238E27FC236}">
                <a16:creationId xmlns:a16="http://schemas.microsoft.com/office/drawing/2014/main" id="{70C51E10-DEB0-40F7-BCA3-53D3568949E1}"/>
              </a:ext>
            </a:extLst>
          </p:cNvPr>
          <p:cNvSpPr/>
          <p:nvPr/>
        </p:nvSpPr>
        <p:spPr>
          <a:xfrm>
            <a:off x="266700" y="990600"/>
            <a:ext cx="8458200" cy="1687963"/>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April 19-23 2021, Virtual conference</a:t>
            </a:r>
          </a:p>
          <a:p>
            <a:pPr marL="34290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19-23 2021, Frankfurt, Germany (TBD)</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October 04-08 2021, Toshkent, Republic of Uzbekistan (TBD)</a:t>
            </a:r>
          </a:p>
        </p:txBody>
      </p:sp>
    </p:spTree>
    <p:extLst>
      <p:ext uri="{BB962C8B-B14F-4D97-AF65-F5344CB8AC3E}">
        <p14:creationId xmlns:p14="http://schemas.microsoft.com/office/powerpoint/2010/main" val="2746268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A2C5D8-4830-4EB4-AA25-7148671DEF7E}"/>
              </a:ext>
            </a:extLst>
          </p:cNvPr>
          <p:cNvSpPr>
            <a:spLocks noGrp="1"/>
          </p:cNvSpPr>
          <p:nvPr>
            <p:ph type="title"/>
          </p:nvPr>
        </p:nvSpPr>
        <p:spPr/>
        <p:txBody>
          <a:bodyPr/>
          <a:lstStyle/>
          <a:p>
            <a:r>
              <a:rPr lang="en-US" altLang="ko-KR" dirty="0"/>
              <a:t>Future Sessions – 2022</a:t>
            </a:r>
            <a:endParaRPr lang="ko-KR" altLang="en-US" dirty="0"/>
          </a:p>
        </p:txBody>
      </p:sp>
      <p:sp>
        <p:nvSpPr>
          <p:cNvPr id="3" name="바닥글 개체 틀 2">
            <a:extLst>
              <a:ext uri="{FF2B5EF4-FFF2-40B4-BE49-F238E27FC236}">
                <a16:creationId xmlns:a16="http://schemas.microsoft.com/office/drawing/2014/main" id="{3EC62B0A-E602-4594-8C15-ECD289F8BCC4}"/>
              </a:ext>
            </a:extLst>
          </p:cNvPr>
          <p:cNvSpPr>
            <a:spLocks noGrp="1"/>
          </p:cNvSpPr>
          <p:nvPr>
            <p:ph type="ftr" sz="quarter" idx="11"/>
          </p:nvPr>
        </p:nvSpPr>
        <p:spPr/>
        <p:txBody>
          <a:bodyPr/>
          <a:lstStyle/>
          <a:p>
            <a:pPr>
              <a:defRPr/>
            </a:pPr>
            <a:r>
              <a:rPr lang="en-US"/>
              <a:t>3079-21-0001-01-0000-Session #17 WG Opening Plenary</a:t>
            </a:r>
            <a:endParaRPr lang="en-US" dirty="0"/>
          </a:p>
        </p:txBody>
      </p:sp>
      <p:sp>
        <p:nvSpPr>
          <p:cNvPr id="4" name="슬라이드 번호 개체 틀 3">
            <a:extLst>
              <a:ext uri="{FF2B5EF4-FFF2-40B4-BE49-F238E27FC236}">
                <a16:creationId xmlns:a16="http://schemas.microsoft.com/office/drawing/2014/main" id="{ED6FF144-C1E5-4B9E-BD2F-F2983219360C}"/>
              </a:ext>
            </a:extLst>
          </p:cNvPr>
          <p:cNvSpPr>
            <a:spLocks noGrp="1"/>
          </p:cNvSpPr>
          <p:nvPr>
            <p:ph type="sldNum" sz="quarter" idx="12"/>
          </p:nvPr>
        </p:nvSpPr>
        <p:spPr/>
        <p:txBody>
          <a:bodyPr/>
          <a:lstStyle/>
          <a:p>
            <a:pPr>
              <a:defRPr/>
            </a:pPr>
            <a:fld id="{2E8BD8E8-FEBE-4B48-A872-D5E72F1EB77B}" type="slidenum">
              <a:rPr lang="en-US" smtClean="0"/>
              <a:pPr>
                <a:defRPr/>
              </a:pPr>
              <a:t>20</a:t>
            </a:fld>
            <a:endParaRPr lang="en-US">
              <a:latin typeface="Myriad Pro" charset="0"/>
            </a:endParaRPr>
          </a:p>
        </p:txBody>
      </p:sp>
      <p:sp>
        <p:nvSpPr>
          <p:cNvPr id="5" name="직사각형 4">
            <a:extLst>
              <a:ext uri="{FF2B5EF4-FFF2-40B4-BE49-F238E27FC236}">
                <a16:creationId xmlns:a16="http://schemas.microsoft.com/office/drawing/2014/main" id="{70C51E10-DEB0-40F7-BCA3-53D3568949E1}"/>
              </a:ext>
            </a:extLst>
          </p:cNvPr>
          <p:cNvSpPr/>
          <p:nvPr/>
        </p:nvSpPr>
        <p:spPr>
          <a:xfrm>
            <a:off x="266700" y="990600"/>
            <a:ext cx="8458200" cy="4457952"/>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3333CC"/>
                </a:solidFill>
                <a:latin typeface="Times New Roman"/>
              </a:rPr>
              <a:t>February 07-11 2022, </a:t>
            </a:r>
            <a:r>
              <a:rPr lang="en-US" altLang="ko-KR" sz="2400" b="1" kern="0" dirty="0">
                <a:solidFill>
                  <a:srgbClr val="0000FF"/>
                </a:solidFill>
                <a:latin typeface="Times New Roman"/>
              </a:rPr>
              <a:t>KRISS Office, 267 </a:t>
            </a:r>
            <a:r>
              <a:rPr lang="en-US" altLang="ko-KR" sz="2400" b="1" kern="0" dirty="0" err="1">
                <a:solidFill>
                  <a:srgbClr val="0000FF"/>
                </a:solidFill>
                <a:latin typeface="Times New Roman"/>
              </a:rPr>
              <a:t>Gajeong-ro</a:t>
            </a:r>
            <a:r>
              <a:rPr lang="en-US" altLang="ko-KR" sz="2400" b="1" kern="0" dirty="0">
                <a:solidFill>
                  <a:srgbClr val="0000FF"/>
                </a:solidFill>
                <a:latin typeface="Times New Roman"/>
              </a:rPr>
              <a:t>, </a:t>
            </a:r>
            <a:r>
              <a:rPr lang="en-US" altLang="ko-KR" sz="2400" b="1" kern="0" dirty="0" err="1">
                <a:solidFill>
                  <a:srgbClr val="0000FF"/>
                </a:solidFill>
                <a:latin typeface="Times New Roman"/>
              </a:rPr>
              <a:t>Yuseong-gu</a:t>
            </a:r>
            <a:r>
              <a:rPr lang="en-US" altLang="ko-KR" sz="2400" b="1" kern="0" dirty="0">
                <a:solidFill>
                  <a:srgbClr val="0000FF"/>
                </a:solidFill>
                <a:latin typeface="Times New Roman"/>
              </a:rPr>
              <a:t>, Daejeon, Republic of Korea</a:t>
            </a:r>
            <a:endParaRPr lang="en-US" altLang="ko-KR" sz="2400" b="1" kern="0" dirty="0">
              <a:solidFill>
                <a:srgbClr val="FF0000"/>
              </a:solidFill>
              <a:latin typeface="Times New Roman"/>
            </a:endParaRP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April 25-29 2021, 3 Park Avenue, (​IEEE-SA Office), New York City, New York 10016</a:t>
            </a:r>
          </a:p>
          <a:p>
            <a:pPr marL="34290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25-29 2022, Barcelona, Spain (Air B&amp;B)</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October 24-28 2022, E-1904 Aoyama-Twin Tower Bldg.,</a:t>
            </a:r>
            <a:br>
              <a:rPr lang="en-US" altLang="ko-KR" sz="2400" b="1" kern="0" dirty="0">
                <a:solidFill>
                  <a:srgbClr val="FF0000"/>
                </a:solidFill>
                <a:latin typeface="Times New Roman"/>
              </a:rPr>
            </a:br>
            <a:r>
              <a:rPr lang="en-US" altLang="ko-KR" sz="2400" b="1" kern="0" dirty="0">
                <a:solidFill>
                  <a:srgbClr val="FF0000"/>
                </a:solidFill>
                <a:latin typeface="Times New Roman"/>
              </a:rPr>
              <a:t>1-1-1 Minami-</a:t>
            </a:r>
            <a:r>
              <a:rPr lang="en-US" altLang="ko-KR" sz="2400" b="1" kern="0" dirty="0" err="1">
                <a:solidFill>
                  <a:srgbClr val="FF0000"/>
                </a:solidFill>
                <a:latin typeface="Times New Roman"/>
              </a:rPr>
              <a:t>aoyama</a:t>
            </a:r>
            <a:r>
              <a:rPr lang="en-US" altLang="ko-KR" sz="2400" b="1" kern="0" dirty="0">
                <a:solidFill>
                  <a:srgbClr val="FF0000"/>
                </a:solidFill>
                <a:latin typeface="Times New Roman"/>
              </a:rPr>
              <a:t>, Minato-ku, Tokyo 107-0062, Japan Tokyo, Japan</a:t>
            </a:r>
          </a:p>
        </p:txBody>
      </p:sp>
    </p:spTree>
    <p:extLst>
      <p:ext uri="{BB962C8B-B14F-4D97-AF65-F5344CB8AC3E}">
        <p14:creationId xmlns:p14="http://schemas.microsoft.com/office/powerpoint/2010/main" val="3746616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96725386"/>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2021-</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01</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-28</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Seo</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Dong Il</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DTCP</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+82 10 3135 3194</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dillon.seo@dtcp.capital</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3079</a:t>
            </a:r>
            <a:br>
              <a:rPr lang="en-GB" altLang="ko-KR" sz="1800" dirty="0"/>
            </a:br>
            <a:r>
              <a:rPr lang="en-US" altLang="ko-KR" sz="1800" dirty="0"/>
              <a:t>Human Factor for Immersive Content Working Group</a:t>
            </a:r>
            <a:br>
              <a:rPr lang="en-US" altLang="ko-KR" sz="1800" dirty="0"/>
            </a:br>
            <a:r>
              <a:rPr lang="en-US" altLang="ko-KR" sz="1800" dirty="0" err="1"/>
              <a:t>Seo</a:t>
            </a:r>
            <a:r>
              <a:rPr lang="en-US" altLang="ko-KR" sz="1800" dirty="0"/>
              <a:t>, Dong Il Dillon, </a:t>
            </a:r>
            <a:r>
              <a:rPr lang="en-US" altLang="ko-KR" sz="1800" dirty="0" err="1"/>
              <a:t>dillon.seo@dtcp.capital</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a:xfrm>
            <a:off x="457200" y="6610350"/>
            <a:ext cx="4038600" cy="247650"/>
          </a:xfrm>
        </p:spPr>
        <p:txBody>
          <a:bodyPr/>
          <a:lstStyle/>
          <a:p>
            <a:pPr>
              <a:defRPr/>
            </a:pPr>
            <a:r>
              <a:rPr lang="en-US"/>
              <a:t>3079-21-0001-01-0000-Session #17 WG Opening Plenary</a:t>
            </a:r>
            <a:endParaRPr lang="en-US" dirty="0"/>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380539" y="5334000"/>
            <a:ext cx="8382000" cy="523220"/>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sz="1400" b="1" dirty="0">
                <a:solidFill>
                  <a:srgbClr val="000000"/>
                </a:solidFill>
                <a:latin typeface="Times New Roman" pitchFamily="18" charset="0"/>
                <a:ea typeface="+mn-ea"/>
                <a:cs typeface="+mn-cs"/>
              </a:rPr>
              <a:t>Contact to Video Conference: https://global.gotomeeting.com/join/479737733</a:t>
            </a:r>
          </a:p>
        </p:txBody>
      </p:sp>
      <p:sp>
        <p:nvSpPr>
          <p:cNvPr id="8" name="바닥글 개체 틀 1">
            <a:extLst>
              <a:ext uri="{FF2B5EF4-FFF2-40B4-BE49-F238E27FC236}">
                <a16:creationId xmlns:a16="http://schemas.microsoft.com/office/drawing/2014/main" id="{6E19BE5C-5A6C-4575-9D4B-CC888E0C5CE4}"/>
              </a:ext>
            </a:extLst>
          </p:cNvPr>
          <p:cNvSpPr>
            <a:spLocks noGrp="1"/>
          </p:cNvSpPr>
          <p:nvPr>
            <p:ph type="ftr" sz="quarter" idx="11"/>
          </p:nvPr>
        </p:nvSpPr>
        <p:spPr>
          <a:xfrm>
            <a:off x="457200" y="6610350"/>
            <a:ext cx="4038600" cy="247650"/>
          </a:xfrm>
        </p:spPr>
        <p:txBody>
          <a:bodyPr/>
          <a:lstStyle/>
          <a:p>
            <a:pPr>
              <a:defRPr/>
            </a:pPr>
            <a:r>
              <a:rPr lang="en-US"/>
              <a:t>3079-21-0001-01-0000-Session #17 WG Opening Plenary</a:t>
            </a:r>
            <a:endParaRPr lang="en-US" dirty="0"/>
          </a:p>
        </p:txBody>
      </p:sp>
      <p:graphicFrame>
        <p:nvGraphicFramePr>
          <p:cNvPr id="7" name="표 6">
            <a:extLst>
              <a:ext uri="{FF2B5EF4-FFF2-40B4-BE49-F238E27FC236}">
                <a16:creationId xmlns:a16="http://schemas.microsoft.com/office/drawing/2014/main" id="{D18D7C00-797E-43B7-B81B-4A531EB63BD5}"/>
              </a:ext>
            </a:extLst>
          </p:cNvPr>
          <p:cNvGraphicFramePr>
            <a:graphicFrameLocks noGrp="1"/>
          </p:cNvGraphicFramePr>
          <p:nvPr>
            <p:extLst>
              <p:ext uri="{D42A27DB-BD31-4B8C-83A1-F6EECF244321}">
                <p14:modId xmlns:p14="http://schemas.microsoft.com/office/powerpoint/2010/main" val="216737127"/>
              </p:ext>
            </p:extLst>
          </p:nvPr>
        </p:nvGraphicFramePr>
        <p:xfrm>
          <a:off x="380539" y="914400"/>
          <a:ext cx="8382000" cy="4309545"/>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682970">
                  <a:extLst>
                    <a:ext uri="{9D8B030D-6E8A-4147-A177-3AD203B41FA5}">
                      <a16:colId xmlns:a16="http://schemas.microsoft.com/office/drawing/2014/main" val="1987718144"/>
                    </a:ext>
                  </a:extLst>
                </a:gridCol>
                <a:gridCol w="1409700">
                  <a:extLst>
                    <a:ext uri="{9D8B030D-6E8A-4147-A177-3AD203B41FA5}">
                      <a16:colId xmlns:a16="http://schemas.microsoft.com/office/drawing/2014/main" val="1701110979"/>
                    </a:ext>
                  </a:extLst>
                </a:gridCol>
                <a:gridCol w="1409700">
                  <a:extLst>
                    <a:ext uri="{9D8B030D-6E8A-4147-A177-3AD203B41FA5}">
                      <a16:colId xmlns:a16="http://schemas.microsoft.com/office/drawing/2014/main" val="2964742883"/>
                    </a:ext>
                  </a:extLst>
                </a:gridCol>
                <a:gridCol w="1409700">
                  <a:extLst>
                    <a:ext uri="{9D8B030D-6E8A-4147-A177-3AD203B41FA5}">
                      <a16:colId xmlns:a16="http://schemas.microsoft.com/office/drawing/2014/main" val="679344801"/>
                    </a:ext>
                  </a:extLst>
                </a:gridCol>
                <a:gridCol w="1409700">
                  <a:extLst>
                    <a:ext uri="{9D8B030D-6E8A-4147-A177-3AD203B41FA5}">
                      <a16:colId xmlns:a16="http://schemas.microsoft.com/office/drawing/2014/main" val="1253518222"/>
                    </a:ext>
                  </a:extLst>
                </a:gridCol>
              </a:tblGrid>
              <a:tr h="613664">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(February 0</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 2021)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02,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03,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04,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05,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697910">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9:00-10:30a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107156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11:00-12:30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Roll Call</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Reviewing last meeting </a:t>
                      </a:r>
                      <a:b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minutes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3079.1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3079.1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Closing Plenary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107156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 – 3:00p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WG Meeting</a:t>
                      </a:r>
                    </a:p>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(Topic: </a:t>
                      </a:r>
                      <a:b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3079.1 Summary</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3079.2 Summary)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a:effectLst/>
                          <a:latin typeface="Times New Roman" panose="02020603050405020304" pitchFamily="18" charset="0"/>
                          <a:ea typeface="+mn-ea"/>
                          <a:cs typeface="Times New Roman" panose="02020603050405020304" pitchFamily="18" charset="0"/>
                        </a:rPr>
                        <a:t>3079.1 </a:t>
                      </a:r>
                      <a:r>
                        <a:rPr lang="en-US" altLang="ko-KR" sz="1200" dirty="0">
                          <a:effectLst/>
                          <a:latin typeface="Times New Roman" panose="02020603050405020304" pitchFamily="18" charset="0"/>
                          <a:ea typeface="+mn-ea"/>
                          <a:cs typeface="Times New Roman" panose="02020603050405020304" pitchFamily="18" charset="0"/>
                        </a:rPr>
                        <a:t>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5484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3:30 – 5:00p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a:extLst>
              <a:ext uri="{FF2B5EF4-FFF2-40B4-BE49-F238E27FC236}">
                <a16:creationId xmlns:a16="http://schemas.microsoft.com/office/drawing/2014/main" id="{034D177C-2625-4C3C-AD62-E3AB5B380212}"/>
              </a:ext>
            </a:extLst>
          </p:cNvPr>
          <p:cNvSpPr>
            <a:spLocks noGrp="1"/>
          </p:cNvSpPr>
          <p:nvPr>
            <p:ph idx="1"/>
          </p:nvPr>
        </p:nvSpPr>
        <p:spPr/>
        <p:txBody>
          <a:bodyPr>
            <a:normAutofit fontScale="92500" lnSpcReduction="10000"/>
          </a:bodyPr>
          <a:lstStyle/>
          <a:p>
            <a:pPr>
              <a:lnSpc>
                <a:spcPct val="130000"/>
              </a:lnSpc>
              <a:defRPr/>
            </a:pPr>
            <a:r>
              <a:rPr lang="en-US" altLang="ko-KR" sz="2400" dirty="0">
                <a:latin typeface="Arial" panose="020B0604020202020204" pitchFamily="34" charset="0"/>
                <a:cs typeface="Arial" panose="020B0604020202020204" pitchFamily="34" charset="0"/>
              </a:rPr>
              <a:t>Electronic Attendance ONLY</a:t>
            </a:r>
          </a:p>
          <a:p>
            <a:pPr>
              <a:lnSpc>
                <a:spcPct val="130000"/>
              </a:lnSpc>
              <a:defRPr/>
            </a:pPr>
            <a:r>
              <a:rPr lang="en-US" altLang="ko-KR" sz="2400" dirty="0">
                <a:latin typeface="Arial" panose="020B0604020202020204" pitchFamily="34" charset="0"/>
                <a:cs typeface="Arial" panose="020B0604020202020204" pitchFamily="34" charset="0"/>
              </a:rPr>
              <a:t>Electronic Attendance</a:t>
            </a:r>
          </a:p>
          <a:p>
            <a:pPr lvl="1">
              <a:lnSpc>
                <a:spcPct val="130000"/>
              </a:lnSpc>
              <a:defRPr/>
            </a:pPr>
            <a:r>
              <a:rPr lang="en-US" altLang="ja-JP" sz="2000" dirty="0">
                <a:latin typeface="Arial" panose="020B0604020202020204" pitchFamily="34" charset="0"/>
                <a:ea typeface="ＭＳ Ｐゴシック" charset="-128"/>
                <a:cs typeface="Arial" panose="020B0604020202020204" pitchFamily="34" charset="0"/>
              </a:rPr>
              <a:t>IMAT System   </a:t>
            </a:r>
          </a:p>
          <a:p>
            <a:pPr lvl="2">
              <a:lnSpc>
                <a:spcPct val="130000"/>
              </a:lnSpc>
              <a:defRPr/>
            </a:pPr>
            <a:r>
              <a:rPr lang="en-US" altLang="ja-JP" sz="1800" b="1" dirty="0">
                <a:latin typeface="Arial" panose="020B0604020202020204" pitchFamily="34" charset="0"/>
                <a:ea typeface="ＭＳ Ｐゴシック" charset="-128"/>
                <a:cs typeface="Arial" panose="020B0604020202020204" pitchFamily="34" charset="0"/>
                <a:hlinkClick r:id="rId2"/>
              </a:rPr>
              <a:t>https://imat.ieee.org/3079</a:t>
            </a:r>
            <a:endParaRPr lang="en-US" altLang="ja-JP" sz="1600" dirty="0">
              <a:latin typeface="Arial" panose="020B0604020202020204" pitchFamily="34" charset="0"/>
              <a:ea typeface="ＭＳ Ｐゴシック" charset="-128"/>
              <a:cs typeface="Arial" panose="020B0604020202020204" pitchFamily="34" charset="0"/>
            </a:endParaRPr>
          </a:p>
          <a:p>
            <a:pPr lvl="1">
              <a:lnSpc>
                <a:spcPct val="130000"/>
              </a:lnSpc>
              <a:defRPr/>
            </a:pPr>
            <a:r>
              <a:rPr lang="en-US" altLang="ko-KR" sz="2000" dirty="0">
                <a:latin typeface="Arial" charset="0"/>
              </a:rPr>
              <a:t>Mark attendance during every session </a:t>
            </a:r>
          </a:p>
          <a:p>
            <a:pPr>
              <a:lnSpc>
                <a:spcPct val="130000"/>
              </a:lnSpc>
              <a:defRPr/>
            </a:pPr>
            <a:r>
              <a:rPr lang="en-US" altLang="ko-KR" sz="2400" dirty="0">
                <a:latin typeface="Arial" charset="0"/>
              </a:rPr>
              <a:t>Total number of 3079 WG sessions: 13</a:t>
            </a:r>
          </a:p>
          <a:p>
            <a:pPr>
              <a:lnSpc>
                <a:spcPct val="130000"/>
              </a:lnSpc>
              <a:defRPr/>
            </a:pPr>
            <a:r>
              <a:rPr lang="en-US" altLang="ko-KR" sz="2400" dirty="0">
                <a:latin typeface="Arial" charset="0"/>
              </a:rPr>
              <a:t>07 sessions for 50% attendance to be counted towards WG voting membership</a:t>
            </a:r>
          </a:p>
          <a:p>
            <a:pPr>
              <a:lnSpc>
                <a:spcPct val="130000"/>
              </a:lnSpc>
              <a:defRPr/>
            </a:pPr>
            <a:r>
              <a:rPr lang="en-US" altLang="ko-KR" sz="2400" dirty="0">
                <a:latin typeface="Arial" charset="0"/>
              </a:rPr>
              <a:t>All attendance records are reported on the meeting minutes </a:t>
            </a:r>
          </a:p>
          <a:p>
            <a:pPr lvl="1">
              <a:lnSpc>
                <a:spcPct val="130000"/>
              </a:lnSpc>
              <a:defRPr/>
            </a:pPr>
            <a:r>
              <a:rPr lang="en-US" altLang="ko-KR" sz="2000" dirty="0">
                <a:latin typeface="Arial" charset="0"/>
              </a:rPr>
              <a:t>Please check the attendance records for any errors</a:t>
            </a:r>
            <a:endParaRPr lang="ko-KR" altLang="en-US" dirty="0"/>
          </a:p>
        </p:txBody>
      </p:sp>
      <p:sp>
        <p:nvSpPr>
          <p:cNvPr id="4" name="바닥글 개체 틀 3">
            <a:extLst>
              <a:ext uri="{FF2B5EF4-FFF2-40B4-BE49-F238E27FC236}">
                <a16:creationId xmlns:a16="http://schemas.microsoft.com/office/drawing/2014/main" id="{6B12A70F-3D3F-4ED8-A9B0-FFF02BF55163}"/>
              </a:ext>
            </a:extLst>
          </p:cNvPr>
          <p:cNvSpPr>
            <a:spLocks noGrp="1"/>
          </p:cNvSpPr>
          <p:nvPr>
            <p:ph type="ftr" sz="quarter" idx="11"/>
          </p:nvPr>
        </p:nvSpPr>
        <p:spPr/>
        <p:txBody>
          <a:bodyPr/>
          <a:lstStyle/>
          <a:p>
            <a:pPr>
              <a:defRPr/>
            </a:pPr>
            <a:r>
              <a:rPr lang="en-US"/>
              <a:t>3079-21-0001-01-0000-Session #17 WG Opening Plenary</a:t>
            </a:r>
            <a:endParaRPr lang="en-US" dirty="0"/>
          </a:p>
        </p:txBody>
      </p:sp>
      <p:sp>
        <p:nvSpPr>
          <p:cNvPr id="5" name="슬라이드 번호 개체 틀 4">
            <a:extLst>
              <a:ext uri="{FF2B5EF4-FFF2-40B4-BE49-F238E27FC236}">
                <a16:creationId xmlns:a16="http://schemas.microsoft.com/office/drawing/2014/main" id="{4B970662-C8AB-48BB-AA61-D13AB148629C}"/>
              </a:ext>
            </a:extLst>
          </p:cNvPr>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8" name="제목 1">
            <a:extLst>
              <a:ext uri="{FF2B5EF4-FFF2-40B4-BE49-F238E27FC236}">
                <a16:creationId xmlns:a16="http://schemas.microsoft.com/office/drawing/2014/main" id="{6FF3A023-0609-413D-BFD9-B351B33AFA9B}"/>
              </a:ext>
            </a:extLst>
          </p:cNvPr>
          <p:cNvSpPr>
            <a:spLocks noGrp="1"/>
          </p:cNvSpPr>
          <p:nvPr>
            <p:ph type="title"/>
          </p:nvPr>
        </p:nvSpPr>
        <p:spPr>
          <a:xfrm>
            <a:off x="457200" y="152401"/>
            <a:ext cx="8229600" cy="625474"/>
          </a:xfrm>
        </p:spPr>
        <p:txBody>
          <a:bodyPr/>
          <a:lstStyle/>
          <a:p>
            <a:r>
              <a:rPr lang="en-US" altLang="ko-KR" dirty="0"/>
              <a:t>Attendance</a:t>
            </a:r>
            <a:endParaRPr lang="ko-KR" altLang="en-US" dirty="0"/>
          </a:p>
        </p:txBody>
      </p:sp>
    </p:spTree>
    <p:extLst>
      <p:ext uri="{BB962C8B-B14F-4D97-AF65-F5344CB8AC3E}">
        <p14:creationId xmlns:p14="http://schemas.microsoft.com/office/powerpoint/2010/main" val="146486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3"/>
          <p:cNvSpPr>
            <a:spLocks noGrp="1" noChangeArrowheads="1"/>
          </p:cNvSpPr>
          <p:nvPr>
            <p:ph type="body" idx="1"/>
          </p:nvPr>
        </p:nvSpPr>
        <p:spPr>
          <a:xfrm>
            <a:off x="400050" y="1066800"/>
            <a:ext cx="8343900" cy="4495800"/>
          </a:xfrm>
        </p:spPr>
        <p:txBody>
          <a:bodyPr wrap="square">
            <a:normAutofit/>
          </a:bodyPr>
          <a:lstStyle/>
          <a:p>
            <a:pPr algn="just">
              <a:lnSpc>
                <a:spcPct val="90000"/>
              </a:lnSpc>
            </a:pPr>
            <a:r>
              <a:rPr lang="en-US" sz="2800" dirty="0">
                <a:latin typeface="Times New Roman" panose="02020603050405020304" pitchFamily="18" charset="0"/>
                <a:cs typeface="Times New Roman" panose="02020603050405020304" pitchFamily="18" charset="0"/>
              </a:rPr>
              <a:t>3079 Voting Membership described in</a:t>
            </a:r>
          </a:p>
          <a:p>
            <a:pPr lvl="1"/>
            <a:r>
              <a:rPr lang="en-US" sz="2400" dirty="0">
                <a:latin typeface="Times New Roman" panose="02020603050405020304" pitchFamily="18" charset="0"/>
                <a:cs typeface="Times New Roman" panose="02020603050405020304" pitchFamily="18" charset="0"/>
              </a:rPr>
              <a:t>DCN#: 3</a:t>
            </a:r>
            <a:r>
              <a:rPr lang="en-US" altLang="ko-KR" sz="2400" dirty="0">
                <a:latin typeface="Times New Roman" panose="02020603050405020304" pitchFamily="18" charset="0"/>
                <a:cs typeface="Times New Roman" panose="02020603050405020304" pitchFamily="18" charset="0"/>
              </a:rPr>
              <a:t>079</a:t>
            </a:r>
            <a:r>
              <a:rPr lang="en-US" sz="2400" dirty="0">
                <a:latin typeface="Times New Roman" panose="02020603050405020304" pitchFamily="18" charset="0"/>
                <a:cs typeface="Times New Roman" panose="02020603050405020304" pitchFamily="18" charset="0"/>
              </a:rPr>
              <a:t>-</a:t>
            </a:r>
            <a:r>
              <a:rPr lang="en-US" altLang="ko-KR" sz="2400" dirty="0">
                <a:latin typeface="Times New Roman" panose="02020603050405020304" pitchFamily="18" charset="0"/>
                <a:cs typeface="Times New Roman" panose="02020603050405020304" pitchFamily="18" charset="0"/>
              </a:rPr>
              <a:t>20</a:t>
            </a:r>
            <a:r>
              <a:rPr lang="en-US" sz="2400" dirty="0">
                <a:latin typeface="Times New Roman" panose="02020603050405020304" pitchFamily="18" charset="0"/>
                <a:cs typeface="Times New Roman" panose="02020603050405020304" pitchFamily="18" charset="0"/>
              </a:rPr>
              <a:t>-004</a:t>
            </a:r>
            <a:r>
              <a:rPr lang="en-US" altLang="ko-KR" sz="24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-00-0000 </a:t>
            </a:r>
            <a:r>
              <a:rPr lang="en-US" altLang="ko-KR" sz="2400" dirty="0">
                <a:latin typeface="Times New Roman" panose="02020603050405020304" pitchFamily="18" charset="0"/>
                <a:cs typeface="Times New Roman" panose="02020603050405020304" pitchFamily="18" charset="0"/>
              </a:rPr>
              <a:t>(https://mentor.ieee.org/3079/dcn/20/3079-20-0043-00-0000-ieee-3079-wg-p-p.pdf)</a:t>
            </a:r>
            <a:endParaRPr lang="en-US" sz="2400" dirty="0">
              <a:latin typeface="Times New Roman" panose="02020603050405020304" pitchFamily="18" charset="0"/>
              <a:cs typeface="Times New Roman" panose="02020603050405020304" pitchFamily="18" charset="0"/>
            </a:endParaRP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Two Plenary sessions out of four consecutive Plenary sessions on a moving window basis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dirty="0">
                <a:latin typeface="Times New Roman" panose="02020603050405020304" pitchFamily="18" charset="0"/>
                <a:cs typeface="Times New Roman" panose="02020603050405020304" pitchFamily="18" charset="0"/>
              </a:rPr>
              <a:t>Failure to vote on 2 out of last 3 WG LBs could result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loss of voting rights</a:t>
            </a:r>
            <a:endParaRPr lang="en-US" sz="2400" b="1" dirty="0">
              <a:latin typeface="Times New Roman" panose="02020603050405020304" pitchFamily="18" charset="0"/>
              <a:cs typeface="Times New Roman" panose="02020603050405020304" pitchFamily="18" charset="0"/>
            </a:endParaRP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바닥글 개체 틀 1">
            <a:extLst>
              <a:ext uri="{FF2B5EF4-FFF2-40B4-BE49-F238E27FC236}">
                <a16:creationId xmlns:a16="http://schemas.microsoft.com/office/drawing/2014/main" id="{10845B46-1010-43DE-BDEE-3AD421796CCC}"/>
              </a:ext>
            </a:extLst>
          </p:cNvPr>
          <p:cNvSpPr>
            <a:spLocks noGrp="1"/>
          </p:cNvSpPr>
          <p:nvPr>
            <p:ph type="ftr" sz="quarter" idx="11"/>
          </p:nvPr>
        </p:nvSpPr>
        <p:spPr>
          <a:xfrm>
            <a:off x="457200" y="6610350"/>
            <a:ext cx="4038600" cy="247650"/>
          </a:xfrm>
        </p:spPr>
        <p:txBody>
          <a:bodyPr/>
          <a:lstStyle/>
          <a:p>
            <a:pPr>
              <a:defRPr/>
            </a:pPr>
            <a:r>
              <a:rPr lang="en-US"/>
              <a:t>3079-21-0001-01-0000-Session #17 WG Opening Plenary</a:t>
            </a:r>
            <a:endParaRPr lang="en-US" dirty="0"/>
          </a:p>
        </p:txBody>
      </p:sp>
      <p:sp>
        <p:nvSpPr>
          <p:cNvPr id="8" name="Rectangle 2">
            <a:extLst>
              <a:ext uri="{FF2B5EF4-FFF2-40B4-BE49-F238E27FC236}">
                <a16:creationId xmlns:a16="http://schemas.microsoft.com/office/drawing/2014/main" id="{6C373B44-01EE-4DCA-A739-F3F338341AFC}"/>
              </a:ext>
            </a:extLst>
          </p:cNvPr>
          <p:cNvSpPr txBox="1">
            <a:spLocks noChangeArrowheads="1"/>
          </p:cNvSpPr>
          <p:nvPr/>
        </p:nvSpPr>
        <p:spPr>
          <a:xfrm>
            <a:off x="457200" y="152401"/>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a:lstStyle>
          <a:p>
            <a:pPr fontAlgn="auto">
              <a:spcAft>
                <a:spcPts val="0"/>
              </a:spcAft>
            </a:pPr>
            <a:r>
              <a:rPr lang="en-US">
                <a:latin typeface="Arial" charset="0"/>
              </a:rPr>
              <a:t>Voting Membership</a:t>
            </a:r>
            <a:endParaRPr lang="en-US" dirty="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 </a:t>
            </a:r>
            <a:r>
              <a:rPr lang="en-US" sz="2000" kern="0" dirty="0">
                <a:latin typeface="Times New Roman" panose="02020603050405020304" pitchFamily="18" charset="0"/>
                <a:cs typeface="Times New Roman" panose="02020603050405020304" pitchFamily="18" charset="0"/>
                <a:hlinkClick r:id="rId2"/>
              </a:rPr>
              <a:t>https://mentor.ieee.org/3079/documents</a:t>
            </a:r>
            <a:endParaRPr lang="en-US"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Standard Draft Documents: </a:t>
            </a:r>
            <a:r>
              <a:rPr lang="en-US" altLang="ko-KR" sz="2000" kern="0" dirty="0">
                <a:latin typeface="Times New Roman" panose="02020603050405020304" pitchFamily="18" charset="0"/>
                <a:cs typeface="Times New Roman" panose="02020603050405020304" pitchFamily="18" charset="0"/>
                <a:hlinkClick r:id="rId3"/>
              </a:rPr>
              <a:t>https://ieee-sa.imeetcentral.com/3079/</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Breakfast:</a:t>
            </a:r>
          </a:p>
          <a:p>
            <a:pPr lvl="1">
              <a:lnSpc>
                <a:spcPct val="150000"/>
              </a:lnSpc>
            </a:pPr>
            <a:r>
              <a:rPr lang="en-US" altLang="ko-KR" sz="1800" kern="0" dirty="0">
                <a:latin typeface="Times New Roman" panose="02020603050405020304" pitchFamily="18" charset="0"/>
                <a:cs typeface="Times New Roman" panose="02020603050405020304" pitchFamily="18" charset="0"/>
              </a:rPr>
              <a:t>Morning Coffee Break: 10:30 ~ 11:00</a:t>
            </a:r>
          </a:p>
          <a:p>
            <a:pPr lvl="1">
              <a:lnSpc>
                <a:spcPct val="150000"/>
              </a:lnSpc>
            </a:pPr>
            <a:r>
              <a:rPr lang="en-US" altLang="ko-KR" sz="1800" kern="0" dirty="0">
                <a:latin typeface="Times New Roman" panose="02020603050405020304" pitchFamily="18" charset="0"/>
                <a:cs typeface="Times New Roman" panose="02020603050405020304" pitchFamily="18" charset="0"/>
              </a:rPr>
              <a:t>Lunch Time: 12:30 ~ 13:30</a:t>
            </a:r>
          </a:p>
          <a:p>
            <a:pPr lvl="1">
              <a:lnSpc>
                <a:spcPct val="150000"/>
              </a:lnSpc>
            </a:pPr>
            <a:r>
              <a:rPr lang="en-US" altLang="ko-KR" sz="1800" kern="0" dirty="0">
                <a:latin typeface="Times New Roman" panose="02020603050405020304" pitchFamily="18" charset="0"/>
                <a:cs typeface="Times New Roman" panose="02020603050405020304" pitchFamily="18" charset="0"/>
              </a:rPr>
              <a:t>Afternoon Coffee Break: 15:00 ~ 15:30</a:t>
            </a:r>
          </a:p>
          <a:p>
            <a:pPr lvl="1">
              <a:lnSpc>
                <a:spcPct val="150000"/>
              </a:lnSpc>
            </a:pPr>
            <a:r>
              <a:rPr lang="en-US" altLang="ko-KR" sz="1800" kern="0" dirty="0">
                <a:latin typeface="Times New Roman" panose="02020603050405020304" pitchFamily="18" charset="0"/>
                <a:cs typeface="Times New Roman" panose="02020603050405020304" pitchFamily="18" charset="0"/>
              </a:rPr>
              <a:t>Dinner: </a:t>
            </a:r>
          </a:p>
        </p:txBody>
      </p:sp>
      <p:sp>
        <p:nvSpPr>
          <p:cNvPr id="7" name="바닥글 개체 틀 1">
            <a:extLst>
              <a:ext uri="{FF2B5EF4-FFF2-40B4-BE49-F238E27FC236}">
                <a16:creationId xmlns:a16="http://schemas.microsoft.com/office/drawing/2014/main" id="{87308EA3-DC7D-4226-A246-31393C944C25}"/>
              </a:ext>
            </a:extLst>
          </p:cNvPr>
          <p:cNvSpPr>
            <a:spLocks noGrp="1"/>
          </p:cNvSpPr>
          <p:nvPr>
            <p:ph type="ftr" sz="quarter" idx="11"/>
          </p:nvPr>
        </p:nvSpPr>
        <p:spPr>
          <a:xfrm>
            <a:off x="457200" y="6610350"/>
            <a:ext cx="4038600" cy="247650"/>
          </a:xfrm>
        </p:spPr>
        <p:txBody>
          <a:bodyPr/>
          <a:lstStyle/>
          <a:p>
            <a:pPr>
              <a:defRPr/>
            </a:pPr>
            <a:r>
              <a:rPr lang="en-US"/>
              <a:t>3079-21-0001-01-0000-Session #17 WG Opening Plenary</a:t>
            </a:r>
            <a:endParaRPr lang="en-US" dirty="0"/>
          </a:p>
        </p:txBody>
      </p:sp>
    </p:spTree>
    <p:extLst>
      <p:ext uri="{BB962C8B-B14F-4D97-AF65-F5344CB8AC3E}">
        <p14:creationId xmlns:p14="http://schemas.microsoft.com/office/powerpoint/2010/main" val="2911839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3079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3079 WG Chair is allowed to give verbal statements/interviews to the media on behalf of the IEEE 3079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
        <p:nvSpPr>
          <p:cNvPr id="6" name="바닥글 개체 틀 1">
            <a:extLst>
              <a:ext uri="{FF2B5EF4-FFF2-40B4-BE49-F238E27FC236}">
                <a16:creationId xmlns:a16="http://schemas.microsoft.com/office/drawing/2014/main" id="{8E124C1F-56E5-45E5-B731-1D03661931F5}"/>
              </a:ext>
            </a:extLst>
          </p:cNvPr>
          <p:cNvSpPr>
            <a:spLocks noGrp="1"/>
          </p:cNvSpPr>
          <p:nvPr>
            <p:ph type="ftr" sz="quarter" idx="11"/>
          </p:nvPr>
        </p:nvSpPr>
        <p:spPr>
          <a:xfrm>
            <a:off x="457200" y="6610350"/>
            <a:ext cx="4038600" cy="247650"/>
          </a:xfrm>
        </p:spPr>
        <p:txBody>
          <a:bodyPr/>
          <a:lstStyle/>
          <a:p>
            <a:pPr>
              <a:defRPr/>
            </a:pPr>
            <a:r>
              <a:rPr lang="en-US"/>
              <a:t>3079-21-0001-01-0000-Session #17 WG Opening Plenary</a:t>
            </a:r>
            <a:endParaRPr lang="en-US" dirty="0"/>
          </a:p>
        </p:txBody>
      </p:sp>
    </p:spTree>
    <p:extLst>
      <p:ext uri="{BB962C8B-B14F-4D97-AF65-F5344CB8AC3E}">
        <p14:creationId xmlns:p14="http://schemas.microsoft.com/office/powerpoint/2010/main" val="1884021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
        <p:nvSpPr>
          <p:cNvPr id="6" name="바닥글 개체 틀 1">
            <a:extLst>
              <a:ext uri="{FF2B5EF4-FFF2-40B4-BE49-F238E27FC236}">
                <a16:creationId xmlns:a16="http://schemas.microsoft.com/office/drawing/2014/main" id="{2362750C-67EE-4448-93AE-0E66137FFBB9}"/>
              </a:ext>
            </a:extLst>
          </p:cNvPr>
          <p:cNvSpPr>
            <a:spLocks noGrp="1"/>
          </p:cNvSpPr>
          <p:nvPr>
            <p:ph type="ftr" sz="quarter" idx="11"/>
          </p:nvPr>
        </p:nvSpPr>
        <p:spPr>
          <a:xfrm>
            <a:off x="457200" y="6610350"/>
            <a:ext cx="4038600" cy="247650"/>
          </a:xfrm>
        </p:spPr>
        <p:txBody>
          <a:bodyPr/>
          <a:lstStyle/>
          <a:p>
            <a:pPr>
              <a:defRPr/>
            </a:pPr>
            <a:r>
              <a:rPr lang="en-US"/>
              <a:t>3079-21-0001-01-0000-Session #17 WG Opening Plenary</a:t>
            </a:r>
            <a:endParaRPr lang="en-US" dirty="0"/>
          </a:p>
        </p:txBody>
      </p:sp>
    </p:spTree>
    <p:extLst>
      <p:ext uri="{BB962C8B-B14F-4D97-AF65-F5344CB8AC3E}">
        <p14:creationId xmlns:p14="http://schemas.microsoft.com/office/powerpoint/2010/main" val="261024000"/>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5923</TotalTime>
  <Words>2556</Words>
  <Application>Microsoft Office PowerPoint</Application>
  <PresentationFormat>화면 슬라이드 쇼(4:3)</PresentationFormat>
  <Paragraphs>245</Paragraphs>
  <Slides>22</Slides>
  <Notes>2</Notes>
  <HiddenSlides>0</HiddenSlides>
  <MMClips>0</MMClips>
  <ScaleCrop>false</ScaleCrop>
  <HeadingPairs>
    <vt:vector size="6" baseType="variant">
      <vt:variant>
        <vt:lpstr>사용한 글꼴</vt:lpstr>
      </vt:variant>
      <vt:variant>
        <vt:i4>8</vt:i4>
      </vt:variant>
      <vt:variant>
        <vt:lpstr>테마</vt:lpstr>
      </vt:variant>
      <vt:variant>
        <vt:i4>3</vt:i4>
      </vt:variant>
      <vt:variant>
        <vt:lpstr>슬라이드 제목</vt:lpstr>
      </vt:variant>
      <vt:variant>
        <vt:i4>22</vt:i4>
      </vt:variant>
    </vt:vector>
  </HeadingPairs>
  <TitlesOfParts>
    <vt:vector size="33" baseType="lpstr">
      <vt:lpstr>Monotype Sorts</vt:lpstr>
      <vt:lpstr>Montserrat-Bold</vt:lpstr>
      <vt:lpstr>맑은 고딕</vt:lpstr>
      <vt:lpstr>Arial</vt:lpstr>
      <vt:lpstr>Calibri</vt:lpstr>
      <vt:lpstr>Myriad Pro</vt:lpstr>
      <vt:lpstr>Times New Roman</vt:lpstr>
      <vt:lpstr>Verdana</vt:lpstr>
      <vt:lpstr>IEEE-SA Powerpoint Template</vt:lpstr>
      <vt:lpstr>Office 테마</vt:lpstr>
      <vt:lpstr>1_Office 테마</vt:lpstr>
      <vt:lpstr>PowerPoint 프레젠테이션</vt:lpstr>
      <vt:lpstr>Compliance with  IEEE Standards Policies and Procedures</vt:lpstr>
      <vt:lpstr>IEEE 3079 Human Factor for Immersive Content Working Group Seo, Dong Il Dillon, dillon.seo@dtcp.capital</vt:lpstr>
      <vt:lpstr>Session Time and Location</vt:lpstr>
      <vt:lpstr>Attendance</vt:lpstr>
      <vt:lpstr>PowerPoint 프레젠테이션</vt:lpstr>
      <vt:lpstr>Miscellaneous Meeting Logistics</vt:lpstr>
      <vt:lpstr>Registration and Media Recording</vt:lpstr>
      <vt:lpstr>Membership &amp; Anti-Trust</vt:lpstr>
      <vt:lpstr>Instructions for the WG Chair</vt:lpstr>
      <vt:lpstr>Participants have a duty to inform the IEEE</vt:lpstr>
      <vt:lpstr>Ways to inform IEEE</vt:lpstr>
      <vt:lpstr>Other guidelines for IEEE WG meetings</vt:lpstr>
      <vt:lpstr>Patent-related information</vt:lpstr>
      <vt:lpstr>Participation in IEEE 3079 Meetings</vt:lpstr>
      <vt:lpstr>IEEE SA COPYRIGHT POLICY</vt:lpstr>
      <vt:lpstr>IEEE SA COPYRIGHT POLICY</vt:lpstr>
      <vt:lpstr>Copyright</vt:lpstr>
      <vt:lpstr>Work Items for This Meeting</vt:lpstr>
      <vt:lpstr>Future Sessions – 2021</vt:lpstr>
      <vt:lpstr>Future Sessions – 2022</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Jeong Sangkwon</cp:lastModifiedBy>
  <cp:revision>260</cp:revision>
  <dcterms:created xsi:type="dcterms:W3CDTF">2014-10-13T13:02:20Z</dcterms:created>
  <dcterms:modified xsi:type="dcterms:W3CDTF">2021-02-01T03:32:17Z</dcterms:modified>
</cp:coreProperties>
</file>