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>
  <p:sldMasterIdLst>
    <p:sldMasterId id="2147483648" r:id="rId1"/>
    <p:sldMasterId id="2147483899" r:id="rId2"/>
    <p:sldMasterId id="2147483912" r:id="rId3"/>
  </p:sldMasterIdLst>
  <p:notesMasterIdLst>
    <p:notesMasterId r:id="rId11"/>
  </p:notesMasterIdLst>
  <p:handoutMasterIdLst>
    <p:handoutMasterId r:id="rId12"/>
  </p:handoutMasterIdLst>
  <p:sldIdLst>
    <p:sldId id="325" r:id="rId4"/>
    <p:sldId id="365" r:id="rId5"/>
    <p:sldId id="366" r:id="rId6"/>
    <p:sldId id="376" r:id="rId7"/>
    <p:sldId id="375" r:id="rId8"/>
    <p:sldId id="377" r:id="rId9"/>
    <p:sldId id="356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pitchFamily="-84" charset="0"/>
        <a:ea typeface="ＭＳ Ｐゴシック" pitchFamily="-84" charset="-128"/>
        <a:cs typeface="ＭＳ Ｐゴシック" pitchFamily="-8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8E8"/>
    <a:srgbClr val="FDC82F"/>
    <a:srgbClr val="009FDA"/>
    <a:srgbClr val="001FA1"/>
    <a:srgbClr val="0066A1"/>
    <a:srgbClr val="E37222"/>
    <a:srgbClr val="69BE28"/>
    <a:srgbClr val="6B1F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4" autoAdjust="0"/>
    <p:restoredTop sz="94660"/>
  </p:normalViewPr>
  <p:slideViewPr>
    <p:cSldViewPr>
      <p:cViewPr varScale="1">
        <p:scale>
          <a:sx n="147" d="100"/>
          <a:sy n="147" d="100"/>
        </p:scale>
        <p:origin x="546" y="1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B6451FB5-4252-AA4F-BE74-2C59450FA3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4968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34" charset="0"/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84" charset="0"/>
              </a:defRPr>
            </a:lvl1pPr>
          </a:lstStyle>
          <a:p>
            <a:pPr>
              <a:defRPr/>
            </a:pPr>
            <a:fld id="{7FCCA5F2-1146-D048-AEE3-411CEBD21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45078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-128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E9656C4-EB93-4304-8A14-93735C71600A}" type="slidenum">
              <a:rPr lang="en-US"/>
              <a:pPr/>
              <a:t>0</a:t>
            </a:fld>
            <a:endParaRPr 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1800">
              <a:ea typeface="Geneva" pitchFamily="34" charset="0"/>
              <a:cs typeface="Genev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864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10.png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iStock_000000821333Medium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501650"/>
            <a:ext cx="9144000" cy="436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4" descr="IEEE_whit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01000" y="57785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533400" y="1676400"/>
            <a:ext cx="7391400" cy="533400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533400" y="1219200"/>
            <a:ext cx="6477000" cy="533400"/>
          </a:xfrm>
        </p:spPr>
        <p:txBody>
          <a:bodyPr anchor="t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7DB43-830D-1046-BFA1-567429D8333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sp>
        <p:nvSpPr>
          <p:cNvPr id="9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8E80B-1874-4C45-88EE-460E555FCA94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7500" y="304800"/>
            <a:ext cx="20193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9055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6DF435-CD6A-B846-9508-AB4D904659D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40274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5097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25474"/>
          </a:xfr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lang="ko-KR" altLang="en-US" sz="2800" b="1">
                <a:solidFill>
                  <a:schemeClr val="tx2"/>
                </a:solidFill>
                <a:cs typeface="ＭＳ Ｐゴシック" pitchFamily="-112" charset="-128"/>
              </a:defRPr>
            </a:lvl1pPr>
          </a:lstStyle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70535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9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11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1254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3964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6217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3622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6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7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8768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8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47276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9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10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705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07720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E1C35-070C-B34E-A7FF-C7EF50ECC007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549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3881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44675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36671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Globe Cov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3" name="Picture 8" descr="IEEE_SA_Bar_Graphic_long_l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01652"/>
            <a:ext cx="9150351" cy="41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06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1666875"/>
            <a:ext cx="7772400" cy="533400"/>
          </a:xfrm>
        </p:spPr>
        <p:txBody>
          <a:bodyPr anchor="t" anchorCtr="0"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2406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1209675"/>
            <a:ext cx="7772400" cy="533400"/>
          </a:xfrm>
        </p:spPr>
        <p:txBody>
          <a:bodyPr anchor="b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685800" y="3014663"/>
            <a:ext cx="3886200" cy="828675"/>
          </a:xfrm>
        </p:spPr>
        <p:txBody>
          <a:bodyPr anchor="ctr" anchorCtr="0"/>
          <a:lstStyle>
            <a:lvl1pPr>
              <a:lnSpc>
                <a:spcPct val="150000"/>
              </a:lnSpc>
              <a:spcBef>
                <a:spcPts val="0"/>
              </a:spcBef>
              <a:defRPr sz="1600">
                <a:solidFill>
                  <a:schemeClr val="bg1"/>
                </a:solidFill>
              </a:defRPr>
            </a:lvl1pPr>
            <a:lvl2pPr>
              <a:lnSpc>
                <a:spcPct val="150000"/>
              </a:lnSpc>
              <a:defRPr sz="1600">
                <a:solidFill>
                  <a:schemeClr val="bg1"/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bg1"/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bg1"/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0720329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00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4001476"/>
            <a:ext cx="8458200" cy="2141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직사각형 8"/>
          <p:cNvSpPr/>
          <p:nvPr userDrawn="1"/>
        </p:nvSpPr>
        <p:spPr>
          <a:xfrm>
            <a:off x="0" y="1023815"/>
            <a:ext cx="9144000" cy="160997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1344309"/>
          </a:xfrm>
        </p:spPr>
        <p:txBody>
          <a:bodyPr anchor="ctr">
            <a:normAutofit/>
          </a:bodyPr>
          <a:lstStyle>
            <a:lvl1pPr algn="ctr">
              <a:defRPr sz="4800" baseline="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731543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bg>
      <p:bgPr>
        <a:solidFill>
          <a:srgbClr val="1088C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pattern_0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2375"/>
            <a:ext cx="9144000" cy="318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" descr="pattern_03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5148263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 descr="pattern_02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150" y="0"/>
            <a:ext cx="7181850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336801"/>
            <a:ext cx="6858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4000" b="1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dirty="0"/>
              <a:t>클릭하여 마스터 부제목 스타일 편집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603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cxnSp>
        <p:nvCxnSpPr>
          <p:cNvPr id="7" name="직선 연결선 6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DE1CE7A8-BA9E-4DCB-BE1F-6785074DEFEE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2193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91466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3786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151530-862B-9346-A97E-4A574C8B779C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79538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7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2F1DA4E6-C195-4C7B-B23E-D01A6A5A257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047317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직선 연결선 5"/>
          <p:cNvCxnSpPr/>
          <p:nvPr userDrawn="1"/>
        </p:nvCxnSpPr>
        <p:spPr>
          <a:xfrm>
            <a:off x="0" y="861773"/>
            <a:ext cx="91440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그림 8">
            <a:extLst>
              <a:ext uri="{FF2B5EF4-FFF2-40B4-BE49-F238E27FC236}">
                <a16:creationId xmlns:a16="http://schemas.microsoft.com/office/drawing/2014/main" id="{ECA362BF-C9A2-4FB6-8BDC-F051490F3DC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734439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3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0386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14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5" name="Picture 23" descr="IEEE_SA_Bar_Graphic_long_rgb"/>
          <p:cNvPicPr>
            <a:picLocks noChangeAspect="1" noChangeArrowheads="1"/>
          </p:cNvPicPr>
          <p:nvPr userDrawn="1"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440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4" descr="IEEE_white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714E5D77-DD01-4493-BAD3-ADD6993D131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1378" y="49211"/>
            <a:ext cx="887095" cy="7236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89747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82754009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2262990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273494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9BD885-491E-4550-AA81-9CDC0E8A550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48517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524000"/>
            <a:ext cx="39624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BAEA6A-4D89-7943-A8FF-D2FD5DF21EDA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833148-389D-4145-BA83-3955F191B08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09600" y="152400"/>
            <a:ext cx="8077200" cy="762000"/>
          </a:xfrm>
        </p:spPr>
        <p:txBody>
          <a:bodyPr anchor="ctr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37D910-186D-B944-A59B-CFB2E82D193D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9BF26B-5BF7-A441-824D-2B58A1CEF3A6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4E890C-18FA-EB4D-A659-13D1100DA7A5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DE15D-E6AD-C14A-8CF8-1C5B9405B462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3" descr="IEEE_SA_Bar_Graphic_long_rgb"/>
          <p:cNvPicPr>
            <a:picLocks noChangeAspect="1" noChangeArrowheads="1"/>
          </p:cNvPicPr>
          <p:nvPr/>
        </p:nvPicPr>
        <p:blipFill>
          <a:blip/>
          <a:srcRect/>
          <a:stretch>
            <a:fillRect/>
          </a:stretch>
        </p:blipFill>
        <p:spPr bwMode="auto">
          <a:xfrm>
            <a:off x="0" y="6172200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0772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524000"/>
            <a:ext cx="80772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086600" y="6629400"/>
            <a:ext cx="1066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09600" y="6629400"/>
            <a:ext cx="4800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800" b="1">
                <a:solidFill>
                  <a:srgbClr val="000000"/>
                </a:solidFill>
                <a:latin typeface="Arial" charset="0"/>
                <a:ea typeface="ＭＳ Ｐゴシック" pitchFamily="-112" charset="-128"/>
                <a:cs typeface="+mn-cs"/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05850" y="6629400"/>
            <a:ext cx="4381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800" b="1">
                <a:solidFill>
                  <a:srgbClr val="000000"/>
                </a:solidFill>
                <a:latin typeface="Arial" pitchFamily="-84" charset="0"/>
              </a:defRPr>
            </a:lvl1pPr>
          </a:lstStyle>
          <a:p>
            <a:pPr>
              <a:defRPr/>
            </a:pPr>
            <a:fld id="{2E8BD8E8-FEBE-4B48-A872-D5E72F1EB77B}" type="slidenum">
              <a:rPr lang="en-US"/>
              <a:pPr>
                <a:defRPr/>
              </a:pPr>
              <a:t>‹#›</a:t>
            </a:fld>
            <a:endParaRPr lang="en-US" sz="1400">
              <a:latin typeface="Myriad Pro" charset="0"/>
            </a:endParaRPr>
          </a:p>
        </p:txBody>
      </p:sp>
      <p:pic>
        <p:nvPicPr>
          <p:cNvPr id="1032" name="Picture 24" descr="IEEE_white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96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  <p:sldLayoutId id="2147483898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ＭＳ Ｐゴシック" pitchFamily="-112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  <a:cs typeface="ＭＳ Ｐゴシック" pitchFamily="-112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pitchFamily="34" charset="0"/>
          <a:ea typeface="ＭＳ Ｐゴシック" pitchFamily="34" charset="-128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  <a:cs typeface="ＭＳ Ｐゴシック" pitchFamily="-112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1"/>
            <a:ext cx="8229600" cy="609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eaLnBrk="0" fontAlgn="base" hangingPunct="0">
              <a:spcAft>
                <a:spcPct val="0"/>
              </a:spcAft>
            </a:pPr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0668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>
          <a:xfrm>
            <a:off x="5638800" y="6610350"/>
            <a:ext cx="1390650" cy="247650"/>
          </a:xfrm>
          <a:prstGeom prst="rect">
            <a:avLst/>
          </a:prstGeom>
        </p:spPr>
        <p:txBody>
          <a:bodyPr/>
          <a:lstStyle>
            <a:lvl1pPr algn="ct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/>
              <a:t>Insert Date here</a:t>
            </a:r>
            <a:endParaRPr 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57200" y="6610350"/>
            <a:ext cx="4953000" cy="247650"/>
          </a:xfrm>
          <a:prstGeom prst="rect">
            <a:avLst/>
          </a:prstGeom>
        </p:spPr>
        <p:txBody>
          <a:bodyPr/>
          <a:lstStyle>
            <a:lvl1pPr algn="l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3079-21-0007-00-0000-Standardization action plan for IEEE P3079.2</a:t>
            </a:r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7543800" y="6610350"/>
            <a:ext cx="1485900" cy="247650"/>
          </a:xfrm>
          <a:prstGeom prst="rect">
            <a:avLst/>
          </a:prstGeom>
        </p:spPr>
        <p:txBody>
          <a:bodyPr/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‹#›</a:t>
            </a:fld>
            <a:endParaRPr lang="en-US">
              <a:latin typeface="Myriad Pro" charset="0"/>
            </a:endParaRPr>
          </a:p>
        </p:txBody>
      </p:sp>
      <p:pic>
        <p:nvPicPr>
          <p:cNvPr id="11" name="Picture 24" descr="IEEE_whit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8001000" y="6248400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23" descr="IEEE_SA_Bar_Graphic_long_rgb">
            <a:extLst>
              <a:ext uri="{FF2B5EF4-FFF2-40B4-BE49-F238E27FC236}">
                <a16:creationId xmlns:a16="http://schemas.microsoft.com/office/drawing/2014/main" id="{75C9D90F-5989-45BC-97CE-2CCBD1CED445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-23019" y="6154783"/>
            <a:ext cx="9190038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24" descr="IEEE_white">
            <a:extLst>
              <a:ext uri="{FF2B5EF4-FFF2-40B4-BE49-F238E27FC236}">
                <a16:creationId xmlns:a16="http://schemas.microsoft.com/office/drawing/2014/main" id="{D017F24A-097C-497D-B202-3F04A05189F9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7977981" y="6230983"/>
            <a:ext cx="901700" cy="265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그림 4">
            <a:extLst>
              <a:ext uri="{FF2B5EF4-FFF2-40B4-BE49-F238E27FC236}">
                <a16:creationId xmlns:a16="http://schemas.microsoft.com/office/drawing/2014/main" id="{647A12F5-5111-4B9E-9FEF-10C5FBFB88E2}"/>
              </a:ext>
            </a:extLst>
          </p:cNvPr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3581" y="147606"/>
            <a:ext cx="655187" cy="619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1743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  <p:sldLayoutId id="2147483911" r:id="rId12"/>
  </p:sldLayoutIdLst>
  <p:hf hd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lang="ko-KR" altLang="en-US"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7366" y="134881"/>
            <a:ext cx="8699545" cy="58874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7367" y="999920"/>
            <a:ext cx="8699544" cy="52865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48438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aseline="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Insert Date here</a:t>
            </a:r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366" y="6481834"/>
            <a:ext cx="30861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r>
              <a:rPr lang="en-US" altLang="ko-KR"/>
              <a:t>3079-21-0007-00-0000-Standardization action plan for IEEE P3079.2</a:t>
            </a: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9511" y="6481833"/>
            <a:ext cx="2057400" cy="3050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aseline="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</a:defRPr>
            </a:lvl1pPr>
          </a:lstStyle>
          <a:p>
            <a:fld id="{089BD885-491E-4550-AA81-9CDC0E8A5503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633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</p:sldLayoutIdLst>
  <p:hf hdr="0" dt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2400" b="1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Times New Roman" panose="02020603050405020304" pitchFamily="18" charset="0"/>
          <a:ea typeface="굴림" panose="020B0600000101010101" pitchFamily="50" charset="-127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#6" TargetMode="External"/><Relationship Id="rId2" Type="http://schemas.openxmlformats.org/officeDocument/2006/relationships/hyperlink" Target="http://standards.ieee.org/develop/policies/bylaws/sect6-7.html#7" TargetMode="Externa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[Standardization action plan for IEEE P3079.2]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-76200" y="3352800"/>
            <a:ext cx="4343400" cy="828675"/>
          </a:xfrm>
        </p:spPr>
        <p:txBody>
          <a:bodyPr/>
          <a:lstStyle/>
          <a:p>
            <a:r>
              <a:rPr lang="en-US" altLang="ko-KR" dirty="0"/>
              <a:t>[Sangkwon Peter Jeong / JoyFun]</a:t>
            </a:r>
          </a:p>
        </p:txBody>
      </p:sp>
    </p:spTree>
    <p:extLst>
      <p:ext uri="{BB962C8B-B14F-4D97-AF65-F5344CB8AC3E}">
        <p14:creationId xmlns:p14="http://schemas.microsoft.com/office/powerpoint/2010/main" val="42719473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cs typeface="ＭＳ Ｐゴシック" pitchFamily="-84" charset="-128"/>
              </a:rPr>
              <a:t>Compliance with </a:t>
            </a:r>
            <a:br>
              <a:rPr lang="en-US" dirty="0">
                <a:cs typeface="ＭＳ Ｐゴシック" pitchFamily="-84" charset="-128"/>
              </a:rPr>
            </a:br>
            <a:r>
              <a:rPr lang="en-US" dirty="0">
                <a:cs typeface="ＭＳ Ｐゴシック" pitchFamily="-84" charset="-128"/>
              </a:rPr>
              <a:t>IEEE Standards Policies and Procedures</a:t>
            </a:r>
          </a:p>
        </p:txBody>
      </p:sp>
      <p:sp>
        <p:nvSpPr>
          <p:cNvPr id="1741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BEED3A-6D63-9244-B6A1-DC72C373F3D9}" type="slidenum">
              <a:rPr lang="en-US"/>
              <a:pPr/>
              <a:t>1</a:t>
            </a:fld>
            <a:endParaRPr lang="en-US" sz="1400">
              <a:latin typeface="Myriad Pro" charset="0"/>
            </a:endParaRPr>
          </a:p>
        </p:txBody>
      </p:sp>
      <p:sp>
        <p:nvSpPr>
          <p:cNvPr id="17411" name="Text Box 4"/>
          <p:cNvSpPr>
            <a:spLocks noGrp="1" noChangeArrowheads="1"/>
          </p:cNvSpPr>
          <p:nvPr>
            <p:ph idx="4294967295"/>
          </p:nvPr>
        </p:nvSpPr>
        <p:spPr>
          <a:xfrm>
            <a:off x="457200" y="1219200"/>
            <a:ext cx="8229600" cy="470535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sz="1200" b="1" dirty="0" err="1"/>
              <a:t>Subclause</a:t>
            </a:r>
            <a:r>
              <a:rPr lang="en-US" sz="1200" b="1" dirty="0"/>
              <a:t> 5.2.1 of the </a:t>
            </a:r>
            <a:r>
              <a:rPr lang="en-US" sz="1200" b="1" i="1" dirty="0"/>
              <a:t>IEEE-SA Standards Board Bylaws </a:t>
            </a:r>
            <a:r>
              <a:rPr lang="en-US" sz="1200" b="1" dirty="0"/>
              <a:t>states, "While participating in IEEE standards development activities, all participants...shall act in accordance with all applicable laws (nation-based and international), the IEEE Code of Ethics, and with IEEE Standards policies and procedures."</a:t>
            </a:r>
            <a:endParaRPr lang="en-US" altLang="ja-JP" sz="1200" b="1" dirty="0">
              <a:cs typeface="ＭＳ Ｐゴシック" pitchFamily="-84" charset="-128"/>
            </a:endParaRPr>
          </a:p>
          <a:p>
            <a:pPr eaLnBrk="1" hangingPunct="1">
              <a:buFontTx/>
              <a:buChar char="•"/>
            </a:pPr>
            <a:endParaRPr lang="en-US" altLang="ja-JP" sz="1200" dirty="0">
              <a:cs typeface="ＭＳ Ｐゴシック" pitchFamily="-84" charset="-128"/>
            </a:endParaRPr>
          </a:p>
          <a:p>
            <a:pPr marL="0" indent="0" eaLnBrk="1" hangingPunct="1"/>
            <a:r>
              <a:rPr lang="en-US" altLang="ja-JP" sz="1200" dirty="0">
                <a:cs typeface="ＭＳ Ｐゴシック" pitchFamily="-84" charset="-128"/>
              </a:rPr>
              <a:t>The contributor acknowledges and accepts that this contribution is subject to 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copyright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7, </a:t>
            </a:r>
            <a:r>
              <a:rPr lang="en-US" altLang="ja-JP" sz="1200" dirty="0">
                <a:cs typeface="ＭＳ Ｐゴシック" pitchFamily="-84" charset="-128"/>
                <a:hlinkClick r:id="rId2"/>
              </a:rPr>
              <a:t>http://standards.ieee.org/develop/policies/bylaws/sect6-7.html#7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6.1, http://standards.ieee.org/develop/policies/opman/sect6.html</a:t>
            </a:r>
          </a:p>
          <a:p>
            <a:pPr eaLnBrk="1" hangingPunct="1">
              <a:buFontTx/>
              <a:buChar char="•"/>
            </a:pPr>
            <a:r>
              <a:rPr lang="en-US" altLang="ja-JP" sz="1200" dirty="0">
                <a:cs typeface="ＭＳ Ｐゴシック" pitchFamily="-84" charset="-128"/>
              </a:rPr>
              <a:t>The IEEE Standards patent policy as stated in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Bylaws</a:t>
            </a:r>
            <a:r>
              <a:rPr lang="en-US" altLang="ja-JP" sz="1200" dirty="0">
                <a:cs typeface="ＭＳ Ｐゴシック" pitchFamily="-84" charset="-128"/>
              </a:rPr>
              <a:t>, section 6, </a:t>
            </a:r>
            <a:r>
              <a:rPr lang="en-US" altLang="ja-JP" sz="1200" dirty="0">
                <a:cs typeface="ＭＳ Ｐゴシック" pitchFamily="-84" charset="-128"/>
                <a:hlinkClick r:id="rId3"/>
              </a:rPr>
              <a:t>http://standards.ieee.org/guides/bylaws/sect6-7.html#6</a:t>
            </a:r>
            <a:r>
              <a:rPr lang="en-US" altLang="ja-JP" sz="1200" dirty="0">
                <a:cs typeface="ＭＳ Ｐゴシック" pitchFamily="-84" charset="-128"/>
              </a:rPr>
              <a:t>, and the </a:t>
            </a:r>
            <a:r>
              <a:rPr lang="en-US" altLang="ja-JP" sz="1200" i="1" dirty="0">
                <a:cs typeface="ＭＳ Ｐゴシック" pitchFamily="-84" charset="-128"/>
              </a:rPr>
              <a:t>IEEE-SA Standards Board Operations Manual</a:t>
            </a:r>
            <a:r>
              <a:rPr lang="en-US" altLang="ja-JP" sz="1200" dirty="0">
                <a:cs typeface="ＭＳ Ｐゴシック" pitchFamily="-84" charset="-128"/>
              </a:rPr>
              <a:t>, section 6.3, http://standards.ieee.org/develop/policies/opman/sect6.html</a:t>
            </a:r>
          </a:p>
          <a:p>
            <a:pPr eaLnBrk="1" hangingPunct="1">
              <a:buFontTx/>
              <a:buChar char="•"/>
            </a:pPr>
            <a:endParaRPr lang="en-US" sz="1200" dirty="0">
              <a:cs typeface="ＭＳ Ｐゴシック" pitchFamily="-84" charset="-128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6125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75604"/>
              </p:ext>
            </p:extLst>
          </p:nvPr>
        </p:nvGraphicFramePr>
        <p:xfrm>
          <a:off x="228600" y="1371600"/>
          <a:ext cx="8686800" cy="4116390"/>
        </p:xfrm>
        <a:graphic>
          <a:graphicData uri="http://schemas.openxmlformats.org/drawingml/2006/table">
            <a:tbl>
              <a:tblPr/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14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06488">
                <a:tc gridSpan="4">
                  <a:txBody>
                    <a:bodyPr/>
                    <a:lstStyle/>
                    <a:p>
                      <a:pPr marL="45720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2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Standardization action plan for IEEE P3079.2</a:t>
                      </a:r>
                      <a:endParaRPr kumimoji="0" lang="en-US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itchFamily="-8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19150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Date: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 2021-</a:t>
                      </a: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01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-31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47688">
                <a:tc gridSpan="4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Author(s): </a:t>
                      </a:r>
                      <a:r>
                        <a:rPr kumimoji="0" lang="en-GB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Affiliation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Phone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Email</a:t>
                      </a: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Jeong, Sangkwon Peter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JoyFun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+82 10 8667 7329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ceo@joyfun.kr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Nam, </a:t>
                      </a:r>
                      <a:r>
                        <a:rPr kumimoji="0" lang="en-US" altLang="ko-KR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HyeonWoo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-84" charset="0"/>
                        <a:ea typeface="Times New Roman" pitchFamily="-84" charset="0"/>
                        <a:cs typeface="Times New Roman" pitchFamily="-84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Dongduk</a:t>
                      </a: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 Women’s Univ.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+82 10 5313 1197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-84" charset="0"/>
                          <a:ea typeface="Times New Roman" pitchFamily="-84" charset="0"/>
                          <a:cs typeface="Times New Roman" pitchFamily="-84" charset="0"/>
                        </a:rPr>
                        <a:t>hwnam@dongduk.ac.kr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8467" name="Rectangle 6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pPr eaLnBrk="0" hangingPunct="0"/>
            <a:endParaRPr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0" hangingPunct="0"/>
            <a:r>
              <a:rPr lang="en-GB" altLang="ko-KR" sz="1800" dirty="0"/>
              <a:t>IEEE 3079</a:t>
            </a:r>
            <a:br>
              <a:rPr lang="en-GB" altLang="ko-KR" sz="1800" dirty="0"/>
            </a:br>
            <a:r>
              <a:rPr lang="en-US" altLang="ko-KR" sz="1800" dirty="0"/>
              <a:t>Human Factor for Immersive Content Working Group</a:t>
            </a:r>
            <a:br>
              <a:rPr lang="en-US" altLang="ko-KR" sz="1800" dirty="0"/>
            </a:br>
            <a:r>
              <a:rPr lang="en-US" altLang="ko-KR" sz="1800" dirty="0" err="1"/>
              <a:t>Seo</a:t>
            </a:r>
            <a:r>
              <a:rPr lang="en-US" altLang="ko-KR" sz="1800" dirty="0"/>
              <a:t>, Dong Il Dillon, </a:t>
            </a:r>
            <a:r>
              <a:rPr lang="en-US" altLang="ko-KR" sz="1800" dirty="0" err="1"/>
              <a:t>dillon.seo@dtcp.capital</a:t>
            </a:r>
            <a:endParaRPr lang="ko-KR" altLang="en-US" sz="1800" dirty="0"/>
          </a:p>
        </p:txBody>
      </p:sp>
      <p:sp>
        <p:nvSpPr>
          <p:cNvPr id="7" name="바닥글 개체 틀 1">
            <a:extLst>
              <a:ext uri="{FF2B5EF4-FFF2-40B4-BE49-F238E27FC236}">
                <a16:creationId xmlns:a16="http://schemas.microsoft.com/office/drawing/2014/main" id="{DA454FB3-4A56-483C-8186-5327C90D9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2</a:t>
            </a:fld>
            <a:endParaRPr lang="en-US">
              <a:latin typeface="Myriad Pro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8712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56B7E46-838B-473C-919B-E943719105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Structure of a Framework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652393D-026C-43CB-B8EB-DFCC9CDD12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90E4E405-5B72-47A9-BED3-0669C94FD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3</a:t>
            </a:fld>
            <a:endParaRPr lang="en-US">
              <a:latin typeface="Myriad Pro" charset="0"/>
            </a:endParaRPr>
          </a:p>
        </p:txBody>
      </p:sp>
      <p:sp>
        <p:nvSpPr>
          <p:cNvPr id="42" name="직사각형 41">
            <a:extLst>
              <a:ext uri="{FF2B5EF4-FFF2-40B4-BE49-F238E27FC236}">
                <a16:creationId xmlns:a16="http://schemas.microsoft.com/office/drawing/2014/main" id="{E48C1D5C-ADBB-4D4F-9FCD-337D9A956D54}"/>
              </a:ext>
            </a:extLst>
          </p:cNvPr>
          <p:cNvSpPr/>
          <p:nvPr/>
        </p:nvSpPr>
        <p:spPr>
          <a:xfrm>
            <a:off x="467692" y="3016283"/>
            <a:ext cx="5222784" cy="2894760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3" name="직사각형 42">
            <a:extLst>
              <a:ext uri="{FF2B5EF4-FFF2-40B4-BE49-F238E27FC236}">
                <a16:creationId xmlns:a16="http://schemas.microsoft.com/office/drawing/2014/main" id="{927B5E0F-D55B-487A-BD09-31044A267C3C}"/>
              </a:ext>
            </a:extLst>
          </p:cNvPr>
          <p:cNvSpPr/>
          <p:nvPr/>
        </p:nvSpPr>
        <p:spPr>
          <a:xfrm>
            <a:off x="1981200" y="1524000"/>
            <a:ext cx="3709277" cy="4379585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4" name="직사각형 43">
            <a:extLst>
              <a:ext uri="{FF2B5EF4-FFF2-40B4-BE49-F238E27FC236}">
                <a16:creationId xmlns:a16="http://schemas.microsoft.com/office/drawing/2014/main" id="{877BDB91-121E-4B78-9CA5-7DAF008BF812}"/>
              </a:ext>
            </a:extLst>
          </p:cNvPr>
          <p:cNvSpPr/>
          <p:nvPr/>
        </p:nvSpPr>
        <p:spPr>
          <a:xfrm>
            <a:off x="1873079" y="119405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5" name="직사각형 44">
            <a:extLst>
              <a:ext uri="{FF2B5EF4-FFF2-40B4-BE49-F238E27FC236}">
                <a16:creationId xmlns:a16="http://schemas.microsoft.com/office/drawing/2014/main" id="{F4F8ECDC-00DA-45FE-853A-35250179245E}"/>
              </a:ext>
            </a:extLst>
          </p:cNvPr>
          <p:cNvSpPr/>
          <p:nvPr/>
        </p:nvSpPr>
        <p:spPr>
          <a:xfrm>
            <a:off x="4101932" y="119405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6" name="직사각형 45">
            <a:extLst>
              <a:ext uri="{FF2B5EF4-FFF2-40B4-BE49-F238E27FC236}">
                <a16:creationId xmlns:a16="http://schemas.microsoft.com/office/drawing/2014/main" id="{B03DC0C0-01ED-43C8-A0C0-9B438F4193E7}"/>
              </a:ext>
            </a:extLst>
          </p:cNvPr>
          <p:cNvSpPr/>
          <p:nvPr/>
        </p:nvSpPr>
        <p:spPr>
          <a:xfrm>
            <a:off x="6389937" y="1194057"/>
            <a:ext cx="1728792" cy="2599885"/>
          </a:xfrm>
          <a:prstGeom prst="rect">
            <a:avLst/>
          </a:prstGeom>
          <a:noFill/>
          <a:ln w="19050" cap="flat" cmpd="sng" algn="ctr">
            <a:solidFill>
              <a:srgbClr val="4472C4">
                <a:shade val="50000"/>
              </a:srgbClr>
            </a:solidFill>
            <a:prstDash val="dash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47" name="직사각형 46">
            <a:extLst>
              <a:ext uri="{FF2B5EF4-FFF2-40B4-BE49-F238E27FC236}">
                <a16:creationId xmlns:a16="http://schemas.microsoft.com/office/drawing/2014/main" id="{6A821ECC-33BD-4CAA-90DB-F76EB0F99263}"/>
              </a:ext>
            </a:extLst>
          </p:cNvPr>
          <p:cNvSpPr/>
          <p:nvPr/>
        </p:nvSpPr>
        <p:spPr>
          <a:xfrm>
            <a:off x="4430079" y="1673131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Analysis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48" name="직사각형 47">
            <a:extLst>
              <a:ext uri="{FF2B5EF4-FFF2-40B4-BE49-F238E27FC236}">
                <a16:creationId xmlns:a16="http://schemas.microsoft.com/office/drawing/2014/main" id="{6BB27CDC-CC50-4027-B2F0-9C8FBBDB54CA}"/>
              </a:ext>
            </a:extLst>
          </p:cNvPr>
          <p:cNvSpPr/>
          <p:nvPr/>
        </p:nvSpPr>
        <p:spPr>
          <a:xfrm>
            <a:off x="622929" y="3089869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Unity 3D or Unreal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49" name="직사각형 48">
            <a:extLst>
              <a:ext uri="{FF2B5EF4-FFF2-40B4-BE49-F238E27FC236}">
                <a16:creationId xmlns:a16="http://schemas.microsoft.com/office/drawing/2014/main" id="{EC86DDCD-9932-4F6C-894C-296FFCFD79FB}"/>
              </a:ext>
            </a:extLst>
          </p:cNvPr>
          <p:cNvSpPr/>
          <p:nvPr/>
        </p:nvSpPr>
        <p:spPr>
          <a:xfrm>
            <a:off x="4430078" y="2378754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Compare &amp; Judgment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0" name="직사각형 49">
            <a:extLst>
              <a:ext uri="{FF2B5EF4-FFF2-40B4-BE49-F238E27FC236}">
                <a16:creationId xmlns:a16="http://schemas.microsoft.com/office/drawing/2014/main" id="{822DB811-EC95-4787-845A-298195B57104}"/>
              </a:ext>
            </a:extLst>
          </p:cNvPr>
          <p:cNvSpPr/>
          <p:nvPr/>
        </p:nvSpPr>
        <p:spPr>
          <a:xfrm>
            <a:off x="4215578" y="1060722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Verification System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1" name="직사각형 50">
            <a:extLst>
              <a:ext uri="{FF2B5EF4-FFF2-40B4-BE49-F238E27FC236}">
                <a16:creationId xmlns:a16="http://schemas.microsoft.com/office/drawing/2014/main" id="{35A1598A-393A-4015-BD4A-1166BD220696}"/>
              </a:ext>
            </a:extLst>
          </p:cNvPr>
          <p:cNvSpPr/>
          <p:nvPr/>
        </p:nvSpPr>
        <p:spPr>
          <a:xfrm>
            <a:off x="2195700" y="2378754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Info.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52" name="직선 화살표 연결선 51">
            <a:extLst>
              <a:ext uri="{FF2B5EF4-FFF2-40B4-BE49-F238E27FC236}">
                <a16:creationId xmlns:a16="http://schemas.microsoft.com/office/drawing/2014/main" id="{1403BA40-B426-4406-8DD9-F0BA7E27A1B9}"/>
              </a:ext>
            </a:extLst>
          </p:cNvPr>
          <p:cNvCxnSpPr>
            <a:cxnSpLocks/>
            <a:stCxn id="51" idx="2"/>
            <a:endCxn id="55" idx="0"/>
          </p:cNvCxnSpPr>
          <p:nvPr/>
        </p:nvCxnSpPr>
        <p:spPr>
          <a:xfrm>
            <a:off x="2731951" y="2954806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3" name="직사각형 52">
            <a:extLst>
              <a:ext uri="{FF2B5EF4-FFF2-40B4-BE49-F238E27FC236}">
                <a16:creationId xmlns:a16="http://schemas.microsoft.com/office/drawing/2014/main" id="{C7CB2C3B-45A9-432E-9C87-E458934A223A}"/>
              </a:ext>
            </a:extLst>
          </p:cNvPr>
          <p:cNvSpPr/>
          <p:nvPr/>
        </p:nvSpPr>
        <p:spPr>
          <a:xfrm>
            <a:off x="2195700" y="1673131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 Input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54" name="직선 화살표 연결선 53">
            <a:extLst>
              <a:ext uri="{FF2B5EF4-FFF2-40B4-BE49-F238E27FC236}">
                <a16:creationId xmlns:a16="http://schemas.microsoft.com/office/drawing/2014/main" id="{61FEC1CD-868D-4A7E-8034-2D4A9CA9EEF1}"/>
              </a:ext>
            </a:extLst>
          </p:cNvPr>
          <p:cNvCxnSpPr>
            <a:cxnSpLocks/>
            <a:stCxn id="53" idx="2"/>
            <a:endCxn id="51" idx="0"/>
          </p:cNvCxnSpPr>
          <p:nvPr/>
        </p:nvCxnSpPr>
        <p:spPr>
          <a:xfrm>
            <a:off x="2731951" y="2249183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5" name="직사각형 54">
            <a:extLst>
              <a:ext uri="{FF2B5EF4-FFF2-40B4-BE49-F238E27FC236}">
                <a16:creationId xmlns:a16="http://schemas.microsoft.com/office/drawing/2014/main" id="{384C95A3-9585-46FA-896C-AAFF71688F52}"/>
              </a:ext>
            </a:extLst>
          </p:cNvPr>
          <p:cNvSpPr/>
          <p:nvPr/>
        </p:nvSpPr>
        <p:spPr>
          <a:xfrm>
            <a:off x="2195700" y="3084377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Reference Character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56" name="직선 화살표 연결선 55">
            <a:extLst>
              <a:ext uri="{FF2B5EF4-FFF2-40B4-BE49-F238E27FC236}">
                <a16:creationId xmlns:a16="http://schemas.microsoft.com/office/drawing/2014/main" id="{B6C1921B-7252-423F-B2FE-A0E9423E385D}"/>
              </a:ext>
            </a:extLst>
          </p:cNvPr>
          <p:cNvCxnSpPr>
            <a:cxnSpLocks/>
            <a:stCxn id="48" idx="3"/>
            <a:endCxn id="55" idx="1"/>
          </p:cNvCxnSpPr>
          <p:nvPr/>
        </p:nvCxnSpPr>
        <p:spPr>
          <a:xfrm flipV="1">
            <a:off x="1695431" y="3372403"/>
            <a:ext cx="500269" cy="5492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57" name="직사각형 56">
            <a:extLst>
              <a:ext uri="{FF2B5EF4-FFF2-40B4-BE49-F238E27FC236}">
                <a16:creationId xmlns:a16="http://schemas.microsoft.com/office/drawing/2014/main" id="{BBA505E5-367D-402C-AD2C-A910C5AEF92B}"/>
              </a:ext>
            </a:extLst>
          </p:cNvPr>
          <p:cNvSpPr/>
          <p:nvPr/>
        </p:nvSpPr>
        <p:spPr>
          <a:xfrm>
            <a:off x="6718083" y="2378754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Generation of Skeleton Info.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58" name="직사각형 57">
            <a:extLst>
              <a:ext uri="{FF2B5EF4-FFF2-40B4-BE49-F238E27FC236}">
                <a16:creationId xmlns:a16="http://schemas.microsoft.com/office/drawing/2014/main" id="{F5612BEF-325C-46D6-B214-6C53E29886FD}"/>
              </a:ext>
            </a:extLst>
          </p:cNvPr>
          <p:cNvSpPr/>
          <p:nvPr/>
        </p:nvSpPr>
        <p:spPr>
          <a:xfrm>
            <a:off x="6718083" y="1673131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Motion Data Input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59" name="직선 화살표 연결선 58">
            <a:extLst>
              <a:ext uri="{FF2B5EF4-FFF2-40B4-BE49-F238E27FC236}">
                <a16:creationId xmlns:a16="http://schemas.microsoft.com/office/drawing/2014/main" id="{CD4367E8-9201-4FAE-9E24-ECC8F97B74B8}"/>
              </a:ext>
            </a:extLst>
          </p:cNvPr>
          <p:cNvCxnSpPr>
            <a:cxnSpLocks/>
            <a:stCxn id="58" idx="2"/>
            <a:endCxn id="57" idx="0"/>
          </p:cNvCxnSpPr>
          <p:nvPr/>
        </p:nvCxnSpPr>
        <p:spPr>
          <a:xfrm>
            <a:off x="7254334" y="2249183"/>
            <a:ext cx="0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60" name="직선 화살표 연결선 59">
            <a:extLst>
              <a:ext uri="{FF2B5EF4-FFF2-40B4-BE49-F238E27FC236}">
                <a16:creationId xmlns:a16="http://schemas.microsoft.com/office/drawing/2014/main" id="{B8C7AA1D-1794-4B6D-AD83-A4F7C8DD9F88}"/>
              </a:ext>
            </a:extLst>
          </p:cNvPr>
          <p:cNvCxnSpPr>
            <a:stCxn id="47" idx="2"/>
            <a:endCxn id="49" idx="0"/>
          </p:cNvCxnSpPr>
          <p:nvPr/>
        </p:nvCxnSpPr>
        <p:spPr>
          <a:xfrm flipH="1">
            <a:off x="4966329" y="2249183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1" name="직사각형 60">
            <a:extLst>
              <a:ext uri="{FF2B5EF4-FFF2-40B4-BE49-F238E27FC236}">
                <a16:creationId xmlns:a16="http://schemas.microsoft.com/office/drawing/2014/main" id="{3DFFFADD-993D-4C52-9ADB-B485FDAC4289}"/>
              </a:ext>
            </a:extLst>
          </p:cNvPr>
          <p:cNvSpPr/>
          <p:nvPr/>
        </p:nvSpPr>
        <p:spPr>
          <a:xfrm>
            <a:off x="6503582" y="1060722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User’s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2" name="직사각형 61">
            <a:extLst>
              <a:ext uri="{FF2B5EF4-FFF2-40B4-BE49-F238E27FC236}">
                <a16:creationId xmlns:a16="http://schemas.microsoft.com/office/drawing/2014/main" id="{9CF2CC4C-0F71-4B44-85E7-FCE9CBFA5615}"/>
              </a:ext>
            </a:extLst>
          </p:cNvPr>
          <p:cNvSpPr/>
          <p:nvPr/>
        </p:nvSpPr>
        <p:spPr>
          <a:xfrm>
            <a:off x="1981200" y="1064485"/>
            <a:ext cx="1501503" cy="333706"/>
          </a:xfrm>
          <a:prstGeom prst="rect">
            <a:avLst/>
          </a:prstGeom>
          <a:gradFill flip="none" rotWithShape="1">
            <a:gsLst>
              <a:gs pos="0">
                <a:srgbClr val="ED7D31">
                  <a:lumMod val="67000"/>
                </a:srgbClr>
              </a:gs>
              <a:gs pos="48000">
                <a:srgbClr val="ED7D31">
                  <a:lumMod val="97000"/>
                  <a:lumOff val="3000"/>
                </a:srgbClr>
              </a:gs>
              <a:gs pos="100000">
                <a:srgbClr val="ED7D31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Reference’s Motion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63" name="연결선: 꺾임 62">
            <a:extLst>
              <a:ext uri="{FF2B5EF4-FFF2-40B4-BE49-F238E27FC236}">
                <a16:creationId xmlns:a16="http://schemas.microsoft.com/office/drawing/2014/main" id="{611B648B-4196-49DE-9723-F5786430FB79}"/>
              </a:ext>
            </a:extLst>
          </p:cNvPr>
          <p:cNvCxnSpPr>
            <a:cxnSpLocks/>
            <a:stCxn id="55" idx="3"/>
            <a:endCxn id="49" idx="1"/>
          </p:cNvCxnSpPr>
          <p:nvPr/>
        </p:nvCxnSpPr>
        <p:spPr>
          <a:xfrm flipV="1">
            <a:off x="3268202" y="2666780"/>
            <a:ext cx="1161876" cy="705623"/>
          </a:xfrm>
          <a:prstGeom prst="bentConnector3">
            <a:avLst>
              <a:gd name="adj1" fmla="val 50000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4" name="직사각형 63">
            <a:extLst>
              <a:ext uri="{FF2B5EF4-FFF2-40B4-BE49-F238E27FC236}">
                <a16:creationId xmlns:a16="http://schemas.microsoft.com/office/drawing/2014/main" id="{5FED3382-366A-49FC-BF0F-2964F91645C2}"/>
              </a:ext>
            </a:extLst>
          </p:cNvPr>
          <p:cNvSpPr/>
          <p:nvPr/>
        </p:nvSpPr>
        <p:spPr>
          <a:xfrm>
            <a:off x="622929" y="3882769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UI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88FD3FF8-99CF-4C41-9C52-7433A8E48499}"/>
              </a:ext>
            </a:extLst>
          </p:cNvPr>
          <p:cNvSpPr/>
          <p:nvPr/>
        </p:nvSpPr>
        <p:spPr>
          <a:xfrm>
            <a:off x="622929" y="5205420"/>
            <a:ext cx="1072502" cy="576052"/>
          </a:xfrm>
          <a:prstGeom prst="rect">
            <a:avLst/>
          </a:prstGeom>
          <a:gradFill flip="none" rotWithShape="1">
            <a:gsLst>
              <a:gs pos="0">
                <a:srgbClr val="70AD47">
                  <a:lumMod val="67000"/>
                </a:srgbClr>
              </a:gs>
              <a:gs pos="48000">
                <a:srgbClr val="70AD47">
                  <a:lumMod val="97000"/>
                  <a:lumOff val="3000"/>
                </a:srgbClr>
              </a:gs>
              <a:gs pos="100000">
                <a:srgbClr val="70AD47">
                  <a:lumMod val="60000"/>
                  <a:lumOff val="40000"/>
                </a:srgbClr>
              </a:gs>
            </a:gsLst>
            <a:lin ang="16200000" scaled="1"/>
            <a:tileRect/>
          </a:gradFill>
          <a:ln>
            <a:noFill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Messages Manager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6" name="직사각형 65">
            <a:extLst>
              <a:ext uri="{FF2B5EF4-FFF2-40B4-BE49-F238E27FC236}">
                <a16:creationId xmlns:a16="http://schemas.microsoft.com/office/drawing/2014/main" id="{1C83F0A8-A0B6-4D44-8F39-1520C4E566FB}"/>
              </a:ext>
            </a:extLst>
          </p:cNvPr>
          <p:cNvSpPr/>
          <p:nvPr/>
        </p:nvSpPr>
        <p:spPr>
          <a:xfrm>
            <a:off x="2195700" y="4592728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Projection Controller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sp>
        <p:nvSpPr>
          <p:cNvPr id="67" name="직사각형 66">
            <a:extLst>
              <a:ext uri="{FF2B5EF4-FFF2-40B4-BE49-F238E27FC236}">
                <a16:creationId xmlns:a16="http://schemas.microsoft.com/office/drawing/2014/main" id="{14A4F256-E90C-4D89-A460-C92E6E7FD857}"/>
              </a:ext>
            </a:extLst>
          </p:cNvPr>
          <p:cNvSpPr/>
          <p:nvPr/>
        </p:nvSpPr>
        <p:spPr>
          <a:xfrm>
            <a:off x="2195700" y="3877445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Model  Adopter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68" name="직선 화살표 연결선 67">
            <a:extLst>
              <a:ext uri="{FF2B5EF4-FFF2-40B4-BE49-F238E27FC236}">
                <a16:creationId xmlns:a16="http://schemas.microsoft.com/office/drawing/2014/main" id="{07AE4CE1-EEE1-426D-A434-53336B6409A5}"/>
              </a:ext>
            </a:extLst>
          </p:cNvPr>
          <p:cNvCxnSpPr>
            <a:cxnSpLocks/>
            <a:stCxn id="57" idx="1"/>
            <a:endCxn id="49" idx="3"/>
          </p:cNvCxnSpPr>
          <p:nvPr/>
        </p:nvCxnSpPr>
        <p:spPr>
          <a:xfrm flipH="1">
            <a:off x="5502580" y="2666780"/>
            <a:ext cx="1215503" cy="0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69" name="직사각형 68">
            <a:extLst>
              <a:ext uri="{FF2B5EF4-FFF2-40B4-BE49-F238E27FC236}">
                <a16:creationId xmlns:a16="http://schemas.microsoft.com/office/drawing/2014/main" id="{94C5791A-1B21-4DEB-BAD0-2F7372A1A7C9}"/>
              </a:ext>
            </a:extLst>
          </p:cNvPr>
          <p:cNvSpPr/>
          <p:nvPr/>
        </p:nvSpPr>
        <p:spPr>
          <a:xfrm>
            <a:off x="4430077" y="3084377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Validation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0" name="직선 화살표 연결선 69">
            <a:extLst>
              <a:ext uri="{FF2B5EF4-FFF2-40B4-BE49-F238E27FC236}">
                <a16:creationId xmlns:a16="http://schemas.microsoft.com/office/drawing/2014/main" id="{DC96471E-02AF-4E51-A814-30194F312C11}"/>
              </a:ext>
            </a:extLst>
          </p:cNvPr>
          <p:cNvCxnSpPr>
            <a:cxnSpLocks/>
            <a:stCxn id="49" idx="2"/>
            <a:endCxn id="69" idx="0"/>
          </p:cNvCxnSpPr>
          <p:nvPr/>
        </p:nvCxnSpPr>
        <p:spPr>
          <a:xfrm flipH="1">
            <a:off x="4966328" y="2954806"/>
            <a:ext cx="1" cy="129571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1" name="연결선: 꺾임 70">
            <a:extLst>
              <a:ext uri="{FF2B5EF4-FFF2-40B4-BE49-F238E27FC236}">
                <a16:creationId xmlns:a16="http://schemas.microsoft.com/office/drawing/2014/main" id="{EC3A1994-A87D-4849-A478-83C3F8D8B369}"/>
              </a:ext>
            </a:extLst>
          </p:cNvPr>
          <p:cNvCxnSpPr>
            <a:cxnSpLocks/>
            <a:stCxn id="66" idx="3"/>
            <a:endCxn id="58" idx="3"/>
          </p:cNvCxnSpPr>
          <p:nvPr/>
        </p:nvCxnSpPr>
        <p:spPr>
          <a:xfrm flipV="1">
            <a:off x="3268202" y="1961157"/>
            <a:ext cx="4522383" cy="2919597"/>
          </a:xfrm>
          <a:prstGeom prst="bentConnector3">
            <a:avLst>
              <a:gd name="adj1" fmla="val 112216"/>
            </a:avLst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2" name="직선 화살표 연결선 71">
            <a:extLst>
              <a:ext uri="{FF2B5EF4-FFF2-40B4-BE49-F238E27FC236}">
                <a16:creationId xmlns:a16="http://schemas.microsoft.com/office/drawing/2014/main" id="{46BB1B66-EE9E-42A8-A6F6-6FAB57756CF8}"/>
              </a:ext>
            </a:extLst>
          </p:cNvPr>
          <p:cNvCxnSpPr>
            <a:cxnSpLocks/>
            <a:stCxn id="55" idx="2"/>
            <a:endCxn id="67" idx="0"/>
          </p:cNvCxnSpPr>
          <p:nvPr/>
        </p:nvCxnSpPr>
        <p:spPr>
          <a:xfrm>
            <a:off x="2731951" y="3660429"/>
            <a:ext cx="0" cy="217016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3" name="연결선: 꺾임 72">
            <a:extLst>
              <a:ext uri="{FF2B5EF4-FFF2-40B4-BE49-F238E27FC236}">
                <a16:creationId xmlns:a16="http://schemas.microsoft.com/office/drawing/2014/main" id="{5E348C58-4939-4C7A-B0CF-7E2B13679ACF}"/>
              </a:ext>
            </a:extLst>
          </p:cNvPr>
          <p:cNvCxnSpPr>
            <a:cxnSpLocks/>
            <a:stCxn id="69" idx="2"/>
            <a:endCxn id="65" idx="3"/>
          </p:cNvCxnSpPr>
          <p:nvPr/>
        </p:nvCxnSpPr>
        <p:spPr>
          <a:xfrm rot="5400000">
            <a:off x="2414372" y="2941489"/>
            <a:ext cx="1833017" cy="3270897"/>
          </a:xfrm>
          <a:prstGeom prst="bentConnector2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sp>
        <p:nvSpPr>
          <p:cNvPr id="74" name="직사각형 73">
            <a:extLst>
              <a:ext uri="{FF2B5EF4-FFF2-40B4-BE49-F238E27FC236}">
                <a16:creationId xmlns:a16="http://schemas.microsoft.com/office/drawing/2014/main" id="{3625E127-1E32-4D38-91EE-06AE07E9B1AF}"/>
              </a:ext>
            </a:extLst>
          </p:cNvPr>
          <p:cNvSpPr/>
          <p:nvPr/>
        </p:nvSpPr>
        <p:spPr>
          <a:xfrm>
            <a:off x="7378925" y="5717248"/>
            <a:ext cx="503104" cy="200004"/>
          </a:xfrm>
          <a:prstGeom prst="rect">
            <a:avLst/>
          </a:prstGeom>
          <a:solidFill>
            <a:srgbClr val="FFC000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D01F2F40-4AC7-4070-A794-92C1E19246DC}"/>
              </a:ext>
            </a:extLst>
          </p:cNvPr>
          <p:cNvSpPr txBox="1"/>
          <p:nvPr/>
        </p:nvSpPr>
        <p:spPr>
          <a:xfrm>
            <a:off x="7859077" y="5647854"/>
            <a:ext cx="99058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r>
              <a:rPr lang="en-US" altLang="ko-KR" sz="1200" dirty="0">
                <a:solidFill>
                  <a:prstClr val="black"/>
                </a:solidFill>
                <a:latin typeface="Calibri" panose="020F0502020204030204"/>
                <a:ea typeface="맑은 고딕" panose="020B0503020000020004" pitchFamily="50" charset="-127"/>
                <a:cs typeface="+mn-cs"/>
              </a:rPr>
              <a:t>: Framework</a:t>
            </a:r>
            <a:endParaRPr lang="ko-KR" altLang="en-US" sz="1200" dirty="0">
              <a:solidFill>
                <a:prstClr val="black"/>
              </a:solidFill>
              <a:latin typeface="Calibri" panose="020F0502020204030204"/>
              <a:ea typeface="맑은 고딕" panose="020B0503020000020004" pitchFamily="50" charset="-127"/>
              <a:cs typeface="+mn-cs"/>
            </a:endParaRPr>
          </a:p>
        </p:txBody>
      </p:sp>
      <p:sp>
        <p:nvSpPr>
          <p:cNvPr id="76" name="직사각형 75">
            <a:extLst>
              <a:ext uri="{FF2B5EF4-FFF2-40B4-BE49-F238E27FC236}">
                <a16:creationId xmlns:a16="http://schemas.microsoft.com/office/drawing/2014/main" id="{9B737CDC-4CCD-4349-9AC4-4B715BF60764}"/>
              </a:ext>
            </a:extLst>
          </p:cNvPr>
          <p:cNvSpPr/>
          <p:nvPr/>
        </p:nvSpPr>
        <p:spPr>
          <a:xfrm>
            <a:off x="622929" y="2373934"/>
            <a:ext cx="1072502" cy="576052"/>
          </a:xfrm>
          <a:prstGeom prst="rect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Times New Roman" panose="02020603050405020304" pitchFamily="18" charset="0"/>
                <a:ea typeface="맑은 고딕" panose="020B0503020000020004" pitchFamily="50" charset="-127"/>
                <a:cs typeface="Times New Roman" panose="02020603050405020304" pitchFamily="18" charset="0"/>
              </a:rPr>
              <a:t>Terms &amp; Definition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imes New Roman" panose="02020603050405020304" pitchFamily="18" charset="0"/>
              <a:ea typeface="맑은 고딕" panose="020B0503020000020004" pitchFamily="50" charset="-127"/>
              <a:cs typeface="Times New Roman" panose="02020603050405020304" pitchFamily="18" charset="0"/>
            </a:endParaRPr>
          </a:p>
        </p:txBody>
      </p:sp>
      <p:cxnSp>
        <p:nvCxnSpPr>
          <p:cNvPr id="77" name="직선 화살표 연결선 76">
            <a:extLst>
              <a:ext uri="{FF2B5EF4-FFF2-40B4-BE49-F238E27FC236}">
                <a16:creationId xmlns:a16="http://schemas.microsoft.com/office/drawing/2014/main" id="{A861F041-C6F0-45AC-B9EF-2F7B20C8F986}"/>
              </a:ext>
            </a:extLst>
          </p:cNvPr>
          <p:cNvCxnSpPr>
            <a:cxnSpLocks/>
            <a:stCxn id="64" idx="3"/>
            <a:endCxn id="67" idx="1"/>
          </p:cNvCxnSpPr>
          <p:nvPr/>
        </p:nvCxnSpPr>
        <p:spPr>
          <a:xfrm flipV="1">
            <a:off x="1695431" y="4165471"/>
            <a:ext cx="500269" cy="5324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  <p:cxnSp>
        <p:nvCxnSpPr>
          <p:cNvPr id="78" name="직선 화살표 연결선 77">
            <a:extLst>
              <a:ext uri="{FF2B5EF4-FFF2-40B4-BE49-F238E27FC236}">
                <a16:creationId xmlns:a16="http://schemas.microsoft.com/office/drawing/2014/main" id="{59AF8518-F362-4F97-9FF1-B48CE078E02F}"/>
              </a:ext>
            </a:extLst>
          </p:cNvPr>
          <p:cNvCxnSpPr>
            <a:cxnSpLocks/>
            <a:stCxn id="64" idx="3"/>
            <a:endCxn id="66" idx="1"/>
          </p:cNvCxnSpPr>
          <p:nvPr/>
        </p:nvCxnSpPr>
        <p:spPr>
          <a:xfrm>
            <a:off x="1695431" y="4170795"/>
            <a:ext cx="500269" cy="709959"/>
          </a:xfrm>
          <a:prstGeom prst="straightConnector1">
            <a:avLst/>
          </a:prstGeom>
          <a:noFill/>
          <a:ln w="6350" cap="flat" cmpd="sng" algn="ctr">
            <a:solidFill>
              <a:srgbClr val="FF0000"/>
            </a:solidFill>
            <a:prstDash val="solid"/>
            <a:miter lim="800000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853677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Standardization schedule for IEEE P3079.2</a:t>
            </a:r>
            <a:endParaRPr lang="ko-KR" altLang="en-US" dirty="0"/>
          </a:p>
        </p:txBody>
      </p:sp>
      <p:sp>
        <p:nvSpPr>
          <p:cNvPr id="8" name="바닥글 개체 틀 1">
            <a:extLst>
              <a:ext uri="{FF2B5EF4-FFF2-40B4-BE49-F238E27FC236}">
                <a16:creationId xmlns:a16="http://schemas.microsoft.com/office/drawing/2014/main" id="{6E19BE5C-5A6C-4575-9D4B-CC888E0C5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4</a:t>
            </a:fld>
            <a:endParaRPr lang="en-US">
              <a:latin typeface="Myriad Pro" charset="0"/>
            </a:endParaRPr>
          </a:p>
        </p:txBody>
      </p:sp>
      <p:cxnSp>
        <p:nvCxnSpPr>
          <p:cNvPr id="10" name="직선 연결선 9">
            <a:extLst>
              <a:ext uri="{FF2B5EF4-FFF2-40B4-BE49-F238E27FC236}">
                <a16:creationId xmlns:a16="http://schemas.microsoft.com/office/drawing/2014/main" id="{EDCAD8AF-C21D-4027-A94E-E255F7CD4972}"/>
              </a:ext>
            </a:extLst>
          </p:cNvPr>
          <p:cNvCxnSpPr>
            <a:cxnSpLocks/>
            <a:stCxn id="65" idx="2"/>
            <a:endCxn id="55" idx="0"/>
          </p:cNvCxnSpPr>
          <p:nvPr/>
        </p:nvCxnSpPr>
        <p:spPr>
          <a:xfrm>
            <a:off x="7502271" y="3447134"/>
            <a:ext cx="4079" cy="933053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직선 연결선 10">
            <a:extLst>
              <a:ext uri="{FF2B5EF4-FFF2-40B4-BE49-F238E27FC236}">
                <a16:creationId xmlns:a16="http://schemas.microsoft.com/office/drawing/2014/main" id="{1B26E935-08C3-49CC-A873-3C6328622D69}"/>
              </a:ext>
            </a:extLst>
          </p:cNvPr>
          <p:cNvCxnSpPr>
            <a:cxnSpLocks/>
            <a:stCxn id="64" idx="2"/>
            <a:endCxn id="54" idx="0"/>
          </p:cNvCxnSpPr>
          <p:nvPr/>
        </p:nvCxnSpPr>
        <p:spPr>
          <a:xfrm flipH="1">
            <a:off x="6970861" y="4098782"/>
            <a:ext cx="8063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2D54E72A-4216-49CC-AB78-93C06D9F336E}"/>
              </a:ext>
            </a:extLst>
          </p:cNvPr>
          <p:cNvCxnSpPr>
            <a:cxnSpLocks/>
            <a:stCxn id="63" idx="2"/>
            <a:endCxn id="53" idx="0"/>
          </p:cNvCxnSpPr>
          <p:nvPr/>
        </p:nvCxnSpPr>
        <p:spPr>
          <a:xfrm>
            <a:off x="6427865" y="2853960"/>
            <a:ext cx="5034" cy="152997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직선 연결선 12">
            <a:extLst>
              <a:ext uri="{FF2B5EF4-FFF2-40B4-BE49-F238E27FC236}">
                <a16:creationId xmlns:a16="http://schemas.microsoft.com/office/drawing/2014/main" id="{EE90D7B9-028E-40FF-9095-FEEB3B0920A5}"/>
              </a:ext>
            </a:extLst>
          </p:cNvPr>
          <p:cNvCxnSpPr>
            <a:cxnSpLocks/>
            <a:stCxn id="62" idx="2"/>
            <a:endCxn id="48" idx="0"/>
          </p:cNvCxnSpPr>
          <p:nvPr/>
        </p:nvCxnSpPr>
        <p:spPr>
          <a:xfrm flipH="1">
            <a:off x="5889184" y="3457540"/>
            <a:ext cx="14150" cy="116384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>
            <a:extLst>
              <a:ext uri="{FF2B5EF4-FFF2-40B4-BE49-F238E27FC236}">
                <a16:creationId xmlns:a16="http://schemas.microsoft.com/office/drawing/2014/main" id="{13299E6A-345E-49B3-9C61-4633D4E244CB}"/>
              </a:ext>
            </a:extLst>
          </p:cNvPr>
          <p:cNvCxnSpPr>
            <a:cxnSpLocks/>
            <a:stCxn id="60" idx="2"/>
            <a:endCxn id="50" idx="0"/>
          </p:cNvCxnSpPr>
          <p:nvPr/>
        </p:nvCxnSpPr>
        <p:spPr>
          <a:xfrm>
            <a:off x="4919601" y="3287704"/>
            <a:ext cx="0" cy="134166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ACDD376E-B574-42F0-BBC7-9E8325B9345C}"/>
              </a:ext>
            </a:extLst>
          </p:cNvPr>
          <p:cNvCxnSpPr>
            <a:cxnSpLocks/>
            <a:stCxn id="58" idx="2"/>
            <a:endCxn id="52" idx="0"/>
          </p:cNvCxnSpPr>
          <p:nvPr/>
        </p:nvCxnSpPr>
        <p:spPr>
          <a:xfrm>
            <a:off x="3884861" y="3441643"/>
            <a:ext cx="1" cy="1182607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직선 연결선 15">
            <a:extLst>
              <a:ext uri="{FF2B5EF4-FFF2-40B4-BE49-F238E27FC236}">
                <a16:creationId xmlns:a16="http://schemas.microsoft.com/office/drawing/2014/main" id="{AD1EE1FB-CE60-474D-BAEC-9EE3836CB709}"/>
              </a:ext>
            </a:extLst>
          </p:cNvPr>
          <p:cNvCxnSpPr>
            <a:cxnSpLocks/>
            <a:stCxn id="56" idx="2"/>
            <a:endCxn id="19" idx="0"/>
          </p:cNvCxnSpPr>
          <p:nvPr/>
        </p:nvCxnSpPr>
        <p:spPr>
          <a:xfrm>
            <a:off x="2949051" y="3306945"/>
            <a:ext cx="7321" cy="130209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6B4C27AC-9082-4682-8D31-793AA32FBB5C}"/>
              </a:ext>
            </a:extLst>
          </p:cNvPr>
          <p:cNvCxnSpPr>
            <a:cxnSpLocks/>
            <a:stCxn id="42" idx="2"/>
            <a:endCxn id="21" idx="0"/>
          </p:cNvCxnSpPr>
          <p:nvPr/>
        </p:nvCxnSpPr>
        <p:spPr>
          <a:xfrm>
            <a:off x="2046656" y="3303652"/>
            <a:ext cx="6252" cy="1305392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직선 연결선 17">
            <a:extLst>
              <a:ext uri="{FF2B5EF4-FFF2-40B4-BE49-F238E27FC236}">
                <a16:creationId xmlns:a16="http://schemas.microsoft.com/office/drawing/2014/main" id="{833FC3C8-E66A-44ED-A4C0-72A1830647AE}"/>
              </a:ext>
            </a:extLst>
          </p:cNvPr>
          <p:cNvCxnSpPr>
            <a:cxnSpLocks/>
            <a:stCxn id="45" idx="2"/>
            <a:endCxn id="43" idx="0"/>
          </p:cNvCxnSpPr>
          <p:nvPr/>
        </p:nvCxnSpPr>
        <p:spPr>
          <a:xfrm flipH="1">
            <a:off x="952050" y="3303652"/>
            <a:ext cx="9889" cy="130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4E94A612-B28D-4417-8608-E013E4E4972B}"/>
              </a:ext>
            </a:extLst>
          </p:cNvPr>
          <p:cNvSpPr txBox="1"/>
          <p:nvPr/>
        </p:nvSpPr>
        <p:spPr>
          <a:xfrm>
            <a:off x="2589925" y="4609044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05/2021</a:t>
            </a:r>
            <a:endParaRPr lang="ko-KR" altLang="en-US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02F7D6D-F358-457E-8CB9-6E9F7D0DBCA1}"/>
              </a:ext>
            </a:extLst>
          </p:cNvPr>
          <p:cNvSpPr txBox="1"/>
          <p:nvPr/>
        </p:nvSpPr>
        <p:spPr>
          <a:xfrm>
            <a:off x="2207376" y="4361651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04/2021</a:t>
            </a:r>
            <a:endParaRPr lang="ko-KR" altLang="en-US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A0272AD-F7F5-4A72-967A-D109590D774E}"/>
              </a:ext>
            </a:extLst>
          </p:cNvPr>
          <p:cNvSpPr txBox="1"/>
          <p:nvPr/>
        </p:nvSpPr>
        <p:spPr>
          <a:xfrm>
            <a:off x="1686461" y="4609044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03/2021</a:t>
            </a:r>
            <a:endParaRPr lang="ko-KR" alt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4179856-FEDF-4F3F-BE93-F5E5B478310B}"/>
              </a:ext>
            </a:extLst>
          </p:cNvPr>
          <p:cNvSpPr txBox="1"/>
          <p:nvPr/>
        </p:nvSpPr>
        <p:spPr>
          <a:xfrm>
            <a:off x="1148896" y="4371499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02/2021</a:t>
            </a:r>
            <a:endParaRPr lang="ko-KR" altLang="en-US" dirty="0"/>
          </a:p>
        </p:txBody>
      </p:sp>
      <p:sp>
        <p:nvSpPr>
          <p:cNvPr id="23" name="타원 22">
            <a:extLst>
              <a:ext uri="{FF2B5EF4-FFF2-40B4-BE49-F238E27FC236}">
                <a16:creationId xmlns:a16="http://schemas.microsoft.com/office/drawing/2014/main" id="{13CB3D68-18D0-45AD-BA39-937139347DA7}"/>
              </a:ext>
            </a:extLst>
          </p:cNvPr>
          <p:cNvSpPr/>
          <p:nvPr/>
        </p:nvSpPr>
        <p:spPr>
          <a:xfrm>
            <a:off x="318679" y="4180981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2365360-F8D0-4E7F-A898-57B5C7C70D2A}"/>
              </a:ext>
            </a:extLst>
          </p:cNvPr>
          <p:cNvSpPr txBox="1"/>
          <p:nvPr/>
        </p:nvSpPr>
        <p:spPr>
          <a:xfrm>
            <a:off x="52865" y="3764980"/>
            <a:ext cx="6767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PAR</a:t>
            </a:r>
          </a:p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120ACBA-4106-4341-A9BB-F1AF08742DED}"/>
              </a:ext>
            </a:extLst>
          </p:cNvPr>
          <p:cNvSpPr txBox="1"/>
          <p:nvPr/>
        </p:nvSpPr>
        <p:spPr>
          <a:xfrm>
            <a:off x="70906" y="437082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dirty="0"/>
              <a:t>09/2020</a:t>
            </a:r>
            <a:endParaRPr lang="ko-KR" altLang="en-US" sz="1000" dirty="0"/>
          </a:p>
        </p:txBody>
      </p:sp>
      <p:cxnSp>
        <p:nvCxnSpPr>
          <p:cNvPr id="26" name="직선 화살표 연결선 25">
            <a:extLst>
              <a:ext uri="{FF2B5EF4-FFF2-40B4-BE49-F238E27FC236}">
                <a16:creationId xmlns:a16="http://schemas.microsoft.com/office/drawing/2014/main" id="{00EC0824-9A37-4DB5-BA96-5FA21417ED2F}"/>
              </a:ext>
            </a:extLst>
          </p:cNvPr>
          <p:cNvCxnSpPr>
            <a:cxnSpLocks/>
            <a:endCxn id="27" idx="2"/>
          </p:cNvCxnSpPr>
          <p:nvPr/>
        </p:nvCxnSpPr>
        <p:spPr>
          <a:xfrm>
            <a:off x="699604" y="4258000"/>
            <a:ext cx="8181191" cy="91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타원 26">
            <a:extLst>
              <a:ext uri="{FF2B5EF4-FFF2-40B4-BE49-F238E27FC236}">
                <a16:creationId xmlns:a16="http://schemas.microsoft.com/office/drawing/2014/main" id="{92F93D89-6B44-4B25-92D3-28BE7620B21D}"/>
              </a:ext>
            </a:extLst>
          </p:cNvPr>
          <p:cNvSpPr/>
          <p:nvPr/>
        </p:nvSpPr>
        <p:spPr>
          <a:xfrm>
            <a:off x="8880795" y="4181032"/>
            <a:ext cx="172278" cy="172278"/>
          </a:xfrm>
          <a:prstGeom prst="ellipse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8" name="직선 연결선 27">
            <a:extLst>
              <a:ext uri="{FF2B5EF4-FFF2-40B4-BE49-F238E27FC236}">
                <a16:creationId xmlns:a16="http://schemas.microsoft.com/office/drawing/2014/main" id="{85419790-9FDC-49F8-89E3-0A07A1408A26}"/>
              </a:ext>
            </a:extLst>
          </p:cNvPr>
          <p:cNvCxnSpPr/>
          <p:nvPr/>
        </p:nvCxnSpPr>
        <p:spPr>
          <a:xfrm>
            <a:off x="7502271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직선 연결선 28">
            <a:extLst>
              <a:ext uri="{FF2B5EF4-FFF2-40B4-BE49-F238E27FC236}">
                <a16:creationId xmlns:a16="http://schemas.microsoft.com/office/drawing/2014/main" id="{D45E92BA-0D29-49DF-893E-DC7DC05EA577}"/>
              </a:ext>
            </a:extLst>
          </p:cNvPr>
          <p:cNvCxnSpPr/>
          <p:nvPr/>
        </p:nvCxnSpPr>
        <p:spPr>
          <a:xfrm>
            <a:off x="6977125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>
            <a:extLst>
              <a:ext uri="{FF2B5EF4-FFF2-40B4-BE49-F238E27FC236}">
                <a16:creationId xmlns:a16="http://schemas.microsoft.com/office/drawing/2014/main" id="{C62ABEE9-762A-49D0-BD36-EE0EF86BE0FC}"/>
              </a:ext>
            </a:extLst>
          </p:cNvPr>
          <p:cNvCxnSpPr/>
          <p:nvPr/>
        </p:nvCxnSpPr>
        <p:spPr>
          <a:xfrm>
            <a:off x="6439217" y="4176121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직선 연결선 30">
            <a:extLst>
              <a:ext uri="{FF2B5EF4-FFF2-40B4-BE49-F238E27FC236}">
                <a16:creationId xmlns:a16="http://schemas.microsoft.com/office/drawing/2014/main" id="{D02496EA-056C-40FB-AC08-1C67E3150DD8}"/>
              </a:ext>
            </a:extLst>
          </p:cNvPr>
          <p:cNvCxnSpPr/>
          <p:nvPr/>
        </p:nvCxnSpPr>
        <p:spPr>
          <a:xfrm>
            <a:off x="5893182" y="4211558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>
            <a:extLst>
              <a:ext uri="{FF2B5EF4-FFF2-40B4-BE49-F238E27FC236}">
                <a16:creationId xmlns:a16="http://schemas.microsoft.com/office/drawing/2014/main" id="{E24BCE41-6A76-4FE2-93A8-69A0E39C8BB0}"/>
              </a:ext>
            </a:extLst>
          </p:cNvPr>
          <p:cNvCxnSpPr/>
          <p:nvPr/>
        </p:nvCxnSpPr>
        <p:spPr>
          <a:xfrm>
            <a:off x="5437919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>
            <a:extLst>
              <a:ext uri="{FF2B5EF4-FFF2-40B4-BE49-F238E27FC236}">
                <a16:creationId xmlns:a16="http://schemas.microsoft.com/office/drawing/2014/main" id="{4D81A8D1-6F78-4783-8A4C-2B69769B0F8F}"/>
              </a:ext>
            </a:extLst>
          </p:cNvPr>
          <p:cNvCxnSpPr/>
          <p:nvPr/>
        </p:nvCxnSpPr>
        <p:spPr>
          <a:xfrm>
            <a:off x="4916680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직선 연결선 33">
            <a:extLst>
              <a:ext uri="{FF2B5EF4-FFF2-40B4-BE49-F238E27FC236}">
                <a16:creationId xmlns:a16="http://schemas.microsoft.com/office/drawing/2014/main" id="{19931A8B-833D-48F4-A651-BF104B62A24B}"/>
              </a:ext>
            </a:extLst>
          </p:cNvPr>
          <p:cNvCxnSpPr/>
          <p:nvPr/>
        </p:nvCxnSpPr>
        <p:spPr>
          <a:xfrm>
            <a:off x="439286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>
            <a:extLst>
              <a:ext uri="{FF2B5EF4-FFF2-40B4-BE49-F238E27FC236}">
                <a16:creationId xmlns:a16="http://schemas.microsoft.com/office/drawing/2014/main" id="{A4A2255A-4578-4F19-A8C0-ECD53E2D5228}"/>
              </a:ext>
            </a:extLst>
          </p:cNvPr>
          <p:cNvCxnSpPr/>
          <p:nvPr/>
        </p:nvCxnSpPr>
        <p:spPr>
          <a:xfrm>
            <a:off x="3884862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>
            <a:extLst>
              <a:ext uri="{FF2B5EF4-FFF2-40B4-BE49-F238E27FC236}">
                <a16:creationId xmlns:a16="http://schemas.microsoft.com/office/drawing/2014/main" id="{0C5B1155-401C-4287-B6B6-F5DB55461F4C}"/>
              </a:ext>
            </a:extLst>
          </p:cNvPr>
          <p:cNvCxnSpPr/>
          <p:nvPr/>
        </p:nvCxnSpPr>
        <p:spPr>
          <a:xfrm>
            <a:off x="3427661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>
            <a:extLst>
              <a:ext uri="{FF2B5EF4-FFF2-40B4-BE49-F238E27FC236}">
                <a16:creationId xmlns:a16="http://schemas.microsoft.com/office/drawing/2014/main" id="{A95E0433-0D53-4C26-8713-0BFF55723CA9}"/>
              </a:ext>
            </a:extLst>
          </p:cNvPr>
          <p:cNvCxnSpPr/>
          <p:nvPr/>
        </p:nvCxnSpPr>
        <p:spPr>
          <a:xfrm>
            <a:off x="2950583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직선 연결선 37">
            <a:extLst>
              <a:ext uri="{FF2B5EF4-FFF2-40B4-BE49-F238E27FC236}">
                <a16:creationId xmlns:a16="http://schemas.microsoft.com/office/drawing/2014/main" id="{071EFEDA-A9BF-4479-84AE-9C026A146E33}"/>
              </a:ext>
            </a:extLst>
          </p:cNvPr>
          <p:cNvCxnSpPr/>
          <p:nvPr/>
        </p:nvCxnSpPr>
        <p:spPr>
          <a:xfrm>
            <a:off x="2495692" y="4198544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>
            <a:extLst>
              <a:ext uri="{FF2B5EF4-FFF2-40B4-BE49-F238E27FC236}">
                <a16:creationId xmlns:a16="http://schemas.microsoft.com/office/drawing/2014/main" id="{E00FFB1D-0205-4122-9617-2A5FC9B12315}"/>
              </a:ext>
            </a:extLst>
          </p:cNvPr>
          <p:cNvCxnSpPr/>
          <p:nvPr/>
        </p:nvCxnSpPr>
        <p:spPr>
          <a:xfrm>
            <a:off x="2046656" y="418526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직선 연결선 39">
            <a:extLst>
              <a:ext uri="{FF2B5EF4-FFF2-40B4-BE49-F238E27FC236}">
                <a16:creationId xmlns:a16="http://schemas.microsoft.com/office/drawing/2014/main" id="{CDEB6D35-DECA-4F16-85E8-0F6B701904A6}"/>
              </a:ext>
            </a:extLst>
          </p:cNvPr>
          <p:cNvCxnSpPr/>
          <p:nvPr/>
        </p:nvCxnSpPr>
        <p:spPr>
          <a:xfrm>
            <a:off x="1474742" y="417811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F628D457-5C3D-4468-88AD-72404D187E3A}"/>
              </a:ext>
            </a:extLst>
          </p:cNvPr>
          <p:cNvSpPr txBox="1"/>
          <p:nvPr/>
        </p:nvSpPr>
        <p:spPr>
          <a:xfrm>
            <a:off x="1067235" y="3734134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UI Manager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B6FC021B-A573-4E32-BA7D-D1A99D7C31B5}"/>
              </a:ext>
            </a:extLst>
          </p:cNvPr>
          <p:cNvSpPr txBox="1"/>
          <p:nvPr/>
        </p:nvSpPr>
        <p:spPr>
          <a:xfrm>
            <a:off x="1609415" y="2903542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798B2C6-0231-4617-94BC-932E07791872}"/>
              </a:ext>
            </a:extLst>
          </p:cNvPr>
          <p:cNvSpPr txBox="1"/>
          <p:nvPr/>
        </p:nvSpPr>
        <p:spPr>
          <a:xfrm>
            <a:off x="585603" y="461191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02/2021</a:t>
            </a:r>
            <a:endParaRPr lang="ko-KR" altLang="en-US" sz="1000" dirty="0"/>
          </a:p>
        </p:txBody>
      </p:sp>
      <p:cxnSp>
        <p:nvCxnSpPr>
          <p:cNvPr id="44" name="직선 연결선 43">
            <a:extLst>
              <a:ext uri="{FF2B5EF4-FFF2-40B4-BE49-F238E27FC236}">
                <a16:creationId xmlns:a16="http://schemas.microsoft.com/office/drawing/2014/main" id="{A7DC8F32-0854-4FE5-9DB3-394B091C3460}"/>
              </a:ext>
            </a:extLst>
          </p:cNvPr>
          <p:cNvCxnSpPr>
            <a:cxnSpLocks/>
          </p:cNvCxnSpPr>
          <p:nvPr/>
        </p:nvCxnSpPr>
        <p:spPr>
          <a:xfrm>
            <a:off x="954280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>
            <a:extLst>
              <a:ext uri="{FF2B5EF4-FFF2-40B4-BE49-F238E27FC236}">
                <a16:creationId xmlns:a16="http://schemas.microsoft.com/office/drawing/2014/main" id="{70FDFB07-6AA0-4450-89B6-E13C3F1BC444}"/>
              </a:ext>
            </a:extLst>
          </p:cNvPr>
          <p:cNvSpPr txBox="1"/>
          <p:nvPr/>
        </p:nvSpPr>
        <p:spPr>
          <a:xfrm>
            <a:off x="559218" y="2903542"/>
            <a:ext cx="80544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Terms &amp; Definition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55234A2-D927-4875-B44A-3016F7F23CA0}"/>
              </a:ext>
            </a:extLst>
          </p:cNvPr>
          <p:cNvSpPr txBox="1"/>
          <p:nvPr/>
        </p:nvSpPr>
        <p:spPr>
          <a:xfrm>
            <a:off x="3109281" y="437506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06/2021</a:t>
            </a:r>
            <a:endParaRPr lang="ko-KR" altLang="en-US" dirty="0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AFFF0BEF-7F39-4BD4-AAEB-C558A99F5180}"/>
              </a:ext>
            </a:extLst>
          </p:cNvPr>
          <p:cNvSpPr txBox="1"/>
          <p:nvPr/>
        </p:nvSpPr>
        <p:spPr>
          <a:xfrm>
            <a:off x="2070697" y="3734134"/>
            <a:ext cx="910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Character Generation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93010D0-EDA8-447D-9859-3AE48EBA08A7}"/>
              </a:ext>
            </a:extLst>
          </p:cNvPr>
          <p:cNvSpPr txBox="1"/>
          <p:nvPr/>
        </p:nvSpPr>
        <p:spPr>
          <a:xfrm>
            <a:off x="5522737" y="4621381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08/2022</a:t>
            </a:r>
            <a:endParaRPr lang="ko-KR" altLang="en-US" dirty="0"/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D3101DCB-0393-4B79-92BE-42E802864B59}"/>
              </a:ext>
            </a:extLst>
          </p:cNvPr>
          <p:cNvSpPr txBox="1"/>
          <p:nvPr/>
        </p:nvSpPr>
        <p:spPr>
          <a:xfrm>
            <a:off x="5140190" y="4373988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04/2022</a:t>
            </a:r>
            <a:endParaRPr lang="ko-KR" altLang="en-US" dirty="0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43026914-930B-446F-86AE-268668521F0D}"/>
              </a:ext>
            </a:extLst>
          </p:cNvPr>
          <p:cNvSpPr txBox="1"/>
          <p:nvPr/>
        </p:nvSpPr>
        <p:spPr>
          <a:xfrm>
            <a:off x="4553154" y="4629366"/>
            <a:ext cx="7328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02/2022</a:t>
            </a:r>
            <a:endParaRPr lang="ko-KR" altLang="en-US" dirty="0"/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C014BEEE-2088-4839-95A5-9919C9AE99CA}"/>
              </a:ext>
            </a:extLst>
          </p:cNvPr>
          <p:cNvSpPr txBox="1"/>
          <p:nvPr/>
        </p:nvSpPr>
        <p:spPr>
          <a:xfrm>
            <a:off x="4081709" y="4383836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11/2021</a:t>
            </a:r>
            <a:endParaRPr lang="ko-KR" altLang="en-US" dirty="0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1BC9F39B-31AF-47CE-A282-7268872EAC4E}"/>
              </a:ext>
            </a:extLst>
          </p:cNvPr>
          <p:cNvSpPr txBox="1"/>
          <p:nvPr/>
        </p:nvSpPr>
        <p:spPr>
          <a:xfrm>
            <a:off x="3518415" y="4624250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/>
              <a:t>10/2021</a:t>
            </a:r>
            <a:endParaRPr lang="ko-KR" altLang="en-US" sz="10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B4D64CE8-8910-48F8-A693-6C254191207E}"/>
              </a:ext>
            </a:extLst>
          </p:cNvPr>
          <p:cNvSpPr txBox="1"/>
          <p:nvPr/>
        </p:nvSpPr>
        <p:spPr>
          <a:xfrm>
            <a:off x="6118550" y="4383932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09/2022</a:t>
            </a:r>
            <a:endParaRPr lang="ko-KR" altLang="en-US" dirty="0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16AF407-BFBD-4672-8DCD-E1021B39B5CE}"/>
              </a:ext>
            </a:extLst>
          </p:cNvPr>
          <p:cNvSpPr txBox="1"/>
          <p:nvPr/>
        </p:nvSpPr>
        <p:spPr>
          <a:xfrm>
            <a:off x="6604414" y="4617043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10/2022</a:t>
            </a:r>
            <a:endParaRPr lang="ko-KR" altLang="en-US" dirty="0"/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50A76B4-5655-4D27-A0BD-645650BF070B}"/>
              </a:ext>
            </a:extLst>
          </p:cNvPr>
          <p:cNvSpPr txBox="1"/>
          <p:nvPr/>
        </p:nvSpPr>
        <p:spPr>
          <a:xfrm>
            <a:off x="7192001" y="4380187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EEBE2BA4-F42D-4E09-B947-71DD75DA90DD}"/>
              </a:ext>
            </a:extLst>
          </p:cNvPr>
          <p:cNvSpPr txBox="1"/>
          <p:nvPr/>
        </p:nvSpPr>
        <p:spPr>
          <a:xfrm>
            <a:off x="2511810" y="2906835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Verification Module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6E0FAB2B-F92E-4000-97F1-A392483E3652}"/>
              </a:ext>
            </a:extLst>
          </p:cNvPr>
          <p:cNvSpPr txBox="1"/>
          <p:nvPr/>
        </p:nvSpPr>
        <p:spPr>
          <a:xfrm>
            <a:off x="2990420" y="3757727"/>
            <a:ext cx="8744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Draft Writing</a:t>
            </a:r>
            <a:endParaRPr lang="ko-KR" altLang="en-US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A38B4EB0-5338-454A-9C5D-E93BAAF61214}"/>
              </a:ext>
            </a:extLst>
          </p:cNvPr>
          <p:cNvSpPr txBox="1"/>
          <p:nvPr/>
        </p:nvSpPr>
        <p:spPr>
          <a:xfrm>
            <a:off x="3447620" y="2887645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E64893BB-73F8-49C7-9935-0C4E9E403B0C}"/>
              </a:ext>
            </a:extLst>
          </p:cNvPr>
          <p:cNvSpPr txBox="1"/>
          <p:nvPr/>
        </p:nvSpPr>
        <p:spPr>
          <a:xfrm>
            <a:off x="3927925" y="3664407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5EA689E8-66F0-4B21-84B0-C638EE5232DE}"/>
              </a:ext>
            </a:extLst>
          </p:cNvPr>
          <p:cNvSpPr txBox="1"/>
          <p:nvPr/>
        </p:nvSpPr>
        <p:spPr>
          <a:xfrm>
            <a:off x="4482360" y="2733706"/>
            <a:ext cx="87448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C9FA0DA4-D371-4541-A59D-DA1F7AAF253A}"/>
              </a:ext>
            </a:extLst>
          </p:cNvPr>
          <p:cNvSpPr txBox="1"/>
          <p:nvPr/>
        </p:nvSpPr>
        <p:spPr>
          <a:xfrm>
            <a:off x="4953000" y="3733800"/>
            <a:ext cx="9364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WG 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Letter 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1315A51F-9CBC-461C-89A1-974B8F577ECA}"/>
              </a:ext>
            </a:extLst>
          </p:cNvPr>
          <p:cNvSpPr txBox="1"/>
          <p:nvPr/>
        </p:nvSpPr>
        <p:spPr>
          <a:xfrm>
            <a:off x="5469252" y="2903542"/>
            <a:ext cx="868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3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rd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5F46ADE7-8EF6-4A52-9128-486DE8C9513B}"/>
              </a:ext>
            </a:extLst>
          </p:cNvPr>
          <p:cNvSpPr txBox="1"/>
          <p:nvPr/>
        </p:nvSpPr>
        <p:spPr>
          <a:xfrm>
            <a:off x="5776195" y="1838297"/>
            <a:ext cx="13033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0070C0"/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r>
              <a:rPr lang="en-US" altLang="ko-KR" dirty="0"/>
              <a:t>Open SA Ballot Invitation</a:t>
            </a:r>
          </a:p>
          <a:p>
            <a:r>
              <a:rPr lang="en-US" altLang="ko-KR" dirty="0"/>
              <a:t>Mandatory Editorial Coordination submission</a:t>
            </a:r>
            <a:endParaRPr lang="ko-KR" altLang="en-US" dirty="0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486D025-A3B6-47BF-8578-62B47E990001}"/>
              </a:ext>
            </a:extLst>
          </p:cNvPr>
          <p:cNvSpPr txBox="1"/>
          <p:nvPr/>
        </p:nvSpPr>
        <p:spPr>
          <a:xfrm>
            <a:off x="6711062" y="3544784"/>
            <a:ext cx="53572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1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5" name="직사각형 64">
            <a:extLst>
              <a:ext uri="{FF2B5EF4-FFF2-40B4-BE49-F238E27FC236}">
                <a16:creationId xmlns:a16="http://schemas.microsoft.com/office/drawing/2014/main" id="{44A99FC4-5E2F-4E9C-A4AC-CFD7E195868B}"/>
              </a:ext>
            </a:extLst>
          </p:cNvPr>
          <p:cNvSpPr/>
          <p:nvPr/>
        </p:nvSpPr>
        <p:spPr>
          <a:xfrm>
            <a:off x="7047306" y="2893136"/>
            <a:ext cx="90992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4</a:t>
            </a:r>
            <a:r>
              <a:rPr lang="en-US" altLang="ko-KR" sz="1000" b="1" baseline="30000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th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Draft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for</a:t>
            </a:r>
            <a:r>
              <a:rPr lang="ko-KR" altLang="en-US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b="1" dirty="0">
                <a:solidFill>
                  <a:schemeClr val="accent6">
                    <a:lumMod val="75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SA Ballot</a:t>
            </a:r>
            <a:endParaRPr lang="ko-KR" altLang="en-US" sz="1000" b="1" dirty="0">
              <a:solidFill>
                <a:schemeClr val="accent6">
                  <a:lumMod val="75000"/>
                </a:schemeClr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cxnSp>
        <p:nvCxnSpPr>
          <p:cNvPr id="66" name="직선 연결선 65">
            <a:extLst>
              <a:ext uri="{FF2B5EF4-FFF2-40B4-BE49-F238E27FC236}">
                <a16:creationId xmlns:a16="http://schemas.microsoft.com/office/drawing/2014/main" id="{7BAD75AE-5D05-4954-978C-033019020F63}"/>
              </a:ext>
            </a:extLst>
          </p:cNvPr>
          <p:cNvCxnSpPr>
            <a:cxnSpLocks/>
            <a:stCxn id="68" idx="2"/>
          </p:cNvCxnSpPr>
          <p:nvPr/>
        </p:nvCxnSpPr>
        <p:spPr>
          <a:xfrm flipH="1">
            <a:off x="8021635" y="4098782"/>
            <a:ext cx="8062" cy="51826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>
            <a:extLst>
              <a:ext uri="{FF2B5EF4-FFF2-40B4-BE49-F238E27FC236}">
                <a16:creationId xmlns:a16="http://schemas.microsoft.com/office/drawing/2014/main" id="{9373E15A-D103-4F65-B9C8-FE231B6CEDF2}"/>
              </a:ext>
            </a:extLst>
          </p:cNvPr>
          <p:cNvCxnSpPr/>
          <p:nvPr/>
        </p:nvCxnSpPr>
        <p:spPr>
          <a:xfrm>
            <a:off x="8027898" y="4189373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6DF72A6C-49E5-46C5-A832-B660E25D51E6}"/>
              </a:ext>
            </a:extLst>
          </p:cNvPr>
          <p:cNvSpPr txBox="1"/>
          <p:nvPr/>
        </p:nvSpPr>
        <p:spPr>
          <a:xfrm>
            <a:off x="7745003" y="3544784"/>
            <a:ext cx="56938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Start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2</a:t>
            </a:r>
            <a:r>
              <a:rPr lang="en-US" altLang="ko-KR" sz="1000" b="1" baseline="30000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nd</a:t>
            </a:r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 SA</a:t>
            </a:r>
          </a:p>
          <a:p>
            <a:pPr algn="ctr"/>
            <a:r>
              <a:rPr lang="en-US" altLang="ko-KR" sz="1000" b="1" dirty="0">
                <a:solidFill>
                  <a:srgbClr val="7030A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Ballot</a:t>
            </a:r>
            <a:endParaRPr lang="ko-KR" altLang="en-US" sz="1000" b="1" dirty="0">
              <a:solidFill>
                <a:srgbClr val="7030A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D7AAFA00-F0CD-4B33-9211-A295C2CB9E2B}"/>
              </a:ext>
            </a:extLst>
          </p:cNvPr>
          <p:cNvSpPr txBox="1"/>
          <p:nvPr/>
        </p:nvSpPr>
        <p:spPr>
          <a:xfrm>
            <a:off x="7663250" y="4607872"/>
            <a:ext cx="73289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1000"/>
            </a:lvl1pPr>
          </a:lstStyle>
          <a:p>
            <a:r>
              <a:rPr lang="en-US" altLang="ko-KR" dirty="0"/>
              <a:t>03/2023</a:t>
            </a:r>
            <a:endParaRPr lang="ko-KR" altLang="en-US" dirty="0"/>
          </a:p>
        </p:txBody>
      </p:sp>
      <p:cxnSp>
        <p:nvCxnSpPr>
          <p:cNvPr id="70" name="직선 연결선 69">
            <a:extLst>
              <a:ext uri="{FF2B5EF4-FFF2-40B4-BE49-F238E27FC236}">
                <a16:creationId xmlns:a16="http://schemas.microsoft.com/office/drawing/2014/main" id="{5651025F-7897-4C37-9EC1-4BE924C99BB2}"/>
              </a:ext>
            </a:extLst>
          </p:cNvPr>
          <p:cNvCxnSpPr>
            <a:cxnSpLocks/>
            <a:stCxn id="73" idx="2"/>
            <a:endCxn id="72" idx="0"/>
          </p:cNvCxnSpPr>
          <p:nvPr/>
        </p:nvCxnSpPr>
        <p:spPr>
          <a:xfrm>
            <a:off x="8604636" y="3611428"/>
            <a:ext cx="4079" cy="77916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직선 연결선 70">
            <a:extLst>
              <a:ext uri="{FF2B5EF4-FFF2-40B4-BE49-F238E27FC236}">
                <a16:creationId xmlns:a16="http://schemas.microsoft.com/office/drawing/2014/main" id="{7D105FD8-32CE-4A6B-B1CD-F09AD518F547}"/>
              </a:ext>
            </a:extLst>
          </p:cNvPr>
          <p:cNvCxnSpPr/>
          <p:nvPr/>
        </p:nvCxnSpPr>
        <p:spPr>
          <a:xfrm>
            <a:off x="8604636" y="4199779"/>
            <a:ext cx="0" cy="172278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>
            <a:extLst>
              <a:ext uri="{FF2B5EF4-FFF2-40B4-BE49-F238E27FC236}">
                <a16:creationId xmlns:a16="http://schemas.microsoft.com/office/drawing/2014/main" id="{D0109FEE-C34A-4E3F-819C-B81BD01124CA}"/>
              </a:ext>
            </a:extLst>
          </p:cNvPr>
          <p:cNvSpPr txBox="1"/>
          <p:nvPr/>
        </p:nvSpPr>
        <p:spPr>
          <a:xfrm>
            <a:off x="8294366" y="4390593"/>
            <a:ext cx="62869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>
              <a:defRPr sz="1000">
                <a:solidFill>
                  <a:srgbClr val="FF0000"/>
                </a:solidFill>
              </a:defRPr>
            </a:lvl1pPr>
          </a:lstStyle>
          <a:p>
            <a:r>
              <a:rPr lang="en-US" altLang="ko-KR" dirty="0"/>
              <a:t>01/2023</a:t>
            </a:r>
            <a:endParaRPr lang="ko-KR" altLang="en-US" dirty="0"/>
          </a:p>
        </p:txBody>
      </p:sp>
      <p:sp>
        <p:nvSpPr>
          <p:cNvPr id="73" name="직사각형 72">
            <a:extLst>
              <a:ext uri="{FF2B5EF4-FFF2-40B4-BE49-F238E27FC236}">
                <a16:creationId xmlns:a16="http://schemas.microsoft.com/office/drawing/2014/main" id="{EA5C2B69-0BF9-480A-B678-7A9E75422860}"/>
              </a:ext>
            </a:extLst>
          </p:cNvPr>
          <p:cNvSpPr/>
          <p:nvPr/>
        </p:nvSpPr>
        <p:spPr>
          <a:xfrm>
            <a:off x="8149671" y="2903542"/>
            <a:ext cx="909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Final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Approve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&amp;</a:t>
            </a:r>
          </a:p>
          <a:p>
            <a:pPr algn="ctr"/>
            <a:r>
              <a:rPr lang="en-US" altLang="ko-KR" sz="1000" b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Published</a:t>
            </a:r>
            <a:endParaRPr lang="ko-KR" altLang="en-US" sz="1000" b="1" dirty="0">
              <a:solidFill>
                <a:srgbClr val="FF0000"/>
              </a:solidFill>
              <a:latin typeface="맑은 고딕" panose="020B0503020000020004" pitchFamily="50" charset="-127"/>
              <a:ea typeface="맑은 고딕" panose="020B0503020000020004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895616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CA8583-0C44-4C93-9D64-C4540C37CB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Appointing technical editor for IEEE P3079.2</a:t>
            </a:r>
            <a:endParaRPr lang="ko-KR" altLang="en-US" dirty="0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57978008-3FD1-40E0-947A-73A275446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3079-21-0007-00-0000-Standardization action plan for IEEE P3079.2</a:t>
            </a:r>
            <a:endParaRPr 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96E92E3-3033-48F9-896F-9F98D8763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8BD8E8-FEBE-4B48-A872-D5E72F1EB77B}" type="slidenum">
              <a:rPr lang="en-US" smtClean="0"/>
              <a:pPr>
                <a:defRPr/>
              </a:pPr>
              <a:t>5</a:t>
            </a:fld>
            <a:endParaRPr lang="en-US">
              <a:latin typeface="Myriad Pro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17A8CC0-1CFE-4FF2-A2C3-3A135AD9D48F}"/>
              </a:ext>
            </a:extLst>
          </p:cNvPr>
          <p:cNvSpPr txBox="1"/>
          <p:nvPr/>
        </p:nvSpPr>
        <p:spPr>
          <a:xfrm>
            <a:off x="1028700" y="3162955"/>
            <a:ext cx="70866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Appointing technical editor for IEEE P3079.2</a:t>
            </a:r>
            <a:endParaRPr lang="ko-KR" alt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544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부제목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/>
              <a:t>Thank You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30258429"/>
      </p:ext>
    </p:extLst>
  </p:cSld>
  <p:clrMapOvr>
    <a:masterClrMapping/>
  </p:clrMapOvr>
</p:sld>
</file>

<file path=ppt/theme/theme1.xml><?xml version="1.0" encoding="utf-8"?>
<a:theme xmlns:a="http://schemas.openxmlformats.org/drawingml/2006/main" name="IEEE-SA Powerpoint Templat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A6B4AC"/>
      </a:lt2>
      <a:accent1>
        <a:srgbClr val="0066A1"/>
      </a:accent1>
      <a:accent2>
        <a:srgbClr val="009FDA"/>
      </a:accent2>
      <a:accent3>
        <a:srgbClr val="FFFFFF"/>
      </a:accent3>
      <a:accent4>
        <a:srgbClr val="000000"/>
      </a:accent4>
      <a:accent5>
        <a:srgbClr val="AAB8CD"/>
      </a:accent5>
      <a:accent6>
        <a:srgbClr val="0090C5"/>
      </a:accent6>
      <a:hlink>
        <a:srgbClr val="CC1239"/>
      </a:hlink>
      <a:folHlink>
        <a:srgbClr val="FDC82F"/>
      </a:folHlink>
    </a:clrScheme>
    <a:fontScheme name="Blank Presentation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  <a:ea typeface="ＭＳ Ｐゴシック" pitchFamily="34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A6B4AC"/>
        </a:lt2>
        <a:accent1>
          <a:srgbClr val="0066A1"/>
        </a:accent1>
        <a:accent2>
          <a:srgbClr val="009FDA"/>
        </a:accent2>
        <a:accent3>
          <a:srgbClr val="FFFFFF"/>
        </a:accent3>
        <a:accent4>
          <a:srgbClr val="000000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A6B4AC"/>
        </a:dk1>
        <a:lt1>
          <a:srgbClr val="FFFFFF"/>
        </a:lt1>
        <a:dk2>
          <a:srgbClr val="000000"/>
        </a:dk2>
        <a:lt2>
          <a:srgbClr val="FFFFFF"/>
        </a:lt2>
        <a:accent1>
          <a:srgbClr val="0066A1"/>
        </a:accent1>
        <a:accent2>
          <a:srgbClr val="009FDA"/>
        </a:accent2>
        <a:accent3>
          <a:srgbClr val="AAAAAA"/>
        </a:accent3>
        <a:accent4>
          <a:srgbClr val="DADADA"/>
        </a:accent4>
        <a:accent5>
          <a:srgbClr val="AAB8CD"/>
        </a:accent5>
        <a:accent6>
          <a:srgbClr val="0090C5"/>
        </a:accent6>
        <a:hlink>
          <a:srgbClr val="CC1239"/>
        </a:hlink>
        <a:folHlink>
          <a:srgbClr val="FDC82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IEEE-SA Powerpoint Template</Template>
  <TotalTime>5880</TotalTime>
  <Words>480</Words>
  <Application>Microsoft Office PowerPoint</Application>
  <PresentationFormat>화면 슬라이드 쇼(4:3)</PresentationFormat>
  <Paragraphs>104</Paragraphs>
  <Slides>7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3</vt:i4>
      </vt:variant>
      <vt:variant>
        <vt:lpstr>슬라이드 제목</vt:lpstr>
      </vt:variant>
      <vt:variant>
        <vt:i4>7</vt:i4>
      </vt:variant>
    </vt:vector>
  </HeadingPairs>
  <TitlesOfParts>
    <vt:vector size="16" baseType="lpstr">
      <vt:lpstr>맑은 고딕</vt:lpstr>
      <vt:lpstr>Arial</vt:lpstr>
      <vt:lpstr>Calibri</vt:lpstr>
      <vt:lpstr>Myriad Pro</vt:lpstr>
      <vt:lpstr>Times New Roman</vt:lpstr>
      <vt:lpstr>Verdana</vt:lpstr>
      <vt:lpstr>IEEE-SA Powerpoint Template</vt:lpstr>
      <vt:lpstr>Office 테마</vt:lpstr>
      <vt:lpstr>1_Office 테마</vt:lpstr>
      <vt:lpstr>PowerPoint 프레젠테이션</vt:lpstr>
      <vt:lpstr>Compliance with  IEEE Standards Policies and Procedures</vt:lpstr>
      <vt:lpstr>IEEE 3079 Human Factor for Immersive Content Working Group Seo, Dong Il Dillon, dillon.seo@dtcp.capital</vt:lpstr>
      <vt:lpstr>Structure of a Framework</vt:lpstr>
      <vt:lpstr>Standardization schedule for IEEE P3079.2</vt:lpstr>
      <vt:lpstr>Appointing technical editor for IEEE P3079.2</vt:lpstr>
      <vt:lpstr>PowerPoint 프레젠테이션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Cover Page Using a Light Image</dc:title>
  <dc:creator>jkenny</dc:creator>
  <cp:lastModifiedBy>Jeong Sangkwon</cp:lastModifiedBy>
  <cp:revision>255</cp:revision>
  <dcterms:created xsi:type="dcterms:W3CDTF">2014-10-13T13:02:20Z</dcterms:created>
  <dcterms:modified xsi:type="dcterms:W3CDTF">2021-01-30T19:19:07Z</dcterms:modified>
</cp:coreProperties>
</file>