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327" r:id="rId3"/>
    <p:sldId id="346" r:id="rId4"/>
    <p:sldId id="329" r:id="rId5"/>
    <p:sldId id="339" r:id="rId6"/>
    <p:sldId id="343" r:id="rId7"/>
    <p:sldId id="342" r:id="rId8"/>
    <p:sldId id="330" r:id="rId9"/>
    <p:sldId id="331" r:id="rId10"/>
    <p:sldId id="332" r:id="rId11"/>
    <p:sldId id="333" r:id="rId12"/>
    <p:sldId id="334" r:id="rId13"/>
    <p:sldId id="345" r:id="rId14"/>
    <p:sldId id="336" r:id="rId15"/>
    <p:sldId id="337" r:id="rId16"/>
    <p:sldId id="338" r:id="rId17"/>
    <p:sldId id="344" r:id="rId18"/>
    <p:sldId id="340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83974" autoAdjust="0"/>
  </p:normalViewPr>
  <p:slideViewPr>
    <p:cSldViewPr snapToGrid="0">
      <p:cViewPr varScale="1">
        <p:scale>
          <a:sx n="83" d="100"/>
          <a:sy n="83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66E0-04AD-4AFB-85CA-E4591B5ABE40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</dgm:pt>
    <dgm:pt modelId="{97F83642-8F94-4030-A865-90E604A3C9E6}">
      <dgm:prSet phldrT="[텍스트]"/>
      <dgm:spPr/>
      <dgm:t>
        <a:bodyPr/>
        <a:lstStyle/>
        <a:p>
          <a:pPr latinLnBrk="1"/>
          <a:r>
            <a:rPr lang="en-US" altLang="ko-KR" dirty="0" smtClean="0"/>
            <a:t>Modify VR Videos</a:t>
          </a:r>
          <a:endParaRPr lang="ko-KR" altLang="en-US" dirty="0"/>
        </a:p>
      </dgm:t>
    </dgm:pt>
    <dgm:pt modelId="{DCE7F11C-B1C9-4CE6-B393-E3575A3982B6}" type="parTrans" cxnId="{C0219CA3-32D5-421D-B387-8B04283A30FC}">
      <dgm:prSet/>
      <dgm:spPr/>
      <dgm:t>
        <a:bodyPr/>
        <a:lstStyle/>
        <a:p>
          <a:pPr latinLnBrk="1"/>
          <a:endParaRPr lang="ko-KR" altLang="en-US"/>
        </a:p>
      </dgm:t>
    </dgm:pt>
    <dgm:pt modelId="{5678693F-E642-437C-B13E-3973FD08DE3A}" type="sibTrans" cxnId="{C0219CA3-32D5-421D-B387-8B04283A30FC}">
      <dgm:prSet/>
      <dgm:spPr/>
      <dgm:t>
        <a:bodyPr/>
        <a:lstStyle/>
        <a:p>
          <a:pPr latinLnBrk="1"/>
          <a:endParaRPr lang="ko-KR" altLang="en-US"/>
        </a:p>
      </dgm:t>
    </dgm:pt>
    <dgm:pt modelId="{DEDBD09A-300C-4174-83C6-798B4FDCAAD6}">
      <dgm:prSet phldrT="[텍스트]"/>
      <dgm:spPr/>
      <dgm:t>
        <a:bodyPr/>
        <a:lstStyle/>
        <a:p>
          <a:pPr latinLnBrk="1"/>
          <a:r>
            <a:rPr lang="en-US" altLang="ko-KR" dirty="0" smtClean="0"/>
            <a:t>Fix Experimental Procedure</a:t>
          </a:r>
          <a:endParaRPr lang="ko-KR" altLang="en-US" dirty="0"/>
        </a:p>
      </dgm:t>
    </dgm:pt>
    <dgm:pt modelId="{68B667D1-77DE-413A-802A-E71DDF0609F7}" type="parTrans" cxnId="{24C4E974-BBD6-472E-B525-9BFC1EAA4A86}">
      <dgm:prSet/>
      <dgm:spPr/>
      <dgm:t>
        <a:bodyPr/>
        <a:lstStyle/>
        <a:p>
          <a:pPr latinLnBrk="1"/>
          <a:endParaRPr lang="ko-KR" altLang="en-US"/>
        </a:p>
      </dgm:t>
    </dgm:pt>
    <dgm:pt modelId="{58F3C510-EB05-4E4A-B8ED-793D4A4E49EB}" type="sibTrans" cxnId="{24C4E974-BBD6-472E-B525-9BFC1EAA4A86}">
      <dgm:prSet/>
      <dgm:spPr/>
      <dgm:t>
        <a:bodyPr/>
        <a:lstStyle/>
        <a:p>
          <a:pPr latinLnBrk="1"/>
          <a:endParaRPr lang="ko-KR" altLang="en-US"/>
        </a:p>
      </dgm:t>
    </dgm:pt>
    <dgm:pt modelId="{82D014B7-07A7-4A83-9A8E-D2141EA20293}">
      <dgm:prSet phldrT="[텍스트]"/>
      <dgm:spPr/>
      <dgm:t>
        <a:bodyPr/>
        <a:lstStyle/>
        <a:p>
          <a:pPr latinLnBrk="1"/>
          <a:r>
            <a:rPr lang="en-US" altLang="ko-KR" dirty="0" smtClean="0"/>
            <a:t>Conduct Experiment with EEG</a:t>
          </a:r>
          <a:endParaRPr lang="ko-KR" altLang="en-US" dirty="0"/>
        </a:p>
      </dgm:t>
    </dgm:pt>
    <dgm:pt modelId="{04048B76-B845-4388-A705-6623E690F974}" type="parTrans" cxnId="{7286DAFC-4F97-4571-B295-7EDE1EC9382F}">
      <dgm:prSet/>
      <dgm:spPr/>
      <dgm:t>
        <a:bodyPr/>
        <a:lstStyle/>
        <a:p>
          <a:pPr latinLnBrk="1"/>
          <a:endParaRPr lang="ko-KR" altLang="en-US"/>
        </a:p>
      </dgm:t>
    </dgm:pt>
    <dgm:pt modelId="{658EC3A3-7BD9-487B-BDA0-AA76ED3159A9}" type="sibTrans" cxnId="{7286DAFC-4F97-4571-B295-7EDE1EC9382F}">
      <dgm:prSet/>
      <dgm:spPr/>
      <dgm:t>
        <a:bodyPr/>
        <a:lstStyle/>
        <a:p>
          <a:pPr latinLnBrk="1"/>
          <a:endParaRPr lang="ko-KR" altLang="en-US"/>
        </a:p>
      </dgm:t>
    </dgm:pt>
    <dgm:pt modelId="{4A246ED4-49E3-4604-821B-2B907C80B040}">
      <dgm:prSet phldrT="[텍스트]"/>
      <dgm:spPr/>
      <dgm:t>
        <a:bodyPr/>
        <a:lstStyle/>
        <a:p>
          <a:pPr latinLnBrk="1"/>
          <a:r>
            <a:rPr lang="en-US" altLang="ko-KR" dirty="0" smtClean="0"/>
            <a:t>Analysis of EEG Changes by MTP Latency</a:t>
          </a:r>
          <a:endParaRPr lang="ko-KR" altLang="en-US" dirty="0"/>
        </a:p>
      </dgm:t>
    </dgm:pt>
    <dgm:pt modelId="{9F813A56-CFF8-4C84-A22C-150E15DED616}" type="parTrans" cxnId="{9F14723A-1AE0-4B9C-9500-3FAAB8868425}">
      <dgm:prSet/>
      <dgm:spPr/>
      <dgm:t>
        <a:bodyPr/>
        <a:lstStyle/>
        <a:p>
          <a:pPr latinLnBrk="1"/>
          <a:endParaRPr lang="ko-KR" altLang="en-US"/>
        </a:p>
      </dgm:t>
    </dgm:pt>
    <dgm:pt modelId="{9C4BBE6A-220A-4C20-BE07-8B52A0FC971E}" type="sibTrans" cxnId="{9F14723A-1AE0-4B9C-9500-3FAAB8868425}">
      <dgm:prSet/>
      <dgm:spPr/>
      <dgm:t>
        <a:bodyPr/>
        <a:lstStyle/>
        <a:p>
          <a:pPr latinLnBrk="1"/>
          <a:endParaRPr lang="ko-KR" altLang="en-US"/>
        </a:p>
      </dgm:t>
    </dgm:pt>
    <dgm:pt modelId="{55A94376-3054-4C2A-A075-6BB8804659E2}">
      <dgm:prSet phldrT="[텍스트]"/>
      <dgm:spPr/>
      <dgm:t>
        <a:bodyPr/>
        <a:lstStyle/>
        <a:p>
          <a:pPr latinLnBrk="1"/>
          <a:r>
            <a:rPr lang="en-US" altLang="ko-KR" dirty="0" smtClean="0"/>
            <a:t>VR Video Evaluation</a:t>
          </a:r>
          <a:endParaRPr lang="ko-KR" altLang="en-US" dirty="0"/>
        </a:p>
      </dgm:t>
    </dgm:pt>
    <dgm:pt modelId="{161FD647-A48C-4B7F-8766-B58D25E6386D}" type="sibTrans" cxnId="{22B383E2-2430-4EB5-8B2F-6A692EAE2113}">
      <dgm:prSet/>
      <dgm:spPr/>
      <dgm:t>
        <a:bodyPr/>
        <a:lstStyle/>
        <a:p>
          <a:pPr latinLnBrk="1"/>
          <a:endParaRPr lang="ko-KR" altLang="en-US"/>
        </a:p>
      </dgm:t>
    </dgm:pt>
    <dgm:pt modelId="{810B8A75-6870-46A0-AE90-C08C2FBE7101}" type="parTrans" cxnId="{22B383E2-2430-4EB5-8B2F-6A692EAE2113}">
      <dgm:prSet/>
      <dgm:spPr/>
      <dgm:t>
        <a:bodyPr/>
        <a:lstStyle/>
        <a:p>
          <a:pPr latinLnBrk="1"/>
          <a:endParaRPr lang="ko-KR" altLang="en-US"/>
        </a:p>
      </dgm:t>
    </dgm:pt>
    <dgm:pt modelId="{1EE2A974-13BF-4912-B646-B6F3C466D20E}" type="pres">
      <dgm:prSet presAssocID="{DFF166E0-04AD-4AFB-85CA-E4591B5ABE40}" presName="Name0" presStyleCnt="0">
        <dgm:presLayoutVars>
          <dgm:dir/>
          <dgm:animLvl val="lvl"/>
          <dgm:resizeHandles val="exact"/>
        </dgm:presLayoutVars>
      </dgm:prSet>
      <dgm:spPr/>
    </dgm:pt>
    <dgm:pt modelId="{FD0B21EC-7F8F-4BDD-B040-CCB2B86EABC8}" type="pres">
      <dgm:prSet presAssocID="{4A246ED4-49E3-4604-821B-2B907C80B040}" presName="boxAndChildren" presStyleCnt="0"/>
      <dgm:spPr/>
    </dgm:pt>
    <dgm:pt modelId="{4CC66C55-892F-4CD4-B380-5872FDE70BA6}" type="pres">
      <dgm:prSet presAssocID="{4A246ED4-49E3-4604-821B-2B907C80B040}" presName="parentTextBox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6D33488E-9C9A-4B36-A039-C407896B6834}" type="pres">
      <dgm:prSet presAssocID="{658EC3A3-7BD9-487B-BDA0-AA76ED3159A9}" presName="sp" presStyleCnt="0"/>
      <dgm:spPr/>
    </dgm:pt>
    <dgm:pt modelId="{11E2109B-98C3-4C3A-A571-F6F7FDA7D64C}" type="pres">
      <dgm:prSet presAssocID="{82D014B7-07A7-4A83-9A8E-D2141EA20293}" presName="arrowAndChildren" presStyleCnt="0"/>
      <dgm:spPr/>
    </dgm:pt>
    <dgm:pt modelId="{F2A774B7-DBE4-4900-9D56-6FAE6D444B3A}" type="pres">
      <dgm:prSet presAssocID="{82D014B7-07A7-4A83-9A8E-D2141EA20293}" presName="parentTextArrow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560BD67-6278-4C62-95D7-89BBCC799D16}" type="pres">
      <dgm:prSet presAssocID="{58F3C510-EB05-4E4A-B8ED-793D4A4E49EB}" presName="sp" presStyleCnt="0"/>
      <dgm:spPr/>
    </dgm:pt>
    <dgm:pt modelId="{D1A149EF-CCFE-4299-B2D3-B2FA4534D87B}" type="pres">
      <dgm:prSet presAssocID="{DEDBD09A-300C-4174-83C6-798B4FDCAAD6}" presName="arrowAndChildren" presStyleCnt="0"/>
      <dgm:spPr/>
    </dgm:pt>
    <dgm:pt modelId="{7D2824D0-CDFF-4A56-9467-3C23D31A8348}" type="pres">
      <dgm:prSet presAssocID="{DEDBD09A-300C-4174-83C6-798B4FDCAAD6}" presName="parentTextArrow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2C6D4B4F-8014-4D25-B4A5-974B200C5D62}" type="pres">
      <dgm:prSet presAssocID="{161FD647-A48C-4B7F-8766-B58D25E6386D}" presName="sp" presStyleCnt="0"/>
      <dgm:spPr/>
    </dgm:pt>
    <dgm:pt modelId="{BE839B44-3171-4D85-A329-EC53192C46DA}" type="pres">
      <dgm:prSet presAssocID="{55A94376-3054-4C2A-A075-6BB8804659E2}" presName="arrowAndChildren" presStyleCnt="0"/>
      <dgm:spPr/>
    </dgm:pt>
    <dgm:pt modelId="{DE44564E-CF8A-478F-9EAB-0C04981E7419}" type="pres">
      <dgm:prSet presAssocID="{55A94376-3054-4C2A-A075-6BB8804659E2}" presName="parentTextArrow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DEC3CA65-ABF6-42D8-A738-BFE1C6216690}" type="pres">
      <dgm:prSet presAssocID="{5678693F-E642-437C-B13E-3973FD08DE3A}" presName="sp" presStyleCnt="0"/>
      <dgm:spPr/>
    </dgm:pt>
    <dgm:pt modelId="{5987B13F-0159-4412-9E95-210DD2453D47}" type="pres">
      <dgm:prSet presAssocID="{97F83642-8F94-4030-A865-90E604A3C9E6}" presName="arrowAndChildren" presStyleCnt="0"/>
      <dgm:spPr/>
    </dgm:pt>
    <dgm:pt modelId="{BF0A7BA4-A8BE-44AE-B7E5-F94600E00EA4}" type="pres">
      <dgm:prSet presAssocID="{97F83642-8F94-4030-A865-90E604A3C9E6}" presName="parentTextArrow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C336B1C3-5A0B-47A0-B084-FD82E69F1025}" type="presOf" srcId="{97F83642-8F94-4030-A865-90E604A3C9E6}" destId="{BF0A7BA4-A8BE-44AE-B7E5-F94600E00EA4}" srcOrd="0" destOrd="0" presId="urn:microsoft.com/office/officeart/2005/8/layout/process4"/>
    <dgm:cxn modelId="{9F14723A-1AE0-4B9C-9500-3FAAB8868425}" srcId="{DFF166E0-04AD-4AFB-85CA-E4591B5ABE40}" destId="{4A246ED4-49E3-4604-821B-2B907C80B040}" srcOrd="4" destOrd="0" parTransId="{9F813A56-CFF8-4C84-A22C-150E15DED616}" sibTransId="{9C4BBE6A-220A-4C20-BE07-8B52A0FC971E}"/>
    <dgm:cxn modelId="{24C4E974-BBD6-472E-B525-9BFC1EAA4A86}" srcId="{DFF166E0-04AD-4AFB-85CA-E4591B5ABE40}" destId="{DEDBD09A-300C-4174-83C6-798B4FDCAAD6}" srcOrd="2" destOrd="0" parTransId="{68B667D1-77DE-413A-802A-E71DDF0609F7}" sibTransId="{58F3C510-EB05-4E4A-B8ED-793D4A4E49EB}"/>
    <dgm:cxn modelId="{5934A829-C95E-40EE-B501-3AA33C682068}" type="presOf" srcId="{55A94376-3054-4C2A-A075-6BB8804659E2}" destId="{DE44564E-CF8A-478F-9EAB-0C04981E7419}" srcOrd="0" destOrd="0" presId="urn:microsoft.com/office/officeart/2005/8/layout/process4"/>
    <dgm:cxn modelId="{22B383E2-2430-4EB5-8B2F-6A692EAE2113}" srcId="{DFF166E0-04AD-4AFB-85CA-E4591B5ABE40}" destId="{55A94376-3054-4C2A-A075-6BB8804659E2}" srcOrd="1" destOrd="0" parTransId="{810B8A75-6870-46A0-AE90-C08C2FBE7101}" sibTransId="{161FD647-A48C-4B7F-8766-B58D25E6386D}"/>
    <dgm:cxn modelId="{7C1AE423-B86C-4B43-8A50-D6F0854C073F}" type="presOf" srcId="{82D014B7-07A7-4A83-9A8E-D2141EA20293}" destId="{F2A774B7-DBE4-4900-9D56-6FAE6D444B3A}" srcOrd="0" destOrd="0" presId="urn:microsoft.com/office/officeart/2005/8/layout/process4"/>
    <dgm:cxn modelId="{FA3304F2-5A0E-4499-A341-927D306122AD}" type="presOf" srcId="{4A246ED4-49E3-4604-821B-2B907C80B040}" destId="{4CC66C55-892F-4CD4-B380-5872FDE70BA6}" srcOrd="0" destOrd="0" presId="urn:microsoft.com/office/officeart/2005/8/layout/process4"/>
    <dgm:cxn modelId="{D8705CF6-D01B-46D3-9D3B-0820B9EFC154}" type="presOf" srcId="{DEDBD09A-300C-4174-83C6-798B4FDCAAD6}" destId="{7D2824D0-CDFF-4A56-9467-3C23D31A8348}" srcOrd="0" destOrd="0" presId="urn:microsoft.com/office/officeart/2005/8/layout/process4"/>
    <dgm:cxn modelId="{C0219CA3-32D5-421D-B387-8B04283A30FC}" srcId="{DFF166E0-04AD-4AFB-85CA-E4591B5ABE40}" destId="{97F83642-8F94-4030-A865-90E604A3C9E6}" srcOrd="0" destOrd="0" parTransId="{DCE7F11C-B1C9-4CE6-B393-E3575A3982B6}" sibTransId="{5678693F-E642-437C-B13E-3973FD08DE3A}"/>
    <dgm:cxn modelId="{27DBAA49-05A2-485D-A0E2-BCB951851809}" type="presOf" srcId="{DFF166E0-04AD-4AFB-85CA-E4591B5ABE40}" destId="{1EE2A974-13BF-4912-B646-B6F3C466D20E}" srcOrd="0" destOrd="0" presId="urn:microsoft.com/office/officeart/2005/8/layout/process4"/>
    <dgm:cxn modelId="{7286DAFC-4F97-4571-B295-7EDE1EC9382F}" srcId="{DFF166E0-04AD-4AFB-85CA-E4591B5ABE40}" destId="{82D014B7-07A7-4A83-9A8E-D2141EA20293}" srcOrd="3" destOrd="0" parTransId="{04048B76-B845-4388-A705-6623E690F974}" sibTransId="{658EC3A3-7BD9-487B-BDA0-AA76ED3159A9}"/>
    <dgm:cxn modelId="{0ECD9356-C491-45C1-B742-A8A576E5034B}" type="presParOf" srcId="{1EE2A974-13BF-4912-B646-B6F3C466D20E}" destId="{FD0B21EC-7F8F-4BDD-B040-CCB2B86EABC8}" srcOrd="0" destOrd="0" presId="urn:microsoft.com/office/officeart/2005/8/layout/process4"/>
    <dgm:cxn modelId="{446CF73C-E8BE-4FEB-A66E-18001C957E59}" type="presParOf" srcId="{FD0B21EC-7F8F-4BDD-B040-CCB2B86EABC8}" destId="{4CC66C55-892F-4CD4-B380-5872FDE70BA6}" srcOrd="0" destOrd="0" presId="urn:microsoft.com/office/officeart/2005/8/layout/process4"/>
    <dgm:cxn modelId="{96E1E959-B781-4B6E-88A2-6788D697819A}" type="presParOf" srcId="{1EE2A974-13BF-4912-B646-B6F3C466D20E}" destId="{6D33488E-9C9A-4B36-A039-C407896B6834}" srcOrd="1" destOrd="0" presId="urn:microsoft.com/office/officeart/2005/8/layout/process4"/>
    <dgm:cxn modelId="{5DD3C169-1C40-4736-A883-5868DC532BA0}" type="presParOf" srcId="{1EE2A974-13BF-4912-B646-B6F3C466D20E}" destId="{11E2109B-98C3-4C3A-A571-F6F7FDA7D64C}" srcOrd="2" destOrd="0" presId="urn:microsoft.com/office/officeart/2005/8/layout/process4"/>
    <dgm:cxn modelId="{E1BD69F4-30F7-4FFD-B3BE-6805B2F722D1}" type="presParOf" srcId="{11E2109B-98C3-4C3A-A571-F6F7FDA7D64C}" destId="{F2A774B7-DBE4-4900-9D56-6FAE6D444B3A}" srcOrd="0" destOrd="0" presId="urn:microsoft.com/office/officeart/2005/8/layout/process4"/>
    <dgm:cxn modelId="{C688B6E0-B5EE-4685-88F8-CD30F9F7D46A}" type="presParOf" srcId="{1EE2A974-13BF-4912-B646-B6F3C466D20E}" destId="{1560BD67-6278-4C62-95D7-89BBCC799D16}" srcOrd="3" destOrd="0" presId="urn:microsoft.com/office/officeart/2005/8/layout/process4"/>
    <dgm:cxn modelId="{CAB815D5-AD25-432C-9A40-6CCF738C0040}" type="presParOf" srcId="{1EE2A974-13BF-4912-B646-B6F3C466D20E}" destId="{D1A149EF-CCFE-4299-B2D3-B2FA4534D87B}" srcOrd="4" destOrd="0" presId="urn:microsoft.com/office/officeart/2005/8/layout/process4"/>
    <dgm:cxn modelId="{F836027B-E8BD-4E50-B702-30760FEB53CE}" type="presParOf" srcId="{D1A149EF-CCFE-4299-B2D3-B2FA4534D87B}" destId="{7D2824D0-CDFF-4A56-9467-3C23D31A8348}" srcOrd="0" destOrd="0" presId="urn:microsoft.com/office/officeart/2005/8/layout/process4"/>
    <dgm:cxn modelId="{8FACEE6F-B079-427E-B5FC-831D94036EF0}" type="presParOf" srcId="{1EE2A974-13BF-4912-B646-B6F3C466D20E}" destId="{2C6D4B4F-8014-4D25-B4A5-974B200C5D62}" srcOrd="5" destOrd="0" presId="urn:microsoft.com/office/officeart/2005/8/layout/process4"/>
    <dgm:cxn modelId="{8660D73F-DC4A-49DB-B49D-1AD4A0708971}" type="presParOf" srcId="{1EE2A974-13BF-4912-B646-B6F3C466D20E}" destId="{BE839B44-3171-4D85-A329-EC53192C46DA}" srcOrd="6" destOrd="0" presId="urn:microsoft.com/office/officeart/2005/8/layout/process4"/>
    <dgm:cxn modelId="{85F335B2-80B5-4D69-848F-39CF10FF4C12}" type="presParOf" srcId="{BE839B44-3171-4D85-A329-EC53192C46DA}" destId="{DE44564E-CF8A-478F-9EAB-0C04981E7419}" srcOrd="0" destOrd="0" presId="urn:microsoft.com/office/officeart/2005/8/layout/process4"/>
    <dgm:cxn modelId="{3F2FB8C3-7BA3-496F-9D26-3AC0141684BA}" type="presParOf" srcId="{1EE2A974-13BF-4912-B646-B6F3C466D20E}" destId="{DEC3CA65-ABF6-42D8-A738-BFE1C6216690}" srcOrd="7" destOrd="0" presId="urn:microsoft.com/office/officeart/2005/8/layout/process4"/>
    <dgm:cxn modelId="{F90419F4-6B2B-49AE-BEBC-309F1E3E2991}" type="presParOf" srcId="{1EE2A974-13BF-4912-B646-B6F3C466D20E}" destId="{5987B13F-0159-4412-9E95-210DD2453D47}" srcOrd="8" destOrd="0" presId="urn:microsoft.com/office/officeart/2005/8/layout/process4"/>
    <dgm:cxn modelId="{58A29FF3-02CF-45CB-816B-86EF853D7A6F}" type="presParOf" srcId="{5987B13F-0159-4412-9E95-210DD2453D47}" destId="{BF0A7BA4-A8BE-44AE-B7E5-F94600E00EA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6C55-892F-4CD4-B380-5872FDE70BA6}">
      <dsp:nvSpPr>
        <dsp:cNvPr id="0" name=""/>
        <dsp:cNvSpPr/>
      </dsp:nvSpPr>
      <dsp:spPr>
        <a:xfrm>
          <a:off x="0" y="3489565"/>
          <a:ext cx="4300331" cy="5724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Analysis of EEG Changes by MTP Latency</a:t>
          </a:r>
          <a:endParaRPr lang="ko-KR" altLang="en-US" sz="1900" kern="1200" dirty="0"/>
        </a:p>
      </dsp:txBody>
      <dsp:txXfrm>
        <a:off x="0" y="3489565"/>
        <a:ext cx="4300331" cy="572492"/>
      </dsp:txXfrm>
    </dsp:sp>
    <dsp:sp modelId="{F2A774B7-DBE4-4900-9D56-6FAE6D444B3A}">
      <dsp:nvSpPr>
        <dsp:cNvPr id="0" name=""/>
        <dsp:cNvSpPr/>
      </dsp:nvSpPr>
      <dsp:spPr>
        <a:xfrm rot="10800000">
          <a:off x="0" y="2617659"/>
          <a:ext cx="4300331" cy="880492"/>
        </a:xfrm>
        <a:prstGeom prst="upArrowCallou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Conduct Experiment with EEG</a:t>
          </a:r>
          <a:endParaRPr lang="ko-KR" altLang="en-US" sz="1900" kern="1200" dirty="0"/>
        </a:p>
      </dsp:txBody>
      <dsp:txXfrm rot="10800000">
        <a:off x="0" y="2617659"/>
        <a:ext cx="4300331" cy="572117"/>
      </dsp:txXfrm>
    </dsp:sp>
    <dsp:sp modelId="{7D2824D0-CDFF-4A56-9467-3C23D31A8348}">
      <dsp:nvSpPr>
        <dsp:cNvPr id="0" name=""/>
        <dsp:cNvSpPr/>
      </dsp:nvSpPr>
      <dsp:spPr>
        <a:xfrm rot="10800000">
          <a:off x="0" y="1745753"/>
          <a:ext cx="4300331" cy="880492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Fix Experimental Procedure</a:t>
          </a:r>
          <a:endParaRPr lang="ko-KR" altLang="en-US" sz="1900" kern="1200" dirty="0"/>
        </a:p>
      </dsp:txBody>
      <dsp:txXfrm rot="10800000">
        <a:off x="0" y="1745753"/>
        <a:ext cx="4300331" cy="572117"/>
      </dsp:txXfrm>
    </dsp:sp>
    <dsp:sp modelId="{DE44564E-CF8A-478F-9EAB-0C04981E7419}">
      <dsp:nvSpPr>
        <dsp:cNvPr id="0" name=""/>
        <dsp:cNvSpPr/>
      </dsp:nvSpPr>
      <dsp:spPr>
        <a:xfrm rot="10800000">
          <a:off x="0" y="873848"/>
          <a:ext cx="4300331" cy="880492"/>
        </a:xfrm>
        <a:prstGeom prst="upArrowCallou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VR Video Evaluation</a:t>
          </a:r>
          <a:endParaRPr lang="ko-KR" altLang="en-US" sz="1900" kern="1200" dirty="0"/>
        </a:p>
      </dsp:txBody>
      <dsp:txXfrm rot="10800000">
        <a:off x="0" y="873848"/>
        <a:ext cx="4300331" cy="572117"/>
      </dsp:txXfrm>
    </dsp:sp>
    <dsp:sp modelId="{BF0A7BA4-A8BE-44AE-B7E5-F94600E00EA4}">
      <dsp:nvSpPr>
        <dsp:cNvPr id="0" name=""/>
        <dsp:cNvSpPr/>
      </dsp:nvSpPr>
      <dsp:spPr>
        <a:xfrm rot="10800000">
          <a:off x="0" y="1942"/>
          <a:ext cx="4300331" cy="880492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Modify VR Videos</a:t>
          </a:r>
          <a:endParaRPr lang="ko-KR" altLang="en-US" sz="1900" kern="1200" dirty="0"/>
        </a:p>
      </dsp:txBody>
      <dsp:txXfrm rot="10800000">
        <a:off x="0" y="1942"/>
        <a:ext cx="4300331" cy="57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22" y="0"/>
            <a:ext cx="665578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52968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Experiment for VR Sickness </a:t>
            </a:r>
            <a:br>
              <a:rPr lang="en-US" altLang="ko-KR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altLang="ko-KR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by Motion-to-Photon (MTP) Latency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33400" y="5079999"/>
            <a:ext cx="8153400" cy="13869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 smtClean="0">
                <a:solidFill>
                  <a:srgbClr val="6B1F7C"/>
                </a:solidFill>
              </a:rPr>
              <a:t>Lim, Hyun Kyoon, Ph.D</a:t>
            </a:r>
            <a:r>
              <a:rPr lang="en-US" altLang="ko-KR" b="1" dirty="0">
                <a:solidFill>
                  <a:srgbClr val="6B1F7C"/>
                </a:solidFill>
              </a:rPr>
              <a:t>. </a:t>
            </a:r>
            <a:r>
              <a:rPr lang="en-US" altLang="ko-KR" b="1" dirty="0" smtClean="0">
                <a:solidFill>
                  <a:srgbClr val="6B1F7C"/>
                </a:solidFill>
              </a:rPr>
              <a:t>(contact: hlim@kriss.re.kr)</a:t>
            </a:r>
          </a:p>
          <a:p>
            <a:pPr marL="0" indent="0" algn="ctr">
              <a:buNone/>
            </a:pPr>
            <a:r>
              <a:rPr lang="en-US" altLang="ko-KR" dirty="0" err="1">
                <a:solidFill>
                  <a:srgbClr val="6B1F7C"/>
                </a:solidFill>
              </a:rPr>
              <a:t>Moonyoung</a:t>
            </a:r>
            <a:r>
              <a:rPr lang="en-US" altLang="ko-KR" dirty="0">
                <a:solidFill>
                  <a:srgbClr val="6B1F7C"/>
                </a:solidFill>
              </a:rPr>
              <a:t> </a:t>
            </a:r>
            <a:r>
              <a:rPr lang="en-US" altLang="ko-KR" dirty="0" smtClean="0">
                <a:solidFill>
                  <a:srgbClr val="6B1F7C"/>
                </a:solidFill>
              </a:rPr>
              <a:t>Kwon, </a:t>
            </a:r>
            <a:r>
              <a:rPr lang="en-US" altLang="ko-KR" dirty="0" err="1">
                <a:solidFill>
                  <a:srgbClr val="6B1F7C"/>
                </a:solidFill>
              </a:rPr>
              <a:t>Kyoung-Mi</a:t>
            </a:r>
            <a:r>
              <a:rPr lang="en-US" altLang="ko-KR" dirty="0">
                <a:solidFill>
                  <a:srgbClr val="6B1F7C"/>
                </a:solidFill>
              </a:rPr>
              <a:t> Jang </a:t>
            </a:r>
            <a:r>
              <a:rPr lang="en-US" altLang="ko-KR" dirty="0" smtClean="0">
                <a:solidFill>
                  <a:srgbClr val="6B1F7C"/>
                </a:solidFill>
              </a:rPr>
              <a:t>, Sun </a:t>
            </a:r>
            <a:r>
              <a:rPr lang="en-US" altLang="ko-KR" dirty="0" err="1">
                <a:solidFill>
                  <a:srgbClr val="6B1F7C"/>
                </a:solidFill>
              </a:rPr>
              <a:t>Gu</a:t>
            </a:r>
            <a:r>
              <a:rPr lang="en-US" altLang="ko-KR" dirty="0">
                <a:solidFill>
                  <a:srgbClr val="6B1F7C"/>
                </a:solidFill>
              </a:rPr>
              <a:t> </a:t>
            </a:r>
            <a:r>
              <a:rPr lang="en-US" altLang="ko-KR" dirty="0" smtClean="0">
                <a:solidFill>
                  <a:srgbClr val="6B1F7C"/>
                </a:solidFill>
              </a:rPr>
              <a:t>Nam, </a:t>
            </a:r>
            <a:r>
              <a:rPr lang="en-US" altLang="ko-KR" dirty="0">
                <a:solidFill>
                  <a:srgbClr val="6B1F7C"/>
                </a:solidFill>
              </a:rPr>
              <a:t>Da </a:t>
            </a:r>
            <a:r>
              <a:rPr lang="en-US" altLang="ko-KR" dirty="0" err="1">
                <a:solidFill>
                  <a:srgbClr val="6B1F7C"/>
                </a:solidFill>
              </a:rPr>
              <a:t>Mee</a:t>
            </a:r>
            <a:r>
              <a:rPr lang="en-US" altLang="ko-KR" dirty="0">
                <a:solidFill>
                  <a:srgbClr val="6B1F7C"/>
                </a:solidFill>
              </a:rPr>
              <a:t> Kim </a:t>
            </a:r>
            <a:endParaRPr lang="en-US" altLang="ko-KR" dirty="0" smtClean="0">
              <a:solidFill>
                <a:srgbClr val="6B1F7C"/>
              </a:solidFill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rgbClr val="6B1F7C"/>
                </a:solidFill>
              </a:rPr>
              <a:t>Korea Research Institute of Standards and Science (KRISS)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Modified Task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323184" y="2876348"/>
            <a:ext cx="2090471" cy="28852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364180" y="2852406"/>
            <a:ext cx="34789" cy="287840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6426302" y="2856898"/>
            <a:ext cx="2000361" cy="2895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원호 20"/>
          <p:cNvSpPr/>
          <p:nvPr/>
        </p:nvSpPr>
        <p:spPr>
          <a:xfrm rot="20749786">
            <a:off x="5897034" y="4332818"/>
            <a:ext cx="1260141" cy="1294259"/>
          </a:xfrm>
          <a:prstGeom prst="arc">
            <a:avLst>
              <a:gd name="adj1" fmla="val 16487566"/>
              <a:gd name="adj2" fmla="val 2106764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원호 21"/>
          <p:cNvSpPr/>
          <p:nvPr/>
        </p:nvSpPr>
        <p:spPr>
          <a:xfrm rot="17287955">
            <a:off x="5645794" y="4305513"/>
            <a:ext cx="1260141" cy="1294259"/>
          </a:xfrm>
          <a:prstGeom prst="arc">
            <a:avLst>
              <a:gd name="adj1" fmla="val 16487566"/>
              <a:gd name="adj2" fmla="val 2106764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96384" y="40706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40°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9704" y="40706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40°</a:t>
            </a:r>
            <a:endParaRPr lang="ko-KR" altLang="en-US" dirty="0"/>
          </a:p>
        </p:txBody>
      </p:sp>
      <p:sp>
        <p:nvSpPr>
          <p:cNvPr id="25" name="내용 개체 틀 1"/>
          <p:cNvSpPr txBox="1">
            <a:spLocks/>
          </p:cNvSpPr>
          <p:nvPr/>
        </p:nvSpPr>
        <p:spPr>
          <a:xfrm>
            <a:off x="431515" y="1091662"/>
            <a:ext cx="6208493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+mn-lt"/>
                <a:ea typeface="+mj-ea"/>
              </a:rPr>
              <a:t>Neck movement</a:t>
            </a:r>
            <a:endParaRPr lang="en-US" altLang="ko-KR" sz="2800" dirty="0">
              <a:latin typeface="+mn-lt"/>
              <a:ea typeface="+mj-ea"/>
            </a:endParaRPr>
          </a:p>
          <a:p>
            <a:pPr lvl="1">
              <a:spcBef>
                <a:spcPts val="1000"/>
              </a:spcBef>
            </a:pPr>
            <a:r>
              <a:rPr lang="en-US" altLang="ko-KR" sz="2400" dirty="0" smtClean="0">
                <a:latin typeface="+mn-lt"/>
                <a:ea typeface="+mj-ea"/>
              </a:rPr>
              <a:t> 80°/sec</a:t>
            </a:r>
          </a:p>
          <a:p>
            <a:pPr>
              <a:spcBef>
                <a:spcPts val="2800"/>
              </a:spcBef>
            </a:pPr>
            <a:r>
              <a:rPr lang="en-US" altLang="ko-KR" sz="2800" dirty="0" smtClean="0">
                <a:latin typeface="+mn-lt"/>
                <a:ea typeface="+mj-ea"/>
              </a:rPr>
              <a:t>Beep sound</a:t>
            </a:r>
          </a:p>
          <a:p>
            <a:pPr lvl="1">
              <a:spcBef>
                <a:spcPts val="1000"/>
              </a:spcBef>
            </a:pPr>
            <a:r>
              <a:rPr lang="en-US" altLang="ko-KR" sz="2400" dirty="0" smtClean="0">
                <a:latin typeface="+mn-lt"/>
                <a:ea typeface="+mj-ea"/>
              </a:rPr>
              <a:t>Every second</a:t>
            </a:r>
          </a:p>
          <a:p>
            <a:pPr lvl="1">
              <a:spcBef>
                <a:spcPts val="1000"/>
              </a:spcBef>
            </a:pPr>
            <a:r>
              <a:rPr lang="en-US" altLang="ko-KR" sz="2400" dirty="0" smtClean="0">
                <a:latin typeface="+mn-lt"/>
                <a:ea typeface="+mj-ea"/>
              </a:rPr>
              <a:t>To limit </a:t>
            </a:r>
            <a:br>
              <a:rPr lang="en-US" altLang="ko-KR" sz="2400" dirty="0" smtClean="0">
                <a:latin typeface="+mn-lt"/>
                <a:ea typeface="+mj-ea"/>
              </a:rPr>
            </a:br>
            <a:r>
              <a:rPr lang="en-US" altLang="ko-KR" sz="2400" dirty="0" smtClean="0">
                <a:latin typeface="+mn-lt"/>
                <a:ea typeface="+mj-ea"/>
              </a:rPr>
              <a:t>movement speed</a:t>
            </a:r>
          </a:p>
          <a:p>
            <a:pPr>
              <a:spcBef>
                <a:spcPts val="2800"/>
              </a:spcBef>
            </a:pPr>
            <a:r>
              <a:rPr lang="en-US" altLang="ko-KR" sz="2800" dirty="0" smtClean="0">
                <a:latin typeface="+mn-lt"/>
                <a:ea typeface="+mj-ea"/>
              </a:rPr>
              <a:t>Added latency</a:t>
            </a:r>
          </a:p>
          <a:p>
            <a:pPr lvl="1">
              <a:spcBef>
                <a:spcPts val="1000"/>
              </a:spcBef>
            </a:pPr>
            <a:r>
              <a:rPr lang="en-US" altLang="ko-KR" sz="2400" dirty="0" smtClean="0">
                <a:latin typeface="+mn-lt"/>
                <a:ea typeface="+mj-ea"/>
              </a:rPr>
              <a:t>0 (only innate), 30, 60 </a:t>
            </a:r>
            <a:r>
              <a:rPr lang="en-US" altLang="ko-KR" sz="2400" dirty="0" err="1" smtClean="0">
                <a:latin typeface="+mn-lt"/>
                <a:ea typeface="+mj-ea"/>
              </a:rPr>
              <a:t>ms</a:t>
            </a:r>
            <a:endParaRPr lang="en-US" altLang="ko-KR" sz="2400" dirty="0" smtClean="0">
              <a:latin typeface="+mn-lt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3998" y="343039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Beep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93" y="2883504"/>
            <a:ext cx="672674" cy="6726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3522" y="343039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Beep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17" y="2883504"/>
            <a:ext cx="672674" cy="672674"/>
          </a:xfrm>
          <a:prstGeom prst="rect">
            <a:avLst/>
          </a:prstGeom>
        </p:spPr>
      </p:pic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84661" y="5055525"/>
            <a:ext cx="968569" cy="725556"/>
          </a:xfrm>
        </p:spPr>
      </p:pic>
      <p:pic>
        <p:nvPicPr>
          <p:cNvPr id="8" name="내용 개체 틀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0741" y="5081850"/>
            <a:ext cx="968569" cy="72555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38" y="1134319"/>
            <a:ext cx="5103472" cy="16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Videos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0168" y="1169134"/>
            <a:ext cx="203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Only device latency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365" y="3601286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Device latency + 200 </a:t>
            </a:r>
            <a:r>
              <a:rPr lang="en-US" altLang="ko-KR" b="1" dirty="0" err="1" smtClean="0">
                <a:solidFill>
                  <a:srgbClr val="FFFF00"/>
                </a:solidFill>
              </a:rPr>
              <a:t>ms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8408" y="3785952"/>
            <a:ext cx="3238757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en-US" altLang="ko-KR" b="1" dirty="0"/>
              <a:t>To help your understand</a:t>
            </a:r>
            <a:r>
              <a:rPr lang="en-US" altLang="ko-KR" dirty="0"/>
              <a:t>, the latency (200 </a:t>
            </a:r>
            <a:r>
              <a:rPr lang="en-US" altLang="ko-KR" dirty="0" err="1"/>
              <a:t>ms</a:t>
            </a:r>
            <a:r>
              <a:rPr lang="en-US" altLang="ko-KR" dirty="0"/>
              <a:t>) was used for video </a:t>
            </a:r>
            <a:r>
              <a:rPr lang="en-US" altLang="ko-KR" dirty="0" smtClean="0"/>
              <a:t>recording</a:t>
            </a:r>
          </a:p>
          <a:p>
            <a:pPr marL="285750" indent="-285750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en-US" altLang="ko-KR" dirty="0" smtClean="0"/>
              <a:t>We </a:t>
            </a:r>
            <a:r>
              <a:rPr lang="en-US" altLang="ko-KR" b="1" dirty="0" smtClean="0"/>
              <a:t>do not conduct </a:t>
            </a:r>
            <a:r>
              <a:rPr lang="en-US" altLang="ko-KR" dirty="0" smtClean="0"/>
              <a:t>experiment using additional </a:t>
            </a:r>
            <a:r>
              <a:rPr lang="en-US" altLang="ko-KR" b="1" dirty="0" smtClean="0"/>
              <a:t>latency of </a:t>
            </a:r>
            <a:r>
              <a:rPr lang="en-US" altLang="ko-KR" b="1" dirty="0"/>
              <a:t>200 </a:t>
            </a:r>
            <a:r>
              <a:rPr lang="en-US" altLang="ko-KR" b="1" dirty="0" err="1" smtClean="0"/>
              <a:t>ms</a:t>
            </a:r>
            <a:r>
              <a:rPr lang="en-US" altLang="ko-KR" b="1" dirty="0" smtClean="0"/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0" y="827589"/>
            <a:ext cx="4550525" cy="52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Composition of Video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950650" y="1365744"/>
            <a:ext cx="3907600" cy="439174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Black background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 of head movement</a:t>
            </a:r>
          </a:p>
          <a:p>
            <a:pPr lvl="1"/>
            <a:endParaRPr lang="en-US" altLang="ko-K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ko-K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Sky, ground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complexity</a:t>
            </a:r>
          </a:p>
          <a:p>
            <a:pPr marL="457200" lvl="1" indent="0">
              <a:buNone/>
            </a:pPr>
            <a:endParaRPr lang="en-US" altLang="ko-K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ko-K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Sky, ground, trees</a:t>
            </a:r>
          </a:p>
          <a:p>
            <a:pPr lvl="1"/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complexity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3757"/>
          <a:stretch/>
        </p:blipFill>
        <p:spPr>
          <a:xfrm>
            <a:off x="590549" y="1375844"/>
            <a:ext cx="4108705" cy="12374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2963105"/>
            <a:ext cx="4094548" cy="1237419"/>
          </a:xfrm>
          <a:prstGeom prst="rect">
            <a:avLst/>
          </a:prstGeom>
        </p:spPr>
      </p:pic>
      <p:pic>
        <p:nvPicPr>
          <p:cNvPr id="10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2729" r="1638" b="-1"/>
          <a:stretch/>
        </p:blipFill>
        <p:spPr>
          <a:xfrm>
            <a:off x="589346" y="4550366"/>
            <a:ext cx="4095751" cy="1238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549" y="1063087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Stage 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549" y="266044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Stage 2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0549" y="424770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Stage 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0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027582" y="1282148"/>
            <a:ext cx="5933661" cy="1749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000" b="1" dirty="0" smtClean="0">
                <a:solidFill>
                  <a:schemeClr val="tx1"/>
                </a:solidFill>
              </a:rPr>
              <a:t>Current</a:t>
            </a:r>
            <a:br>
              <a:rPr lang="en-US" altLang="ko-KR" sz="2000" b="1" dirty="0" smtClean="0">
                <a:solidFill>
                  <a:schemeClr val="tx1"/>
                </a:solidFill>
              </a:rPr>
            </a:br>
            <a:r>
              <a:rPr lang="en-US" altLang="ko-KR" sz="2000" b="1" dirty="0" smtClean="0">
                <a:solidFill>
                  <a:schemeClr val="tx1"/>
                </a:solidFill>
              </a:rPr>
              <a:t>Steps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 the Next Meeting,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798713989"/>
              </p:ext>
            </p:extLst>
          </p:nvPr>
        </p:nvGraphicFramePr>
        <p:xfrm>
          <a:off x="2110407" y="1397000"/>
          <a:ext cx="43003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오른쪽으로 구부러진 화살표 4"/>
          <p:cNvSpPr/>
          <p:nvPr/>
        </p:nvSpPr>
        <p:spPr>
          <a:xfrm rot="10800000">
            <a:off x="6410738" y="1560443"/>
            <a:ext cx="496956" cy="1043609"/>
          </a:xfrm>
          <a:prstGeom prst="curvedRightArrow">
            <a:avLst>
              <a:gd name="adj1" fmla="val 25000"/>
              <a:gd name="adj2" fmla="val 52016"/>
              <a:gd name="adj3" fmla="val 25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243" y="5508462"/>
            <a:ext cx="606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Please give any comments for the videos to us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71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Upgrade MTP </a:t>
            </a:r>
            <a:r>
              <a:rPr lang="en-US" altLang="ko-KR" dirty="0"/>
              <a:t>Latency </a:t>
            </a:r>
            <a:r>
              <a:rPr lang="en-US" altLang="ko-KR" dirty="0" smtClean="0"/>
              <a:t>Measurement System</a:t>
            </a:r>
            <a:br>
              <a:rPr lang="en-US" altLang="ko-KR" dirty="0" smtClean="0"/>
            </a:br>
            <a:r>
              <a:rPr lang="en-US" altLang="ko-KR" dirty="0" smtClean="0"/>
              <a:t>(3 Degree of Freedom)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4" y="2437244"/>
            <a:ext cx="3537636" cy="3293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0149" y="1724877"/>
            <a:ext cx="29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Head mounted display (HMD)</a:t>
            </a:r>
            <a:endParaRPr lang="ko-KR" altLang="en-US" dirty="0"/>
          </a:p>
        </p:txBody>
      </p:sp>
      <p:cxnSp>
        <p:nvCxnSpPr>
          <p:cNvPr id="12" name="직선 연결선 11"/>
          <p:cNvCxnSpPr>
            <a:stCxn id="9" idx="2"/>
          </p:cNvCxnSpPr>
          <p:nvPr/>
        </p:nvCxnSpPr>
        <p:spPr>
          <a:xfrm flipH="1">
            <a:off x="2917371" y="2094209"/>
            <a:ext cx="1677672" cy="841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412" y="1322527"/>
            <a:ext cx="2377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&lt;Drawing of Design&gt;</a:t>
            </a:r>
            <a:endParaRPr lang="ko-KR" altLang="en-US" sz="20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369" y="2437244"/>
            <a:ext cx="3219087" cy="3293661"/>
          </a:xfrm>
          <a:prstGeom prst="rect">
            <a:avLst/>
          </a:prstGeom>
        </p:spPr>
      </p:pic>
      <p:cxnSp>
        <p:nvCxnSpPr>
          <p:cNvPr id="15" name="직선 연결선 14"/>
          <p:cNvCxnSpPr>
            <a:stCxn id="9" idx="2"/>
          </p:cNvCxnSpPr>
          <p:nvPr/>
        </p:nvCxnSpPr>
        <p:spPr>
          <a:xfrm>
            <a:off x="4595043" y="2094209"/>
            <a:ext cx="1484893" cy="620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Normal Range of Neck Motion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06" y="1091662"/>
            <a:ext cx="5136231" cy="480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14" y="1434124"/>
            <a:ext cx="151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Yaw</a:t>
            </a:r>
          </a:p>
          <a:p>
            <a:pPr algn="ctr"/>
            <a:r>
              <a:rPr lang="en-US" altLang="ko-KR" dirty="0" smtClean="0"/>
              <a:t>(-72° to +72</a:t>
            </a:r>
            <a:r>
              <a:rPr lang="en-US" altLang="ko-KR" dirty="0"/>
              <a:t> </a:t>
            </a:r>
            <a:r>
              <a:rPr lang="en-US" altLang="ko-KR" dirty="0" smtClean="0"/>
              <a:t>°)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114" y="3191896"/>
            <a:ext cx="151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Pitch</a:t>
            </a:r>
          </a:p>
          <a:p>
            <a:pPr algn="ctr"/>
            <a:r>
              <a:rPr lang="en-US" altLang="ko-KR" dirty="0" smtClean="0"/>
              <a:t>(-50° </a:t>
            </a:r>
            <a:r>
              <a:rPr lang="en-US" altLang="ko-KR" dirty="0"/>
              <a:t>to </a:t>
            </a:r>
            <a:r>
              <a:rPr lang="en-US" altLang="ko-KR" dirty="0" smtClean="0"/>
              <a:t>+60 °)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114" y="4772630"/>
            <a:ext cx="151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Roll</a:t>
            </a:r>
          </a:p>
          <a:p>
            <a:pPr algn="ctr"/>
            <a:r>
              <a:rPr lang="en-US" altLang="ko-KR" dirty="0" smtClean="0"/>
              <a:t>(-45° </a:t>
            </a:r>
            <a:r>
              <a:rPr lang="en-US" altLang="ko-KR" dirty="0"/>
              <a:t>to </a:t>
            </a:r>
            <a:r>
              <a:rPr lang="en-US" altLang="ko-KR" dirty="0" smtClean="0"/>
              <a:t>+45 °)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1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Photosensor</a:t>
            </a:r>
            <a:r>
              <a:rPr lang="en-US" altLang="ko-KR" dirty="0"/>
              <a:t> </a:t>
            </a:r>
            <a:r>
              <a:rPr lang="en-US" altLang="ko-KR" dirty="0" smtClean="0"/>
              <a:t>in the Measurement System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562" y="2110994"/>
            <a:ext cx="2838802" cy="33876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" y="2048505"/>
            <a:ext cx="4050213" cy="3692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9424" y="1450970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/>
              <a:t>Photosensor</a:t>
            </a:r>
            <a:endParaRPr lang="ko-KR" altLang="en-US" b="1" dirty="0"/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3912522" y="1851080"/>
            <a:ext cx="672320" cy="1099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011700" y="1851080"/>
            <a:ext cx="897100" cy="1663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Diagram of Device MTP Latency Measurement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2" y="1566965"/>
            <a:ext cx="8289699" cy="3913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6017" y="5647359"/>
            <a:ext cx="194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Seo</a:t>
            </a:r>
            <a:r>
              <a:rPr lang="en-US" altLang="ko-KR" sz="1400" dirty="0" smtClean="0"/>
              <a:t> et al., Sensors 2017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9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3"/>
            <a:ext cx="9144000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Hurdles for Adoption of VR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556701" y="1091662"/>
            <a:ext cx="3978735" cy="2965475"/>
            <a:chOff x="556701" y="1091662"/>
            <a:chExt cx="3978735" cy="29654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701" y="1091662"/>
              <a:ext cx="3978735" cy="2965475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3352800" y="2204127"/>
              <a:ext cx="419100" cy="12544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055057" y="1076379"/>
            <a:ext cx="3075344" cy="3071573"/>
            <a:chOff x="5055057" y="1076379"/>
            <a:chExt cx="3075344" cy="307157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5057" y="1076379"/>
              <a:ext cx="3062644" cy="307157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 rot="5400000">
              <a:off x="6497288" y="284969"/>
              <a:ext cx="203582" cy="30626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954355" y="4114504"/>
            <a:ext cx="5754546" cy="1881325"/>
            <a:chOff x="1954355" y="4114504"/>
            <a:chExt cx="5754546" cy="1881325"/>
          </a:xfrm>
        </p:grpSpPr>
        <p:grpSp>
          <p:nvGrpSpPr>
            <p:cNvPr id="8" name="그룹 7"/>
            <p:cNvGrpSpPr/>
            <p:nvPr/>
          </p:nvGrpSpPr>
          <p:grpSpPr>
            <a:xfrm>
              <a:off x="1954355" y="4114504"/>
              <a:ext cx="5754546" cy="1881325"/>
              <a:chOff x="1027254" y="4752061"/>
              <a:chExt cx="6581775" cy="2151770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4"/>
              <a:srcRect t="58292"/>
              <a:stretch/>
            </p:blipFill>
            <p:spPr>
              <a:xfrm>
                <a:off x="1027254" y="4973094"/>
                <a:ext cx="6581775" cy="1930737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4"/>
              <a:srcRect t="14070" b="80717"/>
              <a:stretch/>
            </p:blipFill>
            <p:spPr>
              <a:xfrm>
                <a:off x="1027254" y="4752061"/>
                <a:ext cx="6581775" cy="241300"/>
              </a:xfrm>
              <a:prstGeom prst="rect">
                <a:avLst/>
              </a:prstGeom>
            </p:spPr>
          </p:pic>
        </p:grpSp>
        <p:sp>
          <p:nvSpPr>
            <p:cNvPr id="11" name="직사각형 10"/>
            <p:cNvSpPr/>
            <p:nvPr/>
          </p:nvSpPr>
          <p:spPr>
            <a:xfrm rot="5400000">
              <a:off x="4352870" y="3800531"/>
              <a:ext cx="320117" cy="3107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8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VR Sickness from</a:t>
            </a:r>
            <a:endParaRPr lang="ko-KR" altLang="en-US" dirty="0"/>
          </a:p>
        </p:txBody>
      </p:sp>
      <p:pic>
        <p:nvPicPr>
          <p:cNvPr id="15" name="_x324865544" descr="EMB0000341c0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6" y="1311752"/>
            <a:ext cx="7937732" cy="45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276475" y="3990975"/>
            <a:ext cx="733425" cy="18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2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Latency in HMD</a:t>
            </a:r>
            <a:endParaRPr lang="ko-KR" altLang="en-US" dirty="0"/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" y="935739"/>
            <a:ext cx="7398781" cy="50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1514" y="4771061"/>
            <a:ext cx="8306657" cy="1140125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studies 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VR sickness by latency investigated </a:t>
            </a:r>
            <a:b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altLang="ko-K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measurements (SSQ, FMS)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lab 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studies the impact by using </a:t>
            </a:r>
            <a:r>
              <a:rPr lang="en-US" altLang="ko-K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 (EEG)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Works (Latency and VR sickness)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89" y="927039"/>
            <a:ext cx="4856462" cy="3844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2456" y="4195198"/>
            <a:ext cx="16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Stauffert</a:t>
            </a:r>
            <a:r>
              <a:rPr lang="en-US" altLang="ko-KR" sz="1400" dirty="0" smtClean="0"/>
              <a:t> et al., 2020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88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works in Our Labs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5"/>
            <a:ext cx="9144000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1435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ko-KR" sz="2800" dirty="0" smtClean="0">
                <a:latin typeface="+mn-lt"/>
              </a:rPr>
              <a:t>Move </a:t>
            </a:r>
            <a:r>
              <a:rPr lang="en-US" altLang="ko-KR" sz="2800" dirty="0">
                <a:latin typeface="+mn-lt"/>
              </a:rPr>
              <a:t>head left and right following </a:t>
            </a:r>
            <a:r>
              <a:rPr lang="en-US" altLang="ko-KR" sz="2800" dirty="0" smtClean="0">
                <a:latin typeface="+mn-lt"/>
              </a:rPr>
              <a:t>visual </a:t>
            </a:r>
            <a:r>
              <a:rPr lang="en-US" altLang="ko-KR" sz="2800" dirty="0">
                <a:latin typeface="+mn-lt"/>
              </a:rPr>
              <a:t>cue (red ball</a:t>
            </a:r>
            <a:r>
              <a:rPr lang="en-US" altLang="ko-KR" sz="2800" dirty="0" smtClean="0">
                <a:latin typeface="+mn-lt"/>
              </a:rPr>
              <a:t>)</a:t>
            </a:r>
            <a:endParaRPr lang="en-US" altLang="ko-KR" sz="2800" dirty="0">
              <a:latin typeface="+mn-lt"/>
            </a:endParaRPr>
          </a:p>
          <a:p>
            <a:pPr defTabSz="51435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ko-KR" sz="2800" dirty="0" smtClean="0">
                <a:latin typeface="+mn-lt"/>
              </a:rPr>
              <a:t>Field </a:t>
            </a:r>
            <a:r>
              <a:rPr lang="en-US" altLang="ko-KR" sz="2800" dirty="0">
                <a:latin typeface="+mn-lt"/>
              </a:rPr>
              <a:t>of view (FOV</a:t>
            </a:r>
            <a:r>
              <a:rPr lang="en-US" altLang="ko-KR" sz="2800" dirty="0" smtClean="0">
                <a:latin typeface="+mn-lt"/>
              </a:rPr>
              <a:t>): 80°</a:t>
            </a:r>
          </a:p>
          <a:p>
            <a:pPr defTabSz="51435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ko-KR" sz="2800" dirty="0" smtClean="0">
                <a:latin typeface="+mn-lt"/>
              </a:rPr>
              <a:t>Head </a:t>
            </a:r>
            <a:r>
              <a:rPr lang="en-US" altLang="ko-KR" sz="2800" dirty="0">
                <a:latin typeface="+mn-lt"/>
              </a:rPr>
              <a:t>movement </a:t>
            </a:r>
            <a:r>
              <a:rPr lang="en-US" altLang="ko-KR" sz="2800" dirty="0" smtClean="0">
                <a:latin typeface="+mn-lt"/>
              </a:rPr>
              <a:t>speed: 80 </a:t>
            </a:r>
            <a:r>
              <a:rPr lang="en-US" altLang="ko-KR" sz="2800" dirty="0">
                <a:latin typeface="+mn-lt"/>
              </a:rPr>
              <a:t>°/s.</a:t>
            </a:r>
          </a:p>
          <a:p>
            <a:pPr defTabSz="51435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ko-KR" sz="2800" dirty="0" smtClean="0">
                <a:latin typeface="+mn-lt"/>
              </a:rPr>
              <a:t>Forced latency: 0</a:t>
            </a:r>
            <a:r>
              <a:rPr lang="en-US" altLang="ko-KR" sz="2800" dirty="0">
                <a:latin typeface="+mn-lt"/>
              </a:rPr>
              <a:t>, 15, 30, 45, and 60 </a:t>
            </a:r>
            <a:r>
              <a:rPr lang="en-US" altLang="ko-KR" sz="2800" dirty="0" err="1" smtClean="0">
                <a:latin typeface="+mn-lt"/>
              </a:rPr>
              <a:t>ms</a:t>
            </a:r>
            <a:r>
              <a:rPr lang="en-US" altLang="ko-KR" sz="2800" dirty="0">
                <a:latin typeface="+mn-lt"/>
              </a:rPr>
              <a:t/>
            </a:r>
            <a:br>
              <a:rPr lang="en-US" altLang="ko-KR" sz="2800" dirty="0">
                <a:latin typeface="+mn-lt"/>
              </a:rPr>
            </a:br>
            <a:r>
              <a:rPr lang="en-US" altLang="ko-KR" sz="2800" dirty="0">
                <a:latin typeface="+mn-lt"/>
              </a:rPr>
              <a:t>E</a:t>
            </a:r>
            <a:r>
              <a:rPr lang="en-US" altLang="ko-KR" sz="2800" dirty="0" smtClean="0">
                <a:latin typeface="+mn-lt"/>
              </a:rPr>
              <a:t>ach </a:t>
            </a:r>
            <a:r>
              <a:rPr lang="en-US" altLang="ko-KR" sz="2800" dirty="0">
                <a:latin typeface="+mn-lt"/>
              </a:rPr>
              <a:t>trial lasts 2 </a:t>
            </a:r>
            <a:r>
              <a:rPr lang="en-US" altLang="ko-KR" sz="2800" dirty="0" smtClean="0">
                <a:latin typeface="+mn-lt"/>
              </a:rPr>
              <a:t>min</a:t>
            </a:r>
            <a:endParaRPr lang="en-US" altLang="ko-KR" sz="2800" dirty="0">
              <a:latin typeface="+mn-lt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works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6065" y="3684428"/>
            <a:ext cx="46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Device (innate) latency + 60 </a:t>
            </a:r>
            <a:r>
              <a:rPr lang="en-US" altLang="ko-KR" b="1" dirty="0" err="1" smtClean="0">
                <a:solidFill>
                  <a:srgbClr val="FFFF00"/>
                </a:solidFill>
              </a:rPr>
              <a:t>ms</a:t>
            </a:r>
            <a:r>
              <a:rPr lang="en-US" altLang="ko-KR" b="1" dirty="0" smtClean="0">
                <a:solidFill>
                  <a:srgbClr val="FFFF00"/>
                </a:solidFill>
              </a:rPr>
              <a:t> (forced latency </a:t>
            </a:r>
            <a:r>
              <a:rPr lang="en-US" altLang="ko-KR" b="1" dirty="0">
                <a:solidFill>
                  <a:srgbClr val="FFFF00"/>
                </a:solidFill>
              </a:rPr>
              <a:t>)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903" y="3535944"/>
            <a:ext cx="5141753" cy="25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1515" y="1091662"/>
            <a:ext cx="8106198" cy="4846801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n-lt"/>
                <a:ea typeface="+mj-ea"/>
              </a:rPr>
              <a:t>Problem</a:t>
            </a:r>
          </a:p>
          <a:p>
            <a:pPr lvl="1"/>
            <a:r>
              <a:rPr lang="en-US" altLang="ko-KR" sz="2400" dirty="0" smtClean="0">
                <a:latin typeface="+mn-lt"/>
                <a:ea typeface="+mj-ea"/>
              </a:rPr>
              <a:t>Aim: movement → video delay</a:t>
            </a:r>
          </a:p>
          <a:p>
            <a:pPr lvl="1"/>
            <a:r>
              <a:rPr lang="en-US" altLang="ko-KR" sz="2400" dirty="0" smtClean="0">
                <a:latin typeface="+mn-lt"/>
                <a:ea typeface="+mj-ea"/>
              </a:rPr>
              <a:t>Previous task: video </a:t>
            </a:r>
            <a:r>
              <a:rPr lang="en-US" altLang="ko-KR" sz="2400" dirty="0" smtClean="0">
                <a:latin typeface="+mn-lt"/>
              </a:rPr>
              <a:t>→ movement</a:t>
            </a:r>
          </a:p>
          <a:p>
            <a:pPr marL="457200" lvl="1" indent="0">
              <a:buNone/>
            </a:pPr>
            <a:r>
              <a:rPr lang="en-US" altLang="ko-KR" sz="2400" dirty="0" smtClean="0">
                <a:solidFill>
                  <a:srgbClr val="0070C0"/>
                </a:solidFill>
                <a:latin typeface="+mn-lt"/>
              </a:rPr>
              <a:t>→ Less VR sickness by focusing red ball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n-lt"/>
                <a:ea typeface="+mj-ea"/>
              </a:rPr>
              <a:t>Correction</a:t>
            </a:r>
          </a:p>
          <a:p>
            <a:pPr lvl="1"/>
            <a:r>
              <a:rPr lang="en-US" altLang="ko-KR" sz="2400" dirty="0" smtClean="0">
                <a:latin typeface="+mn-lt"/>
                <a:ea typeface="+mj-ea"/>
              </a:rPr>
              <a:t>Visual stimulus (FOV)</a:t>
            </a:r>
          </a:p>
          <a:p>
            <a:pPr lvl="2"/>
            <a:r>
              <a:rPr lang="en-US" altLang="ko-KR" sz="2000" dirty="0" smtClean="0">
                <a:latin typeface="+mn-lt"/>
                <a:ea typeface="+mj-ea"/>
              </a:rPr>
              <a:t>Moving red ball → Fixed bars</a:t>
            </a:r>
          </a:p>
          <a:p>
            <a:pPr lvl="1"/>
            <a:r>
              <a:rPr lang="en-US" altLang="ko-KR" sz="2400" dirty="0" smtClean="0">
                <a:latin typeface="+mn-lt"/>
                <a:ea typeface="+mj-ea"/>
              </a:rPr>
              <a:t>Neck movement (Speed)</a:t>
            </a:r>
          </a:p>
          <a:p>
            <a:pPr lvl="2"/>
            <a:r>
              <a:rPr lang="en-US" altLang="ko-KR" sz="2000" dirty="0" smtClean="0">
                <a:latin typeface="+mn-lt"/>
                <a:ea typeface="+mj-ea"/>
              </a:rPr>
              <a:t>Following visual cue </a:t>
            </a:r>
            <a:r>
              <a:rPr lang="en-US" altLang="ko-KR" sz="1600" dirty="0" smtClean="0">
                <a:latin typeface="+mn-lt"/>
              </a:rPr>
              <a:t>→</a:t>
            </a:r>
            <a:r>
              <a:rPr lang="en-US" altLang="ko-KR" sz="2000" dirty="0" smtClean="0">
                <a:latin typeface="+mn-lt"/>
              </a:rPr>
              <a:t> matched to auditory cue</a:t>
            </a:r>
            <a:endParaRPr lang="en-US" altLang="ko-KR" sz="2800" dirty="0">
              <a:latin typeface="+mn-lt"/>
            </a:endParaRPr>
          </a:p>
          <a:p>
            <a:pPr marL="457200" lvl="1" indent="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+mn-lt"/>
                <a:ea typeface="+mj-ea"/>
              </a:rPr>
              <a:t>→ Evoked VR sickness by MTP latency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Modified Task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99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</TotalTime>
  <Words>435</Words>
  <Application>Microsoft Office PowerPoint</Application>
  <PresentationFormat>화면 슬라이드 쇼(4:3)</PresentationFormat>
  <Paragraphs>87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굴림</vt:lpstr>
      <vt:lpstr>맑은 고딕</vt:lpstr>
      <vt:lpstr>Arial</vt:lpstr>
      <vt:lpstr>Calibri</vt:lpstr>
      <vt:lpstr>Calibri Light</vt:lpstr>
      <vt:lpstr>Myriad Pro</vt:lpstr>
      <vt:lpstr>Times New Roman</vt:lpstr>
      <vt:lpstr>Wingdings</vt:lpstr>
      <vt:lpstr>Office 테마</vt:lpstr>
      <vt:lpstr>1_Office 테마</vt:lpstr>
      <vt:lpstr>PowerPoint 프레젠테이션</vt:lpstr>
      <vt:lpstr>PowerPoint 프레젠테이션</vt:lpstr>
      <vt:lpstr>Hurdles for Adoption of VR</vt:lpstr>
      <vt:lpstr>VR Sickness from</vt:lpstr>
      <vt:lpstr>Latency in HMD</vt:lpstr>
      <vt:lpstr>Related Works (Latency and VR sickness)</vt:lpstr>
      <vt:lpstr>Previous works in Our Labs</vt:lpstr>
      <vt:lpstr>Previous works</vt:lpstr>
      <vt:lpstr>Modified Task</vt:lpstr>
      <vt:lpstr>Modified Task</vt:lpstr>
      <vt:lpstr>Experiment Videos</vt:lpstr>
      <vt:lpstr>Composition of Video</vt:lpstr>
      <vt:lpstr>In the Next Meeting,</vt:lpstr>
      <vt:lpstr>Upgrade MTP Latency Measurement System (3 Degree of Freedom)</vt:lpstr>
      <vt:lpstr>Normal Range of Neck Motion</vt:lpstr>
      <vt:lpstr>Photosensor in the Measurement System</vt:lpstr>
      <vt:lpstr>Diagram of Device MTP Latency Measurement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Hyun K. Lim</cp:lastModifiedBy>
  <cp:revision>160</cp:revision>
  <dcterms:created xsi:type="dcterms:W3CDTF">2020-07-07T10:18:46Z</dcterms:created>
  <dcterms:modified xsi:type="dcterms:W3CDTF">2021-02-01T07:38:35Z</dcterms:modified>
</cp:coreProperties>
</file>