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458" r:id="rId8"/>
    <p:sldId id="401" r:id="rId9"/>
    <p:sldId id="380" r:id="rId10"/>
    <p:sldId id="373" r:id="rId11"/>
    <p:sldId id="374" r:id="rId12"/>
    <p:sldId id="462" r:id="rId13"/>
    <p:sldId id="463" r:id="rId14"/>
    <p:sldId id="464" r:id="rId15"/>
    <p:sldId id="465" r:id="rId16"/>
    <p:sldId id="466" r:id="rId17"/>
    <p:sldId id="382" r:id="rId18"/>
    <p:sldId id="468" r:id="rId19"/>
    <p:sldId id="469" r:id="rId20"/>
    <p:sldId id="388" r:id="rId21"/>
    <p:sldId id="461" r:id="rId22"/>
    <p:sldId id="470" r:id="rId23"/>
    <p:sldId id="460"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p:cViewPr varScale="1">
        <p:scale>
          <a:sx n="145" d="100"/>
          <a:sy n="145" d="100"/>
        </p:scale>
        <p:origin x="138"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3079-21-0026-00-0000-Session #18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3079-21-0026-00-0000-Session #18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3079-21-0026-00-0000-Session #18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3079-21-0026-00-0000-Session #18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3079-21-0026-00-0000-Session #18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3079-21-0026-00-0000-Session #18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3079-21-0026-00-0000-Session #18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3079-21-0026-00-0000-Session #18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3079-21-0026-00-0000-Session #18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3079-21-0026-00-0000-Session #18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3079-21-0026-00-0000-Session #18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3079-21-0026-00-0000-Session #18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3079-21-0026-00-0000-Session #18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3079-21-0026-00-0000-Session #18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s://www.google.com/url?q=https://us02web.zoom.us/j/83808221695?pwd%3DeERXZDVCYkJMWXI3VHdQdFdvaWl5dz09&amp;sa=D&amp;source=calendar&amp;ust=1619149014545000&amp;usg=AOvVaw3U7tu39eWHSk_6KlR-87xt"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3079"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3079</a:t>
            </a:r>
            <a:r>
              <a:rPr lang="ko-KR" altLang="en-US" dirty="0"/>
              <a:t> </a:t>
            </a:r>
            <a:r>
              <a:rPr lang="en-US" altLang="ko-KR" dirty="0"/>
              <a:t>Session</a:t>
            </a:r>
            <a:r>
              <a:rPr lang="ko-KR" altLang="en-US" dirty="0"/>
              <a:t> </a:t>
            </a:r>
            <a:r>
              <a:rPr lang="en-US" altLang="ko-KR" dirty="0"/>
              <a:t>#18</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76200" y="3352800"/>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F4A491-1AEA-4AC4-986C-07202189A78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Instructions for the WG Chair</a:t>
            </a:r>
            <a:endParaRPr lang="ko-KR" altLang="en-US" dirty="0">
              <a:latin typeface="Arial" charset="0"/>
            </a:endParaRPr>
          </a:p>
        </p:txBody>
      </p:sp>
      <p:sp>
        <p:nvSpPr>
          <p:cNvPr id="3" name="바닥글 개체 틀 2">
            <a:extLst>
              <a:ext uri="{FF2B5EF4-FFF2-40B4-BE49-F238E27FC236}">
                <a16:creationId xmlns:a16="http://schemas.microsoft.com/office/drawing/2014/main" id="{27A298D6-F482-4D7C-95C8-C1FEA29339D5}"/>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B0AEB42C-2F30-4662-90E0-2C8CCCC0712B}"/>
              </a:ext>
            </a:extLst>
          </p:cNvPr>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6" name="Rectangle 1027">
            <a:extLst>
              <a:ext uri="{FF2B5EF4-FFF2-40B4-BE49-F238E27FC236}">
                <a16:creationId xmlns:a16="http://schemas.microsoft.com/office/drawing/2014/main" id="{CC028447-CBD6-406A-B426-804E4B62FF46}"/>
              </a:ext>
            </a:extLst>
          </p:cNvPr>
          <p:cNvSpPr txBox="1">
            <a:spLocks noChangeArrowheads="1"/>
          </p:cNvSpPr>
          <p:nvPr/>
        </p:nvSpPr>
        <p:spPr bwMode="auto">
          <a:xfrm>
            <a:off x="152400" y="6858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30000"/>
              </a:spcAft>
              <a:buClr>
                <a:srgbClr val="CC3300"/>
              </a:buClr>
              <a:buSzPct val="50000"/>
              <a:buFont typeface="Monotype Sorts"/>
              <a:buNone/>
              <a:tabLst/>
              <a:defRPr/>
            </a:pPr>
            <a:r>
              <a:rPr kumimoji="0" lang="en-US" altLang="en-US" sz="1800" b="1" i="0" u="none" strike="noStrike" kern="0" cap="none" spc="0" normalizeH="0" baseline="0" noProof="0" dirty="0">
                <a:ln>
                  <a:noFill/>
                </a:ln>
                <a:solidFill>
                  <a:srgbClr val="000099"/>
                </a:solidFill>
                <a:effectLst/>
                <a:uLnTx/>
                <a:uFillTx/>
                <a:latin typeface="Arial"/>
                <a:ea typeface="+mn-ea"/>
                <a:cs typeface="+mn-cs"/>
              </a:rPr>
              <a:t>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IEEE-SA strongly recommends that at each WG meeting the chair or a designee:</a:t>
            </a: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Show slides #10 through #13 of this presentation</a:t>
            </a: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Advise the WG attendees that:</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 patent policy is described in Clause 6 of the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Bylaws</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endPar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2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Instruct the WG Secretary to record in the minutes of the relevant WG meeting:</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foregoing information was provided and that slides 10 through 13 were shown;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It is recommended that the WG Chair review the guidance in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Operations Manual</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6.3.5 and in FAQs 14 and 15 on inclusion of potential Essential Patent Claims by incorporation or by reference. </a:t>
            </a: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Note: </a:t>
            </a: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WG</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1443010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84931" y="1066800"/>
            <a:ext cx="89741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69875" marR="0" lvl="1" indent="-269875"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354689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150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762000" y="1359655"/>
            <a:ext cx="7467600" cy="1015663"/>
          </a:xfrm>
          <a:prstGeom prst="rect">
            <a:avLst/>
          </a:prstGeom>
          <a:noFill/>
        </p:spPr>
        <p:txBody>
          <a:bodyPr wrap="square">
            <a:spAutoFit/>
          </a:bodyPr>
          <a:lstStyle>
            <a:defPPr>
              <a:defRPr lang="en-US"/>
            </a:defPPr>
            <a:lvl1pPr>
              <a:defRPr sz="2000" b="1" i="0" u="none" strike="noStrike" baseline="0">
                <a:latin typeface="Montserrat-Bold"/>
              </a:defRPr>
            </a:lvl1pPr>
          </a:lstStyle>
          <a:p>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444646"/>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Items for This Meeting</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WG Chair election.</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3079.1 draft document for standard</a:t>
            </a:r>
          </a:p>
          <a:p>
            <a:pPr marL="342900" lvl="1" indent="-342900">
              <a:lnSpc>
                <a:spcPct val="150000"/>
              </a:lnSpc>
              <a:buChar char="•"/>
            </a:pPr>
            <a:r>
              <a:rPr lang="en-US" altLang="ko-KR" sz="2400" kern="0" dirty="0">
                <a:latin typeface="Times New Roman" panose="02020603050405020304" pitchFamily="18" charset="0"/>
                <a:ea typeface="+mn-ea"/>
                <a:cs typeface="Times New Roman" panose="02020603050405020304" pitchFamily="18" charset="0"/>
              </a:rPr>
              <a:t>Development to the IEEE 3079.2 draft document for standard</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270381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2021</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1133965"/>
          </a:xfrm>
          <a:prstGeom prst="rect">
            <a:avLst/>
          </a:prstGeom>
        </p:spPr>
        <p:txBody>
          <a:bodyPr wrap="square">
            <a:spAutoFit/>
          </a:bodyPr>
          <a:lstStyle/>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19-23 2021, Frankfurt, Germany (TBD)</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04-08 2021, Toshkent, Republic of Uzbekistan (TBD)</a:t>
            </a:r>
          </a:p>
        </p:txBody>
      </p:sp>
    </p:spTree>
    <p:extLst>
      <p:ext uri="{BB962C8B-B14F-4D97-AF65-F5344CB8AC3E}">
        <p14:creationId xmlns:p14="http://schemas.microsoft.com/office/powerpoint/2010/main" val="274626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2022</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4457952"/>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07-11 2022, </a:t>
            </a:r>
            <a:r>
              <a:rPr lang="en-US" altLang="ko-KR" sz="2400" b="1" kern="0" dirty="0">
                <a:solidFill>
                  <a:srgbClr val="0000FF"/>
                </a:solidFill>
                <a:latin typeface="Times New Roman"/>
              </a:rPr>
              <a:t>KRISS Office, 267 </a:t>
            </a:r>
            <a:r>
              <a:rPr lang="en-US" altLang="ko-KR" sz="2400" b="1" kern="0" dirty="0" err="1">
                <a:solidFill>
                  <a:srgbClr val="0000FF"/>
                </a:solidFill>
                <a:latin typeface="Times New Roman"/>
              </a:rPr>
              <a:t>Gajeong-ro</a:t>
            </a:r>
            <a:r>
              <a:rPr lang="en-US" altLang="ko-KR" sz="2400" b="1" kern="0" dirty="0">
                <a:solidFill>
                  <a:srgbClr val="0000FF"/>
                </a:solidFill>
                <a:latin typeface="Times New Roman"/>
              </a:rPr>
              <a:t>, </a:t>
            </a:r>
            <a:r>
              <a:rPr lang="en-US" altLang="ko-KR" sz="2400" b="1" kern="0" dirty="0" err="1">
                <a:solidFill>
                  <a:srgbClr val="0000FF"/>
                </a:solidFill>
                <a:latin typeface="Times New Roman"/>
              </a:rPr>
              <a:t>Yuseong-gu</a:t>
            </a:r>
            <a:r>
              <a:rPr lang="en-US" altLang="ko-KR" sz="2400" b="1" kern="0" dirty="0">
                <a:solidFill>
                  <a:srgbClr val="0000FF"/>
                </a:solidFill>
                <a:latin typeface="Times New Roman"/>
              </a:rPr>
              <a:t>, Daejeon, Republic of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25-29 2021, 3 Park Avenue, (​IEEE-SA Office), New York City, New York 10016</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25-29 2022, Barcelona, Spain (Air B&amp;B)</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24-28 2022, E-1904 Aoyama-Twin Tower Bldg.,</a:t>
            </a:r>
            <a:br>
              <a:rPr lang="en-US" altLang="ko-KR" sz="2400" b="1" kern="0" dirty="0">
                <a:solidFill>
                  <a:srgbClr val="FF0000"/>
                </a:solidFill>
                <a:latin typeface="Times New Roman"/>
              </a:rPr>
            </a:br>
            <a:r>
              <a:rPr lang="en-US" altLang="ko-KR" sz="2400" b="1" kern="0" dirty="0">
                <a:solidFill>
                  <a:srgbClr val="FF0000"/>
                </a:solidFill>
                <a:latin typeface="Times New Roman"/>
              </a:rPr>
              <a:t>1-1-1 Minami-</a:t>
            </a:r>
            <a:r>
              <a:rPr lang="en-US" altLang="ko-KR" sz="2400" b="1" kern="0" dirty="0" err="1">
                <a:solidFill>
                  <a:srgbClr val="FF0000"/>
                </a:solidFill>
                <a:latin typeface="Times New Roman"/>
              </a:rPr>
              <a:t>aoyama</a:t>
            </a:r>
            <a:r>
              <a:rPr lang="en-US" altLang="ko-KR" sz="2400" b="1" kern="0" dirty="0">
                <a:solidFill>
                  <a:srgbClr val="FF0000"/>
                </a:solidFill>
                <a:latin typeface="Times New Roman"/>
              </a:rPr>
              <a:t>, Minato-ku, Tokyo 107-0062, Japan Tokyo, Japan</a:t>
            </a:r>
          </a:p>
        </p:txBody>
      </p:sp>
    </p:spTree>
    <p:extLst>
      <p:ext uri="{BB962C8B-B14F-4D97-AF65-F5344CB8AC3E}">
        <p14:creationId xmlns:p14="http://schemas.microsoft.com/office/powerpoint/2010/main" val="3746616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2948136"/>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2021-</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04</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-18</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Dong Il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DTCP</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dillon.seo@dtcp.capital</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Human Factor for Immersive Content Working Group</a:t>
            </a:r>
            <a:br>
              <a:rPr lang="en-US" altLang="ko-KR" sz="1800" dirty="0"/>
            </a:br>
            <a:r>
              <a:rPr lang="en-US" altLang="ko-KR" sz="1800" dirty="0" err="1"/>
              <a:t>Seo</a:t>
            </a:r>
            <a:r>
              <a:rPr lang="en-US" altLang="ko-KR" sz="1800" dirty="0"/>
              <a:t>, Dong Il Dillon, </a:t>
            </a:r>
            <a:r>
              <a:rPr lang="en-US" altLang="ko-KR" sz="1800" dirty="0" err="1"/>
              <a:t>dillon.seo@dtcp.capital</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334000"/>
            <a:ext cx="8382000" cy="738664"/>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sz="1400" b="1" dirty="0">
                <a:solidFill>
                  <a:srgbClr val="000000"/>
                </a:solidFill>
                <a:latin typeface="Times New Roman" pitchFamily="18" charset="0"/>
                <a:ea typeface="+mn-ea"/>
                <a:cs typeface="+mn-cs"/>
              </a:rPr>
              <a:t>Contact to Video Conference: </a:t>
            </a:r>
            <a:r>
              <a:rPr lang="en-US" altLang="ko-KR" sz="1400" b="0" i="0" u="sng" dirty="0">
                <a:solidFill>
                  <a:srgbClr val="1A73E8"/>
                </a:solidFill>
                <a:effectLst/>
                <a:latin typeface="Roboto"/>
                <a:hlinkClick r:id="rId2"/>
              </a:rPr>
              <a:t>https://us02web.zoom.us/j/83808221695?pwd=eERXZDVCYkJMWXI3VHdQdFdvaWl5dz09</a:t>
            </a:r>
            <a:endParaRPr lang="en-US" sz="1400" b="1" dirty="0">
              <a:solidFill>
                <a:srgbClr val="000000"/>
              </a:solidFill>
              <a:latin typeface="Times New Roman" pitchFamily="18" charset="0"/>
              <a:ea typeface="+mn-ea"/>
              <a:cs typeface="+mn-cs"/>
            </a:endParaRP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graphicFrame>
        <p:nvGraphicFramePr>
          <p:cNvPr id="7" name="표 6">
            <a:extLst>
              <a:ext uri="{FF2B5EF4-FFF2-40B4-BE49-F238E27FC236}">
                <a16:creationId xmlns:a16="http://schemas.microsoft.com/office/drawing/2014/main" id="{D18D7C00-797E-43B7-B81B-4A531EB63BD5}"/>
              </a:ext>
            </a:extLst>
          </p:cNvPr>
          <p:cNvGraphicFramePr>
            <a:graphicFrameLocks noGrp="1"/>
          </p:cNvGraphicFramePr>
          <p:nvPr>
            <p:extLst>
              <p:ext uri="{D42A27DB-BD31-4B8C-83A1-F6EECF244321}">
                <p14:modId xmlns:p14="http://schemas.microsoft.com/office/powerpoint/2010/main" val="2512559252"/>
              </p:ext>
            </p:extLst>
          </p:nvPr>
        </p:nvGraphicFramePr>
        <p:xfrm>
          <a:off x="380539" y="1000780"/>
          <a:ext cx="8382000" cy="4115271"/>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(April 19, 2021)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20,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21,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22,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23,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579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9:30a-10:30a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3079.2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11:00a-12:30p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IEEE</a:t>
                      </a:r>
                      <a:r>
                        <a:rPr lang="ko-KR" altLang="en-US" sz="1200" dirty="0">
                          <a:effectLst/>
                          <a:latin typeface="Times New Roman" panose="02020603050405020304" pitchFamily="18" charset="0"/>
                          <a:ea typeface="+mn-ea"/>
                          <a:cs typeface="Times New Roman" panose="02020603050405020304" pitchFamily="18" charset="0"/>
                        </a:rPr>
                        <a:t> </a:t>
                      </a:r>
                      <a:r>
                        <a:rPr lang="en-US" altLang="ko-KR" sz="1200" dirty="0">
                          <a:effectLst/>
                          <a:latin typeface="Times New Roman" panose="02020603050405020304" pitchFamily="18" charset="0"/>
                          <a:ea typeface="+mn-ea"/>
                          <a:cs typeface="Times New Roman" panose="02020603050405020304" pitchFamily="18" charset="0"/>
                        </a:rPr>
                        <a:t>3079.1 TG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8172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1:30p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3:30p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034D177C-2625-4C3C-AD62-E3AB5B380212}"/>
              </a:ext>
            </a:extLst>
          </p:cNvPr>
          <p:cNvSpPr>
            <a:spLocks noGrp="1"/>
          </p:cNvSpPr>
          <p:nvPr>
            <p:ph idx="1"/>
          </p:nvPr>
        </p:nvSpPr>
        <p:spPr/>
        <p:txBody>
          <a:bodyPr>
            <a:normAutofit fontScale="92500" lnSpcReduction="10000"/>
          </a:bodyPr>
          <a:lstStyle/>
          <a:p>
            <a:pPr>
              <a:lnSpc>
                <a:spcPct val="130000"/>
              </a:lnSpc>
              <a:defRPr/>
            </a:pPr>
            <a:r>
              <a:rPr lang="en-US" altLang="ko-KR" sz="2400" dirty="0">
                <a:latin typeface="Arial" panose="020B0604020202020204" pitchFamily="34" charset="0"/>
                <a:cs typeface="Arial" panose="020B0604020202020204" pitchFamily="34" charset="0"/>
              </a:rPr>
              <a:t>Electronic Attendance ONLY</a:t>
            </a:r>
          </a:p>
          <a:p>
            <a:pPr>
              <a:lnSpc>
                <a:spcPct val="130000"/>
              </a:lnSpc>
              <a:defRPr/>
            </a:pPr>
            <a:r>
              <a:rPr lang="en-US" altLang="ko-KR" sz="2400" dirty="0">
                <a:latin typeface="Arial" panose="020B0604020202020204" pitchFamily="34" charset="0"/>
                <a:cs typeface="Arial" panose="020B0604020202020204" pitchFamily="34" charset="0"/>
              </a:rPr>
              <a:t>Electronic Attendance</a:t>
            </a:r>
          </a:p>
          <a:p>
            <a:pPr lvl="1">
              <a:lnSpc>
                <a:spcPct val="130000"/>
              </a:lnSpc>
              <a:defRPr/>
            </a:pPr>
            <a:r>
              <a:rPr lang="en-US" altLang="ja-JP" sz="2000" dirty="0">
                <a:latin typeface="Arial" panose="020B0604020202020204" pitchFamily="34" charset="0"/>
                <a:ea typeface="ＭＳ Ｐゴシック" charset="-128"/>
                <a:cs typeface="Arial" panose="020B0604020202020204" pitchFamily="34" charset="0"/>
              </a:rPr>
              <a:t>IMAT System   </a:t>
            </a:r>
          </a:p>
          <a:p>
            <a:pPr lvl="2">
              <a:lnSpc>
                <a:spcPct val="130000"/>
              </a:lnSpc>
              <a:defRPr/>
            </a:pPr>
            <a:r>
              <a:rPr lang="en-US" altLang="ja-JP" sz="1800" b="1" dirty="0">
                <a:latin typeface="Arial" panose="020B0604020202020204" pitchFamily="34" charset="0"/>
                <a:ea typeface="ＭＳ Ｐゴシック" charset="-128"/>
                <a:cs typeface="Arial" panose="020B0604020202020204" pitchFamily="34" charset="0"/>
                <a:hlinkClick r:id="rId2"/>
              </a:rPr>
              <a:t>https://imat.ieee.org/3079</a:t>
            </a:r>
            <a:endParaRPr lang="en-US" altLang="ja-JP" sz="1600" dirty="0">
              <a:latin typeface="Arial" panose="020B0604020202020204" pitchFamily="34" charset="0"/>
              <a:ea typeface="ＭＳ Ｐゴシック" charset="-128"/>
              <a:cs typeface="Arial" panose="020B0604020202020204" pitchFamily="34" charset="0"/>
            </a:endParaRPr>
          </a:p>
          <a:p>
            <a:pPr lvl="1">
              <a:lnSpc>
                <a:spcPct val="130000"/>
              </a:lnSpc>
              <a:defRPr/>
            </a:pPr>
            <a:r>
              <a:rPr lang="en-US" altLang="ko-KR" sz="2000" dirty="0">
                <a:latin typeface="Arial" charset="0"/>
              </a:rPr>
              <a:t>Mark attendance during every session </a:t>
            </a:r>
          </a:p>
          <a:p>
            <a:pPr>
              <a:lnSpc>
                <a:spcPct val="130000"/>
              </a:lnSpc>
              <a:defRPr/>
            </a:pPr>
            <a:r>
              <a:rPr lang="en-US" altLang="ko-KR" sz="2400" dirty="0">
                <a:latin typeface="Arial" charset="0"/>
              </a:rPr>
              <a:t>Total number of 3079 WG sessions: 7</a:t>
            </a:r>
          </a:p>
          <a:p>
            <a:pPr>
              <a:lnSpc>
                <a:spcPct val="130000"/>
              </a:lnSpc>
              <a:defRPr/>
            </a:pPr>
            <a:r>
              <a:rPr lang="en-US" altLang="ko-KR" sz="2400" dirty="0">
                <a:latin typeface="Arial" charset="0"/>
              </a:rPr>
              <a:t>04 sessions for 50% attendance to be counted towards WG voting membership</a:t>
            </a:r>
          </a:p>
          <a:p>
            <a:pPr>
              <a:lnSpc>
                <a:spcPct val="130000"/>
              </a:lnSpc>
              <a:defRPr/>
            </a:pPr>
            <a:r>
              <a:rPr lang="en-US" altLang="ko-KR" sz="2400" dirty="0">
                <a:latin typeface="Arial" charset="0"/>
              </a:rPr>
              <a:t>All attendance records are reported on the meeting minutes </a:t>
            </a:r>
          </a:p>
          <a:p>
            <a:pPr lvl="1">
              <a:lnSpc>
                <a:spcPct val="130000"/>
              </a:lnSpc>
              <a:defRPr/>
            </a:pPr>
            <a:r>
              <a:rPr lang="en-US" altLang="ko-KR" sz="2000" dirty="0">
                <a:latin typeface="Arial" charset="0"/>
              </a:rPr>
              <a:t>Please check the attendance records for any errors</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3079-21-0026-00-0000-Session #18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8" name="제목 1">
            <a:extLst>
              <a:ext uri="{FF2B5EF4-FFF2-40B4-BE49-F238E27FC236}">
                <a16:creationId xmlns:a16="http://schemas.microsoft.com/office/drawing/2014/main" id="{6FF3A023-0609-413D-BFD9-B351B33AFA9B}"/>
              </a:ext>
            </a:extLst>
          </p:cNvPr>
          <p:cNvSpPr>
            <a:spLocks noGrp="1"/>
          </p:cNvSpPr>
          <p:nvPr>
            <p:ph type="title"/>
          </p:nvPr>
        </p:nvSpPr>
        <p:spPr>
          <a:xfrm>
            <a:off x="457200" y="152401"/>
            <a:ext cx="8229600" cy="625474"/>
          </a:xfrm>
        </p:spPr>
        <p:txBody>
          <a:bodyPr/>
          <a:lstStyle/>
          <a:p>
            <a:r>
              <a:rPr lang="en-US" altLang="ko-KR" dirty="0"/>
              <a:t>Attendance</a:t>
            </a:r>
            <a:endParaRPr lang="ko-KR" altLang="en-US" dirty="0"/>
          </a:p>
        </p:txBody>
      </p:sp>
    </p:spTree>
    <p:extLst>
      <p:ext uri="{BB962C8B-B14F-4D97-AF65-F5344CB8AC3E}">
        <p14:creationId xmlns:p14="http://schemas.microsoft.com/office/powerpoint/2010/main" val="14648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00050" y="1066800"/>
            <a:ext cx="8343900" cy="4495800"/>
          </a:xfrm>
        </p:spPr>
        <p:txBody>
          <a:bodyPr wrap="square">
            <a:normAutofit/>
          </a:bodyPr>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r>
              <a:rPr lang="en-US" sz="2400" dirty="0">
                <a:latin typeface="Times New Roman" panose="02020603050405020304" pitchFamily="18" charset="0"/>
                <a:cs typeface="Times New Roman" panose="02020603050405020304" pitchFamily="18" charset="0"/>
              </a:rPr>
              <a:t>DCN#: 3</a:t>
            </a:r>
            <a:r>
              <a:rPr lang="en-US" altLang="ko-KR" sz="2400" dirty="0">
                <a:latin typeface="Times New Roman" panose="02020603050405020304" pitchFamily="18" charset="0"/>
                <a:cs typeface="Times New Roman" panose="02020603050405020304" pitchFamily="18" charset="0"/>
              </a:rPr>
              <a:t>079</a:t>
            </a:r>
            <a:r>
              <a:rPr lang="en-US" sz="2400" dirty="0">
                <a:latin typeface="Times New Roman" panose="02020603050405020304" pitchFamily="18" charset="0"/>
                <a:cs typeface="Times New Roman" panose="02020603050405020304" pitchFamily="18" charset="0"/>
              </a:rPr>
              <a:t>-</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-004</a:t>
            </a:r>
            <a:r>
              <a:rPr lang="en-US" altLang="ko-KR" sz="24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-00-0000 </a:t>
            </a:r>
            <a:r>
              <a:rPr lang="en-US" altLang="ko-KR" sz="2400" dirty="0">
                <a:latin typeface="Times New Roman" panose="02020603050405020304" pitchFamily="18" charset="0"/>
                <a:cs typeface="Times New Roman" panose="02020603050405020304" pitchFamily="18" charset="0"/>
              </a:rPr>
              <a:t>(https://mentor.ieee.org/3079/dcn/20/3079-20-0043-00-0000-ieee-3079-wg-p-p.pdf)</a:t>
            </a:r>
            <a:endParaRPr lang="en-US" sz="2400" dirty="0">
              <a:latin typeface="Times New Roman" panose="02020603050405020304" pitchFamily="18" charset="0"/>
              <a:cs typeface="Times New Roman" panose="02020603050405020304" pitchFamily="18" charset="0"/>
            </a:endParaRP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
        <p:nvSpPr>
          <p:cNvPr id="8" name="Rectangle 2">
            <a:extLst>
              <a:ext uri="{FF2B5EF4-FFF2-40B4-BE49-F238E27FC236}">
                <a16:creationId xmlns:a16="http://schemas.microsoft.com/office/drawing/2014/main" id="{6C373B44-01EE-4DCA-A739-F3F338341AFC}"/>
              </a:ext>
            </a:extLst>
          </p:cNvPr>
          <p:cNvSpPr txBox="1">
            <a:spLocks noChangeArrowheads="1"/>
          </p:cNvSpPr>
          <p:nvPr/>
        </p:nvSpPr>
        <p:spPr>
          <a:xfrm>
            <a:off x="457200" y="152401"/>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a:lstStyle>
          <a:p>
            <a:pPr fontAlgn="auto">
              <a:spcAft>
                <a:spcPts val="0"/>
              </a:spcAft>
            </a:pPr>
            <a:r>
              <a:rPr lang="en-US">
                <a:latin typeface="Arial" charset="0"/>
              </a:rPr>
              <a:t>Voting Membership</a:t>
            </a:r>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 ~ 11:00</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 ~ 13:30</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3079-21-0026-00-0000-Session #18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6108</TotalTime>
  <Words>2520</Words>
  <Application>Microsoft Office PowerPoint</Application>
  <PresentationFormat>화면 슬라이드 쇼(4:3)</PresentationFormat>
  <Paragraphs>236</Paragraphs>
  <Slides>22</Slides>
  <Notes>2</Notes>
  <HiddenSlides>0</HiddenSlides>
  <MMClips>0</MMClips>
  <ScaleCrop>false</ScaleCrop>
  <HeadingPairs>
    <vt:vector size="6" baseType="variant">
      <vt:variant>
        <vt:lpstr>사용한 글꼴</vt:lpstr>
      </vt:variant>
      <vt:variant>
        <vt:i4>9</vt:i4>
      </vt:variant>
      <vt:variant>
        <vt:lpstr>테마</vt:lpstr>
      </vt:variant>
      <vt:variant>
        <vt:i4>3</vt:i4>
      </vt:variant>
      <vt:variant>
        <vt:lpstr>슬라이드 제목</vt:lpstr>
      </vt:variant>
      <vt:variant>
        <vt:i4>22</vt:i4>
      </vt:variant>
    </vt:vector>
  </HeadingPairs>
  <TitlesOfParts>
    <vt:vector size="34" baseType="lpstr">
      <vt:lpstr>Monotype Sorts</vt:lpstr>
      <vt:lpstr>Montserrat-Bold</vt:lpstr>
      <vt:lpstr>Roboto</vt:lpstr>
      <vt:lpstr>맑은 고딕</vt:lpstr>
      <vt:lpstr>Arial</vt:lpstr>
      <vt:lpstr>Calibri</vt:lpstr>
      <vt:lpstr>Myriad Pro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Human Factor for Immersive Content Working Group Seo, Dong Il Dillon, dillon.seo@dtcp.capital</vt:lpstr>
      <vt:lpstr>Session Time and Location</vt:lpstr>
      <vt:lpstr>Attendance</vt:lpstr>
      <vt:lpstr>PowerPoint 프레젠테이션</vt:lpstr>
      <vt:lpstr>Miscellaneous Meeting Logistics</vt:lpstr>
      <vt:lpstr>Registration and Media Recording</vt:lpstr>
      <vt:lpstr>Membership &amp; Anti-Trust</vt:lpstr>
      <vt:lpstr>Instructions for the WG Chair</vt:lpstr>
      <vt:lpstr>Participants have a duty to inform the IEEE</vt:lpstr>
      <vt:lpstr>Ways to inform IEEE</vt:lpstr>
      <vt:lpstr>Other guidelines for IEEE WG meetings</vt:lpstr>
      <vt:lpstr>Patent-related information</vt:lpstr>
      <vt:lpstr>Participation in IEEE 3079 Meetings</vt:lpstr>
      <vt:lpstr>IEEE SA COPYRIGHT POLICY</vt:lpstr>
      <vt:lpstr>IEEE SA COPYRIGHT POLICY</vt:lpstr>
      <vt:lpstr>Copyright</vt:lpstr>
      <vt:lpstr>Work Items for This Meeting</vt:lpstr>
      <vt:lpstr>Future Sessions – 2021</vt:lpstr>
      <vt:lpstr>Future Sessions – 2022</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268</cp:revision>
  <dcterms:created xsi:type="dcterms:W3CDTF">2014-10-13T13:02:20Z</dcterms:created>
  <dcterms:modified xsi:type="dcterms:W3CDTF">2021-04-18T06:38:10Z</dcterms:modified>
</cp:coreProperties>
</file>