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12"/>
  </p:notesMasterIdLst>
  <p:handoutMasterIdLst>
    <p:handoutMasterId r:id="rId13"/>
  </p:handoutMasterIdLst>
  <p:sldIdLst>
    <p:sldId id="393" r:id="rId4"/>
    <p:sldId id="365" r:id="rId5"/>
    <p:sldId id="366" r:id="rId6"/>
    <p:sldId id="381" r:id="rId7"/>
    <p:sldId id="394" r:id="rId8"/>
    <p:sldId id="385" r:id="rId9"/>
    <p:sldId id="395" r:id="rId10"/>
    <p:sldId id="356"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A1"/>
    <a:srgbClr val="001FA1"/>
    <a:srgbClr val="E8E8E8"/>
    <a:srgbClr val="FDC82F"/>
    <a:srgbClr val="009FDA"/>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701" autoAdjust="0"/>
  </p:normalViewPr>
  <p:slideViewPr>
    <p:cSldViewPr>
      <p:cViewPr varScale="1">
        <p:scale>
          <a:sx n="133" d="100"/>
          <a:sy n="133" d="100"/>
        </p:scale>
        <p:origin x="738" y="132"/>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pPr>
              <a:defRPr/>
            </a:pPr>
            <a:fld id="{7FCCA5F2-1146-D048-AEE3-411CEBD21B49}" type="slidenum">
              <a:rPr lang="en-US" smtClean="0"/>
              <a:pPr>
                <a:defRPr/>
              </a:pPr>
              <a:t>1</a:t>
            </a:fld>
            <a:endParaRPr lang="en-US"/>
          </a:p>
        </p:txBody>
      </p:sp>
    </p:spTree>
    <p:extLst>
      <p:ext uri="{BB962C8B-B14F-4D97-AF65-F5344CB8AC3E}">
        <p14:creationId xmlns:p14="http://schemas.microsoft.com/office/powerpoint/2010/main" val="17588057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3"/>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3079-21-0030-00-0002-Sharing Information on the Current Status of IEEE 2048 WG</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3079-21-0030-00-0002-Sharing Information on the Current Status of IEEE 2048 WG</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3079-21-0030-00-0002-Sharing Information on the Current Status of IEEE 2048 WG</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3079-21-0030-00-0002-Sharing Information on the Current Status of IEEE 2048 WG</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3079-21-0030-00-0002-Sharing Information on the Current Status of IEEE 2048 WG</a:t>
            </a:r>
            <a:endParaRPr lang="en-US" dirty="0"/>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3079-21-0030-00-0002-Sharing Information on the Current Status of IEEE 2048 WG</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3079-21-0030-00-0002-Sharing Information on the Current Status of IEEE 2048 WG</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3079-21-0030-00-0002-Sharing Information on the Current Status of IEEE 2048 WG</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7" name="바닥글 개체 틀 4"/>
          <p:cNvSpPr>
            <a:spLocks noGrp="1"/>
          </p:cNvSpPr>
          <p:nvPr>
            <p:ph type="ftr" sz="quarter" idx="11"/>
          </p:nvPr>
        </p:nvSpPr>
        <p:spPr>
          <a:xfrm>
            <a:off x="457200" y="6610350"/>
            <a:ext cx="6705600" cy="247650"/>
          </a:xfrm>
          <a:prstGeom prst="rect">
            <a:avLst/>
          </a:prstGeom>
        </p:spPr>
        <p:txBody>
          <a:bodyPr/>
          <a:lstStyle>
            <a:lvl1pPr algn="l">
              <a:defRPr sz="900" b="1">
                <a:solidFill>
                  <a:schemeClr val="tx1"/>
                </a:solidFill>
              </a:defRPr>
            </a:lvl1pPr>
          </a:lstStyle>
          <a:p>
            <a:pPr>
              <a:defRPr/>
            </a:pPr>
            <a:r>
              <a:rPr lang="en-US"/>
              <a:t>3079-21-0030-00-0002-Sharing Information on the Current Status of IEEE 2048 WG</a:t>
            </a:r>
            <a:endParaRPr lang="en-US" dirty="0"/>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endParaRPr lang="en-US"/>
          </a:p>
        </p:txBody>
      </p:sp>
      <p:sp>
        <p:nvSpPr>
          <p:cNvPr id="9" name="바닥글 개체 틀 4"/>
          <p:cNvSpPr>
            <a:spLocks noGrp="1"/>
          </p:cNvSpPr>
          <p:nvPr>
            <p:ph type="ftr" sz="quarter" idx="11"/>
          </p:nvPr>
        </p:nvSpPr>
        <p:spPr>
          <a:xfrm>
            <a:off x="457200" y="6610350"/>
            <a:ext cx="4724400" cy="247650"/>
          </a:xfrm>
          <a:prstGeom prst="rect">
            <a:avLst/>
          </a:prstGeom>
        </p:spPr>
        <p:txBody>
          <a:bodyPr/>
          <a:lstStyle>
            <a:lvl1pPr algn="l">
              <a:defRPr sz="900" b="1">
                <a:solidFill>
                  <a:schemeClr val="tx1"/>
                </a:solidFill>
              </a:defRPr>
            </a:lvl1pPr>
          </a:lstStyle>
          <a:p>
            <a:pPr>
              <a:defRPr/>
            </a:pPr>
            <a:r>
              <a:rPr lang="en-US"/>
              <a:t>3079-21-0030-00-0002-Sharing Information on the Current Status of IEEE 2048 WG</a:t>
            </a:r>
            <a:endParaRPr lang="en-US" dirty="0"/>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3079-21-0030-00-0002-Sharing Information on the Current Status of IEEE 2048 WG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3079-21-0030-00-0002-Sharing Information on the Current Status of IEEE 2048 WG</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3079-21-0030-00-0002-Sharing Information on the Current Status of IEEE 2048 WG</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3079-21-0030-00-0002-Sharing Information on the Current Status of IEEE 2048 WG</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3079-21-0030-00-0002-Sharing Information on the Current Status of IEEE 2048 WG</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endParaRPr lang="ko-KR" altLang="en-US"/>
          </a:p>
        </p:txBody>
      </p:sp>
      <p:sp>
        <p:nvSpPr>
          <p:cNvPr id="5" name="Footer Placeholder 4"/>
          <p:cNvSpPr>
            <a:spLocks noGrp="1"/>
          </p:cNvSpPr>
          <p:nvPr>
            <p:ph type="ftr" sz="quarter" idx="11"/>
          </p:nvPr>
        </p:nvSpPr>
        <p:spPr/>
        <p:txBody>
          <a:bodyPr/>
          <a:lstStyle/>
          <a:p>
            <a:r>
              <a:rPr lang="en-US" altLang="ko-KR"/>
              <a:t>3079-21-0030-00-0002-Sharing Information on the Current Status of IEEE 2048 WG</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3079-21-0030-00-0002-Sharing Information on the Current Status of IEEE 2048 WG</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8" name="그림 7">
            <a:extLst>
              <a:ext uri="{FF2B5EF4-FFF2-40B4-BE49-F238E27FC236}">
                <a16:creationId xmlns:a16="http://schemas.microsoft.com/office/drawing/2014/main" id="{9F6C5FD0-38EC-4785-ABEE-FD4D4F0477D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21378" y="49211"/>
            <a:ext cx="717822" cy="678381"/>
          </a:xfrm>
          <a:prstGeom prst="rect">
            <a:avLst/>
          </a:prstGeom>
        </p:spPr>
      </p:pic>
    </p:spTree>
    <p:extLst>
      <p:ext uri="{BB962C8B-B14F-4D97-AF65-F5344CB8AC3E}">
        <p14:creationId xmlns:p14="http://schemas.microsoft.com/office/powerpoint/2010/main" val="11021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endParaRPr lang="ko-KR" altLang="en-US"/>
          </a:p>
        </p:txBody>
      </p:sp>
      <p:sp>
        <p:nvSpPr>
          <p:cNvPr id="5" name="Footer Placeholder 4"/>
          <p:cNvSpPr>
            <a:spLocks noGrp="1"/>
          </p:cNvSpPr>
          <p:nvPr>
            <p:ph type="ftr" sz="quarter" idx="11"/>
          </p:nvPr>
        </p:nvSpPr>
        <p:spPr/>
        <p:txBody>
          <a:bodyPr/>
          <a:lstStyle/>
          <a:p>
            <a:r>
              <a:rPr lang="en-US" altLang="ko-KR"/>
              <a:t>3079-21-0030-00-0002-Sharing Information on the Current Status of IEEE 2048 WG</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endParaRPr lang="ko-KR" altLang="en-US"/>
          </a:p>
        </p:txBody>
      </p:sp>
      <p:sp>
        <p:nvSpPr>
          <p:cNvPr id="6" name="Footer Placeholder 5"/>
          <p:cNvSpPr>
            <a:spLocks noGrp="1"/>
          </p:cNvSpPr>
          <p:nvPr>
            <p:ph type="ftr" sz="quarter" idx="11"/>
          </p:nvPr>
        </p:nvSpPr>
        <p:spPr/>
        <p:txBody>
          <a:bodyPr/>
          <a:lstStyle/>
          <a:p>
            <a:r>
              <a:rPr lang="en-US" altLang="ko-KR"/>
              <a:t>3079-21-0030-00-0002-Sharing Information on the Current Status of IEEE 2048 WG</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3079-21-0030-00-0002-Sharing Information on the Current Status of IEEE 2048 WG</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endParaRPr lang="ko-KR" altLang="en-US"/>
          </a:p>
        </p:txBody>
      </p:sp>
      <p:sp>
        <p:nvSpPr>
          <p:cNvPr id="8" name="Footer Placeholder 7"/>
          <p:cNvSpPr>
            <a:spLocks noGrp="1"/>
          </p:cNvSpPr>
          <p:nvPr>
            <p:ph type="ftr" sz="quarter" idx="11"/>
          </p:nvPr>
        </p:nvSpPr>
        <p:spPr/>
        <p:txBody>
          <a:bodyPr/>
          <a:lstStyle/>
          <a:p>
            <a:r>
              <a:rPr lang="en-US" altLang="ko-KR"/>
              <a:t>3079-21-0030-00-0002-Sharing Information on the Current Status of IEEE 2048 WG</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3079-21-0030-00-0002-Sharing Information on the Current Status of IEEE 2048 WG</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3" name="그림 2">
            <a:extLst>
              <a:ext uri="{FF2B5EF4-FFF2-40B4-BE49-F238E27FC236}">
                <a16:creationId xmlns:a16="http://schemas.microsoft.com/office/drawing/2014/main" id="{1975772A-B9F5-41F4-A8E8-19D326E28E9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21378" y="49211"/>
            <a:ext cx="717822" cy="678381"/>
          </a:xfrm>
          <a:prstGeom prst="rect">
            <a:avLst/>
          </a:prstGeom>
        </p:spPr>
      </p:pic>
    </p:spTree>
    <p:extLst>
      <p:ext uri="{BB962C8B-B14F-4D97-AF65-F5344CB8AC3E}">
        <p14:creationId xmlns:p14="http://schemas.microsoft.com/office/powerpoint/2010/main" val="38504731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3079-21-0030-00-0002-Sharing Information on the Current Status of IEEE 2048 WG</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2" name="그림 1">
            <a:extLst>
              <a:ext uri="{FF2B5EF4-FFF2-40B4-BE49-F238E27FC236}">
                <a16:creationId xmlns:a16="http://schemas.microsoft.com/office/drawing/2014/main" id="{452B8237-52A2-4804-8FE0-0AA910E4CBA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21378" y="49211"/>
            <a:ext cx="717822" cy="678381"/>
          </a:xfrm>
          <a:prstGeom prst="rect">
            <a:avLst/>
          </a:prstGeom>
        </p:spPr>
      </p:pic>
    </p:spTree>
    <p:extLst>
      <p:ext uri="{BB962C8B-B14F-4D97-AF65-F5344CB8AC3E}">
        <p14:creationId xmlns:p14="http://schemas.microsoft.com/office/powerpoint/2010/main" val="32173443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3079-21-0030-00-0002-Sharing Information on the Current Status of IEEE 2048 WG</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2" name="그림 1">
            <a:extLst>
              <a:ext uri="{FF2B5EF4-FFF2-40B4-BE49-F238E27FC236}">
                <a16:creationId xmlns:a16="http://schemas.microsoft.com/office/drawing/2014/main" id="{88843E0D-FA5E-4B83-AC45-A6663B76267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21378" y="49211"/>
            <a:ext cx="717822" cy="678381"/>
          </a:xfrm>
          <a:prstGeom prst="rect">
            <a:avLst/>
          </a:prstGeom>
        </p:spPr>
      </p:pic>
    </p:spTree>
    <p:extLst>
      <p:ext uri="{BB962C8B-B14F-4D97-AF65-F5344CB8AC3E}">
        <p14:creationId xmlns:p14="http://schemas.microsoft.com/office/powerpoint/2010/main" val="1567897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endParaRPr lang="ko-KR" altLang="en-US"/>
          </a:p>
        </p:txBody>
      </p:sp>
      <p:sp>
        <p:nvSpPr>
          <p:cNvPr id="6" name="Footer Placeholder 5"/>
          <p:cNvSpPr>
            <a:spLocks noGrp="1"/>
          </p:cNvSpPr>
          <p:nvPr>
            <p:ph type="ftr" sz="quarter" idx="11"/>
          </p:nvPr>
        </p:nvSpPr>
        <p:spPr/>
        <p:txBody>
          <a:bodyPr/>
          <a:lstStyle/>
          <a:p>
            <a:r>
              <a:rPr lang="en-US" altLang="ko-KR"/>
              <a:t>3079-21-0030-00-0002-Sharing Information on the Current Status of IEEE 2048 WG</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endParaRPr lang="ko-KR" altLang="en-US"/>
          </a:p>
        </p:txBody>
      </p:sp>
      <p:sp>
        <p:nvSpPr>
          <p:cNvPr id="6" name="Footer Placeholder 5"/>
          <p:cNvSpPr>
            <a:spLocks noGrp="1"/>
          </p:cNvSpPr>
          <p:nvPr>
            <p:ph type="ftr" sz="quarter" idx="11"/>
          </p:nvPr>
        </p:nvSpPr>
        <p:spPr/>
        <p:txBody>
          <a:bodyPr/>
          <a:lstStyle/>
          <a:p>
            <a:r>
              <a:rPr lang="en-US" altLang="ko-KR"/>
              <a:t>3079-21-0030-00-0002-Sharing Information on the Current Status of IEEE 2048 WG</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endParaRPr lang="ko-KR" altLang="en-US"/>
          </a:p>
        </p:txBody>
      </p:sp>
      <p:sp>
        <p:nvSpPr>
          <p:cNvPr id="5" name="Footer Placeholder 4"/>
          <p:cNvSpPr>
            <a:spLocks noGrp="1"/>
          </p:cNvSpPr>
          <p:nvPr>
            <p:ph type="ftr" sz="quarter" idx="11"/>
          </p:nvPr>
        </p:nvSpPr>
        <p:spPr/>
        <p:txBody>
          <a:bodyPr/>
          <a:lstStyle/>
          <a:p>
            <a:r>
              <a:rPr lang="en-US" altLang="ko-KR"/>
              <a:t>3079-21-0030-00-0002-Sharing Information on the Current Status of IEEE 2048 WG</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endParaRPr lang="ko-KR" altLang="en-US"/>
          </a:p>
        </p:txBody>
      </p:sp>
      <p:sp>
        <p:nvSpPr>
          <p:cNvPr id="5" name="Footer Placeholder 4"/>
          <p:cNvSpPr>
            <a:spLocks noGrp="1"/>
          </p:cNvSpPr>
          <p:nvPr>
            <p:ph type="ftr" sz="quarter" idx="11"/>
          </p:nvPr>
        </p:nvSpPr>
        <p:spPr/>
        <p:txBody>
          <a:bodyPr/>
          <a:lstStyle/>
          <a:p>
            <a:r>
              <a:rPr lang="en-US" altLang="ko-KR"/>
              <a:t>3079-21-0030-00-0002-Sharing Information on the Current Status of IEEE 2048 WG</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3079-21-0030-00-0002-Sharing Information on the Current Status of IEEE 2048 WG</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3079-21-0030-00-0002-Sharing Information on the Current Status of IEEE 2048 WG</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3079-21-0030-00-0002-Sharing Information on the Current Status of IEEE 2048 WG</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3079-21-0030-00-0002-Sharing Information on the Current Status of IEEE 2048 WG</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3079-21-0030-00-0002-Sharing Information on the Current Status of IEEE 2048 WG</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3079-21-0030-00-0002-Sharing Information on the Current Status of IEEE 2048 WG</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3079-21-0030-00-0002-Sharing Information on the Current Status of IEEE 2048 WG</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8" name="바닥글 개체 틀 4"/>
          <p:cNvSpPr>
            <a:spLocks noGrp="1"/>
          </p:cNvSpPr>
          <p:nvPr>
            <p:ph type="ftr" sz="quarter" idx="11"/>
          </p:nvPr>
        </p:nvSpPr>
        <p:spPr>
          <a:xfrm>
            <a:off x="457200" y="6610350"/>
            <a:ext cx="6019800" cy="247650"/>
          </a:xfrm>
          <a:prstGeom prst="rect">
            <a:avLst/>
          </a:prstGeom>
        </p:spPr>
        <p:txBody>
          <a:bodyPr/>
          <a:lstStyle>
            <a:lvl1pPr algn="l">
              <a:defRPr sz="900" b="1">
                <a:solidFill>
                  <a:schemeClr val="tx1"/>
                </a:solidFill>
              </a:defRPr>
            </a:lvl1pPr>
          </a:lstStyle>
          <a:p>
            <a:pPr>
              <a:defRPr/>
            </a:pPr>
            <a:r>
              <a:rPr lang="en-US"/>
              <a:t>3079-21-0030-00-0002-Sharing Information on the Current Status of IEEE 2048 WG</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1" name="Picture 24" descr="IEEE_white"/>
          <p:cNvPicPr>
            <a:picLocks noChangeAspect="1" noChangeArrowheads="1"/>
          </p:cNvPicPr>
          <p:nvPr userDrawn="1"/>
        </p:nvPicPr>
        <p:blipFill>
          <a:blip r:embed="rId14"/>
          <a:srcRect/>
          <a:stretch>
            <a:fillRect/>
          </a:stretch>
        </p:blipFill>
        <p:spPr bwMode="auto">
          <a:xfrm>
            <a:off x="8001000" y="6248400"/>
            <a:ext cx="901700" cy="265113"/>
          </a:xfrm>
          <a:prstGeom prst="rect">
            <a:avLst/>
          </a:prstGeom>
          <a:noFill/>
          <a:ln w="9525">
            <a:noFill/>
            <a:miter lim="800000"/>
            <a:headEnd/>
            <a:tailEnd/>
          </a:ln>
        </p:spPr>
      </p:pic>
      <p:pic>
        <p:nvPicPr>
          <p:cNvPr id="12" name="Picture 23" descr="IEEE_SA_Bar_Graphic_long_rgb">
            <a:extLst>
              <a:ext uri="{FF2B5EF4-FFF2-40B4-BE49-F238E27FC236}">
                <a16:creationId xmlns:a16="http://schemas.microsoft.com/office/drawing/2014/main" id="{75C9D90F-5989-45BC-97CE-2CCBD1CED445}"/>
              </a:ext>
            </a:extLst>
          </p:cNvPr>
          <p:cNvPicPr>
            <a:picLocks noChangeAspect="1" noChangeArrowheads="1"/>
          </p:cNvPicPr>
          <p:nvPr userDrawn="1"/>
        </p:nvPicPr>
        <p:blipFill>
          <a:blip r:embed="rId15"/>
          <a:srcRect/>
          <a:stretch>
            <a:fillRect/>
          </a:stretch>
        </p:blipFill>
        <p:spPr bwMode="auto">
          <a:xfrm>
            <a:off x="-23019" y="6154783"/>
            <a:ext cx="9190038" cy="438150"/>
          </a:xfrm>
          <a:prstGeom prst="rect">
            <a:avLst/>
          </a:prstGeom>
          <a:noFill/>
          <a:ln w="9525">
            <a:noFill/>
            <a:miter lim="800000"/>
            <a:headEnd/>
            <a:tailEnd/>
          </a:ln>
        </p:spPr>
      </p:pic>
      <p:pic>
        <p:nvPicPr>
          <p:cNvPr id="13" name="Picture 24" descr="IEEE_white">
            <a:extLst>
              <a:ext uri="{FF2B5EF4-FFF2-40B4-BE49-F238E27FC236}">
                <a16:creationId xmlns:a16="http://schemas.microsoft.com/office/drawing/2014/main" id="{D017F24A-097C-497D-B202-3F04A05189F9}"/>
              </a:ext>
            </a:extLst>
          </p:cNvPr>
          <p:cNvPicPr>
            <a:picLocks noChangeAspect="1" noChangeArrowheads="1"/>
          </p:cNvPicPr>
          <p:nvPr userDrawn="1"/>
        </p:nvPicPr>
        <p:blipFill>
          <a:blip r:embed="rId14"/>
          <a:srcRect/>
          <a:stretch>
            <a:fillRect/>
          </a:stretch>
        </p:blipFill>
        <p:spPr bwMode="auto">
          <a:xfrm>
            <a:off x="7977981" y="6230983"/>
            <a:ext cx="901700" cy="265113"/>
          </a:xfrm>
          <a:prstGeom prst="rect">
            <a:avLst/>
          </a:prstGeom>
          <a:noFill/>
          <a:ln w="9525">
            <a:noFill/>
            <a:miter lim="800000"/>
            <a:headEnd/>
            <a:tailEnd/>
          </a:ln>
        </p:spPr>
      </p:pic>
      <p:pic>
        <p:nvPicPr>
          <p:cNvPr id="4" name="그림 3">
            <a:extLst>
              <a:ext uri="{FF2B5EF4-FFF2-40B4-BE49-F238E27FC236}">
                <a16:creationId xmlns:a16="http://schemas.microsoft.com/office/drawing/2014/main" id="{D0505570-ABD6-4153-89AD-9833EB592435}"/>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8121378" y="49211"/>
            <a:ext cx="717822" cy="678381"/>
          </a:xfrm>
          <a:prstGeom prst="rect">
            <a:avLst/>
          </a:prstGeom>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3079-21-0030-00-0002-Sharing Information on the Current Status of IEEE 2048 WG</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develop/policies/bylaws/sect6-7.html#7"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4" Type="http://schemas.openxmlformats.org/officeDocument/2006/relationships/hyperlink" Target="http://standards.ieee.org/guides/bylaws/sect6-7.html#6"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85800" y="1666874"/>
            <a:ext cx="6477000" cy="1000125"/>
          </a:xfrm>
        </p:spPr>
        <p:txBody>
          <a:bodyPr>
            <a:noAutofit/>
          </a:bodyPr>
          <a:lstStyle/>
          <a:p>
            <a:pPr>
              <a:lnSpc>
                <a:spcPct val="200000"/>
              </a:lnSpc>
            </a:pPr>
            <a:r>
              <a:rPr lang="en-US" dirty="0"/>
              <a:t>[Sharing Information on the Current Status of IEEE 2048 WG]</a:t>
            </a:r>
          </a:p>
        </p:txBody>
      </p:sp>
      <p:sp>
        <p:nvSpPr>
          <p:cNvPr id="7" name="Text Placeholder 6"/>
          <p:cNvSpPr>
            <a:spLocks noGrp="1"/>
          </p:cNvSpPr>
          <p:nvPr>
            <p:ph type="body" sz="quarter" idx="10"/>
          </p:nvPr>
        </p:nvSpPr>
        <p:spPr>
          <a:xfrm>
            <a:off x="-76200" y="3352800"/>
            <a:ext cx="4343400" cy="828675"/>
          </a:xfrm>
        </p:spPr>
        <p:txBody>
          <a:bodyPr/>
          <a:lstStyle/>
          <a:p>
            <a:r>
              <a:rPr lang="en-US" altLang="ko-KR" dirty="0"/>
              <a:t>[Sangkwon Peter Jeong / JoyFun]</a:t>
            </a:r>
          </a:p>
        </p:txBody>
      </p:sp>
    </p:spTree>
    <p:extLst>
      <p:ext uri="{BB962C8B-B14F-4D97-AF65-F5344CB8AC3E}">
        <p14:creationId xmlns:p14="http://schemas.microsoft.com/office/powerpoint/2010/main" val="3348016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3"/>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4"/>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3" name="바닥글 개체 틀 2">
            <a:extLst>
              <a:ext uri="{FF2B5EF4-FFF2-40B4-BE49-F238E27FC236}">
                <a16:creationId xmlns:a16="http://schemas.microsoft.com/office/drawing/2014/main" id="{02478C2D-C556-4451-A0FE-4B7523769C98}"/>
              </a:ext>
            </a:extLst>
          </p:cNvPr>
          <p:cNvSpPr>
            <a:spLocks noGrp="1"/>
          </p:cNvSpPr>
          <p:nvPr>
            <p:ph type="ftr" sz="quarter" idx="11"/>
          </p:nvPr>
        </p:nvSpPr>
        <p:spPr>
          <a:xfrm>
            <a:off x="457200" y="6610350"/>
            <a:ext cx="7772400" cy="247650"/>
          </a:xfrm>
        </p:spPr>
        <p:txBody>
          <a:bodyPr/>
          <a:lstStyle/>
          <a:p>
            <a:pPr>
              <a:defRPr/>
            </a:pPr>
            <a:r>
              <a:rPr lang="en-US" sz="800"/>
              <a:t>3079-21-0030-00-0002-Sharing Information on the Current Status of IEEE 2048 WG</a:t>
            </a:r>
            <a:endParaRPr lang="en-US" sz="800" dirty="0"/>
          </a:p>
        </p:txBody>
      </p:sp>
    </p:spTree>
    <p:extLst>
      <p:ext uri="{BB962C8B-B14F-4D97-AF65-F5344CB8AC3E}">
        <p14:creationId xmlns:p14="http://schemas.microsoft.com/office/powerpoint/2010/main" val="1273612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823481691"/>
              </p:ext>
            </p:extLst>
          </p:nvPr>
        </p:nvGraphicFramePr>
        <p:xfrm>
          <a:off x="228600" y="1364455"/>
          <a:ext cx="8686800" cy="4677293"/>
        </p:xfrm>
        <a:graphic>
          <a:graphicData uri="http://schemas.openxmlformats.org/drawingml/2006/table">
            <a:tbl>
              <a:tblPr/>
              <a:tblGrid>
                <a:gridCol w="2057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1" i="0" u="none" strike="noStrike" kern="1200" cap="none" normalizeH="0" baseline="0" dirty="0">
                          <a:ln>
                            <a:noFill/>
                          </a:ln>
                          <a:solidFill>
                            <a:schemeClr val="tx1"/>
                          </a:solidFill>
                          <a:effectLst/>
                          <a:latin typeface="Times New Roman" pitchFamily="-84" charset="0"/>
                          <a:cs typeface="Times New Roman" pitchFamily="-84" charset="0"/>
                        </a:rPr>
                        <a:t>Sharing Information on the Current Status of IEEE 2048 WG</a:t>
                      </a:r>
                      <a:endParaRPr kumimoji="0" lang="en-US" sz="2400" b="1" i="0" u="none" strike="noStrike" kern="1200"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2021-</a:t>
                      </a:r>
                      <a:r>
                        <a:rPr kumimoji="0" lang="en-US"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04</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t>
                      </a:r>
                      <a:r>
                        <a:rPr kumimoji="0" lang="en-US" sz="1600" b="0"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18</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95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ceo@joyfun.kr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895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 </a:t>
                      </a:r>
                      <a:r>
                        <a:rPr kumimoji="0" lang="en-US" altLang="ko-KR"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HyeonWoo</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Dongduk</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Women’s Univ.</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+82 10 5313 1197</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hwnam@dongduk.ac.kr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2469082"/>
                  </a:ext>
                </a:extLst>
              </a:tr>
              <a:tr h="3895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9382698"/>
                  </a:ext>
                </a:extLst>
              </a:tr>
              <a:tr h="3895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a:xfrm>
            <a:off x="457200" y="152401"/>
            <a:ext cx="8229600" cy="914399"/>
          </a:xfrm>
        </p:spPr>
        <p:txBody>
          <a:bodyPr/>
          <a:lstStyle/>
          <a:p>
            <a:pPr eaLnBrk="0" hangingPunct="0"/>
            <a:r>
              <a:rPr lang="en-GB" altLang="ko-KR" sz="1800" dirty="0"/>
              <a:t>IEEE 3079</a:t>
            </a:r>
            <a:br>
              <a:rPr lang="en-GB" altLang="ko-KR" sz="1800" dirty="0"/>
            </a:br>
            <a:r>
              <a:rPr lang="en-US" altLang="ko-KR" sz="1800" dirty="0"/>
              <a:t>HMD Based VR Sickness Reducing Technology</a:t>
            </a:r>
            <a:br>
              <a:rPr lang="en-US" altLang="ko-KR" sz="1800" dirty="0"/>
            </a:br>
            <a:r>
              <a:rPr lang="en-US" altLang="ko-KR" sz="1800" dirty="0"/>
              <a:t>Dong Il Dillon </a:t>
            </a:r>
            <a:r>
              <a:rPr lang="en-US" altLang="ko-KR" sz="1800" dirty="0" err="1"/>
              <a:t>Seo</a:t>
            </a:r>
            <a:r>
              <a:rPr lang="en-US" altLang="ko-KR" sz="1800" dirty="0"/>
              <a:t>, dillon.seo@telekom-capital.com</a:t>
            </a:r>
            <a:endParaRPr lang="ko-KR" altLang="en-US" sz="1800" dirty="0"/>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
        <p:nvSpPr>
          <p:cNvPr id="8" name="바닥글 개체 틀 2">
            <a:extLst>
              <a:ext uri="{FF2B5EF4-FFF2-40B4-BE49-F238E27FC236}">
                <a16:creationId xmlns:a16="http://schemas.microsoft.com/office/drawing/2014/main" id="{F4477DC6-37FF-4938-BE8D-8DC0C79935B5}"/>
              </a:ext>
            </a:extLst>
          </p:cNvPr>
          <p:cNvSpPr>
            <a:spLocks noGrp="1"/>
          </p:cNvSpPr>
          <p:nvPr>
            <p:ph type="ftr" sz="quarter" idx="11"/>
          </p:nvPr>
        </p:nvSpPr>
        <p:spPr>
          <a:xfrm>
            <a:off x="457200" y="6610350"/>
            <a:ext cx="7772400" cy="247650"/>
          </a:xfrm>
        </p:spPr>
        <p:txBody>
          <a:bodyPr/>
          <a:lstStyle/>
          <a:p>
            <a:pPr>
              <a:defRPr/>
            </a:pPr>
            <a:r>
              <a:rPr lang="en-US" sz="800"/>
              <a:t>3079-21-0030-00-0002-Sharing Information on the Current Status of IEEE 2048 WG</a:t>
            </a:r>
            <a:endParaRPr lang="en-US" sz="800" dirty="0"/>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782A421-8BFD-4436-909A-15F634055308}"/>
              </a:ext>
            </a:extLst>
          </p:cNvPr>
          <p:cNvSpPr>
            <a:spLocks noGrp="1"/>
          </p:cNvSpPr>
          <p:nvPr>
            <p:ph type="title"/>
          </p:nvPr>
        </p:nvSpPr>
        <p:spPr/>
        <p:txBody>
          <a:bodyPr/>
          <a:lstStyle/>
          <a:p>
            <a:r>
              <a:rPr lang="en-US" altLang="ko-KR" dirty="0"/>
              <a:t>IEEE 2048 WG</a:t>
            </a:r>
            <a:endParaRPr lang="ko-KR" altLang="en-US" dirty="0"/>
          </a:p>
        </p:txBody>
      </p:sp>
      <p:sp>
        <p:nvSpPr>
          <p:cNvPr id="4" name="슬라이드 번호 개체 틀 3">
            <a:extLst>
              <a:ext uri="{FF2B5EF4-FFF2-40B4-BE49-F238E27FC236}">
                <a16:creationId xmlns:a16="http://schemas.microsoft.com/office/drawing/2014/main" id="{810D7334-1CF3-4EB2-9DBB-4DB10BA43DDE}"/>
              </a:ext>
            </a:extLst>
          </p:cNvPr>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sp>
        <p:nvSpPr>
          <p:cNvPr id="7" name="바닥글 개체 틀 2">
            <a:extLst>
              <a:ext uri="{FF2B5EF4-FFF2-40B4-BE49-F238E27FC236}">
                <a16:creationId xmlns:a16="http://schemas.microsoft.com/office/drawing/2014/main" id="{8B4EA145-A52C-4DE9-9D75-31AC294035CD}"/>
              </a:ext>
            </a:extLst>
          </p:cNvPr>
          <p:cNvSpPr>
            <a:spLocks noGrp="1"/>
          </p:cNvSpPr>
          <p:nvPr>
            <p:ph type="ftr" sz="quarter" idx="11"/>
          </p:nvPr>
        </p:nvSpPr>
        <p:spPr>
          <a:xfrm>
            <a:off x="457200" y="6610350"/>
            <a:ext cx="7772400" cy="247650"/>
          </a:xfrm>
        </p:spPr>
        <p:txBody>
          <a:bodyPr/>
          <a:lstStyle/>
          <a:p>
            <a:pPr>
              <a:defRPr/>
            </a:pPr>
            <a:r>
              <a:rPr lang="en-US" sz="800"/>
              <a:t>3079-21-0030-00-0002-Sharing Information on the Current Status of IEEE 2048 WG</a:t>
            </a:r>
            <a:endParaRPr lang="en-US" sz="800" dirty="0"/>
          </a:p>
        </p:txBody>
      </p:sp>
      <p:sp>
        <p:nvSpPr>
          <p:cNvPr id="3" name="TextBox 2">
            <a:extLst>
              <a:ext uri="{FF2B5EF4-FFF2-40B4-BE49-F238E27FC236}">
                <a16:creationId xmlns:a16="http://schemas.microsoft.com/office/drawing/2014/main" id="{5FE7001C-81D3-4EA8-8D07-9F3F164F743E}"/>
              </a:ext>
            </a:extLst>
          </p:cNvPr>
          <p:cNvSpPr txBox="1"/>
          <p:nvPr/>
        </p:nvSpPr>
        <p:spPr>
          <a:xfrm>
            <a:off x="533400" y="697468"/>
            <a:ext cx="5976508" cy="369332"/>
          </a:xfrm>
          <a:prstGeom prst="rect">
            <a:avLst/>
          </a:prstGeom>
          <a:noFill/>
        </p:spPr>
        <p:txBody>
          <a:bodyPr wrap="none" rtlCol="0">
            <a:spAutoFit/>
          </a:bodyPr>
          <a:lstStyle/>
          <a:p>
            <a:r>
              <a:rPr lang="en-US" altLang="ko-KR" dirty="0">
                <a:latin typeface="Times New Roman" panose="02020603050405020304" pitchFamily="18" charset="0"/>
                <a:cs typeface="Times New Roman" panose="02020603050405020304" pitchFamily="18" charset="0"/>
              </a:rPr>
              <a:t>WG Title: Standard for Virtual Reality and Augmented Reality</a:t>
            </a:r>
            <a:endParaRPr lang="ko-KR" altLang="en-US" dirty="0">
              <a:latin typeface="Times New Roman" panose="02020603050405020304" pitchFamily="18" charset="0"/>
              <a:cs typeface="Times New Roman" panose="02020603050405020304" pitchFamily="18" charset="0"/>
            </a:endParaRPr>
          </a:p>
        </p:txBody>
      </p:sp>
      <p:graphicFrame>
        <p:nvGraphicFramePr>
          <p:cNvPr id="8" name="표 7">
            <a:extLst>
              <a:ext uri="{FF2B5EF4-FFF2-40B4-BE49-F238E27FC236}">
                <a16:creationId xmlns:a16="http://schemas.microsoft.com/office/drawing/2014/main" id="{79124E1A-BB23-4CF3-B4F8-4EF5E08D38AD}"/>
              </a:ext>
            </a:extLst>
          </p:cNvPr>
          <p:cNvGraphicFramePr>
            <a:graphicFrameLocks noGrp="1"/>
          </p:cNvGraphicFramePr>
          <p:nvPr>
            <p:extLst>
              <p:ext uri="{D42A27DB-BD31-4B8C-83A1-F6EECF244321}">
                <p14:modId xmlns:p14="http://schemas.microsoft.com/office/powerpoint/2010/main" val="2182152838"/>
              </p:ext>
            </p:extLst>
          </p:nvPr>
        </p:nvGraphicFramePr>
        <p:xfrm>
          <a:off x="304800" y="1371600"/>
          <a:ext cx="8534400" cy="4327480"/>
        </p:xfrm>
        <a:graphic>
          <a:graphicData uri="http://schemas.openxmlformats.org/drawingml/2006/table">
            <a:tbl>
              <a:tblPr/>
              <a:tblGrid>
                <a:gridCol w="533400">
                  <a:extLst>
                    <a:ext uri="{9D8B030D-6E8A-4147-A177-3AD203B41FA5}">
                      <a16:colId xmlns:a16="http://schemas.microsoft.com/office/drawing/2014/main" val="85830640"/>
                    </a:ext>
                  </a:extLst>
                </a:gridCol>
                <a:gridCol w="533400">
                  <a:extLst>
                    <a:ext uri="{9D8B030D-6E8A-4147-A177-3AD203B41FA5}">
                      <a16:colId xmlns:a16="http://schemas.microsoft.com/office/drawing/2014/main" val="2064576223"/>
                    </a:ext>
                  </a:extLst>
                </a:gridCol>
                <a:gridCol w="762000">
                  <a:extLst>
                    <a:ext uri="{9D8B030D-6E8A-4147-A177-3AD203B41FA5}">
                      <a16:colId xmlns:a16="http://schemas.microsoft.com/office/drawing/2014/main" val="3721301686"/>
                    </a:ext>
                  </a:extLst>
                </a:gridCol>
                <a:gridCol w="2286000">
                  <a:extLst>
                    <a:ext uri="{9D8B030D-6E8A-4147-A177-3AD203B41FA5}">
                      <a16:colId xmlns:a16="http://schemas.microsoft.com/office/drawing/2014/main" val="8696251"/>
                    </a:ext>
                  </a:extLst>
                </a:gridCol>
                <a:gridCol w="2362200">
                  <a:extLst>
                    <a:ext uri="{9D8B030D-6E8A-4147-A177-3AD203B41FA5}">
                      <a16:colId xmlns:a16="http://schemas.microsoft.com/office/drawing/2014/main" val="1398030344"/>
                    </a:ext>
                  </a:extLst>
                </a:gridCol>
                <a:gridCol w="685800">
                  <a:extLst>
                    <a:ext uri="{9D8B030D-6E8A-4147-A177-3AD203B41FA5}">
                      <a16:colId xmlns:a16="http://schemas.microsoft.com/office/drawing/2014/main" val="3797786733"/>
                    </a:ext>
                  </a:extLst>
                </a:gridCol>
                <a:gridCol w="685800">
                  <a:extLst>
                    <a:ext uri="{9D8B030D-6E8A-4147-A177-3AD203B41FA5}">
                      <a16:colId xmlns:a16="http://schemas.microsoft.com/office/drawing/2014/main" val="2781100281"/>
                    </a:ext>
                  </a:extLst>
                </a:gridCol>
                <a:gridCol w="685800">
                  <a:extLst>
                    <a:ext uri="{9D8B030D-6E8A-4147-A177-3AD203B41FA5}">
                      <a16:colId xmlns:a16="http://schemas.microsoft.com/office/drawing/2014/main" val="964169135"/>
                    </a:ext>
                  </a:extLst>
                </a:gridCol>
              </a:tblGrid>
              <a:tr h="82973">
                <a:tc>
                  <a:txBody>
                    <a:bodyPr/>
                    <a:lstStyle/>
                    <a:p>
                      <a:pPr algn="ctr"/>
                      <a:r>
                        <a:rPr lang="en-US" sz="900" b="1" i="0" u="none" strike="noStrike" dirty="0">
                          <a:solidFill>
                            <a:schemeClr val="tx1"/>
                          </a:solidFill>
                          <a:effectLst/>
                          <a:latin typeface="Times New Roman" panose="02020603050405020304" pitchFamily="18" charset="0"/>
                          <a:cs typeface="Times New Roman" panose="02020603050405020304" pitchFamily="18" charset="0"/>
                        </a:rPr>
                        <a:t>PAR</a:t>
                      </a:r>
                    </a:p>
                    <a:p>
                      <a:pPr algn="ctr"/>
                      <a:r>
                        <a:rPr lang="en-US" sz="900" b="1" i="0" u="none" strike="noStrike" dirty="0">
                          <a:solidFill>
                            <a:schemeClr val="tx1"/>
                          </a:solidFill>
                          <a:effectLst/>
                          <a:latin typeface="Times New Roman" panose="02020603050405020304" pitchFamily="18" charset="0"/>
                          <a:cs typeface="Times New Roman" panose="02020603050405020304" pitchFamily="18" charset="0"/>
                        </a:rPr>
                        <a:t>Number</a:t>
                      </a:r>
                      <a:endParaRPr lang="en-US" sz="900" b="1"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a:r>
                        <a:rPr lang="en-US" sz="900" b="1" i="0" u="none" strike="noStrike" dirty="0">
                          <a:solidFill>
                            <a:schemeClr val="tx1"/>
                          </a:solidFill>
                          <a:effectLst/>
                          <a:latin typeface="Times New Roman" panose="02020603050405020304" pitchFamily="18" charset="0"/>
                          <a:cs typeface="Times New Roman" panose="02020603050405020304" pitchFamily="18" charset="0"/>
                        </a:rPr>
                        <a:t>Project</a:t>
                      </a:r>
                    </a:p>
                    <a:p>
                      <a:pPr algn="ctr"/>
                      <a:r>
                        <a:rPr lang="en-US" sz="900" b="1" i="0" u="none" strike="noStrike" dirty="0">
                          <a:solidFill>
                            <a:schemeClr val="tx1"/>
                          </a:solidFill>
                          <a:effectLst/>
                          <a:latin typeface="Times New Roman" panose="02020603050405020304" pitchFamily="18" charset="0"/>
                          <a:cs typeface="Times New Roman" panose="02020603050405020304" pitchFamily="18" charset="0"/>
                        </a:rPr>
                        <a:t>Type</a:t>
                      </a:r>
                      <a:endParaRPr lang="en-US" sz="900" b="1"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a:r>
                        <a:rPr lang="en-US" sz="900" b="1" i="0" u="none" strike="noStrike" dirty="0">
                          <a:solidFill>
                            <a:schemeClr val="tx1"/>
                          </a:solidFill>
                          <a:effectLst/>
                          <a:latin typeface="Times New Roman" panose="02020603050405020304" pitchFamily="18" charset="0"/>
                          <a:cs typeface="Times New Roman" panose="02020603050405020304" pitchFamily="18" charset="0"/>
                        </a:rPr>
                        <a:t>Committee</a:t>
                      </a:r>
                      <a:endParaRPr lang="en-US" sz="900" b="1"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a:r>
                        <a:rPr lang="en-US" sz="900" b="1" i="0" u="none" strike="noStrike" dirty="0">
                          <a:solidFill>
                            <a:schemeClr val="tx1"/>
                          </a:solidFill>
                          <a:effectLst/>
                          <a:latin typeface="Times New Roman" panose="02020603050405020304" pitchFamily="18" charset="0"/>
                          <a:cs typeface="Times New Roman" panose="02020603050405020304" pitchFamily="18" charset="0"/>
                        </a:rPr>
                        <a:t>Title</a:t>
                      </a:r>
                      <a:endParaRPr lang="en-US" sz="900" b="1"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a:r>
                        <a:rPr lang="en-US" sz="900" b="1" i="0" u="none" strike="noStrike" dirty="0">
                          <a:solidFill>
                            <a:schemeClr val="tx1"/>
                          </a:solidFill>
                          <a:effectLst/>
                          <a:latin typeface="Times New Roman" panose="02020603050405020304" pitchFamily="18" charset="0"/>
                          <a:cs typeface="Times New Roman" panose="02020603050405020304" pitchFamily="18" charset="0"/>
                        </a:rPr>
                        <a:t>Scope</a:t>
                      </a:r>
                      <a:endParaRPr lang="en-US" sz="900" b="1"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a:r>
                        <a:rPr lang="en-US" sz="900" b="1" i="0" u="none" strike="noStrike" dirty="0">
                          <a:solidFill>
                            <a:schemeClr val="tx1"/>
                          </a:solidFill>
                          <a:effectLst/>
                          <a:latin typeface="Times New Roman" panose="02020603050405020304" pitchFamily="18" charset="0"/>
                          <a:cs typeface="Times New Roman" panose="02020603050405020304" pitchFamily="18" charset="0"/>
                        </a:rPr>
                        <a:t>Approval</a:t>
                      </a:r>
                    </a:p>
                    <a:p>
                      <a:pPr algn="ctr"/>
                      <a:r>
                        <a:rPr lang="en-US" sz="900" b="1" i="0" u="none" strike="noStrike" dirty="0">
                          <a:solidFill>
                            <a:schemeClr val="tx1"/>
                          </a:solidFill>
                          <a:effectLst/>
                          <a:latin typeface="Times New Roman" panose="02020603050405020304" pitchFamily="18" charset="0"/>
                          <a:cs typeface="Times New Roman" panose="02020603050405020304" pitchFamily="18" charset="0"/>
                        </a:rPr>
                        <a:t>Date</a:t>
                      </a:r>
                      <a:endParaRPr lang="en-US" sz="900" b="1"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a:r>
                        <a:rPr lang="en-US" sz="900" b="1" i="0" u="none" strike="noStrike" dirty="0">
                          <a:solidFill>
                            <a:schemeClr val="tx1"/>
                          </a:solidFill>
                          <a:effectLst/>
                          <a:latin typeface="Times New Roman" panose="02020603050405020304" pitchFamily="18" charset="0"/>
                          <a:cs typeface="Times New Roman" panose="02020603050405020304" pitchFamily="18" charset="0"/>
                        </a:rPr>
                        <a:t>PAR</a:t>
                      </a:r>
                    </a:p>
                    <a:p>
                      <a:pPr algn="ctr"/>
                      <a:r>
                        <a:rPr lang="en-US" sz="900" b="1" i="0" u="none" strike="noStrike" dirty="0">
                          <a:solidFill>
                            <a:schemeClr val="tx1"/>
                          </a:solidFill>
                          <a:effectLst/>
                          <a:latin typeface="Times New Roman" panose="02020603050405020304" pitchFamily="18" charset="0"/>
                          <a:cs typeface="Times New Roman" panose="02020603050405020304" pitchFamily="18" charset="0"/>
                        </a:rPr>
                        <a:t>Expiration</a:t>
                      </a:r>
                      <a:endParaRPr lang="en-US" sz="900" b="1"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a:r>
                        <a:rPr lang="en-US" sz="900" b="1" dirty="0">
                          <a:solidFill>
                            <a:schemeClr val="tx1"/>
                          </a:solidFill>
                          <a:effectLst/>
                          <a:latin typeface="Times New Roman" panose="02020603050405020304" pitchFamily="18" charset="0"/>
                          <a:cs typeface="Times New Roman" panose="02020603050405020304" pitchFamily="18" charset="0"/>
                        </a:rPr>
                        <a:t>Status</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618480424"/>
                  </a:ext>
                </a:extLst>
              </a:tr>
              <a:tr h="405314">
                <a:tc>
                  <a:txBody>
                    <a:bodyPr/>
                    <a:lstStyle/>
                    <a:p>
                      <a:pPr algn="ctr" fontAlgn="t"/>
                      <a:r>
                        <a:rPr lang="en-US" sz="900" b="0" i="0" u="none" strike="noStrike" dirty="0">
                          <a:solidFill>
                            <a:schemeClr val="tx1"/>
                          </a:solidFill>
                          <a:effectLst/>
                          <a:latin typeface="Times New Roman" panose="02020603050405020304" pitchFamily="18" charset="0"/>
                          <a:cs typeface="Times New Roman" panose="02020603050405020304" pitchFamily="18" charset="0"/>
                        </a:rPr>
                        <a:t>P2048.1</a:t>
                      </a:r>
                      <a:endParaRPr lang="en-US" sz="900" b="0"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New</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CES/SC/VRAR</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85725" indent="0" algn="just" defTabSz="685800" rtl="0" eaLnBrk="1" fontAlgn="t" latinLnBrk="1" hangingPunct="1"/>
                      <a:r>
                        <a:rPr lang="en-US" sz="900" b="0" kern="1200" dirty="0">
                          <a:solidFill>
                            <a:schemeClr val="tx1"/>
                          </a:solidFill>
                          <a:effectLst/>
                          <a:latin typeface="Times New Roman" panose="02020603050405020304" pitchFamily="18" charset="0"/>
                          <a:ea typeface="+mn-ea"/>
                          <a:cs typeface="Times New Roman" panose="02020603050405020304" pitchFamily="18" charset="0"/>
                        </a:rPr>
                        <a:t>Standard for Virtual Reality and Augmented Reality: Device Taxonomy and Definitions</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85725" indent="0" algn="just" defTabSz="685800" rtl="0" eaLnBrk="1" fontAlgn="t" latinLnBrk="1" hangingPunct="1"/>
                      <a:r>
                        <a:rPr lang="en-US" sz="900" b="0" kern="1200" dirty="0">
                          <a:solidFill>
                            <a:schemeClr val="tx1"/>
                          </a:solidFill>
                          <a:effectLst/>
                          <a:latin typeface="Times New Roman" panose="02020603050405020304" pitchFamily="18" charset="0"/>
                          <a:ea typeface="+mn-ea"/>
                          <a:cs typeface="Times New Roman" panose="02020603050405020304" pitchFamily="18" charset="0"/>
                        </a:rPr>
                        <a:t>This standard specifies the taxonomy and definitions for Virtual Reality (VR) and Augmented Reality (AR) devices.</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7-Dec-2016</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31-Dec-2020</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Abolition</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395541246"/>
                  </a:ext>
                </a:extLst>
              </a:tr>
              <a:tr h="292066">
                <a:tc>
                  <a:txBody>
                    <a:bodyPr/>
                    <a:lstStyle/>
                    <a:p>
                      <a:pPr algn="ctr" fontAlgn="t"/>
                      <a:r>
                        <a:rPr lang="en-US" sz="900" b="0" i="0" u="none" strike="noStrike" dirty="0">
                          <a:solidFill>
                            <a:schemeClr val="tx1"/>
                          </a:solidFill>
                          <a:effectLst/>
                          <a:latin typeface="Times New Roman" panose="02020603050405020304" pitchFamily="18" charset="0"/>
                          <a:cs typeface="Times New Roman" panose="02020603050405020304" pitchFamily="18" charset="0"/>
                        </a:rPr>
                        <a:t>P2048.2</a:t>
                      </a:r>
                      <a:endParaRPr lang="en-US" sz="900" b="0"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New</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CES/SC/VRAR</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0" algn="just" defTabSz="685800" rtl="0" eaLnBrk="1" fontAlgn="t" latinLnBrk="1" hangingPunct="1"/>
                      <a:r>
                        <a:rPr lang="en-US" sz="900" b="0" kern="1200" dirty="0">
                          <a:solidFill>
                            <a:schemeClr val="tx1"/>
                          </a:solidFill>
                          <a:effectLst/>
                          <a:latin typeface="Times New Roman" panose="02020603050405020304" pitchFamily="18" charset="0"/>
                          <a:ea typeface="+mn-ea"/>
                          <a:cs typeface="Times New Roman" panose="02020603050405020304" pitchFamily="18" charset="0"/>
                        </a:rPr>
                        <a:t>Standard for Virtual Reality and Augmented Reality: Immersive Video Taxonomy and Quality Metrics</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0" algn="just" defTabSz="685800" rtl="0" eaLnBrk="1" fontAlgn="t" latinLnBrk="1" hangingPunct="1"/>
                      <a:r>
                        <a:rPr lang="en-US" sz="900" b="0" kern="1200" dirty="0">
                          <a:solidFill>
                            <a:schemeClr val="tx1"/>
                          </a:solidFill>
                          <a:effectLst/>
                          <a:latin typeface="Times New Roman" panose="02020603050405020304" pitchFamily="18" charset="0"/>
                          <a:ea typeface="+mn-ea"/>
                          <a:cs typeface="Times New Roman" panose="02020603050405020304" pitchFamily="18" charset="0"/>
                        </a:rPr>
                        <a:t>This standard specifies the taxonomy and quality metrics for immersive video.</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7-Dec-2016</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31-Dec-2020</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altLang="ko-KR" sz="900" b="0" dirty="0">
                          <a:solidFill>
                            <a:schemeClr val="tx1"/>
                          </a:solidFill>
                          <a:effectLst/>
                          <a:latin typeface="Times New Roman" panose="02020603050405020304" pitchFamily="18" charset="0"/>
                          <a:cs typeface="Times New Roman" panose="02020603050405020304" pitchFamily="18" charset="0"/>
                        </a:rPr>
                        <a:t>Abolition</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049496280"/>
                  </a:ext>
                </a:extLst>
              </a:tr>
              <a:tr h="488357">
                <a:tc>
                  <a:txBody>
                    <a:bodyPr/>
                    <a:lstStyle/>
                    <a:p>
                      <a:pPr algn="ctr" fontAlgn="t"/>
                      <a:r>
                        <a:rPr lang="en-US" sz="900" b="0" i="0" u="none" strike="noStrike" dirty="0">
                          <a:solidFill>
                            <a:schemeClr val="tx1"/>
                          </a:solidFill>
                          <a:effectLst/>
                          <a:latin typeface="Times New Roman" panose="02020603050405020304" pitchFamily="18" charset="0"/>
                          <a:cs typeface="Times New Roman" panose="02020603050405020304" pitchFamily="18" charset="0"/>
                        </a:rPr>
                        <a:t>P2048.3</a:t>
                      </a:r>
                      <a:endParaRPr lang="en-US" sz="900" b="0"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New</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CES/SC/VRAR</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85725" indent="0" algn="just" defTabSz="685800" rtl="0" eaLnBrk="1" fontAlgn="t" latinLnBrk="1" hangingPunct="1"/>
                      <a:r>
                        <a:rPr lang="en-US" sz="900" b="0" kern="1200" dirty="0">
                          <a:solidFill>
                            <a:schemeClr val="tx1"/>
                          </a:solidFill>
                          <a:effectLst/>
                          <a:latin typeface="Times New Roman" panose="02020603050405020304" pitchFamily="18" charset="0"/>
                          <a:ea typeface="+mn-ea"/>
                          <a:cs typeface="Times New Roman" panose="02020603050405020304" pitchFamily="18" charset="0"/>
                        </a:rPr>
                        <a:t>Standard for Virtual Reality and Augmented Reality: Immersive Video File and Stream Formats</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85725" indent="0" algn="just" defTabSz="685800" rtl="0" eaLnBrk="1" fontAlgn="t" latinLnBrk="1" hangingPunct="1"/>
                      <a:r>
                        <a:rPr lang="en-US" sz="900" b="0" kern="1200" dirty="0">
                          <a:solidFill>
                            <a:schemeClr val="tx1"/>
                          </a:solidFill>
                          <a:effectLst/>
                          <a:latin typeface="Times New Roman" panose="02020603050405020304" pitchFamily="18" charset="0"/>
                          <a:ea typeface="+mn-ea"/>
                          <a:cs typeface="Times New Roman" panose="02020603050405020304" pitchFamily="18" charset="0"/>
                        </a:rPr>
                        <a:t>This standard specifies the formats of immersive video files and streams, and the functions and interactions enabled by the formats.</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en-US" sz="900" b="0">
                          <a:solidFill>
                            <a:schemeClr val="tx1"/>
                          </a:solidFill>
                          <a:effectLst/>
                          <a:latin typeface="Times New Roman" panose="02020603050405020304" pitchFamily="18" charset="0"/>
                          <a:cs typeface="Times New Roman" panose="02020603050405020304" pitchFamily="18" charset="0"/>
                        </a:rPr>
                        <a:t>7-Dec-2016</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31-Dec-2020</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en-US" altLang="ko-KR" sz="900" b="0" dirty="0">
                          <a:solidFill>
                            <a:schemeClr val="tx1"/>
                          </a:solidFill>
                          <a:effectLst/>
                          <a:latin typeface="Times New Roman" panose="02020603050405020304" pitchFamily="18" charset="0"/>
                          <a:cs typeface="Times New Roman" panose="02020603050405020304" pitchFamily="18" charset="0"/>
                        </a:rPr>
                        <a:t>Abolition</a:t>
                      </a:r>
                      <a:endParaRPr lang="en-US" sz="900" b="0"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326716697"/>
                  </a:ext>
                </a:extLst>
              </a:tr>
              <a:tr h="394479">
                <a:tc>
                  <a:txBody>
                    <a:bodyPr/>
                    <a:lstStyle/>
                    <a:p>
                      <a:pPr algn="ctr" fontAlgn="t"/>
                      <a:r>
                        <a:rPr lang="en-US" sz="900" b="0" i="0" u="none" strike="noStrike" dirty="0">
                          <a:solidFill>
                            <a:schemeClr val="tx1"/>
                          </a:solidFill>
                          <a:effectLst/>
                          <a:latin typeface="Times New Roman" panose="02020603050405020304" pitchFamily="18" charset="0"/>
                          <a:cs typeface="Times New Roman" panose="02020603050405020304" pitchFamily="18" charset="0"/>
                        </a:rPr>
                        <a:t>P2048.4</a:t>
                      </a:r>
                      <a:endParaRPr lang="en-US" sz="900" b="0"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New</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CES/SC/VRAR</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0" algn="just" defTabSz="685800" rtl="0" eaLnBrk="1" fontAlgn="t" latinLnBrk="1" hangingPunct="1"/>
                      <a:r>
                        <a:rPr lang="en-US" sz="900" b="0" kern="1200" dirty="0">
                          <a:solidFill>
                            <a:schemeClr val="tx1"/>
                          </a:solidFill>
                          <a:effectLst/>
                          <a:latin typeface="Times New Roman" panose="02020603050405020304" pitchFamily="18" charset="0"/>
                          <a:ea typeface="+mn-ea"/>
                          <a:cs typeface="Times New Roman" panose="02020603050405020304" pitchFamily="18" charset="0"/>
                        </a:rPr>
                        <a:t>Standard for Virtual Reality and Augmented Reality: Person Identity</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0" algn="just" defTabSz="685800" rtl="0" eaLnBrk="1" fontAlgn="t" latinLnBrk="1" hangingPunct="1"/>
                      <a:r>
                        <a:rPr lang="en-US" sz="900" b="0" kern="1200" dirty="0">
                          <a:solidFill>
                            <a:schemeClr val="tx1"/>
                          </a:solidFill>
                          <a:effectLst/>
                          <a:latin typeface="Times New Roman" panose="02020603050405020304" pitchFamily="18" charset="0"/>
                          <a:ea typeface="+mn-ea"/>
                          <a:cs typeface="Times New Roman" panose="02020603050405020304" pitchFamily="18" charset="0"/>
                        </a:rPr>
                        <a:t>The standard specifies the requirements and methods for verifying a person's identify in virtual reality.</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7-Dec-2016</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31-Dec-2020</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altLang="ko-KR" sz="900" b="0" dirty="0">
                          <a:solidFill>
                            <a:schemeClr val="tx1"/>
                          </a:solidFill>
                          <a:effectLst/>
                          <a:latin typeface="Times New Roman" panose="02020603050405020304" pitchFamily="18" charset="0"/>
                          <a:cs typeface="Times New Roman" panose="02020603050405020304" pitchFamily="18" charset="0"/>
                        </a:rPr>
                        <a:t>Abolition</a:t>
                      </a:r>
                      <a:endParaRPr lang="en-US" sz="900" b="0"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201247353"/>
                  </a:ext>
                </a:extLst>
              </a:tr>
              <a:tr h="765725">
                <a:tc>
                  <a:txBody>
                    <a:bodyPr/>
                    <a:lstStyle/>
                    <a:p>
                      <a:pPr algn="ctr" fontAlgn="t"/>
                      <a:r>
                        <a:rPr lang="en-US" sz="900" b="0" i="0" u="none" strike="noStrike" dirty="0">
                          <a:solidFill>
                            <a:schemeClr val="tx1"/>
                          </a:solidFill>
                          <a:effectLst/>
                          <a:latin typeface="Times New Roman" panose="02020603050405020304" pitchFamily="18" charset="0"/>
                          <a:cs typeface="Times New Roman" panose="02020603050405020304" pitchFamily="18" charset="0"/>
                        </a:rPr>
                        <a:t>P2048.5</a:t>
                      </a:r>
                      <a:endParaRPr lang="en-US" sz="900" b="0"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New</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CES/SC/VRAR</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85725" indent="0" algn="just" defTabSz="685800" rtl="0" eaLnBrk="1" fontAlgn="t" latinLnBrk="1" hangingPunct="1"/>
                      <a:r>
                        <a:rPr lang="en-US" sz="900" b="0" kern="1200" dirty="0">
                          <a:solidFill>
                            <a:schemeClr val="tx1"/>
                          </a:solidFill>
                          <a:effectLst/>
                          <a:latin typeface="Times New Roman" panose="02020603050405020304" pitchFamily="18" charset="0"/>
                          <a:ea typeface="+mn-ea"/>
                          <a:cs typeface="Times New Roman" panose="02020603050405020304" pitchFamily="18" charset="0"/>
                        </a:rPr>
                        <a:t>Standard for Virtual Reality and Augmented Reality: Environment Safety</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85725" indent="0" algn="just" defTabSz="685800" rtl="0" eaLnBrk="1" fontAlgn="t" latinLnBrk="1" hangingPunct="1"/>
                      <a:r>
                        <a:rPr lang="en-US" sz="900" b="0" kern="1200" dirty="0">
                          <a:solidFill>
                            <a:schemeClr val="tx1"/>
                          </a:solidFill>
                          <a:effectLst/>
                          <a:latin typeface="Times New Roman" panose="02020603050405020304" pitchFamily="18" charset="0"/>
                          <a:ea typeface="+mn-ea"/>
                          <a:cs typeface="Times New Roman" panose="02020603050405020304" pitchFamily="18" charset="0"/>
                        </a:rPr>
                        <a:t>This standard specifies recommendations for workstation and content consumption environment for Virtual Reality (VR), Augmented Reality (AR), Mixed Reality (MR) and all related devices where a digital more…</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7-Dec-2016</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31-Dec-2020</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en-US" altLang="ko-KR" sz="900" b="0" dirty="0">
                          <a:solidFill>
                            <a:schemeClr val="tx1"/>
                          </a:solidFill>
                          <a:effectLst/>
                          <a:latin typeface="Times New Roman" panose="02020603050405020304" pitchFamily="18" charset="0"/>
                          <a:cs typeface="Times New Roman" panose="02020603050405020304" pitchFamily="18" charset="0"/>
                        </a:rPr>
                        <a:t>Abolition</a:t>
                      </a:r>
                      <a:endParaRPr lang="en-US" sz="900" b="0"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182168140"/>
                  </a:ext>
                </a:extLst>
              </a:tr>
              <a:tr h="778527">
                <a:tc>
                  <a:txBody>
                    <a:bodyPr/>
                    <a:lstStyle/>
                    <a:p>
                      <a:pPr algn="ctr" fontAlgn="t"/>
                      <a:r>
                        <a:rPr lang="en-US" sz="900" b="0" i="0" u="none" strike="noStrike" dirty="0">
                          <a:solidFill>
                            <a:schemeClr val="tx1"/>
                          </a:solidFill>
                          <a:effectLst/>
                          <a:latin typeface="Times New Roman" panose="02020603050405020304" pitchFamily="18" charset="0"/>
                          <a:cs typeface="Times New Roman" panose="02020603050405020304" pitchFamily="18" charset="0"/>
                        </a:rPr>
                        <a:t>P2048.6</a:t>
                      </a:r>
                      <a:endParaRPr lang="en-US" sz="900" b="0"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New</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CES/SC/VRAR</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0" algn="just" defTabSz="685800" rtl="0" eaLnBrk="1" fontAlgn="t" latinLnBrk="1" hangingPunct="1"/>
                      <a:r>
                        <a:rPr lang="en-US" sz="900" b="0" kern="1200" dirty="0">
                          <a:solidFill>
                            <a:schemeClr val="tx1"/>
                          </a:solidFill>
                          <a:effectLst/>
                          <a:latin typeface="Times New Roman" panose="02020603050405020304" pitchFamily="18" charset="0"/>
                          <a:ea typeface="+mn-ea"/>
                          <a:cs typeface="Times New Roman" panose="02020603050405020304" pitchFamily="18" charset="0"/>
                        </a:rPr>
                        <a:t>Standard for Virtual Reality and Augmented Reality: Immersive User Interface</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0" algn="just" defTabSz="685800" rtl="0" eaLnBrk="1" fontAlgn="t" latinLnBrk="1" hangingPunct="1"/>
                      <a:r>
                        <a:rPr lang="en-US" sz="900" b="0" kern="1200" dirty="0">
                          <a:solidFill>
                            <a:schemeClr val="tx1"/>
                          </a:solidFill>
                          <a:effectLst/>
                          <a:latin typeface="Times New Roman" panose="02020603050405020304" pitchFamily="18" charset="0"/>
                          <a:ea typeface="+mn-ea"/>
                          <a:cs typeface="Times New Roman" panose="02020603050405020304" pitchFamily="18" charset="0"/>
                        </a:rPr>
                        <a:t>This standard specifies the requirements and methods for enabling the immersive user interface in Virtual Reality (VR) applications, and the functions and interactions provided by the immersive user interface.</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23-Mar-2017</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31-Dec-2021</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altLang="ko-KR" sz="900" b="0" dirty="0">
                          <a:solidFill>
                            <a:schemeClr val="tx1"/>
                          </a:solidFill>
                          <a:effectLst/>
                          <a:latin typeface="Times New Roman" panose="02020603050405020304" pitchFamily="18" charset="0"/>
                          <a:cs typeface="Times New Roman" panose="02020603050405020304" pitchFamily="18" charset="0"/>
                        </a:rPr>
                        <a:t>WG Draft</a:t>
                      </a:r>
                    </a:p>
                    <a:p>
                      <a:pPr algn="ctr" fontAlgn="t"/>
                      <a:r>
                        <a:rPr lang="en-US" altLang="ko-KR" sz="900" b="0" dirty="0">
                          <a:solidFill>
                            <a:schemeClr val="tx1"/>
                          </a:solidFill>
                          <a:effectLst/>
                          <a:latin typeface="Times New Roman" panose="02020603050405020304" pitchFamily="18" charset="0"/>
                          <a:cs typeface="Times New Roman" panose="02020603050405020304" pitchFamily="18" charset="0"/>
                        </a:rPr>
                        <a:t>Development</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879943766"/>
                  </a:ext>
                </a:extLst>
              </a:tr>
              <a:tr h="778527">
                <a:tc>
                  <a:txBody>
                    <a:bodyPr/>
                    <a:lstStyle/>
                    <a:p>
                      <a:pPr marL="0" algn="ctr" defTabSz="685800" rtl="0" eaLnBrk="1" fontAlgn="t" latinLnBrk="1" hangingPunct="1"/>
                      <a:r>
                        <a:rPr lang="en-US" sz="900" b="0" kern="1200" dirty="0">
                          <a:solidFill>
                            <a:schemeClr val="tx1"/>
                          </a:solidFill>
                          <a:effectLst/>
                          <a:latin typeface="Times New Roman" panose="02020603050405020304" pitchFamily="18" charset="0"/>
                          <a:ea typeface="+mn-ea"/>
                          <a:cs typeface="Times New Roman" panose="02020603050405020304" pitchFamily="18" charset="0"/>
                        </a:rPr>
                        <a:t>P2048.7</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t" latinLnBrk="1" hangingPunct="1"/>
                      <a:r>
                        <a:rPr lang="en-US" sz="900" b="0" kern="1200" dirty="0">
                          <a:solidFill>
                            <a:schemeClr val="tx1"/>
                          </a:solidFill>
                          <a:effectLst/>
                          <a:latin typeface="Times New Roman" panose="02020603050405020304" pitchFamily="18" charset="0"/>
                          <a:ea typeface="+mn-ea"/>
                          <a:cs typeface="Times New Roman" panose="02020603050405020304" pitchFamily="18" charset="0"/>
                        </a:rPr>
                        <a:t>New</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t" latinLnBrk="1" hangingPunct="1"/>
                      <a:r>
                        <a:rPr lang="en-US" sz="900" b="0" kern="1200" dirty="0">
                          <a:solidFill>
                            <a:schemeClr val="tx1"/>
                          </a:solidFill>
                          <a:effectLst/>
                          <a:latin typeface="Times New Roman" panose="02020603050405020304" pitchFamily="18" charset="0"/>
                          <a:ea typeface="+mn-ea"/>
                          <a:cs typeface="Times New Roman" panose="02020603050405020304" pitchFamily="18" charset="0"/>
                        </a:rPr>
                        <a:t>CES/SC/VRAR</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5725" indent="0" algn="l" defTabSz="685800" rtl="0" eaLnBrk="1" fontAlgn="t" latinLnBrk="1" hangingPunct="1"/>
                      <a:r>
                        <a:rPr lang="en-US" sz="900" b="0" kern="1200" dirty="0">
                          <a:solidFill>
                            <a:schemeClr val="tx1"/>
                          </a:solidFill>
                          <a:effectLst/>
                          <a:latin typeface="Times New Roman" panose="02020603050405020304" pitchFamily="18" charset="0"/>
                          <a:ea typeface="+mn-ea"/>
                          <a:cs typeface="Times New Roman" panose="02020603050405020304" pitchFamily="18" charset="0"/>
                        </a:rPr>
                        <a:t>Standard for Virtual Reality and Augmented Reality: Map for Virtual Objects in the Real World</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5725" indent="0" algn="l" defTabSz="685800" rtl="0" eaLnBrk="1" fontAlgn="t" latinLnBrk="1" hangingPunct="1"/>
                      <a:r>
                        <a:rPr lang="en-US" sz="900" b="0" kern="1200" dirty="0">
                          <a:solidFill>
                            <a:schemeClr val="tx1"/>
                          </a:solidFill>
                          <a:effectLst/>
                          <a:latin typeface="Times New Roman" panose="02020603050405020304" pitchFamily="18" charset="0"/>
                          <a:ea typeface="+mn-ea"/>
                          <a:cs typeface="Times New Roman" panose="02020603050405020304" pitchFamily="18" charset="0"/>
                        </a:rPr>
                        <a:t>This standard specifies the requirements, systems, methods, testing and verification for Augmented Reality (AR) and Mixed Reality (MR) applications to create and use a map for virtual objects in the real world.</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t" latinLnBrk="1" hangingPunct="1"/>
                      <a:r>
                        <a:rPr lang="en-US" sz="900" b="0" kern="1200" dirty="0">
                          <a:solidFill>
                            <a:schemeClr val="tx1"/>
                          </a:solidFill>
                          <a:effectLst/>
                          <a:latin typeface="Times New Roman" panose="02020603050405020304" pitchFamily="18" charset="0"/>
                          <a:ea typeface="+mn-ea"/>
                          <a:cs typeface="Times New Roman" panose="02020603050405020304" pitchFamily="18" charset="0"/>
                        </a:rPr>
                        <a:t>23-Mar-2017</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t" latinLnBrk="1" hangingPunct="1"/>
                      <a:r>
                        <a:rPr lang="en-US" sz="900" b="0" kern="1200" dirty="0">
                          <a:solidFill>
                            <a:schemeClr val="tx1"/>
                          </a:solidFill>
                          <a:effectLst/>
                          <a:latin typeface="Times New Roman" panose="02020603050405020304" pitchFamily="18" charset="0"/>
                          <a:ea typeface="+mn-ea"/>
                          <a:cs typeface="Times New Roman" panose="02020603050405020304" pitchFamily="18" charset="0"/>
                        </a:rPr>
                        <a:t>31-Dec-2021</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t" latinLnBrk="1" hangingPunct="1"/>
                      <a:r>
                        <a:rPr lang="en-US" altLang="ko-KR" sz="900" b="0" kern="1200" dirty="0">
                          <a:solidFill>
                            <a:schemeClr val="tx1"/>
                          </a:solidFill>
                          <a:effectLst/>
                          <a:latin typeface="Times New Roman" panose="02020603050405020304" pitchFamily="18" charset="0"/>
                          <a:ea typeface="+mn-ea"/>
                          <a:cs typeface="Times New Roman" panose="02020603050405020304" pitchFamily="18" charset="0"/>
                        </a:rPr>
                        <a:t>WG Draft</a:t>
                      </a:r>
                    </a:p>
                    <a:p>
                      <a:pPr marL="0" algn="ctr" defTabSz="685800" rtl="0" eaLnBrk="1" fontAlgn="t" latinLnBrk="1" hangingPunct="1"/>
                      <a:r>
                        <a:rPr lang="en-US" altLang="ko-KR" sz="900" b="0" kern="1200" dirty="0">
                          <a:solidFill>
                            <a:schemeClr val="tx1"/>
                          </a:solidFill>
                          <a:effectLst/>
                          <a:latin typeface="Times New Roman" panose="02020603050405020304" pitchFamily="18" charset="0"/>
                          <a:ea typeface="+mn-ea"/>
                          <a:cs typeface="Times New Roman" panose="02020603050405020304" pitchFamily="18" charset="0"/>
                        </a:rPr>
                        <a:t>Development</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38619988"/>
                  </a:ext>
                </a:extLst>
              </a:tr>
            </a:tbl>
          </a:graphicData>
        </a:graphic>
      </p:graphicFrame>
    </p:spTree>
    <p:extLst>
      <p:ext uri="{BB962C8B-B14F-4D97-AF65-F5344CB8AC3E}">
        <p14:creationId xmlns:p14="http://schemas.microsoft.com/office/powerpoint/2010/main" val="2120945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782A421-8BFD-4436-909A-15F634055308}"/>
              </a:ext>
            </a:extLst>
          </p:cNvPr>
          <p:cNvSpPr>
            <a:spLocks noGrp="1"/>
          </p:cNvSpPr>
          <p:nvPr>
            <p:ph type="title"/>
          </p:nvPr>
        </p:nvSpPr>
        <p:spPr/>
        <p:txBody>
          <a:bodyPr/>
          <a:lstStyle/>
          <a:p>
            <a:r>
              <a:rPr lang="en-US" altLang="ko-KR" dirty="0"/>
              <a:t>IEEE 2048 WG</a:t>
            </a:r>
            <a:endParaRPr lang="ko-KR" altLang="en-US" dirty="0"/>
          </a:p>
        </p:txBody>
      </p:sp>
      <p:sp>
        <p:nvSpPr>
          <p:cNvPr id="4" name="슬라이드 번호 개체 틀 3">
            <a:extLst>
              <a:ext uri="{FF2B5EF4-FFF2-40B4-BE49-F238E27FC236}">
                <a16:creationId xmlns:a16="http://schemas.microsoft.com/office/drawing/2014/main" id="{810D7334-1CF3-4EB2-9DBB-4DB10BA43DDE}"/>
              </a:ext>
            </a:extLst>
          </p:cNvPr>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
        <p:nvSpPr>
          <p:cNvPr id="7" name="바닥글 개체 틀 2">
            <a:extLst>
              <a:ext uri="{FF2B5EF4-FFF2-40B4-BE49-F238E27FC236}">
                <a16:creationId xmlns:a16="http://schemas.microsoft.com/office/drawing/2014/main" id="{8B4EA145-A52C-4DE9-9D75-31AC294035CD}"/>
              </a:ext>
            </a:extLst>
          </p:cNvPr>
          <p:cNvSpPr>
            <a:spLocks noGrp="1"/>
          </p:cNvSpPr>
          <p:nvPr>
            <p:ph type="ftr" sz="quarter" idx="11"/>
          </p:nvPr>
        </p:nvSpPr>
        <p:spPr>
          <a:xfrm>
            <a:off x="457200" y="6610350"/>
            <a:ext cx="7772400" cy="247650"/>
          </a:xfrm>
        </p:spPr>
        <p:txBody>
          <a:bodyPr/>
          <a:lstStyle/>
          <a:p>
            <a:pPr>
              <a:defRPr/>
            </a:pPr>
            <a:r>
              <a:rPr lang="en-US" sz="800"/>
              <a:t>3079-21-0030-00-0002-Sharing Information on the Current Status of IEEE 2048 WG</a:t>
            </a:r>
            <a:endParaRPr lang="en-US" sz="800" dirty="0"/>
          </a:p>
        </p:txBody>
      </p:sp>
      <p:sp>
        <p:nvSpPr>
          <p:cNvPr id="3" name="TextBox 2">
            <a:extLst>
              <a:ext uri="{FF2B5EF4-FFF2-40B4-BE49-F238E27FC236}">
                <a16:creationId xmlns:a16="http://schemas.microsoft.com/office/drawing/2014/main" id="{5FE7001C-81D3-4EA8-8D07-9F3F164F743E}"/>
              </a:ext>
            </a:extLst>
          </p:cNvPr>
          <p:cNvSpPr txBox="1"/>
          <p:nvPr/>
        </p:nvSpPr>
        <p:spPr>
          <a:xfrm>
            <a:off x="533400" y="697468"/>
            <a:ext cx="5976508" cy="369332"/>
          </a:xfrm>
          <a:prstGeom prst="rect">
            <a:avLst/>
          </a:prstGeom>
          <a:noFill/>
        </p:spPr>
        <p:txBody>
          <a:bodyPr wrap="none" rtlCol="0">
            <a:spAutoFit/>
          </a:bodyPr>
          <a:lstStyle/>
          <a:p>
            <a:r>
              <a:rPr lang="en-US" altLang="ko-KR" dirty="0">
                <a:latin typeface="Times New Roman" panose="02020603050405020304" pitchFamily="18" charset="0"/>
                <a:cs typeface="Times New Roman" panose="02020603050405020304" pitchFamily="18" charset="0"/>
              </a:rPr>
              <a:t>WG Title: Standard for Virtual Reality and Augmented Reality</a:t>
            </a:r>
            <a:endParaRPr lang="ko-KR" altLang="en-US" dirty="0">
              <a:latin typeface="Times New Roman" panose="02020603050405020304" pitchFamily="18" charset="0"/>
              <a:cs typeface="Times New Roman" panose="02020603050405020304" pitchFamily="18" charset="0"/>
            </a:endParaRPr>
          </a:p>
        </p:txBody>
      </p:sp>
      <p:graphicFrame>
        <p:nvGraphicFramePr>
          <p:cNvPr id="8" name="표 7">
            <a:extLst>
              <a:ext uri="{FF2B5EF4-FFF2-40B4-BE49-F238E27FC236}">
                <a16:creationId xmlns:a16="http://schemas.microsoft.com/office/drawing/2014/main" id="{79124E1A-BB23-4CF3-B4F8-4EF5E08D38AD}"/>
              </a:ext>
            </a:extLst>
          </p:cNvPr>
          <p:cNvGraphicFramePr>
            <a:graphicFrameLocks noGrp="1"/>
          </p:cNvGraphicFramePr>
          <p:nvPr>
            <p:extLst>
              <p:ext uri="{D42A27DB-BD31-4B8C-83A1-F6EECF244321}">
                <p14:modId xmlns:p14="http://schemas.microsoft.com/office/powerpoint/2010/main" val="2978219212"/>
              </p:ext>
            </p:extLst>
          </p:nvPr>
        </p:nvGraphicFramePr>
        <p:xfrm>
          <a:off x="342899" y="1096800"/>
          <a:ext cx="8458201" cy="4645505"/>
        </p:xfrm>
        <a:graphic>
          <a:graphicData uri="http://schemas.openxmlformats.org/drawingml/2006/table">
            <a:tbl>
              <a:tblPr/>
              <a:tblGrid>
                <a:gridCol w="609600">
                  <a:extLst>
                    <a:ext uri="{9D8B030D-6E8A-4147-A177-3AD203B41FA5}">
                      <a16:colId xmlns:a16="http://schemas.microsoft.com/office/drawing/2014/main" val="85830640"/>
                    </a:ext>
                  </a:extLst>
                </a:gridCol>
                <a:gridCol w="457200">
                  <a:extLst>
                    <a:ext uri="{9D8B030D-6E8A-4147-A177-3AD203B41FA5}">
                      <a16:colId xmlns:a16="http://schemas.microsoft.com/office/drawing/2014/main" val="2064576223"/>
                    </a:ext>
                  </a:extLst>
                </a:gridCol>
                <a:gridCol w="762000">
                  <a:extLst>
                    <a:ext uri="{9D8B030D-6E8A-4147-A177-3AD203B41FA5}">
                      <a16:colId xmlns:a16="http://schemas.microsoft.com/office/drawing/2014/main" val="3721301686"/>
                    </a:ext>
                  </a:extLst>
                </a:gridCol>
                <a:gridCol w="2306959">
                  <a:extLst>
                    <a:ext uri="{9D8B030D-6E8A-4147-A177-3AD203B41FA5}">
                      <a16:colId xmlns:a16="http://schemas.microsoft.com/office/drawing/2014/main" val="8696251"/>
                    </a:ext>
                  </a:extLst>
                </a:gridCol>
                <a:gridCol w="2341241">
                  <a:extLst>
                    <a:ext uri="{9D8B030D-6E8A-4147-A177-3AD203B41FA5}">
                      <a16:colId xmlns:a16="http://schemas.microsoft.com/office/drawing/2014/main" val="1398030344"/>
                    </a:ext>
                  </a:extLst>
                </a:gridCol>
                <a:gridCol w="685801">
                  <a:extLst>
                    <a:ext uri="{9D8B030D-6E8A-4147-A177-3AD203B41FA5}">
                      <a16:colId xmlns:a16="http://schemas.microsoft.com/office/drawing/2014/main" val="3797786733"/>
                    </a:ext>
                  </a:extLst>
                </a:gridCol>
                <a:gridCol w="609600">
                  <a:extLst>
                    <a:ext uri="{9D8B030D-6E8A-4147-A177-3AD203B41FA5}">
                      <a16:colId xmlns:a16="http://schemas.microsoft.com/office/drawing/2014/main" val="2781100281"/>
                    </a:ext>
                  </a:extLst>
                </a:gridCol>
                <a:gridCol w="685800">
                  <a:extLst>
                    <a:ext uri="{9D8B030D-6E8A-4147-A177-3AD203B41FA5}">
                      <a16:colId xmlns:a16="http://schemas.microsoft.com/office/drawing/2014/main" val="964169135"/>
                    </a:ext>
                  </a:extLst>
                </a:gridCol>
              </a:tblGrid>
              <a:tr h="297581">
                <a:tc>
                  <a:txBody>
                    <a:bodyPr/>
                    <a:lstStyle/>
                    <a:p>
                      <a:pPr algn="ctr"/>
                      <a:r>
                        <a:rPr lang="en-US" sz="900" b="1" i="0" u="none" strike="noStrike" dirty="0">
                          <a:solidFill>
                            <a:schemeClr val="tx1"/>
                          </a:solidFill>
                          <a:effectLst/>
                          <a:latin typeface="Times New Roman" panose="02020603050405020304" pitchFamily="18" charset="0"/>
                          <a:cs typeface="Times New Roman" panose="02020603050405020304" pitchFamily="18" charset="0"/>
                        </a:rPr>
                        <a:t>PAR</a:t>
                      </a:r>
                    </a:p>
                    <a:p>
                      <a:pPr algn="ctr"/>
                      <a:r>
                        <a:rPr lang="en-US" sz="900" b="1" i="0" u="none" strike="noStrike" dirty="0">
                          <a:solidFill>
                            <a:schemeClr val="tx1"/>
                          </a:solidFill>
                          <a:effectLst/>
                          <a:latin typeface="Times New Roman" panose="02020603050405020304" pitchFamily="18" charset="0"/>
                          <a:cs typeface="Times New Roman" panose="02020603050405020304" pitchFamily="18" charset="0"/>
                        </a:rPr>
                        <a:t>Number</a:t>
                      </a:r>
                      <a:endParaRPr lang="en-US" sz="900" b="1"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a:r>
                        <a:rPr lang="en-US" sz="900" b="1" i="0" u="none" strike="noStrike" dirty="0">
                          <a:solidFill>
                            <a:schemeClr val="tx1"/>
                          </a:solidFill>
                          <a:effectLst/>
                          <a:latin typeface="Times New Roman" panose="02020603050405020304" pitchFamily="18" charset="0"/>
                          <a:cs typeface="Times New Roman" panose="02020603050405020304" pitchFamily="18" charset="0"/>
                        </a:rPr>
                        <a:t>Project</a:t>
                      </a:r>
                    </a:p>
                    <a:p>
                      <a:pPr algn="ctr"/>
                      <a:r>
                        <a:rPr lang="en-US" sz="900" b="1" i="0" u="none" strike="noStrike" dirty="0">
                          <a:solidFill>
                            <a:schemeClr val="tx1"/>
                          </a:solidFill>
                          <a:effectLst/>
                          <a:latin typeface="Times New Roman" panose="02020603050405020304" pitchFamily="18" charset="0"/>
                          <a:cs typeface="Times New Roman" panose="02020603050405020304" pitchFamily="18" charset="0"/>
                        </a:rPr>
                        <a:t>Type</a:t>
                      </a:r>
                      <a:endParaRPr lang="en-US" sz="900" b="1"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a:r>
                        <a:rPr lang="en-US" sz="900" b="1" i="0" u="none" strike="noStrike" dirty="0">
                          <a:solidFill>
                            <a:schemeClr val="tx1"/>
                          </a:solidFill>
                          <a:effectLst/>
                          <a:latin typeface="Times New Roman" panose="02020603050405020304" pitchFamily="18" charset="0"/>
                          <a:cs typeface="Times New Roman" panose="02020603050405020304" pitchFamily="18" charset="0"/>
                        </a:rPr>
                        <a:t>Committee</a:t>
                      </a:r>
                      <a:endParaRPr lang="en-US" sz="900" b="1"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a:r>
                        <a:rPr lang="en-US" sz="900" b="1" i="0" u="none" strike="noStrike" dirty="0">
                          <a:solidFill>
                            <a:schemeClr val="tx1"/>
                          </a:solidFill>
                          <a:effectLst/>
                          <a:latin typeface="Times New Roman" panose="02020603050405020304" pitchFamily="18" charset="0"/>
                          <a:cs typeface="Times New Roman" panose="02020603050405020304" pitchFamily="18" charset="0"/>
                        </a:rPr>
                        <a:t>Title</a:t>
                      </a:r>
                      <a:endParaRPr lang="en-US" sz="900" b="1"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a:r>
                        <a:rPr lang="en-US" sz="900" b="1" i="0" u="none" strike="noStrike" dirty="0">
                          <a:solidFill>
                            <a:schemeClr val="tx1"/>
                          </a:solidFill>
                          <a:effectLst/>
                          <a:latin typeface="Times New Roman" panose="02020603050405020304" pitchFamily="18" charset="0"/>
                          <a:cs typeface="Times New Roman" panose="02020603050405020304" pitchFamily="18" charset="0"/>
                        </a:rPr>
                        <a:t>Scope</a:t>
                      </a:r>
                      <a:endParaRPr lang="en-US" sz="900" b="1"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a:r>
                        <a:rPr lang="en-US" sz="900" b="1" i="0" u="none" strike="noStrike" dirty="0">
                          <a:solidFill>
                            <a:schemeClr val="tx1"/>
                          </a:solidFill>
                          <a:effectLst/>
                          <a:latin typeface="Times New Roman" panose="02020603050405020304" pitchFamily="18" charset="0"/>
                          <a:cs typeface="Times New Roman" panose="02020603050405020304" pitchFamily="18" charset="0"/>
                        </a:rPr>
                        <a:t>Approval</a:t>
                      </a:r>
                    </a:p>
                    <a:p>
                      <a:pPr algn="ctr"/>
                      <a:r>
                        <a:rPr lang="en-US" sz="900" b="1" i="0" u="none" strike="noStrike" dirty="0">
                          <a:solidFill>
                            <a:schemeClr val="tx1"/>
                          </a:solidFill>
                          <a:effectLst/>
                          <a:latin typeface="Times New Roman" panose="02020603050405020304" pitchFamily="18" charset="0"/>
                          <a:cs typeface="Times New Roman" panose="02020603050405020304" pitchFamily="18" charset="0"/>
                        </a:rPr>
                        <a:t>Date</a:t>
                      </a:r>
                      <a:endParaRPr lang="en-US" sz="900" b="1"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a:r>
                        <a:rPr lang="en-US" sz="900" b="1" i="0" u="none" strike="noStrike" dirty="0">
                          <a:solidFill>
                            <a:schemeClr val="tx1"/>
                          </a:solidFill>
                          <a:effectLst/>
                          <a:latin typeface="Times New Roman" panose="02020603050405020304" pitchFamily="18" charset="0"/>
                          <a:cs typeface="Times New Roman" panose="02020603050405020304" pitchFamily="18" charset="0"/>
                        </a:rPr>
                        <a:t>PAR</a:t>
                      </a:r>
                    </a:p>
                    <a:p>
                      <a:pPr algn="ctr"/>
                      <a:r>
                        <a:rPr lang="en-US" sz="900" b="1" i="0" u="none" strike="noStrike" dirty="0">
                          <a:solidFill>
                            <a:schemeClr val="tx1"/>
                          </a:solidFill>
                          <a:effectLst/>
                          <a:latin typeface="Times New Roman" panose="02020603050405020304" pitchFamily="18" charset="0"/>
                          <a:cs typeface="Times New Roman" panose="02020603050405020304" pitchFamily="18" charset="0"/>
                        </a:rPr>
                        <a:t>Expiration</a:t>
                      </a:r>
                      <a:endParaRPr lang="en-US" sz="900" b="1"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a:r>
                        <a:rPr lang="en-US" sz="900" b="1" dirty="0">
                          <a:solidFill>
                            <a:schemeClr val="tx1"/>
                          </a:solidFill>
                          <a:effectLst/>
                          <a:latin typeface="Times New Roman" panose="02020603050405020304" pitchFamily="18" charset="0"/>
                          <a:cs typeface="Times New Roman" panose="02020603050405020304" pitchFamily="18" charset="0"/>
                        </a:rPr>
                        <a:t>Status</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618480424"/>
                  </a:ext>
                </a:extLst>
              </a:tr>
              <a:tr h="740889">
                <a:tc>
                  <a:txBody>
                    <a:bodyPr/>
                    <a:lstStyle/>
                    <a:p>
                      <a:pPr algn="ctr" fontAlgn="t"/>
                      <a:r>
                        <a:rPr lang="en-US" sz="900" b="0" i="0" u="none" strike="noStrike" dirty="0">
                          <a:solidFill>
                            <a:schemeClr val="tx1"/>
                          </a:solidFill>
                          <a:effectLst/>
                          <a:latin typeface="Times New Roman" panose="02020603050405020304" pitchFamily="18" charset="0"/>
                          <a:cs typeface="Times New Roman" panose="02020603050405020304" pitchFamily="18" charset="0"/>
                        </a:rPr>
                        <a:t>P2048.8</a:t>
                      </a:r>
                      <a:endParaRPr lang="en-US" sz="900" b="0" dirty="0">
                        <a:solidFill>
                          <a:schemeClr val="tx1"/>
                        </a:solidFill>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New</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CES/SC/VRAR</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5725" indent="0" algn="l" defTabSz="685800" rtl="0" eaLnBrk="1" fontAlgn="t" latinLnBrk="1" hangingPunct="1"/>
                      <a:r>
                        <a:rPr lang="en-US" sz="900" b="0" kern="1200" dirty="0">
                          <a:solidFill>
                            <a:schemeClr val="tx1"/>
                          </a:solidFill>
                          <a:effectLst/>
                          <a:latin typeface="Times New Roman" panose="02020603050405020304" pitchFamily="18" charset="0"/>
                          <a:ea typeface="+mn-ea"/>
                          <a:cs typeface="Times New Roman" panose="02020603050405020304" pitchFamily="18" charset="0"/>
                        </a:rPr>
                        <a:t>Standard for Virtual Reality and Augmented Reality: Interoperability between Virtual Objects and the Real World</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5725" indent="0" algn="l" defTabSz="685800" rtl="0" eaLnBrk="1" fontAlgn="t" latinLnBrk="1" hangingPunct="1"/>
                      <a:r>
                        <a:rPr lang="en-US" sz="900" b="0" kern="1200" dirty="0">
                          <a:solidFill>
                            <a:schemeClr val="tx1"/>
                          </a:solidFill>
                          <a:effectLst/>
                          <a:latin typeface="Times New Roman" panose="02020603050405020304" pitchFamily="18" charset="0"/>
                          <a:ea typeface="+mn-ea"/>
                          <a:cs typeface="Times New Roman" panose="02020603050405020304" pitchFamily="18" charset="0"/>
                        </a:rPr>
                        <a:t>This standard specifies the requirements, systems, methods, testing and verification for the interoperability between virtual objects and the real world in Augmented Reality (AR) and Mixed Reality (MR) applications.</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23-Mar-2017</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US" sz="900" b="0" dirty="0">
                          <a:solidFill>
                            <a:schemeClr val="tx1"/>
                          </a:solidFill>
                          <a:effectLst/>
                          <a:latin typeface="Times New Roman" panose="02020603050405020304" pitchFamily="18" charset="0"/>
                          <a:cs typeface="Times New Roman" panose="02020603050405020304" pitchFamily="18" charset="0"/>
                        </a:rPr>
                        <a:t>31-Dec-2021</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US" altLang="ko-KR" sz="900" b="0" dirty="0">
                          <a:solidFill>
                            <a:schemeClr val="tx1"/>
                          </a:solidFill>
                          <a:effectLst/>
                          <a:latin typeface="Times New Roman" panose="02020603050405020304" pitchFamily="18" charset="0"/>
                          <a:cs typeface="Times New Roman" panose="02020603050405020304" pitchFamily="18" charset="0"/>
                        </a:rPr>
                        <a:t>WG Draft</a:t>
                      </a:r>
                    </a:p>
                    <a:p>
                      <a:pPr algn="ctr" fontAlgn="t"/>
                      <a:r>
                        <a:rPr lang="en-US" altLang="ko-KR" sz="900" b="0" dirty="0">
                          <a:solidFill>
                            <a:schemeClr val="tx1"/>
                          </a:solidFill>
                          <a:effectLst/>
                          <a:latin typeface="Times New Roman" panose="02020603050405020304" pitchFamily="18" charset="0"/>
                          <a:cs typeface="Times New Roman" panose="02020603050405020304" pitchFamily="18" charset="0"/>
                        </a:rPr>
                        <a:t>Development</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48341458"/>
                  </a:ext>
                </a:extLst>
              </a:tr>
              <a:tr h="445351">
                <a:tc>
                  <a:txBody>
                    <a:bodyPr/>
                    <a:lstStyle/>
                    <a:p>
                      <a:pPr algn="ctr" fontAlgn="t"/>
                      <a:r>
                        <a:rPr lang="en-US" sz="900" b="0" dirty="0">
                          <a:effectLst/>
                          <a:latin typeface="Times New Roman" panose="02020603050405020304" pitchFamily="18" charset="0"/>
                          <a:cs typeface="Times New Roman" panose="02020603050405020304" pitchFamily="18" charset="0"/>
                        </a:rPr>
                        <a:t>P2048.9</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altLang="ko-KR" sz="900" b="0" dirty="0">
                          <a:effectLst/>
                          <a:latin typeface="Times New Roman" panose="02020603050405020304" pitchFamily="18" charset="0"/>
                          <a:cs typeface="Times New Roman" panose="02020603050405020304" pitchFamily="18" charset="0"/>
                        </a:rPr>
                        <a:t>New</a:t>
                      </a:r>
                      <a:endParaRPr lang="en-US" sz="900" b="0" dirty="0">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685800" rtl="0" eaLnBrk="1" fontAlgn="t" latinLnBrk="1" hangingPunct="1">
                        <a:lnSpc>
                          <a:spcPct val="100000"/>
                        </a:lnSpc>
                        <a:spcBef>
                          <a:spcPts val="0"/>
                        </a:spcBef>
                        <a:spcAft>
                          <a:spcPts val="0"/>
                        </a:spcAft>
                        <a:buClrTx/>
                        <a:buSzTx/>
                        <a:buFontTx/>
                        <a:buNone/>
                        <a:tabLst/>
                        <a:defRPr/>
                      </a:pPr>
                      <a:r>
                        <a:rPr lang="en-US" altLang="ko-KR" sz="900" b="0" dirty="0">
                          <a:effectLst/>
                          <a:latin typeface="Times New Roman" panose="02020603050405020304" pitchFamily="18" charset="0"/>
                          <a:cs typeface="Times New Roman" panose="02020603050405020304" pitchFamily="18" charset="0"/>
                        </a:rPr>
                        <a:t>CES/SC/VRAR</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0" algn="l" defTabSz="685800" rtl="0" eaLnBrk="1" fontAlgn="t" latinLnBrk="1" hangingPunct="1"/>
                      <a:r>
                        <a:rPr lang="en-US" altLang="ko-KR" sz="900" b="0" kern="1200" dirty="0">
                          <a:solidFill>
                            <a:schemeClr val="tx1"/>
                          </a:solidFill>
                          <a:effectLst/>
                          <a:latin typeface="Times New Roman" panose="02020603050405020304" pitchFamily="18" charset="0"/>
                          <a:ea typeface="+mn-ea"/>
                          <a:cs typeface="Times New Roman" panose="02020603050405020304" pitchFamily="18" charset="0"/>
                        </a:rPr>
                        <a:t>Standard for Virtual Reality and Augmented Reality: Immersive Audio Taxonomy and Quality Metrics</a:t>
                      </a:r>
                      <a:endParaRPr lang="en-US" sz="9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marR="0" lvl="0" indent="0" algn="l" defTabSz="685800" rtl="0" eaLnBrk="1" fontAlgn="t" latinLnBrk="1" hangingPunct="1">
                        <a:lnSpc>
                          <a:spcPct val="100000"/>
                        </a:lnSpc>
                        <a:spcBef>
                          <a:spcPts val="0"/>
                        </a:spcBef>
                        <a:spcAft>
                          <a:spcPts val="0"/>
                        </a:spcAft>
                        <a:buClrTx/>
                        <a:buSzTx/>
                        <a:buFontTx/>
                        <a:buNone/>
                        <a:tabLst/>
                        <a:defRPr/>
                      </a:pPr>
                      <a:r>
                        <a:rPr lang="en-US" altLang="ko-KR" sz="900" b="0" kern="1200" dirty="0">
                          <a:solidFill>
                            <a:schemeClr val="tx1"/>
                          </a:solidFill>
                          <a:effectLst/>
                          <a:latin typeface="Times New Roman" panose="02020603050405020304" pitchFamily="18" charset="0"/>
                          <a:ea typeface="+mn-ea"/>
                          <a:cs typeface="Times New Roman" panose="02020603050405020304" pitchFamily="18" charset="0"/>
                        </a:rPr>
                        <a:t>This standard specifies the taxonomy and quality metrics for immersive audio</a:t>
                      </a:r>
                      <a:endParaRPr lang="en-US" sz="900" b="0" dirty="0">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sz="900" b="0" kern="1200" dirty="0">
                          <a:solidFill>
                            <a:schemeClr val="tx1"/>
                          </a:solidFill>
                          <a:effectLst/>
                          <a:latin typeface="Times New Roman" panose="02020603050405020304" pitchFamily="18" charset="0"/>
                          <a:ea typeface="+mn-ea"/>
                          <a:cs typeface="Times New Roman" panose="02020603050405020304" pitchFamily="18" charset="0"/>
                        </a:rPr>
                        <a:t>21-</a:t>
                      </a:r>
                      <a:r>
                        <a:rPr lang="en-US" altLang="ko-KR" sz="900" b="0" kern="1200" dirty="0">
                          <a:solidFill>
                            <a:schemeClr val="tx1"/>
                          </a:solidFill>
                          <a:effectLst/>
                          <a:latin typeface="Times New Roman" panose="02020603050405020304" pitchFamily="18" charset="0"/>
                          <a:ea typeface="+mn-ea"/>
                          <a:cs typeface="Times New Roman" panose="02020603050405020304" pitchFamily="18" charset="0"/>
                        </a:rPr>
                        <a:t>Mar-2019</a:t>
                      </a:r>
                      <a:endParaRPr lang="en-US" sz="9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altLang="ko-KR" sz="900" b="0" kern="1200" dirty="0">
                          <a:solidFill>
                            <a:schemeClr val="tx1"/>
                          </a:solidFill>
                          <a:effectLst/>
                          <a:latin typeface="Times New Roman" panose="02020603050405020304" pitchFamily="18" charset="0"/>
                          <a:ea typeface="+mn-ea"/>
                          <a:cs typeface="Times New Roman" panose="02020603050405020304" pitchFamily="18" charset="0"/>
                        </a:rPr>
                        <a:t>31-Dec-2021</a:t>
                      </a:r>
                      <a:endParaRPr lang="en-US" sz="9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altLang="ko-KR" sz="900" b="0" dirty="0">
                          <a:effectLst/>
                          <a:latin typeface="Times New Roman" panose="02020603050405020304" pitchFamily="18" charset="0"/>
                          <a:cs typeface="Times New Roman" panose="02020603050405020304" pitchFamily="18" charset="0"/>
                        </a:rPr>
                        <a:t>WG Draft</a:t>
                      </a:r>
                    </a:p>
                    <a:p>
                      <a:pPr algn="ctr" fontAlgn="t"/>
                      <a:r>
                        <a:rPr lang="en-US" altLang="ko-KR" sz="900" b="0" dirty="0">
                          <a:effectLst/>
                          <a:latin typeface="Times New Roman" panose="02020603050405020304" pitchFamily="18" charset="0"/>
                          <a:cs typeface="Times New Roman" panose="02020603050405020304" pitchFamily="18" charset="0"/>
                        </a:rPr>
                        <a:t>Development</a:t>
                      </a:r>
                      <a:endParaRPr lang="en-US" sz="900" b="0" dirty="0">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395541246"/>
                  </a:ext>
                </a:extLst>
              </a:tr>
              <a:tr h="445351">
                <a:tc>
                  <a:txBody>
                    <a:bodyPr/>
                    <a:lstStyle/>
                    <a:p>
                      <a:pPr algn="ctr" fontAlgn="t"/>
                      <a:r>
                        <a:rPr lang="en-US" altLang="ko-KR" sz="900" b="0" dirty="0">
                          <a:effectLst/>
                          <a:latin typeface="Times New Roman" panose="02020603050405020304" pitchFamily="18" charset="0"/>
                          <a:cs typeface="Times New Roman" panose="02020603050405020304" pitchFamily="18" charset="0"/>
                        </a:rPr>
                        <a:t>P2048.10</a:t>
                      </a:r>
                      <a:endParaRPr lang="en-US" sz="900" b="0" dirty="0">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US" altLang="ko-KR" sz="900" b="0" dirty="0">
                          <a:effectLst/>
                          <a:latin typeface="Times New Roman" panose="02020603050405020304" pitchFamily="18" charset="0"/>
                          <a:cs typeface="Times New Roman" panose="02020603050405020304" pitchFamily="18" charset="0"/>
                        </a:rPr>
                        <a:t>New</a:t>
                      </a:r>
                      <a:endParaRPr lang="en-US" sz="900" b="0" dirty="0">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US" altLang="ko-KR" sz="900" b="0" dirty="0">
                          <a:effectLst/>
                          <a:latin typeface="Times New Roman" panose="02020603050405020304" pitchFamily="18" charset="0"/>
                          <a:cs typeface="Times New Roman" panose="02020603050405020304" pitchFamily="18" charset="0"/>
                        </a:rPr>
                        <a:t>CES/SC/VRAR</a:t>
                      </a:r>
                      <a:endParaRPr lang="en-US" sz="900" b="0" dirty="0">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5725" indent="0" algn="l" defTabSz="685800" rtl="0" eaLnBrk="1" fontAlgn="t" latinLnBrk="1" hangingPunct="1"/>
                      <a:r>
                        <a:rPr lang="en-US" altLang="ko-KR" sz="900" b="0" kern="1200" dirty="0">
                          <a:solidFill>
                            <a:schemeClr val="tx1"/>
                          </a:solidFill>
                          <a:effectLst/>
                          <a:latin typeface="Times New Roman" panose="02020603050405020304" pitchFamily="18" charset="0"/>
                          <a:ea typeface="+mn-ea"/>
                          <a:cs typeface="Times New Roman" panose="02020603050405020304" pitchFamily="18" charset="0"/>
                        </a:rPr>
                        <a:t>Standard for Virtual Reality and Augmented Reality: Immersive Audio File and Stream Formats</a:t>
                      </a:r>
                      <a:endParaRPr lang="en-US" sz="9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5725" indent="0" algn="l" defTabSz="685800" rtl="0" eaLnBrk="1" fontAlgn="t" latinLnBrk="1" hangingPunct="1"/>
                      <a:r>
                        <a:rPr lang="en-US" altLang="ko-KR" sz="900" b="0" kern="1200" dirty="0">
                          <a:solidFill>
                            <a:schemeClr val="tx1"/>
                          </a:solidFill>
                          <a:effectLst/>
                          <a:latin typeface="Times New Roman" panose="02020603050405020304" pitchFamily="18" charset="0"/>
                          <a:ea typeface="+mn-ea"/>
                          <a:cs typeface="Times New Roman" panose="02020603050405020304" pitchFamily="18" charset="0"/>
                        </a:rPr>
                        <a:t>This standard specifies the formats of immersive audio files and streams, and the functions and interactions enabled by the formats</a:t>
                      </a:r>
                      <a:endParaRPr lang="en-US" sz="9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US" sz="900" b="0" kern="1200" dirty="0">
                          <a:solidFill>
                            <a:schemeClr val="tx1"/>
                          </a:solidFill>
                          <a:effectLst/>
                          <a:latin typeface="Times New Roman" panose="02020603050405020304" pitchFamily="18" charset="0"/>
                          <a:ea typeface="+mn-ea"/>
                          <a:cs typeface="Times New Roman" panose="02020603050405020304" pitchFamily="18" charset="0"/>
                        </a:rPr>
                        <a:t>21-</a:t>
                      </a:r>
                      <a:r>
                        <a:rPr lang="en-US" altLang="ko-KR" sz="900" b="0" kern="1200" dirty="0">
                          <a:solidFill>
                            <a:schemeClr val="tx1"/>
                          </a:solidFill>
                          <a:effectLst/>
                          <a:latin typeface="Times New Roman" panose="02020603050405020304" pitchFamily="18" charset="0"/>
                          <a:ea typeface="+mn-ea"/>
                          <a:cs typeface="Times New Roman" panose="02020603050405020304" pitchFamily="18" charset="0"/>
                        </a:rPr>
                        <a:t>Mar-2019</a:t>
                      </a:r>
                      <a:endParaRPr lang="en-US" sz="9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US" altLang="ko-KR" sz="900" b="0" kern="1200" dirty="0">
                          <a:solidFill>
                            <a:schemeClr val="tx1"/>
                          </a:solidFill>
                          <a:effectLst/>
                          <a:latin typeface="Times New Roman" panose="02020603050405020304" pitchFamily="18" charset="0"/>
                          <a:ea typeface="+mn-ea"/>
                          <a:cs typeface="Times New Roman" panose="02020603050405020304" pitchFamily="18" charset="0"/>
                        </a:rPr>
                        <a:t>31-Dec-2021</a:t>
                      </a:r>
                      <a:endParaRPr lang="en-US" sz="9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US" altLang="ko-KR" sz="900" b="0" dirty="0">
                          <a:effectLst/>
                          <a:latin typeface="Times New Roman" panose="02020603050405020304" pitchFamily="18" charset="0"/>
                          <a:cs typeface="Times New Roman" panose="02020603050405020304" pitchFamily="18" charset="0"/>
                        </a:rPr>
                        <a:t>WG Draft</a:t>
                      </a:r>
                    </a:p>
                    <a:p>
                      <a:pPr algn="ctr" fontAlgn="t"/>
                      <a:r>
                        <a:rPr lang="en-US" altLang="ko-KR" sz="900" b="0" dirty="0">
                          <a:effectLst/>
                          <a:latin typeface="Times New Roman" panose="02020603050405020304" pitchFamily="18" charset="0"/>
                          <a:cs typeface="Times New Roman" panose="02020603050405020304" pitchFamily="18" charset="0"/>
                        </a:rPr>
                        <a:t>Development</a:t>
                      </a: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49496280"/>
                  </a:ext>
                </a:extLst>
              </a:tr>
              <a:tr h="526131">
                <a:tc>
                  <a:txBody>
                    <a:bodyPr/>
                    <a:lstStyle/>
                    <a:p>
                      <a:pPr algn="ctr" fontAlgn="t"/>
                      <a:r>
                        <a:rPr lang="en-US" altLang="ko-KR" sz="900" b="0" dirty="0">
                          <a:effectLst/>
                          <a:latin typeface="Times New Roman" panose="02020603050405020304" pitchFamily="18" charset="0"/>
                          <a:cs typeface="Times New Roman" panose="02020603050405020304" pitchFamily="18" charset="0"/>
                        </a:rPr>
                        <a:t>P2048.11</a:t>
                      </a:r>
                      <a:endParaRPr lang="en-US" sz="900" b="0" dirty="0">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altLang="ko-KR" sz="900" b="0" dirty="0">
                          <a:effectLst/>
                          <a:latin typeface="Times New Roman" panose="02020603050405020304" pitchFamily="18" charset="0"/>
                          <a:cs typeface="Times New Roman" panose="02020603050405020304" pitchFamily="18" charset="0"/>
                        </a:rPr>
                        <a:t>New</a:t>
                      </a:r>
                      <a:endParaRPr lang="en-US" sz="900" b="0" dirty="0">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altLang="ko-KR" sz="900" b="0" dirty="0">
                          <a:effectLst/>
                          <a:latin typeface="Times New Roman" panose="02020603050405020304" pitchFamily="18" charset="0"/>
                          <a:cs typeface="Times New Roman" panose="02020603050405020304" pitchFamily="18" charset="0"/>
                        </a:rPr>
                        <a:t>CES/SC/VRAR</a:t>
                      </a:r>
                      <a:endParaRPr lang="en-US" sz="900" b="0" dirty="0">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0" algn="l" defTabSz="685800" rtl="0" eaLnBrk="1" fontAlgn="t" latinLnBrk="1" hangingPunct="1"/>
                      <a:r>
                        <a:rPr lang="en-US" altLang="ko-KR" sz="900" b="0" kern="1200" dirty="0">
                          <a:solidFill>
                            <a:schemeClr val="tx1"/>
                          </a:solidFill>
                          <a:effectLst/>
                          <a:latin typeface="Times New Roman" panose="02020603050405020304" pitchFamily="18" charset="0"/>
                          <a:ea typeface="+mn-ea"/>
                          <a:cs typeface="Times New Roman" panose="02020603050405020304" pitchFamily="18" charset="0"/>
                        </a:rPr>
                        <a:t>Standard for Virtual Reality and Augmented Reality: In-Vehicle Augmented Reality</a:t>
                      </a:r>
                      <a:endParaRPr lang="en-US" sz="9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0" algn="l" defTabSz="685800" rtl="0" eaLnBrk="1" fontAlgn="t" latinLnBrk="1" hangingPunct="1"/>
                      <a:r>
                        <a:rPr lang="en-US" altLang="ko-KR" sz="900" b="0" kern="1200" dirty="0">
                          <a:solidFill>
                            <a:schemeClr val="tx1"/>
                          </a:solidFill>
                          <a:effectLst/>
                          <a:latin typeface="Times New Roman" panose="02020603050405020304" pitchFamily="18" charset="0"/>
                          <a:ea typeface="+mn-ea"/>
                          <a:cs typeface="Times New Roman" panose="02020603050405020304" pitchFamily="18" charset="0"/>
                        </a:rPr>
                        <a:t>This standard defines an overarching framework for Augmented Reality (AR) systems that assist drivers and/or passengers in vehicles</a:t>
                      </a:r>
                      <a:endParaRPr lang="en-US" sz="9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sz="900" b="0" kern="1200" dirty="0">
                          <a:solidFill>
                            <a:schemeClr val="tx1"/>
                          </a:solidFill>
                          <a:effectLst/>
                          <a:latin typeface="Times New Roman" panose="02020603050405020304" pitchFamily="18" charset="0"/>
                          <a:ea typeface="+mn-ea"/>
                          <a:cs typeface="Times New Roman" panose="02020603050405020304" pitchFamily="18" charset="0"/>
                        </a:rPr>
                        <a:t>21-</a:t>
                      </a:r>
                      <a:r>
                        <a:rPr lang="en-US" altLang="ko-KR" sz="900" b="0" kern="1200" dirty="0">
                          <a:solidFill>
                            <a:schemeClr val="tx1"/>
                          </a:solidFill>
                          <a:effectLst/>
                          <a:latin typeface="Times New Roman" panose="02020603050405020304" pitchFamily="18" charset="0"/>
                          <a:ea typeface="+mn-ea"/>
                          <a:cs typeface="Times New Roman" panose="02020603050405020304" pitchFamily="18" charset="0"/>
                        </a:rPr>
                        <a:t>Mar-2019</a:t>
                      </a:r>
                      <a:endParaRPr lang="en-US" sz="9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altLang="ko-KR" sz="900" b="0" kern="1200" dirty="0">
                          <a:solidFill>
                            <a:schemeClr val="tx1"/>
                          </a:solidFill>
                          <a:effectLst/>
                          <a:latin typeface="Times New Roman" panose="02020603050405020304" pitchFamily="18" charset="0"/>
                          <a:ea typeface="+mn-ea"/>
                          <a:cs typeface="Times New Roman" panose="02020603050405020304" pitchFamily="18" charset="0"/>
                        </a:rPr>
                        <a:t>31-Dec-2021</a:t>
                      </a:r>
                      <a:endParaRPr lang="en-US" sz="9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altLang="ko-KR" sz="900" b="0" dirty="0">
                          <a:effectLst/>
                          <a:latin typeface="Times New Roman" panose="02020603050405020304" pitchFamily="18" charset="0"/>
                          <a:cs typeface="Times New Roman" panose="02020603050405020304" pitchFamily="18" charset="0"/>
                        </a:rPr>
                        <a:t>WG Draft</a:t>
                      </a:r>
                    </a:p>
                    <a:p>
                      <a:pPr algn="ctr" fontAlgn="t"/>
                      <a:r>
                        <a:rPr lang="en-US" altLang="ko-KR" sz="900" b="0" dirty="0">
                          <a:effectLst/>
                          <a:latin typeface="Times New Roman" panose="02020603050405020304" pitchFamily="18" charset="0"/>
                          <a:cs typeface="Times New Roman" panose="02020603050405020304" pitchFamily="18" charset="0"/>
                        </a:rPr>
                        <a:t>Development</a:t>
                      </a:r>
                      <a:endParaRPr lang="en-US" sz="900" b="0" dirty="0">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326716697"/>
                  </a:ext>
                </a:extLst>
              </a:tr>
              <a:tr h="562697">
                <a:tc>
                  <a:txBody>
                    <a:bodyPr/>
                    <a:lstStyle/>
                    <a:p>
                      <a:pPr algn="ctr" fontAlgn="t"/>
                      <a:r>
                        <a:rPr lang="en-US" altLang="ko-KR" sz="900" b="0" dirty="0">
                          <a:effectLst/>
                          <a:latin typeface="Times New Roman" panose="02020603050405020304" pitchFamily="18" charset="0"/>
                          <a:cs typeface="Times New Roman" panose="02020603050405020304" pitchFamily="18" charset="0"/>
                        </a:rPr>
                        <a:t>P2048.12</a:t>
                      </a:r>
                      <a:endParaRPr lang="en-US" sz="900" b="0" dirty="0">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US" altLang="ko-KR" sz="900" b="0" dirty="0">
                          <a:effectLst/>
                          <a:latin typeface="Times New Roman" panose="02020603050405020304" pitchFamily="18" charset="0"/>
                          <a:cs typeface="Times New Roman" panose="02020603050405020304" pitchFamily="18" charset="0"/>
                        </a:rPr>
                        <a:t>New</a:t>
                      </a:r>
                      <a:endParaRPr lang="en-US" sz="900" b="0" dirty="0">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US" altLang="ko-KR" sz="900" b="0" dirty="0">
                          <a:effectLst/>
                          <a:latin typeface="Times New Roman" panose="02020603050405020304" pitchFamily="18" charset="0"/>
                          <a:cs typeface="Times New Roman" panose="02020603050405020304" pitchFamily="18" charset="0"/>
                        </a:rPr>
                        <a:t>CES/SC/VRAR</a:t>
                      </a:r>
                      <a:endParaRPr lang="en-US" sz="900" b="0" dirty="0">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5725" indent="0" algn="l" defTabSz="685800" rtl="0" eaLnBrk="1" fontAlgn="t" latinLnBrk="1" hangingPunct="1"/>
                      <a:r>
                        <a:rPr lang="en-US" altLang="ko-KR" sz="900" b="0" kern="1200" dirty="0">
                          <a:solidFill>
                            <a:schemeClr val="tx1"/>
                          </a:solidFill>
                          <a:effectLst/>
                          <a:latin typeface="Times New Roman" panose="02020603050405020304" pitchFamily="18" charset="0"/>
                          <a:ea typeface="+mn-ea"/>
                          <a:cs typeface="Times New Roman" panose="02020603050405020304" pitchFamily="18" charset="0"/>
                        </a:rPr>
                        <a:t>Standard for Virtual Reality and Augmented Reality: Content Ratings and Descriptors</a:t>
                      </a:r>
                      <a:endParaRPr lang="en-US" sz="9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5725" indent="0" algn="l" defTabSz="685800" rtl="0" eaLnBrk="1" fontAlgn="t" latinLnBrk="1" hangingPunct="1"/>
                      <a:r>
                        <a:rPr lang="en-US" altLang="ko-KR" sz="900" b="0" kern="1200" dirty="0">
                          <a:solidFill>
                            <a:schemeClr val="tx1"/>
                          </a:solidFill>
                          <a:effectLst/>
                          <a:latin typeface="Times New Roman" panose="02020603050405020304" pitchFamily="18" charset="0"/>
                          <a:ea typeface="+mn-ea"/>
                          <a:cs typeface="Times New Roman" panose="02020603050405020304" pitchFamily="18" charset="0"/>
                        </a:rPr>
                        <a:t>This standard defines the content ratings and descriptors for Virtual Reality (VR), Augmented Reality (AR) and Mixed Reality (MR)</a:t>
                      </a:r>
                      <a:endParaRPr lang="en-US" sz="9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US" sz="900" b="0" kern="1200" dirty="0">
                          <a:solidFill>
                            <a:schemeClr val="tx1"/>
                          </a:solidFill>
                          <a:effectLst/>
                          <a:latin typeface="Times New Roman" panose="02020603050405020304" pitchFamily="18" charset="0"/>
                          <a:ea typeface="+mn-ea"/>
                          <a:cs typeface="Times New Roman" panose="02020603050405020304" pitchFamily="18" charset="0"/>
                        </a:rPr>
                        <a:t>21-</a:t>
                      </a:r>
                      <a:r>
                        <a:rPr lang="en-US" altLang="ko-KR" sz="900" b="0" kern="1200" dirty="0">
                          <a:solidFill>
                            <a:schemeClr val="tx1"/>
                          </a:solidFill>
                          <a:effectLst/>
                          <a:latin typeface="Times New Roman" panose="02020603050405020304" pitchFamily="18" charset="0"/>
                          <a:ea typeface="+mn-ea"/>
                          <a:cs typeface="Times New Roman" panose="02020603050405020304" pitchFamily="18" charset="0"/>
                        </a:rPr>
                        <a:t>Mar-2019</a:t>
                      </a:r>
                      <a:endParaRPr lang="en-US" sz="9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US" altLang="ko-KR" sz="900" b="0" kern="1200" dirty="0">
                          <a:solidFill>
                            <a:schemeClr val="tx1"/>
                          </a:solidFill>
                          <a:effectLst/>
                          <a:latin typeface="Times New Roman" panose="02020603050405020304" pitchFamily="18" charset="0"/>
                          <a:ea typeface="+mn-ea"/>
                          <a:cs typeface="Times New Roman" panose="02020603050405020304" pitchFamily="18" charset="0"/>
                        </a:rPr>
                        <a:t>31-Dec-2021</a:t>
                      </a:r>
                      <a:endParaRPr lang="en-US" sz="9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US" altLang="ko-KR" sz="900" b="0" dirty="0">
                          <a:effectLst/>
                          <a:latin typeface="Times New Roman" panose="02020603050405020304" pitchFamily="18" charset="0"/>
                          <a:cs typeface="Times New Roman" panose="02020603050405020304" pitchFamily="18" charset="0"/>
                        </a:rPr>
                        <a:t>WG Draft</a:t>
                      </a:r>
                    </a:p>
                    <a:p>
                      <a:pPr algn="ctr" fontAlgn="t"/>
                      <a:r>
                        <a:rPr lang="en-US" altLang="ko-KR" sz="900" b="0" dirty="0">
                          <a:effectLst/>
                          <a:latin typeface="Times New Roman" panose="02020603050405020304" pitchFamily="18" charset="0"/>
                          <a:cs typeface="Times New Roman" panose="02020603050405020304" pitchFamily="18" charset="0"/>
                        </a:rPr>
                        <a:t>Development</a:t>
                      </a:r>
                      <a:endParaRPr lang="en-US" sz="900" b="0" dirty="0">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01247353"/>
                  </a:ext>
                </a:extLst>
              </a:tr>
              <a:tr h="1627505">
                <a:tc>
                  <a:txBody>
                    <a:bodyPr/>
                    <a:lstStyle/>
                    <a:p>
                      <a:pPr algn="ctr" fontAlgn="t"/>
                      <a:r>
                        <a:rPr lang="en-US" altLang="ko-KR" sz="900" b="0" dirty="0">
                          <a:effectLst/>
                          <a:latin typeface="Times New Roman" panose="02020603050405020304" pitchFamily="18" charset="0"/>
                          <a:cs typeface="Times New Roman" panose="02020603050405020304" pitchFamily="18" charset="0"/>
                        </a:rPr>
                        <a:t>P2048.101</a:t>
                      </a:r>
                      <a:endParaRPr lang="en-US" sz="900" b="0" dirty="0">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altLang="ko-KR" sz="900" b="0" dirty="0">
                          <a:effectLst/>
                          <a:latin typeface="Times New Roman" panose="02020603050405020304" pitchFamily="18" charset="0"/>
                          <a:cs typeface="Times New Roman" panose="02020603050405020304" pitchFamily="18" charset="0"/>
                        </a:rPr>
                        <a:t>New</a:t>
                      </a:r>
                      <a:endParaRPr lang="en-US" sz="900" b="0" dirty="0">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altLang="ko-KR" sz="900" b="0" dirty="0">
                          <a:effectLst/>
                          <a:latin typeface="Times New Roman" panose="02020603050405020304" pitchFamily="18" charset="0"/>
                          <a:cs typeface="Times New Roman" panose="02020603050405020304" pitchFamily="18" charset="0"/>
                        </a:rPr>
                        <a:t>CES/SC/VRAR</a:t>
                      </a:r>
                      <a:endParaRPr lang="en-US" sz="900" b="0" dirty="0">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0" algn="l" defTabSz="685800" rtl="0" eaLnBrk="1" fontAlgn="t" latinLnBrk="1" hangingPunct="1"/>
                      <a:r>
                        <a:rPr lang="en-US" altLang="ko-KR" sz="900" b="0" kern="1200" dirty="0">
                          <a:solidFill>
                            <a:schemeClr val="tx1"/>
                          </a:solidFill>
                          <a:effectLst/>
                          <a:latin typeface="Times New Roman" panose="02020603050405020304" pitchFamily="18" charset="0"/>
                          <a:ea typeface="+mn-ea"/>
                          <a:cs typeface="Times New Roman" panose="02020603050405020304" pitchFamily="18" charset="0"/>
                        </a:rPr>
                        <a:t>Standard for Augmented Reality on Mobile Devices: General Requirements for Software Framework, Components, and Integration</a:t>
                      </a:r>
                      <a:endParaRPr lang="en-US" sz="9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0" algn="l" defTabSz="685800" rtl="0" eaLnBrk="1" fontAlgn="t" latinLnBrk="1" hangingPunct="1"/>
                      <a:r>
                        <a:rPr lang="en-US" altLang="ko-KR" sz="900" b="0" kern="1200" dirty="0">
                          <a:solidFill>
                            <a:schemeClr val="tx1"/>
                          </a:solidFill>
                          <a:effectLst/>
                          <a:latin typeface="Times New Roman" panose="02020603050405020304" pitchFamily="18" charset="0"/>
                          <a:ea typeface="+mn-ea"/>
                          <a:cs typeface="Times New Roman" panose="02020603050405020304" pitchFamily="18" charset="0"/>
                        </a:rPr>
                        <a:t>This standard specifies the general technical framework, components, integration, and main business processes of augmented reality systems applied to mobile devices, and defines its technical requirements, including functional requirements, performance requirements, safety requirements and corresponding test methods. This standard is applicable to the design, development, and management of augmented reality enabled applications or features of applications on mobile devices.</a:t>
                      </a:r>
                      <a:endParaRPr lang="en-US" sz="9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sz="900" b="0" kern="1200" dirty="0">
                          <a:solidFill>
                            <a:schemeClr val="tx1"/>
                          </a:solidFill>
                          <a:effectLst/>
                          <a:latin typeface="Times New Roman" panose="02020603050405020304" pitchFamily="18" charset="0"/>
                          <a:ea typeface="+mn-ea"/>
                          <a:cs typeface="Times New Roman" panose="02020603050405020304" pitchFamily="18" charset="0"/>
                        </a:rPr>
                        <a:t>24-</a:t>
                      </a:r>
                      <a:r>
                        <a:rPr lang="en-US" altLang="ko-KR" sz="900" b="0" kern="1200" dirty="0">
                          <a:solidFill>
                            <a:schemeClr val="tx1"/>
                          </a:solidFill>
                          <a:effectLst/>
                          <a:latin typeface="Times New Roman" panose="02020603050405020304" pitchFamily="18" charset="0"/>
                          <a:ea typeface="+mn-ea"/>
                          <a:cs typeface="Times New Roman" panose="02020603050405020304" pitchFamily="18" charset="0"/>
                        </a:rPr>
                        <a:t>Sep-2020</a:t>
                      </a:r>
                      <a:endParaRPr lang="en-US" sz="9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altLang="ko-KR" sz="900" b="0" kern="1200" dirty="0">
                          <a:solidFill>
                            <a:schemeClr val="tx1"/>
                          </a:solidFill>
                          <a:effectLst/>
                          <a:latin typeface="Times New Roman" panose="02020603050405020304" pitchFamily="18" charset="0"/>
                          <a:ea typeface="+mn-ea"/>
                          <a:cs typeface="Times New Roman" panose="02020603050405020304" pitchFamily="18" charset="0"/>
                        </a:rPr>
                        <a:t>31-Dec-2024</a:t>
                      </a:r>
                      <a:endParaRPr lang="en-US" sz="9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t"/>
                      <a:r>
                        <a:rPr lang="en-US" altLang="ko-KR" sz="900" b="0" dirty="0">
                          <a:effectLst/>
                          <a:latin typeface="Times New Roman" panose="02020603050405020304" pitchFamily="18" charset="0"/>
                          <a:cs typeface="Times New Roman" panose="02020603050405020304" pitchFamily="18" charset="0"/>
                        </a:rPr>
                        <a:t>WG Draft</a:t>
                      </a:r>
                    </a:p>
                    <a:p>
                      <a:pPr algn="ctr" fontAlgn="t"/>
                      <a:r>
                        <a:rPr lang="en-US" altLang="ko-KR" sz="900" b="0" dirty="0">
                          <a:effectLst/>
                          <a:latin typeface="Times New Roman" panose="02020603050405020304" pitchFamily="18" charset="0"/>
                          <a:cs typeface="Times New Roman" panose="02020603050405020304" pitchFamily="18" charset="0"/>
                        </a:rPr>
                        <a:t>Development</a:t>
                      </a:r>
                      <a:endParaRPr lang="en-US" sz="900" b="0" dirty="0">
                        <a:effectLst/>
                        <a:latin typeface="Times New Roman" panose="02020603050405020304" pitchFamily="18" charset="0"/>
                        <a:cs typeface="Times New Roman" panose="02020603050405020304" pitchFamily="18" charset="0"/>
                      </a:endParaRPr>
                    </a:p>
                  </a:txBody>
                  <a:tcPr marL="1897" marR="1897" marT="948" marB="94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182168140"/>
                  </a:ext>
                </a:extLst>
              </a:tr>
            </a:tbl>
          </a:graphicData>
        </a:graphic>
      </p:graphicFrame>
    </p:spTree>
    <p:extLst>
      <p:ext uri="{BB962C8B-B14F-4D97-AF65-F5344CB8AC3E}">
        <p14:creationId xmlns:p14="http://schemas.microsoft.com/office/powerpoint/2010/main" val="1167155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782A421-8BFD-4436-909A-15F634055308}"/>
              </a:ext>
            </a:extLst>
          </p:cNvPr>
          <p:cNvSpPr>
            <a:spLocks noGrp="1"/>
          </p:cNvSpPr>
          <p:nvPr>
            <p:ph type="title"/>
          </p:nvPr>
        </p:nvSpPr>
        <p:spPr/>
        <p:txBody>
          <a:bodyPr/>
          <a:lstStyle/>
          <a:p>
            <a:r>
              <a:rPr lang="en-US" altLang="ko-KR" dirty="0"/>
              <a:t>Conclusion and Discussion</a:t>
            </a:r>
            <a:endParaRPr lang="ko-KR" altLang="en-US" dirty="0"/>
          </a:p>
        </p:txBody>
      </p:sp>
      <p:sp>
        <p:nvSpPr>
          <p:cNvPr id="4" name="슬라이드 번호 개체 틀 3">
            <a:extLst>
              <a:ext uri="{FF2B5EF4-FFF2-40B4-BE49-F238E27FC236}">
                <a16:creationId xmlns:a16="http://schemas.microsoft.com/office/drawing/2014/main" id="{810D7334-1CF3-4EB2-9DBB-4DB10BA43DDE}"/>
              </a:ext>
            </a:extLst>
          </p:cNvPr>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5" name="TextBox 4">
            <a:extLst>
              <a:ext uri="{FF2B5EF4-FFF2-40B4-BE49-F238E27FC236}">
                <a16:creationId xmlns:a16="http://schemas.microsoft.com/office/drawing/2014/main" id="{DF89BBAA-4852-46B0-9589-EBE4FBE698A5}"/>
              </a:ext>
            </a:extLst>
          </p:cNvPr>
          <p:cNvSpPr txBox="1"/>
          <p:nvPr/>
        </p:nvSpPr>
        <p:spPr>
          <a:xfrm>
            <a:off x="756342" y="990600"/>
            <a:ext cx="7631316" cy="5028556"/>
          </a:xfrm>
          <a:prstGeom prst="rect">
            <a:avLst/>
          </a:prstGeom>
          <a:noFill/>
        </p:spPr>
        <p:txBody>
          <a:bodyPr wrap="square" rtlCol="0">
            <a:spAutoFit/>
          </a:bodyPr>
          <a:lstStyle/>
          <a:p>
            <a:pPr marL="285750" indent="-285750">
              <a:lnSpc>
                <a:spcPct val="150000"/>
              </a:lnSpc>
              <a:buFont typeface="Wingdings" panose="05000000000000000000" pitchFamily="2" charset="2"/>
              <a:buChar char="v"/>
            </a:pPr>
            <a:r>
              <a:rPr lang="en-US" altLang="ko-KR" dirty="0">
                <a:latin typeface="Times New Roman" panose="02020603050405020304" pitchFamily="18" charset="0"/>
                <a:cs typeface="Times New Roman" panose="02020603050405020304" pitchFamily="18" charset="0"/>
              </a:rPr>
              <a:t>We review the contents of the PARs repealed in the IEEE 2847 WG that are acceptable to us</a:t>
            </a:r>
          </a:p>
          <a:p>
            <a:pPr marL="742950" lvl="1" indent="-285750">
              <a:lnSpc>
                <a:spcPct val="150000"/>
              </a:lnSpc>
              <a:buFont typeface="Wingdings" panose="05000000000000000000" pitchFamily="2" charset="2"/>
              <a:buChar char="§"/>
            </a:pPr>
            <a:r>
              <a:rPr lang="en-US" altLang="ko-KR" sz="1800" b="0" kern="1200" dirty="0">
                <a:solidFill>
                  <a:schemeClr val="tx1"/>
                </a:solidFill>
                <a:effectLst/>
                <a:latin typeface="Times New Roman" panose="02020603050405020304" pitchFamily="18" charset="0"/>
                <a:ea typeface="+mn-ea"/>
                <a:cs typeface="Times New Roman" panose="02020603050405020304" pitchFamily="18" charset="0"/>
              </a:rPr>
              <a:t>2048.1: Standard for Virtual Reality and Augmented Reality: Device Taxonomy and Definitions</a:t>
            </a:r>
            <a:endParaRPr lang="en-US" altLang="ko-KR" dirty="0">
              <a:latin typeface="Times New Roman" panose="02020603050405020304" pitchFamily="18" charset="0"/>
              <a:cs typeface="Times New Roman" panose="02020603050405020304" pitchFamily="18" charset="0"/>
            </a:endParaRPr>
          </a:p>
          <a:p>
            <a:pPr marL="742950" lvl="1" indent="-285750">
              <a:lnSpc>
                <a:spcPct val="150000"/>
              </a:lnSpc>
              <a:buFont typeface="Wingdings" panose="05000000000000000000" pitchFamily="2" charset="2"/>
              <a:buChar char="§"/>
            </a:pPr>
            <a:r>
              <a:rPr lang="en-US" altLang="ko-KR" sz="1800" b="0" kern="1200" dirty="0">
                <a:solidFill>
                  <a:schemeClr val="tx1"/>
                </a:solidFill>
                <a:effectLst/>
                <a:latin typeface="Times New Roman" panose="02020603050405020304" pitchFamily="18" charset="0"/>
                <a:ea typeface="+mn-ea"/>
                <a:cs typeface="Times New Roman" panose="02020603050405020304" pitchFamily="18" charset="0"/>
              </a:rPr>
              <a:t>2048.2: Standard for Virtual Reality and Augmented Reality: Immersive Video Taxonomy and Quality Metrics</a:t>
            </a:r>
          </a:p>
          <a:p>
            <a:pPr marL="742950" lvl="1" indent="-285750">
              <a:lnSpc>
                <a:spcPct val="150000"/>
              </a:lnSpc>
              <a:buFont typeface="Wingdings" panose="05000000000000000000" pitchFamily="2" charset="2"/>
              <a:buChar char="§"/>
            </a:pPr>
            <a:r>
              <a:rPr lang="en-US" altLang="ko-KR" sz="1800" b="0" kern="1200" dirty="0">
                <a:solidFill>
                  <a:schemeClr val="tx1"/>
                </a:solidFill>
                <a:effectLst/>
                <a:latin typeface="Times New Roman" panose="02020603050405020304" pitchFamily="18" charset="0"/>
                <a:ea typeface="+mn-ea"/>
                <a:cs typeface="Times New Roman" panose="02020603050405020304" pitchFamily="18" charset="0"/>
              </a:rPr>
              <a:t>2048.3: Standard for Virtual Reality and Augmented Reality: Immersive Video File and Stream Formats</a:t>
            </a:r>
            <a:endParaRPr lang="en-US" altLang="ko-KR" dirty="0">
              <a:latin typeface="Times New Roman" panose="02020603050405020304" pitchFamily="18" charset="0"/>
              <a:cs typeface="Times New Roman" panose="02020603050405020304" pitchFamily="18" charset="0"/>
            </a:endParaRPr>
          </a:p>
          <a:p>
            <a:pPr marL="742950" lvl="1" indent="-285750">
              <a:lnSpc>
                <a:spcPct val="150000"/>
              </a:lnSpc>
              <a:buFont typeface="Wingdings" panose="05000000000000000000" pitchFamily="2" charset="2"/>
              <a:buChar char="§"/>
            </a:pPr>
            <a:r>
              <a:rPr lang="en-US" altLang="ko-KR" sz="1800" b="0" kern="1200" dirty="0">
                <a:solidFill>
                  <a:schemeClr val="tx1"/>
                </a:solidFill>
                <a:effectLst/>
                <a:latin typeface="Times New Roman" panose="02020603050405020304" pitchFamily="18" charset="0"/>
                <a:ea typeface="+mn-ea"/>
                <a:cs typeface="Times New Roman" panose="02020603050405020304" pitchFamily="18" charset="0"/>
              </a:rPr>
              <a:t>2048.4: Standard for Virtual Reality and Augmented Reality: Person Identity</a:t>
            </a:r>
            <a:endParaRPr lang="en-US" altLang="ko-KR" dirty="0">
              <a:latin typeface="Times New Roman" panose="02020603050405020304" pitchFamily="18" charset="0"/>
              <a:cs typeface="Times New Roman" panose="02020603050405020304" pitchFamily="18" charset="0"/>
            </a:endParaRPr>
          </a:p>
          <a:p>
            <a:pPr marL="742950" lvl="1" indent="-285750">
              <a:lnSpc>
                <a:spcPct val="150000"/>
              </a:lnSpc>
              <a:buFont typeface="Wingdings" panose="05000000000000000000" pitchFamily="2" charset="2"/>
              <a:buChar char="§"/>
            </a:pPr>
            <a:r>
              <a:rPr lang="en-US" altLang="ko-KR" sz="1800" b="0" kern="1200" dirty="0">
                <a:solidFill>
                  <a:schemeClr val="tx1"/>
                </a:solidFill>
                <a:effectLst/>
                <a:latin typeface="Times New Roman" panose="02020603050405020304" pitchFamily="18" charset="0"/>
                <a:ea typeface="+mn-ea"/>
                <a:cs typeface="Times New Roman" panose="02020603050405020304" pitchFamily="18" charset="0"/>
              </a:rPr>
              <a:t>2048.5: Standard for Virtual Reality and Augmented Reality: Environment Safety</a:t>
            </a:r>
            <a:endParaRPr lang="en-US" altLang="ko-KR" dirty="0">
              <a:latin typeface="Times New Roman" panose="02020603050405020304" pitchFamily="18" charset="0"/>
              <a:cs typeface="Times New Roman" panose="02020603050405020304" pitchFamily="18" charset="0"/>
            </a:endParaRPr>
          </a:p>
        </p:txBody>
      </p:sp>
      <p:sp>
        <p:nvSpPr>
          <p:cNvPr id="7" name="바닥글 개체 틀 2">
            <a:extLst>
              <a:ext uri="{FF2B5EF4-FFF2-40B4-BE49-F238E27FC236}">
                <a16:creationId xmlns:a16="http://schemas.microsoft.com/office/drawing/2014/main" id="{DB152F69-1CF5-4553-A8F3-34D4AAC9D800}"/>
              </a:ext>
            </a:extLst>
          </p:cNvPr>
          <p:cNvSpPr>
            <a:spLocks noGrp="1"/>
          </p:cNvSpPr>
          <p:nvPr>
            <p:ph type="ftr" sz="quarter" idx="11"/>
          </p:nvPr>
        </p:nvSpPr>
        <p:spPr>
          <a:xfrm>
            <a:off x="457200" y="6610350"/>
            <a:ext cx="7772400" cy="247650"/>
          </a:xfrm>
        </p:spPr>
        <p:txBody>
          <a:bodyPr/>
          <a:lstStyle/>
          <a:p>
            <a:pPr>
              <a:defRPr/>
            </a:pPr>
            <a:r>
              <a:rPr lang="en-US" sz="800"/>
              <a:t>3079-21-0030-00-0002-Sharing Information on the Current Status of IEEE 2048 WG</a:t>
            </a:r>
            <a:endParaRPr lang="en-US" sz="800" dirty="0"/>
          </a:p>
        </p:txBody>
      </p:sp>
    </p:spTree>
    <p:extLst>
      <p:ext uri="{BB962C8B-B14F-4D97-AF65-F5344CB8AC3E}">
        <p14:creationId xmlns:p14="http://schemas.microsoft.com/office/powerpoint/2010/main" val="646793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782A421-8BFD-4436-909A-15F634055308}"/>
              </a:ext>
            </a:extLst>
          </p:cNvPr>
          <p:cNvSpPr>
            <a:spLocks noGrp="1"/>
          </p:cNvSpPr>
          <p:nvPr>
            <p:ph type="title"/>
          </p:nvPr>
        </p:nvSpPr>
        <p:spPr/>
        <p:txBody>
          <a:bodyPr/>
          <a:lstStyle/>
          <a:p>
            <a:r>
              <a:rPr lang="en-US" altLang="ko-KR" dirty="0"/>
              <a:t>Conclusion and Discussion</a:t>
            </a:r>
            <a:endParaRPr lang="ko-KR" altLang="en-US" dirty="0"/>
          </a:p>
        </p:txBody>
      </p:sp>
      <p:sp>
        <p:nvSpPr>
          <p:cNvPr id="4" name="슬라이드 번호 개체 틀 3">
            <a:extLst>
              <a:ext uri="{FF2B5EF4-FFF2-40B4-BE49-F238E27FC236}">
                <a16:creationId xmlns:a16="http://schemas.microsoft.com/office/drawing/2014/main" id="{810D7334-1CF3-4EB2-9DBB-4DB10BA43DDE}"/>
              </a:ext>
            </a:extLst>
          </p:cNvPr>
          <p:cNvSpPr>
            <a:spLocks noGrp="1"/>
          </p:cNvSpPr>
          <p:nvPr>
            <p:ph type="sldNum" sz="quarter" idx="12"/>
          </p:nvPr>
        </p:nvSpPr>
        <p:spPr/>
        <p:txBody>
          <a:bodyPr/>
          <a:lstStyle/>
          <a:p>
            <a:pPr>
              <a:defRPr/>
            </a:pPr>
            <a:fld id="{2E8BD8E8-FEBE-4B48-A872-D5E72F1EB77B}" type="slidenum">
              <a:rPr lang="en-US" smtClean="0"/>
              <a:pPr>
                <a:defRPr/>
              </a:pPr>
              <a:t>6</a:t>
            </a:fld>
            <a:endParaRPr lang="en-US">
              <a:latin typeface="Myriad Pro" charset="0"/>
            </a:endParaRPr>
          </a:p>
        </p:txBody>
      </p:sp>
      <p:sp>
        <p:nvSpPr>
          <p:cNvPr id="5" name="TextBox 4">
            <a:extLst>
              <a:ext uri="{FF2B5EF4-FFF2-40B4-BE49-F238E27FC236}">
                <a16:creationId xmlns:a16="http://schemas.microsoft.com/office/drawing/2014/main" id="{DF89BBAA-4852-46B0-9589-EBE4FBE698A5}"/>
              </a:ext>
            </a:extLst>
          </p:cNvPr>
          <p:cNvSpPr txBox="1"/>
          <p:nvPr/>
        </p:nvSpPr>
        <p:spPr>
          <a:xfrm>
            <a:off x="756342" y="990600"/>
            <a:ext cx="7631316" cy="873572"/>
          </a:xfrm>
          <a:prstGeom prst="rect">
            <a:avLst/>
          </a:prstGeom>
          <a:noFill/>
        </p:spPr>
        <p:txBody>
          <a:bodyPr wrap="square" rtlCol="0">
            <a:spAutoFit/>
          </a:bodyPr>
          <a:lstStyle/>
          <a:p>
            <a:pPr marL="285750" indent="-285750">
              <a:lnSpc>
                <a:spcPct val="150000"/>
              </a:lnSpc>
              <a:buFont typeface="Wingdings" panose="05000000000000000000" pitchFamily="2" charset="2"/>
              <a:buChar char="v"/>
            </a:pPr>
            <a:r>
              <a:rPr lang="en-US" altLang="ko-KR" dirty="0">
                <a:latin typeface="Times New Roman" panose="02020603050405020304" pitchFamily="18" charset="0"/>
                <a:cs typeface="Times New Roman" panose="02020603050405020304" pitchFamily="18" charset="0"/>
              </a:rPr>
              <a:t>Discuss issue</a:t>
            </a:r>
          </a:p>
          <a:p>
            <a:pPr marL="742950" lvl="1" indent="-285750">
              <a:lnSpc>
                <a:spcPct val="150000"/>
              </a:lnSpc>
              <a:buFont typeface="Wingdings" panose="05000000000000000000" pitchFamily="2" charset="2"/>
              <a:buChar char="§"/>
            </a:pPr>
            <a:r>
              <a:rPr lang="en-US" altLang="ko-KR" dirty="0">
                <a:latin typeface="Times New Roman" panose="02020603050405020304" pitchFamily="18" charset="0"/>
                <a:ea typeface="+mn-ea"/>
                <a:cs typeface="Times New Roman" panose="02020603050405020304" pitchFamily="18" charset="0"/>
              </a:rPr>
              <a:t>We can modify our PAR or propose a new PAR.</a:t>
            </a:r>
          </a:p>
        </p:txBody>
      </p:sp>
      <p:sp>
        <p:nvSpPr>
          <p:cNvPr id="7" name="바닥글 개체 틀 2">
            <a:extLst>
              <a:ext uri="{FF2B5EF4-FFF2-40B4-BE49-F238E27FC236}">
                <a16:creationId xmlns:a16="http://schemas.microsoft.com/office/drawing/2014/main" id="{DB152F69-1CF5-4553-A8F3-34D4AAC9D800}"/>
              </a:ext>
            </a:extLst>
          </p:cNvPr>
          <p:cNvSpPr>
            <a:spLocks noGrp="1"/>
          </p:cNvSpPr>
          <p:nvPr>
            <p:ph type="ftr" sz="quarter" idx="11"/>
          </p:nvPr>
        </p:nvSpPr>
        <p:spPr>
          <a:xfrm>
            <a:off x="457200" y="6610350"/>
            <a:ext cx="7772400" cy="247650"/>
          </a:xfrm>
        </p:spPr>
        <p:txBody>
          <a:bodyPr/>
          <a:lstStyle/>
          <a:p>
            <a:pPr>
              <a:defRPr/>
            </a:pPr>
            <a:r>
              <a:rPr lang="en-US" sz="800"/>
              <a:t>3079-21-0030-00-0002-Sharing Information on the Current Status of IEEE 2048 WG</a:t>
            </a:r>
            <a:endParaRPr lang="en-US" sz="800" dirty="0"/>
          </a:p>
        </p:txBody>
      </p:sp>
    </p:spTree>
    <p:extLst>
      <p:ext uri="{BB962C8B-B14F-4D97-AF65-F5344CB8AC3E}">
        <p14:creationId xmlns:p14="http://schemas.microsoft.com/office/powerpoint/2010/main" val="3938827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7573</TotalTime>
  <Words>1205</Words>
  <Application>Microsoft Office PowerPoint</Application>
  <PresentationFormat>화면 슬라이드 쇼(4:3)</PresentationFormat>
  <Paragraphs>190</Paragraphs>
  <Slides>8</Slides>
  <Notes>2</Notes>
  <HiddenSlides>0</HiddenSlides>
  <MMClips>0</MMClips>
  <ScaleCrop>false</ScaleCrop>
  <HeadingPairs>
    <vt:vector size="6" baseType="variant">
      <vt:variant>
        <vt:lpstr>사용한 글꼴</vt:lpstr>
      </vt:variant>
      <vt:variant>
        <vt:i4>7</vt:i4>
      </vt:variant>
      <vt:variant>
        <vt:lpstr>테마</vt:lpstr>
      </vt:variant>
      <vt:variant>
        <vt:i4>3</vt:i4>
      </vt:variant>
      <vt:variant>
        <vt:lpstr>슬라이드 제목</vt:lpstr>
      </vt:variant>
      <vt:variant>
        <vt:i4>8</vt:i4>
      </vt:variant>
    </vt:vector>
  </HeadingPairs>
  <TitlesOfParts>
    <vt:vector size="18" baseType="lpstr">
      <vt:lpstr>맑은 고딕</vt:lpstr>
      <vt:lpstr>Arial</vt:lpstr>
      <vt:lpstr>Calibri</vt:lpstr>
      <vt:lpstr>Myriad Pro</vt:lpstr>
      <vt:lpstr>Times New Roman</vt:lpstr>
      <vt:lpstr>Verdana</vt:lpstr>
      <vt:lpstr>Wingdings</vt:lpstr>
      <vt:lpstr>IEEE-SA Powerpoint Template</vt:lpstr>
      <vt:lpstr>Office 테마</vt:lpstr>
      <vt:lpstr>1_Office 테마</vt:lpstr>
      <vt:lpstr>PowerPoint 프레젠테이션</vt:lpstr>
      <vt:lpstr>Compliance with  IEEE Standards Policies and Procedures</vt:lpstr>
      <vt:lpstr>IEEE 3079 HMD Based VR Sickness Reducing Technology Dong Il Dillon Seo, dillon.seo@telekom-capital.com</vt:lpstr>
      <vt:lpstr>IEEE 2048 WG</vt:lpstr>
      <vt:lpstr>IEEE 2048 WG</vt:lpstr>
      <vt:lpstr>Conclusion and Discussion</vt:lpstr>
      <vt:lpstr>Conclusion and Discussion</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jkenny</dc:creator>
  <cp:lastModifiedBy>Jeong Sangkwon</cp:lastModifiedBy>
  <cp:revision>309</cp:revision>
  <dcterms:created xsi:type="dcterms:W3CDTF">2014-10-13T13:02:20Z</dcterms:created>
  <dcterms:modified xsi:type="dcterms:W3CDTF">2021-04-18T08:50:19Z</dcterms:modified>
</cp:coreProperties>
</file>