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8" r:id="rId1"/>
    <p:sldMasterId id="2147483899" r:id="rId2"/>
    <p:sldMasterId id="2147483912" r:id="rId3"/>
  </p:sldMasterIdLst>
  <p:notesMasterIdLst>
    <p:notesMasterId r:id="rId19"/>
  </p:notesMasterIdLst>
  <p:handoutMasterIdLst>
    <p:handoutMasterId r:id="rId20"/>
  </p:handoutMasterIdLst>
  <p:sldIdLst>
    <p:sldId id="325" r:id="rId4"/>
    <p:sldId id="365" r:id="rId5"/>
    <p:sldId id="366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83" r:id="rId15"/>
    <p:sldId id="384" r:id="rId16"/>
    <p:sldId id="385" r:id="rId17"/>
    <p:sldId id="35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FDC82F"/>
    <a:srgbClr val="009FDA"/>
    <a:srgbClr val="001FA1"/>
    <a:srgbClr val="0066A1"/>
    <a:srgbClr val="E37222"/>
    <a:srgbClr val="69BE28"/>
    <a:srgbClr val="6B1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4" autoAdjust="0"/>
    <p:restoredTop sz="91482" autoAdjust="0"/>
  </p:normalViewPr>
  <p:slideViewPr>
    <p:cSldViewPr>
      <p:cViewPr varScale="1">
        <p:scale>
          <a:sx n="140" d="100"/>
          <a:sy n="140" d="100"/>
        </p:scale>
        <p:origin x="171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B6451FB5-4252-AA4F-BE74-2C59450FA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96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7FCCA5F2-1146-D048-AEE3-411CEBD21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507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9656C4-EB93-4304-8A14-93735C71600A}" type="slidenum">
              <a:rPr lang="en-US"/>
              <a:pPr/>
              <a:t>0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 dirty="0">
              <a:ea typeface="Geneva" pitchFamily="34" charset="0"/>
              <a:cs typeface="Genev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64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CCA5F2-1146-D048-AEE3-411CEBD21B4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66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CCA5F2-1146-D048-AEE3-411CEBD21B4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31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CCA5F2-1146-D048-AEE3-411CEBD21B4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36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CCA5F2-1146-D048-AEE3-411CEBD21B4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75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CCA5F2-1146-D048-AEE3-411CEBD21B4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21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CCA5F2-1146-D048-AEE3-411CEBD21B4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9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CCA5F2-1146-D048-AEE3-411CEBD21B4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10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CCA5F2-1146-D048-AEE3-411CEBD21B4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51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CCA5F2-1146-D048-AEE3-411CEBD21B4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64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CCA5F2-1146-D048-AEE3-411CEBD21B4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63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CCA5F2-1146-D048-AEE3-411CEBD21B4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20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CCA5F2-1146-D048-AEE3-411CEBD21B4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10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Stock_000000821333Medium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 descr="IEEE_SA_Bar_Graphic_long_rgb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0" y="501650"/>
            <a:ext cx="9144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IEEE_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785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7391400" cy="533400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6477000" cy="533400"/>
          </a:xfr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DB43-830D-1046-BFA1-567429D8333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3079-21-0042-00-0001-Introduction of IEEE 2888 WG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3079-21-0042-00-0001-Introduction of IEEE 2888 WG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8E80B-1874-4C45-88EE-460E555FCA9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3079-21-0042-00-0001-Introduction of IEEE 2888 WG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DF435-CD6A-B846-9508-AB4D904659D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0274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3079-21-0042-00-0001-Introduction of IEEE 2888 WG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097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2547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ko-KR" altLang="en-US" sz="2800" b="1">
                <a:solidFill>
                  <a:schemeClr val="tx2"/>
                </a:solidFill>
                <a:cs typeface="ＭＳ Ｐゴシック" pitchFamily="-112" charset="-128"/>
              </a:defRPr>
            </a:lvl1pPr>
          </a:lstStyle>
          <a:p>
            <a:pPr lvl="0" eaLnBrk="0" fontAlgn="base" hangingPunct="0">
              <a:spcAft>
                <a:spcPct val="0"/>
              </a:spcAft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0535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9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0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3079-21-0042-00-0001-Introduction of IEEE 2888 WG</a:t>
            </a:r>
            <a:endParaRPr lang="en-US" dirty="0"/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125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3079-21-0042-00-0001-Introduction of IEEE 2888 WG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964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3079-21-0042-00-0001-Introduction of IEEE 2888 WG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217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3079-21-0042-00-0001-Introduction of IEEE 2888 WG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62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3079-21-0042-00-0001-Introduction of IEEE 2888 WG</a:t>
            </a:r>
            <a:endParaRPr lang="en-US" dirty="0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472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9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3079-21-0042-00-0001-Introduction of IEEE 2888 WG</a:t>
            </a:r>
            <a:endParaRPr lang="en-US" dirty="0"/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5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2400"/>
            <a:ext cx="8077200" cy="76200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3079-21-0042-00-0001-Introduction of IEEE 2888 WG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E1C35-070C-B34E-A7FF-C7EF50ECC00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3079-21-0042-00-0001-Introduction of IEEE 2888 WG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54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3079-21-0042-00-0001-Introduction of IEEE 2888 WG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388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3079-21-0042-00-0001-Introduction of IEEE 2888 WG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446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3079-21-0042-00-0001-Introduction of IEEE 2888 WG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366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7203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00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001476"/>
            <a:ext cx="8458200" cy="214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 userDrawn="1"/>
        </p:nvSpPr>
        <p:spPr>
          <a:xfrm>
            <a:off x="0" y="1023815"/>
            <a:ext cx="9144000" cy="160997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344309"/>
          </a:xfrm>
        </p:spPr>
        <p:txBody>
          <a:bodyPr anchor="ctr">
            <a:normAutofit/>
          </a:bodyPr>
          <a:lstStyle>
            <a:lvl1pPr algn="ctr">
              <a:defRPr sz="4800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3079-21-0042-00-0001-Introduction of IEEE 2888 WG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3154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attern_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91440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pattern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263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pattern_0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0"/>
            <a:ext cx="71818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336801"/>
            <a:ext cx="6858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60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3079-21-0042-00-0001-Introduction of IEEE 2888 WG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E1CE7A8-BA9E-4DCB-BE1F-6785074DEF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9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3079-21-0042-00-0001-Introduction of IEEE 2888 WG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91466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3079-21-0042-00-0001-Introduction of IEEE 2888 WG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378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3079-21-0042-00-0001-Introduction of IEEE 2888 WG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51530-862B-9346-A97E-4A574C8B779C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3079-21-0042-00-0001-Introduction of IEEE 2888 WG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79538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3079-21-0042-00-0001-Introduction of IEEE 2888 WG</a:t>
            </a:r>
          </a:p>
        </p:txBody>
      </p:sp>
      <p:sp>
        <p:nvSpPr>
          <p:cNvPr id="1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7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F1DA4E6-C195-4C7B-B23E-D01A6A5A25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731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3079-21-0042-00-0001-Introduction of IEEE 2888 WG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CA362BF-C9A2-4FB6-8BDC-F051490F3D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443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3079-21-0042-00-0001-Introduction of IEEE 2888 WG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14E5D77-DD01-4493-BAD3-ADD6993D13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974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3079-21-0042-00-0001-Introduction of IEEE 2888 WG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27540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3079-21-0042-00-0001-Introduction of IEEE 2888 WG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6299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3079-21-0042-00-0001-Introduction of IEEE 2888 WG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27349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3079-21-0042-00-0001-Introduction of IEEE 2888 WG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4851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3079-21-0042-00-0001-Introduction of IEEE 2888 WG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AEA6A-4D89-7943-A8FF-D2FD5DF21EDA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3079-21-0042-00-0001-Introduction of IEEE 2888 WG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33148-389D-4145-BA83-3955F191B08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2400"/>
            <a:ext cx="8077200" cy="76200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3079-21-0042-00-0001-Introduction of IEEE 2888 WG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7D910-186D-B944-A59B-CFB2E82D193D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3079-21-0042-00-0001-Introduction of IEEE 2888 WG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BF26B-5BF7-A441-824D-2B58A1CEF3A6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3079-21-0042-00-0001-Introduction of IEEE 2888 WG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890C-18FA-EB4D-A659-13D1100DA7A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3079-21-0042-00-0001-Introduction of IEEE 2888 WG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DE15D-E6AD-C14A-8CF8-1C5B9405B462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IEEE_SA_Bar_Graphic_long_rgb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900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3079-21-0042-00-0001-Introduction of IEEE 2888 WG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5850" y="66294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>
                <a:solidFill>
                  <a:srgbClr val="000000"/>
                </a:solidFill>
                <a:latin typeface="Arial" pitchFamily="-84" charset="0"/>
              </a:defRPr>
            </a:lvl1pPr>
          </a:lstStyle>
          <a:p>
            <a:pPr>
              <a:defRPr/>
            </a:pPr>
            <a:fld id="{2E8BD8E8-FEBE-4B48-A872-D5E72F1EB77B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pic>
        <p:nvPicPr>
          <p:cNvPr id="1032" name="Picture 24" descr="IEEE_whit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8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3079-21-0042-00-0001-Introduction of IEEE 2888 WG</a:t>
            </a: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1" name="Picture 24" descr="IEEE_white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A82BADF-1C41-46E8-83B0-638BA0B7F64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  <p:pic>
        <p:nvPicPr>
          <p:cNvPr id="12" name="Picture 23" descr="IEEE_SA_Bar_Graphic_long_rgb">
            <a:extLst>
              <a:ext uri="{FF2B5EF4-FFF2-40B4-BE49-F238E27FC236}">
                <a16:creationId xmlns:a16="http://schemas.microsoft.com/office/drawing/2014/main" id="{75C9D90F-5989-45BC-97CE-2CCBD1CED4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-23019" y="6154783"/>
            <a:ext cx="91900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4" descr="IEEE_white">
            <a:extLst>
              <a:ext uri="{FF2B5EF4-FFF2-40B4-BE49-F238E27FC236}">
                <a16:creationId xmlns:a16="http://schemas.microsoft.com/office/drawing/2014/main" id="{D017F24A-097C-497D-B202-3F04A05189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977981" y="6230983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174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hf hd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lang="ko-KR" altLang="en-US"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366" y="134881"/>
            <a:ext cx="8699545" cy="588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367" y="999920"/>
            <a:ext cx="8699544" cy="5286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48438" y="6481833"/>
            <a:ext cx="20574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66" y="6481834"/>
            <a:ext cx="30861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r>
              <a:rPr lang="en-US" altLang="ko-KR"/>
              <a:t>3079-21-0042-00-0001-Introduction of IEEE 2888 WG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9511" y="6481833"/>
            <a:ext cx="20574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fld id="{089BD885-491E-4550-AA81-9CDC0E8A55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633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guides/bylaws/sect6-7.html#6" TargetMode="External"/><Relationship Id="rId2" Type="http://schemas.openxmlformats.org/officeDocument/2006/relationships/hyperlink" Target="http://standards.ieee.org/develop/policies/bylaws/sect6-7.html#7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[Introduction</a:t>
            </a:r>
            <a:r>
              <a:rPr lang="ko-KR" altLang="en-US" dirty="0"/>
              <a:t> </a:t>
            </a:r>
            <a:r>
              <a:rPr lang="en-US" altLang="ko-KR" dirty="0"/>
              <a:t>of</a:t>
            </a:r>
            <a:r>
              <a:rPr lang="ko-KR" altLang="en-US" dirty="0"/>
              <a:t> </a:t>
            </a:r>
            <a:r>
              <a:rPr lang="en-US" dirty="0"/>
              <a:t>IEEE 2888 WG]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-76200" y="3352800"/>
            <a:ext cx="4343400" cy="828675"/>
          </a:xfrm>
        </p:spPr>
        <p:txBody>
          <a:bodyPr/>
          <a:lstStyle/>
          <a:p>
            <a:r>
              <a:rPr lang="en-US" altLang="ko-KR" dirty="0"/>
              <a:t>[Sangkwon Peter Jeong / JoyFun]</a:t>
            </a:r>
          </a:p>
        </p:txBody>
      </p:sp>
    </p:spTree>
    <p:extLst>
      <p:ext uri="{BB962C8B-B14F-4D97-AF65-F5344CB8AC3E}">
        <p14:creationId xmlns:p14="http://schemas.microsoft.com/office/powerpoint/2010/main" val="4271947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3F14A7-588A-458B-94FE-C1C35FDDF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Each Part of IEEE 2888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E83153D-1BAF-4A3E-B589-DEE130BA2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3079-21-0042-00-0001-Introduction of IEEE 2888 WG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5198D65-7763-4B34-86ED-3FB6D5170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9</a:t>
            </a:fld>
            <a:endParaRPr lang="en-US">
              <a:latin typeface="Myriad Pro" charset="0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E24E44C0-9A62-44B5-A51A-0E6D93A43C64}"/>
              </a:ext>
            </a:extLst>
          </p:cNvPr>
          <p:cNvGrpSpPr/>
          <p:nvPr/>
        </p:nvGrpSpPr>
        <p:grpSpPr>
          <a:xfrm>
            <a:off x="228600" y="1295400"/>
            <a:ext cx="8686800" cy="4267200"/>
            <a:chOff x="886922" y="490505"/>
            <a:chExt cx="6839253" cy="3287848"/>
          </a:xfrm>
        </p:grpSpPr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75685B87-EC54-4C98-BB89-96A1C3179F43}"/>
                </a:ext>
              </a:extLst>
            </p:cNvPr>
            <p:cNvSpPr/>
            <p:nvPr/>
          </p:nvSpPr>
          <p:spPr>
            <a:xfrm>
              <a:off x="1568411" y="3026445"/>
              <a:ext cx="5510622" cy="641897"/>
            </a:xfrm>
            <a:prstGeom prst="ellipse">
              <a:avLst/>
            </a:prstGeom>
            <a:solidFill>
              <a:srgbClr val="F9FDD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IoT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F137F4B5-AE1C-40FF-86D6-6DF481B38EF3}"/>
                </a:ext>
              </a:extLst>
            </p:cNvPr>
            <p:cNvSpPr/>
            <p:nvPr/>
          </p:nvSpPr>
          <p:spPr>
            <a:xfrm>
              <a:off x="2176771" y="490506"/>
              <a:ext cx="1385569" cy="82962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</a:rPr>
                <a:t>Cyber World 1 (Metaverse, Simulation, VR, Games etc.)</a:t>
              </a:r>
              <a:endParaRPr lang="ko-KR" altLang="en-US" sz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8DB2F79A-6437-413D-AED5-F607FA40325B}"/>
                </a:ext>
              </a:extLst>
            </p:cNvPr>
            <p:cNvSpPr/>
            <p:nvPr/>
          </p:nvSpPr>
          <p:spPr>
            <a:xfrm>
              <a:off x="5064885" y="490505"/>
              <a:ext cx="1385570" cy="82962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</a:rPr>
                <a:t>Cyber World 2 (Metaverse, Simulation, VR, Games etc.)</a:t>
              </a:r>
              <a:endParaRPr lang="ko-KR" altLang="en-US" sz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289063B5-E364-4265-A1BD-472CF3054CBB}"/>
                </a:ext>
              </a:extLst>
            </p:cNvPr>
            <p:cNvSpPr/>
            <p:nvPr/>
          </p:nvSpPr>
          <p:spPr>
            <a:xfrm>
              <a:off x="2176774" y="2948732"/>
              <a:ext cx="1385569" cy="82962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</a:rPr>
                <a:t>Physical World (Sensors)</a:t>
              </a:r>
              <a:endParaRPr lang="ko-KR" altLang="en-US" sz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DC9BC45E-70A1-491F-9CD3-48718F1ECAF2}"/>
                </a:ext>
              </a:extLst>
            </p:cNvPr>
            <p:cNvSpPr/>
            <p:nvPr/>
          </p:nvSpPr>
          <p:spPr>
            <a:xfrm>
              <a:off x="5064888" y="2948731"/>
              <a:ext cx="1385570" cy="82962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</a:rPr>
                <a:t>Physical World (Actuators)</a:t>
              </a:r>
              <a:endParaRPr lang="ko-KR" altLang="en-US" sz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11" name="직선 화살표 연결선 10">
              <a:extLst>
                <a:ext uri="{FF2B5EF4-FFF2-40B4-BE49-F238E27FC236}">
                  <a16:creationId xmlns:a16="http://schemas.microsoft.com/office/drawing/2014/main" id="{3CDF882B-7D59-42DD-A11E-8DD52F187362}"/>
                </a:ext>
              </a:extLst>
            </p:cNvPr>
            <p:cNvCxnSpPr>
              <a:cxnSpLocks/>
              <a:stCxn id="7" idx="3"/>
              <a:endCxn id="8" idx="1"/>
            </p:cNvCxnSpPr>
            <p:nvPr/>
          </p:nvCxnSpPr>
          <p:spPr>
            <a:xfrm flipV="1">
              <a:off x="3562340" y="905316"/>
              <a:ext cx="1502545" cy="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화살표 연결선 11">
              <a:extLst>
                <a:ext uri="{FF2B5EF4-FFF2-40B4-BE49-F238E27FC236}">
                  <a16:creationId xmlns:a16="http://schemas.microsoft.com/office/drawing/2014/main" id="{637B555F-DA5C-4036-9DDE-1233F09F3184}"/>
                </a:ext>
              </a:extLst>
            </p:cNvPr>
            <p:cNvCxnSpPr>
              <a:cxnSpLocks/>
              <a:stCxn id="7" idx="2"/>
              <a:endCxn id="9" idx="0"/>
            </p:cNvCxnSpPr>
            <p:nvPr/>
          </p:nvCxnSpPr>
          <p:spPr>
            <a:xfrm>
              <a:off x="2869556" y="1320127"/>
              <a:ext cx="3" cy="162860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화살표 연결선 12">
              <a:extLst>
                <a:ext uri="{FF2B5EF4-FFF2-40B4-BE49-F238E27FC236}">
                  <a16:creationId xmlns:a16="http://schemas.microsoft.com/office/drawing/2014/main" id="{7FCE16DE-E65B-4E41-9B5B-23484C17D90E}"/>
                </a:ext>
              </a:extLst>
            </p:cNvPr>
            <p:cNvCxnSpPr>
              <a:cxnSpLocks/>
              <a:stCxn id="8" idx="2"/>
              <a:endCxn id="10" idx="0"/>
            </p:cNvCxnSpPr>
            <p:nvPr/>
          </p:nvCxnSpPr>
          <p:spPr>
            <a:xfrm>
              <a:off x="5757670" y="1320126"/>
              <a:ext cx="3" cy="162860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화살표 연결선 13">
              <a:extLst>
                <a:ext uri="{FF2B5EF4-FFF2-40B4-BE49-F238E27FC236}">
                  <a16:creationId xmlns:a16="http://schemas.microsoft.com/office/drawing/2014/main" id="{1B172C88-3874-4DB7-BAB4-D9B0AC58EC2C}"/>
                </a:ext>
              </a:extLst>
            </p:cNvPr>
            <p:cNvCxnSpPr>
              <a:cxnSpLocks/>
            </p:cNvCxnSpPr>
            <p:nvPr/>
          </p:nvCxnSpPr>
          <p:spPr>
            <a:xfrm>
              <a:off x="6100238" y="1320125"/>
              <a:ext cx="0" cy="162860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화살표 연결선 14">
              <a:extLst>
                <a:ext uri="{FF2B5EF4-FFF2-40B4-BE49-F238E27FC236}">
                  <a16:creationId xmlns:a16="http://schemas.microsoft.com/office/drawing/2014/main" id="{B30C1F64-D4F9-4377-8D61-ECA2AA5B6CC6}"/>
                </a:ext>
              </a:extLst>
            </p:cNvPr>
            <p:cNvCxnSpPr>
              <a:cxnSpLocks/>
            </p:cNvCxnSpPr>
            <p:nvPr/>
          </p:nvCxnSpPr>
          <p:spPr>
            <a:xfrm>
              <a:off x="2537081" y="1320123"/>
              <a:ext cx="0" cy="162860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01B80E4-30A3-49AA-B6A2-4B70EFC3F7A7}"/>
                </a:ext>
              </a:extLst>
            </p:cNvPr>
            <p:cNvSpPr txBox="1"/>
            <p:nvPr/>
          </p:nvSpPr>
          <p:spPr>
            <a:xfrm>
              <a:off x="886924" y="1549357"/>
              <a:ext cx="1507850" cy="21342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Sensor Data</a:t>
              </a:r>
              <a:endParaRPr lang="ko-KR" altLang="en-US" sz="12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9497C6A-241C-4404-A9DA-12E4B7ADE2F1}"/>
                </a:ext>
              </a:extLst>
            </p:cNvPr>
            <p:cNvSpPr txBox="1"/>
            <p:nvPr/>
          </p:nvSpPr>
          <p:spPr>
            <a:xfrm>
              <a:off x="886923" y="1988666"/>
              <a:ext cx="1507850" cy="21342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Sensor Capability</a:t>
              </a:r>
              <a:endParaRPr lang="ko-KR" altLang="en-US" sz="12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6581964-88A9-48F8-849C-9025CF443742}"/>
                </a:ext>
              </a:extLst>
            </p:cNvPr>
            <p:cNvSpPr txBox="1"/>
            <p:nvPr/>
          </p:nvSpPr>
          <p:spPr>
            <a:xfrm>
              <a:off x="886922" y="2427975"/>
              <a:ext cx="1507850" cy="21342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Sensor APIs</a:t>
              </a:r>
              <a:endParaRPr lang="ko-KR" altLang="en-US" sz="12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2A5C8F-A95E-46E1-9B44-6D2BD565F760}"/>
                </a:ext>
              </a:extLst>
            </p:cNvPr>
            <p:cNvSpPr txBox="1"/>
            <p:nvPr/>
          </p:nvSpPr>
          <p:spPr>
            <a:xfrm>
              <a:off x="6218325" y="1549357"/>
              <a:ext cx="1507850" cy="2134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Actuator Commands</a:t>
              </a:r>
              <a:endParaRPr lang="ko-KR" altLang="en-US" sz="12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715716C-D03A-4D3A-B205-6BF318958031}"/>
                </a:ext>
              </a:extLst>
            </p:cNvPr>
            <p:cNvSpPr txBox="1"/>
            <p:nvPr/>
          </p:nvSpPr>
          <p:spPr>
            <a:xfrm>
              <a:off x="6218324" y="1988666"/>
              <a:ext cx="1507850" cy="2134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Actuator Capability</a:t>
              </a:r>
              <a:endParaRPr lang="ko-KR" altLang="en-US" sz="12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F600B05-3F47-45BD-B121-BBC82B9292C7}"/>
                </a:ext>
              </a:extLst>
            </p:cNvPr>
            <p:cNvSpPr txBox="1"/>
            <p:nvPr/>
          </p:nvSpPr>
          <p:spPr>
            <a:xfrm>
              <a:off x="6218323" y="2427975"/>
              <a:ext cx="1507850" cy="2134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Actuator APIs</a:t>
              </a:r>
              <a:endParaRPr lang="ko-KR" altLang="en-US" sz="12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CC9FA1-4FD5-4E69-8B53-D82CCB78B53E}"/>
                </a:ext>
              </a:extLst>
            </p:cNvPr>
            <p:cNvSpPr txBox="1"/>
            <p:nvPr/>
          </p:nvSpPr>
          <p:spPr>
            <a:xfrm>
              <a:off x="3722613" y="1000977"/>
              <a:ext cx="1181375" cy="35571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Digital Thing Definition</a:t>
              </a:r>
              <a:endParaRPr lang="ko-KR" altLang="en-US" sz="12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7E9F53D-6522-4620-AF01-E7567239BE21}"/>
                </a:ext>
              </a:extLst>
            </p:cNvPr>
            <p:cNvSpPr txBox="1"/>
            <p:nvPr/>
          </p:nvSpPr>
          <p:spPr>
            <a:xfrm>
              <a:off x="3722612" y="1440286"/>
              <a:ext cx="1181375" cy="35571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Digital Thing Synchronization</a:t>
              </a:r>
              <a:endParaRPr lang="ko-KR" altLang="en-US" sz="12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025EC7C-44F6-4D5D-BDCB-1CD5A60009B8}"/>
                </a:ext>
              </a:extLst>
            </p:cNvPr>
            <p:cNvSpPr txBox="1"/>
            <p:nvPr/>
          </p:nvSpPr>
          <p:spPr>
            <a:xfrm>
              <a:off x="3722611" y="1879595"/>
              <a:ext cx="1181375" cy="35571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Digital Thing</a:t>
              </a:r>
              <a:br>
                <a:rPr lang="en-US" altLang="ko-KR" sz="1200" dirty="0"/>
              </a:br>
              <a:r>
                <a:rPr lang="en-US" altLang="ko-KR" sz="1200" dirty="0"/>
                <a:t>Mission Control</a:t>
              </a:r>
              <a:endParaRPr lang="ko-KR" altLang="en-US" sz="1200" dirty="0"/>
            </a:p>
          </p:txBody>
        </p:sp>
      </p:grp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784982CE-0CE1-4D82-9A73-611417DF88CE}"/>
              </a:ext>
            </a:extLst>
          </p:cNvPr>
          <p:cNvSpPr/>
          <p:nvPr/>
        </p:nvSpPr>
        <p:spPr>
          <a:xfrm>
            <a:off x="6934199" y="2438400"/>
            <a:ext cx="2057401" cy="1828800"/>
          </a:xfrm>
          <a:prstGeom prst="roundRect">
            <a:avLst>
              <a:gd name="adj" fmla="val 12500"/>
            </a:avLst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B87546EF-01B9-4EAC-8655-EF9754A14600}"/>
              </a:ext>
            </a:extLst>
          </p:cNvPr>
          <p:cNvCxnSpPr>
            <a:cxnSpLocks/>
            <a:endCxn id="34" idx="6"/>
          </p:cNvCxnSpPr>
          <p:nvPr/>
        </p:nvCxnSpPr>
        <p:spPr>
          <a:xfrm>
            <a:off x="0" y="6008713"/>
            <a:ext cx="4292937" cy="731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타원 31">
            <a:extLst>
              <a:ext uri="{FF2B5EF4-FFF2-40B4-BE49-F238E27FC236}">
                <a16:creationId xmlns:a16="http://schemas.microsoft.com/office/drawing/2014/main" id="{DF7F475C-C0CD-4784-8C52-9D64C6FDCF6E}"/>
              </a:ext>
            </a:extLst>
          </p:cNvPr>
          <p:cNvSpPr/>
          <p:nvPr/>
        </p:nvSpPr>
        <p:spPr>
          <a:xfrm flipH="1">
            <a:off x="4499569" y="5943600"/>
            <a:ext cx="144861" cy="14486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2E12E5D6-7C90-4E45-89D2-CCCD70B98906}"/>
              </a:ext>
            </a:extLst>
          </p:cNvPr>
          <p:cNvSpPr/>
          <p:nvPr/>
        </p:nvSpPr>
        <p:spPr>
          <a:xfrm flipH="1">
            <a:off x="4706201" y="5943600"/>
            <a:ext cx="144861" cy="14486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5AB9B9A2-3318-4886-90ED-2B71EF94EA01}"/>
              </a:ext>
            </a:extLst>
          </p:cNvPr>
          <p:cNvSpPr/>
          <p:nvPr/>
        </p:nvSpPr>
        <p:spPr>
          <a:xfrm flipH="1">
            <a:off x="4292937" y="5943600"/>
            <a:ext cx="144861" cy="14486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8ABB2536-8EBA-4AFD-83E3-63FB4E7E6527}"/>
              </a:ext>
            </a:extLst>
          </p:cNvPr>
          <p:cNvCxnSpPr>
            <a:cxnSpLocks/>
          </p:cNvCxnSpPr>
          <p:nvPr/>
        </p:nvCxnSpPr>
        <p:spPr>
          <a:xfrm>
            <a:off x="4851059" y="6008713"/>
            <a:ext cx="4292941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594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6819F1-25FB-4741-8FC3-57546F874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Each Part of IEEE 2888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C4FDBA7-BD17-4A8E-A2E9-BAFDD66A6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3079-21-0042-00-0001-Introduction of IEEE 2888 WG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691E6EE-DDC8-4E58-89DC-C5E8F09FC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10</a:t>
            </a:fld>
            <a:endParaRPr lang="en-US">
              <a:latin typeface="Myriad Pro" charset="0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8D9DC1CE-9036-441E-832B-50877F2813F7}"/>
              </a:ext>
            </a:extLst>
          </p:cNvPr>
          <p:cNvGrpSpPr/>
          <p:nvPr/>
        </p:nvGrpSpPr>
        <p:grpSpPr>
          <a:xfrm>
            <a:off x="228600" y="1295400"/>
            <a:ext cx="8686800" cy="4267200"/>
            <a:chOff x="886922" y="490505"/>
            <a:chExt cx="6839253" cy="3287848"/>
          </a:xfrm>
        </p:grpSpPr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07FEF54B-65BC-4B01-9EEA-E6F81F276919}"/>
                </a:ext>
              </a:extLst>
            </p:cNvPr>
            <p:cNvSpPr/>
            <p:nvPr/>
          </p:nvSpPr>
          <p:spPr>
            <a:xfrm>
              <a:off x="1568411" y="3026445"/>
              <a:ext cx="5510622" cy="641897"/>
            </a:xfrm>
            <a:prstGeom prst="ellipse">
              <a:avLst/>
            </a:prstGeom>
            <a:solidFill>
              <a:srgbClr val="F9FDD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IoT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52E7764C-C7C7-430A-806C-3C32140C9F98}"/>
                </a:ext>
              </a:extLst>
            </p:cNvPr>
            <p:cNvSpPr/>
            <p:nvPr/>
          </p:nvSpPr>
          <p:spPr>
            <a:xfrm>
              <a:off x="2176771" y="490506"/>
              <a:ext cx="1385569" cy="82962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</a:rPr>
                <a:t>Cyber World 1 (Metaverse, Simulation, VR, Games etc.)</a:t>
              </a:r>
              <a:endParaRPr lang="ko-KR" altLang="en-US" sz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476EB675-9DF9-4D6F-93F9-4C383ABC1F01}"/>
                </a:ext>
              </a:extLst>
            </p:cNvPr>
            <p:cNvSpPr/>
            <p:nvPr/>
          </p:nvSpPr>
          <p:spPr>
            <a:xfrm>
              <a:off x="5064885" y="490505"/>
              <a:ext cx="1385570" cy="82962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</a:rPr>
                <a:t>Cyber World 2 (Metaverse, Simulation, VR, Games etc.)</a:t>
              </a:r>
              <a:endParaRPr lang="ko-KR" altLang="en-US" sz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9980FF37-9ADF-4E2E-A5EB-FBD31A8AAE23}"/>
                </a:ext>
              </a:extLst>
            </p:cNvPr>
            <p:cNvSpPr/>
            <p:nvPr/>
          </p:nvSpPr>
          <p:spPr>
            <a:xfrm>
              <a:off x="2176774" y="2948732"/>
              <a:ext cx="1385569" cy="82962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</a:rPr>
                <a:t>Physical World (Sensors)</a:t>
              </a:r>
              <a:endParaRPr lang="ko-KR" altLang="en-US" sz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FB526DC0-D631-4C6E-A2FC-0B9D63F9E4BF}"/>
                </a:ext>
              </a:extLst>
            </p:cNvPr>
            <p:cNvSpPr/>
            <p:nvPr/>
          </p:nvSpPr>
          <p:spPr>
            <a:xfrm>
              <a:off x="5064888" y="2948731"/>
              <a:ext cx="1385570" cy="82962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</a:rPr>
                <a:t>Physical World (Actuators)</a:t>
              </a:r>
              <a:endParaRPr lang="ko-KR" altLang="en-US" sz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11" name="직선 화살표 연결선 10">
              <a:extLst>
                <a:ext uri="{FF2B5EF4-FFF2-40B4-BE49-F238E27FC236}">
                  <a16:creationId xmlns:a16="http://schemas.microsoft.com/office/drawing/2014/main" id="{71CA6938-AC00-4CF5-8C5C-F45AEB91C4E4}"/>
                </a:ext>
              </a:extLst>
            </p:cNvPr>
            <p:cNvCxnSpPr>
              <a:cxnSpLocks/>
              <a:stCxn id="7" idx="3"/>
              <a:endCxn id="8" idx="1"/>
            </p:cNvCxnSpPr>
            <p:nvPr/>
          </p:nvCxnSpPr>
          <p:spPr>
            <a:xfrm flipV="1">
              <a:off x="3562340" y="905316"/>
              <a:ext cx="1502545" cy="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화살표 연결선 11">
              <a:extLst>
                <a:ext uri="{FF2B5EF4-FFF2-40B4-BE49-F238E27FC236}">
                  <a16:creationId xmlns:a16="http://schemas.microsoft.com/office/drawing/2014/main" id="{AB21F1C5-BD15-4726-9739-E7B50E226814}"/>
                </a:ext>
              </a:extLst>
            </p:cNvPr>
            <p:cNvCxnSpPr>
              <a:cxnSpLocks/>
              <a:stCxn id="7" idx="2"/>
              <a:endCxn id="9" idx="0"/>
            </p:cNvCxnSpPr>
            <p:nvPr/>
          </p:nvCxnSpPr>
          <p:spPr>
            <a:xfrm>
              <a:off x="2869556" y="1320127"/>
              <a:ext cx="3" cy="162860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화살표 연결선 12">
              <a:extLst>
                <a:ext uri="{FF2B5EF4-FFF2-40B4-BE49-F238E27FC236}">
                  <a16:creationId xmlns:a16="http://schemas.microsoft.com/office/drawing/2014/main" id="{80FA2B29-393F-4A6C-9B32-B889278DA56B}"/>
                </a:ext>
              </a:extLst>
            </p:cNvPr>
            <p:cNvCxnSpPr>
              <a:cxnSpLocks/>
              <a:stCxn id="8" idx="2"/>
              <a:endCxn id="10" idx="0"/>
            </p:cNvCxnSpPr>
            <p:nvPr/>
          </p:nvCxnSpPr>
          <p:spPr>
            <a:xfrm>
              <a:off x="5757670" y="1320126"/>
              <a:ext cx="3" cy="162860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화살표 연결선 13">
              <a:extLst>
                <a:ext uri="{FF2B5EF4-FFF2-40B4-BE49-F238E27FC236}">
                  <a16:creationId xmlns:a16="http://schemas.microsoft.com/office/drawing/2014/main" id="{1A54E477-C5B0-49E7-9E4D-4E46FE1A9890}"/>
                </a:ext>
              </a:extLst>
            </p:cNvPr>
            <p:cNvCxnSpPr>
              <a:cxnSpLocks/>
            </p:cNvCxnSpPr>
            <p:nvPr/>
          </p:nvCxnSpPr>
          <p:spPr>
            <a:xfrm>
              <a:off x="6100238" y="1320125"/>
              <a:ext cx="0" cy="162860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화살표 연결선 14">
              <a:extLst>
                <a:ext uri="{FF2B5EF4-FFF2-40B4-BE49-F238E27FC236}">
                  <a16:creationId xmlns:a16="http://schemas.microsoft.com/office/drawing/2014/main" id="{07B66212-BF8A-4389-81D9-EA8FA13E7582}"/>
                </a:ext>
              </a:extLst>
            </p:cNvPr>
            <p:cNvCxnSpPr>
              <a:cxnSpLocks/>
            </p:cNvCxnSpPr>
            <p:nvPr/>
          </p:nvCxnSpPr>
          <p:spPr>
            <a:xfrm>
              <a:off x="2537081" y="1320123"/>
              <a:ext cx="0" cy="162860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2F2A79-C694-4DEB-BC03-9C4C7A933366}"/>
                </a:ext>
              </a:extLst>
            </p:cNvPr>
            <p:cNvSpPr txBox="1"/>
            <p:nvPr/>
          </p:nvSpPr>
          <p:spPr>
            <a:xfrm>
              <a:off x="886924" y="1549357"/>
              <a:ext cx="1507850" cy="21342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Sensor Data</a:t>
              </a:r>
              <a:endParaRPr lang="ko-KR" altLang="en-US" sz="12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1A410F6-C551-43CF-A41F-0590FD24C2AB}"/>
                </a:ext>
              </a:extLst>
            </p:cNvPr>
            <p:cNvSpPr txBox="1"/>
            <p:nvPr/>
          </p:nvSpPr>
          <p:spPr>
            <a:xfrm>
              <a:off x="886923" y="1988666"/>
              <a:ext cx="1507850" cy="21342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Sensor Capability</a:t>
              </a:r>
              <a:endParaRPr lang="ko-KR" altLang="en-US" sz="12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26C9B75-3405-45F2-9C59-898AAF2E39C8}"/>
                </a:ext>
              </a:extLst>
            </p:cNvPr>
            <p:cNvSpPr txBox="1"/>
            <p:nvPr/>
          </p:nvSpPr>
          <p:spPr>
            <a:xfrm>
              <a:off x="886922" y="2427975"/>
              <a:ext cx="1507850" cy="21342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Sensor APIs</a:t>
              </a:r>
              <a:endParaRPr lang="ko-KR" altLang="en-US" sz="12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63DA63F-F2ED-4B39-88F9-27D2CD724900}"/>
                </a:ext>
              </a:extLst>
            </p:cNvPr>
            <p:cNvSpPr txBox="1"/>
            <p:nvPr/>
          </p:nvSpPr>
          <p:spPr>
            <a:xfrm>
              <a:off x="6218325" y="1549357"/>
              <a:ext cx="1507850" cy="2134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Actuator Commands</a:t>
              </a:r>
              <a:endParaRPr lang="ko-KR" altLang="en-US" sz="12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0ABA044-008B-4F0B-9A66-C5D6EF962C6E}"/>
                </a:ext>
              </a:extLst>
            </p:cNvPr>
            <p:cNvSpPr txBox="1"/>
            <p:nvPr/>
          </p:nvSpPr>
          <p:spPr>
            <a:xfrm>
              <a:off x="6218324" y="1988666"/>
              <a:ext cx="1507850" cy="2134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Actuator Capability</a:t>
              </a:r>
              <a:endParaRPr lang="ko-KR" altLang="en-US" sz="12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5967CFF-C646-48CB-8E79-E17B35281739}"/>
                </a:ext>
              </a:extLst>
            </p:cNvPr>
            <p:cNvSpPr txBox="1"/>
            <p:nvPr/>
          </p:nvSpPr>
          <p:spPr>
            <a:xfrm>
              <a:off x="6218323" y="2427975"/>
              <a:ext cx="1507850" cy="2134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Actuator APIs</a:t>
              </a:r>
              <a:endParaRPr lang="ko-KR" altLang="en-US" sz="12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039A5B1-ABF1-4FFF-AE96-04D581A648F5}"/>
                </a:ext>
              </a:extLst>
            </p:cNvPr>
            <p:cNvSpPr txBox="1"/>
            <p:nvPr/>
          </p:nvSpPr>
          <p:spPr>
            <a:xfrm>
              <a:off x="3722613" y="1000977"/>
              <a:ext cx="1181375" cy="35571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Digital Thing Definition</a:t>
              </a:r>
              <a:endParaRPr lang="ko-KR" altLang="en-US" sz="12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BE75539-5A57-444E-96E6-BE9ED6022327}"/>
                </a:ext>
              </a:extLst>
            </p:cNvPr>
            <p:cNvSpPr txBox="1"/>
            <p:nvPr/>
          </p:nvSpPr>
          <p:spPr>
            <a:xfrm>
              <a:off x="3722612" y="1440286"/>
              <a:ext cx="1181375" cy="35571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Digital Thing Synchronization</a:t>
              </a:r>
              <a:endParaRPr lang="ko-KR" altLang="en-US" sz="12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EED9AB4-26DB-4A13-9391-FD7408D01D18}"/>
                </a:ext>
              </a:extLst>
            </p:cNvPr>
            <p:cNvSpPr txBox="1"/>
            <p:nvPr/>
          </p:nvSpPr>
          <p:spPr>
            <a:xfrm>
              <a:off x="3722611" y="1879595"/>
              <a:ext cx="1181375" cy="35571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Digital Thing</a:t>
              </a:r>
              <a:br>
                <a:rPr lang="en-US" altLang="ko-KR" sz="1200" dirty="0"/>
              </a:br>
              <a:r>
                <a:rPr lang="en-US" altLang="ko-KR" sz="1200" dirty="0"/>
                <a:t>Mission Control</a:t>
              </a:r>
              <a:endParaRPr lang="ko-KR" altLang="en-US" sz="1200" dirty="0"/>
            </a:p>
          </p:txBody>
        </p:sp>
      </p:grp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97D128DC-6E30-48CD-901F-806FB3ADF435}"/>
              </a:ext>
            </a:extLst>
          </p:cNvPr>
          <p:cNvSpPr/>
          <p:nvPr/>
        </p:nvSpPr>
        <p:spPr>
          <a:xfrm>
            <a:off x="3682346" y="1886626"/>
            <a:ext cx="1759859" cy="1770972"/>
          </a:xfrm>
          <a:prstGeom prst="roundRect">
            <a:avLst>
              <a:gd name="adj" fmla="val 12500"/>
            </a:avLst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8E6A4307-5FF2-44D9-B20C-10B2C2ACCA6A}"/>
              </a:ext>
            </a:extLst>
          </p:cNvPr>
          <p:cNvCxnSpPr>
            <a:cxnSpLocks/>
            <a:endCxn id="34" idx="6"/>
          </p:cNvCxnSpPr>
          <p:nvPr/>
        </p:nvCxnSpPr>
        <p:spPr>
          <a:xfrm>
            <a:off x="0" y="6008713"/>
            <a:ext cx="4292937" cy="731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타원 31">
            <a:extLst>
              <a:ext uri="{FF2B5EF4-FFF2-40B4-BE49-F238E27FC236}">
                <a16:creationId xmlns:a16="http://schemas.microsoft.com/office/drawing/2014/main" id="{09B11D60-1E44-45B7-9F45-7135FD6185D1}"/>
              </a:ext>
            </a:extLst>
          </p:cNvPr>
          <p:cNvSpPr/>
          <p:nvPr/>
        </p:nvSpPr>
        <p:spPr>
          <a:xfrm flipH="1">
            <a:off x="4499569" y="5943600"/>
            <a:ext cx="144861" cy="14486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3983B39E-E4C0-4E7A-9056-23FB1D5A7E44}"/>
              </a:ext>
            </a:extLst>
          </p:cNvPr>
          <p:cNvSpPr/>
          <p:nvPr/>
        </p:nvSpPr>
        <p:spPr>
          <a:xfrm flipH="1">
            <a:off x="4706201" y="5943600"/>
            <a:ext cx="144861" cy="14486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0997CBC8-4EA2-471C-A5FA-9171D2783CF9}"/>
              </a:ext>
            </a:extLst>
          </p:cNvPr>
          <p:cNvSpPr/>
          <p:nvPr/>
        </p:nvSpPr>
        <p:spPr>
          <a:xfrm flipH="1">
            <a:off x="4292937" y="5943600"/>
            <a:ext cx="144861" cy="14486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FA3C4810-67EF-4236-9E5D-A404632C3B27}"/>
              </a:ext>
            </a:extLst>
          </p:cNvPr>
          <p:cNvCxnSpPr>
            <a:cxnSpLocks/>
          </p:cNvCxnSpPr>
          <p:nvPr/>
        </p:nvCxnSpPr>
        <p:spPr>
          <a:xfrm>
            <a:off x="4851059" y="6008713"/>
            <a:ext cx="4292941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458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59C658-4F84-41E6-9FD6-305B9F9B3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Application support of IEEE 2888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B5F2664-4515-41BF-9EFB-39388695E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3079-21-0042-00-0001-Introduction of IEEE 2888 WG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1C5DC4E-011B-4033-9B65-A2F94EAC5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11</a:t>
            </a:fld>
            <a:endParaRPr lang="en-US">
              <a:latin typeface="Myriad Pro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6635D3E-5CB4-4685-A4F2-411DC007D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97" y="812967"/>
            <a:ext cx="5528133" cy="5232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AEA7B5-C500-400C-8674-350B8795DB10}"/>
              </a:ext>
            </a:extLst>
          </p:cNvPr>
          <p:cNvSpPr txBox="1"/>
          <p:nvPr/>
        </p:nvSpPr>
        <p:spPr>
          <a:xfrm>
            <a:off x="6064520" y="2327435"/>
            <a:ext cx="2414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Virtual Objects with </a:t>
            </a:r>
            <a:br>
              <a:rPr lang="en-US" altLang="ko-KR" dirty="0"/>
            </a:br>
            <a:r>
              <a:rPr lang="en-US" altLang="ko-KR" dirty="0"/>
              <a:t>Physical/Virtual Sensors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45CFBE0-E142-4A1C-B0A8-43E4568E0B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438" y="987659"/>
            <a:ext cx="1838471" cy="97120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3266B82C-EE5E-4827-A13D-4E60FA54E1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5" t="23209" r="36090" b="23004"/>
          <a:stretch/>
        </p:blipFill>
        <p:spPr>
          <a:xfrm>
            <a:off x="7032601" y="1452797"/>
            <a:ext cx="704379" cy="8998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CE5CD8F-D48A-44CA-96D4-58B70A1985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11821">
            <a:off x="7817344" y="1058663"/>
            <a:ext cx="1138919" cy="68809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6B8D972-3C23-42AD-9A19-79CBDF4D43F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64521" y="3252834"/>
            <a:ext cx="2414955" cy="23426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8B8104-2FA4-4002-B532-086D6F2FF683}"/>
              </a:ext>
            </a:extLst>
          </p:cNvPr>
          <p:cNvSpPr txBox="1"/>
          <p:nvPr/>
        </p:nvSpPr>
        <p:spPr>
          <a:xfrm>
            <a:off x="6406501" y="5518504"/>
            <a:ext cx="1698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Physical Sensors</a:t>
            </a:r>
            <a:endParaRPr lang="ko-KR" altLang="en-US" dirty="0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870BB14E-EED5-4F06-A6E8-1BCD6137698C}"/>
              </a:ext>
            </a:extLst>
          </p:cNvPr>
          <p:cNvCxnSpPr>
            <a:cxnSpLocks/>
            <a:endCxn id="15" idx="6"/>
          </p:cNvCxnSpPr>
          <p:nvPr/>
        </p:nvCxnSpPr>
        <p:spPr>
          <a:xfrm>
            <a:off x="0" y="6008713"/>
            <a:ext cx="4292937" cy="731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타원 12">
            <a:extLst>
              <a:ext uri="{FF2B5EF4-FFF2-40B4-BE49-F238E27FC236}">
                <a16:creationId xmlns:a16="http://schemas.microsoft.com/office/drawing/2014/main" id="{432DC0CE-89A0-44C0-B83F-E72F7FBDB861}"/>
              </a:ext>
            </a:extLst>
          </p:cNvPr>
          <p:cNvSpPr/>
          <p:nvPr/>
        </p:nvSpPr>
        <p:spPr>
          <a:xfrm flipH="1">
            <a:off x="4499569" y="5943600"/>
            <a:ext cx="144861" cy="14486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6CD266F5-CE27-4E39-988E-B371F2246EF3}"/>
              </a:ext>
            </a:extLst>
          </p:cNvPr>
          <p:cNvSpPr/>
          <p:nvPr/>
        </p:nvSpPr>
        <p:spPr>
          <a:xfrm flipH="1">
            <a:off x="4706201" y="5943600"/>
            <a:ext cx="144861" cy="14486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FB80CB0E-8B42-4992-A39C-4EF4CEC35DB0}"/>
              </a:ext>
            </a:extLst>
          </p:cNvPr>
          <p:cNvSpPr/>
          <p:nvPr/>
        </p:nvSpPr>
        <p:spPr>
          <a:xfrm flipH="1">
            <a:off x="4292937" y="5943600"/>
            <a:ext cx="144861" cy="14486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FFC63E52-D7D9-48BB-8750-EA62D2F4FD3A}"/>
              </a:ext>
            </a:extLst>
          </p:cNvPr>
          <p:cNvCxnSpPr>
            <a:cxnSpLocks/>
          </p:cNvCxnSpPr>
          <p:nvPr/>
        </p:nvCxnSpPr>
        <p:spPr>
          <a:xfrm>
            <a:off x="4851059" y="6008713"/>
            <a:ext cx="4292941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663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05986A-3052-440C-9B0B-FF987E835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6. Base Architecture of IEEE 2888.4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EFFBCE6-F581-4DB0-8467-3C57AB5A6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3079-21-0042-00-0001-Introduction of IEEE 2888 WG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4CEEAD0-2CB2-4E63-947D-C2AEDD731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12</a:t>
            </a:fld>
            <a:endParaRPr lang="en-US">
              <a:latin typeface="Myriad Pro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E007D9E-A1F3-475F-98BC-B0CB75102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74901"/>
            <a:ext cx="7696200" cy="4308197"/>
          </a:xfrm>
          <a:prstGeom prst="rect">
            <a:avLst/>
          </a:prstGeom>
        </p:spPr>
      </p:pic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4CF680B1-033F-4A74-945C-2043326559D9}"/>
              </a:ext>
            </a:extLst>
          </p:cNvPr>
          <p:cNvCxnSpPr>
            <a:cxnSpLocks/>
            <a:endCxn id="16" idx="6"/>
          </p:cNvCxnSpPr>
          <p:nvPr/>
        </p:nvCxnSpPr>
        <p:spPr>
          <a:xfrm>
            <a:off x="0" y="6008713"/>
            <a:ext cx="4292937" cy="731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타원 13">
            <a:extLst>
              <a:ext uri="{FF2B5EF4-FFF2-40B4-BE49-F238E27FC236}">
                <a16:creationId xmlns:a16="http://schemas.microsoft.com/office/drawing/2014/main" id="{D9190A49-99AE-4E11-AB35-6205AFB6857B}"/>
              </a:ext>
            </a:extLst>
          </p:cNvPr>
          <p:cNvSpPr/>
          <p:nvPr/>
        </p:nvSpPr>
        <p:spPr>
          <a:xfrm flipH="1">
            <a:off x="4499569" y="5943600"/>
            <a:ext cx="144861" cy="14486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13537184-0DAC-4DAD-B41F-87C0C70BB6AA}"/>
              </a:ext>
            </a:extLst>
          </p:cNvPr>
          <p:cNvSpPr/>
          <p:nvPr/>
        </p:nvSpPr>
        <p:spPr>
          <a:xfrm flipH="1">
            <a:off x="4706201" y="5943600"/>
            <a:ext cx="144861" cy="14486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76587F1A-597A-48FD-AE2B-38D014E8EF4A}"/>
              </a:ext>
            </a:extLst>
          </p:cNvPr>
          <p:cNvSpPr/>
          <p:nvPr/>
        </p:nvSpPr>
        <p:spPr>
          <a:xfrm flipH="1">
            <a:off x="4292937" y="5943600"/>
            <a:ext cx="144861" cy="14486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BB6C0483-FC10-47B8-A492-CDEAD751E7A7}"/>
              </a:ext>
            </a:extLst>
          </p:cNvPr>
          <p:cNvCxnSpPr>
            <a:cxnSpLocks/>
          </p:cNvCxnSpPr>
          <p:nvPr/>
        </p:nvCxnSpPr>
        <p:spPr>
          <a:xfrm>
            <a:off x="4851059" y="6008713"/>
            <a:ext cx="4292941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806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84DF4D-5727-4D3A-B05C-6A6FD65E4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7. Conclusion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21857FB-8E76-41E7-BAB2-FF48732F6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3079-21-0042-00-0001-Introduction of IEEE 2888 WG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AB56B67-9084-4274-8FC4-EE62B64EC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13</a:t>
            </a:fld>
            <a:endParaRPr lang="en-US">
              <a:latin typeface="Myriad Pro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BE89BC5-3656-491D-9B89-0D7278236AD4}"/>
              </a:ext>
            </a:extLst>
          </p:cNvPr>
          <p:cNvSpPr/>
          <p:nvPr/>
        </p:nvSpPr>
        <p:spPr>
          <a:xfrm>
            <a:off x="554195" y="1285823"/>
            <a:ext cx="828500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-180000" defTabSz="1330325" eaLnBrk="0" hangingPunct="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ko-KR" sz="2000" kern="0" spc="-5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First three parts are intended to provide common technology for digital twin space or metaverse plus</a:t>
            </a:r>
          </a:p>
          <a:p>
            <a:pPr marL="108000" indent="-180000" defTabSz="1330325" eaLnBrk="0" hangingPunct="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ko-KR" sz="2000" kern="0" spc="-5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Interacting with real world and virtual world affects each other and the states of both worlds are somehow synchronized. </a:t>
            </a:r>
          </a:p>
          <a:p>
            <a:pPr marL="108000" indent="-180000" defTabSz="1330325" eaLnBrk="0" hangingPunct="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ko-KR" sz="2000" kern="0" spc="-5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The fourth standard is designed to provide specific application of others.</a:t>
            </a:r>
            <a:endParaRPr lang="en-US" altLang="ko-KR" sz="2000" b="1" kern="0" spc="-50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000" indent="-180000" defTabSz="1330325" eaLnBrk="0" fontAlgn="base" hangingPunct="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ko-KR" sz="2000" kern="0" spc="-5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IEEE 2888 WG just took a first step in the development of standard supporting interfacing cyber and physical worlds or building synchronized metaverse.</a:t>
            </a:r>
          </a:p>
          <a:p>
            <a:pPr marL="108000" indent="-180000" defTabSz="1330325" eaLnBrk="0" fontAlgn="base" hangingPunct="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ko-KR" sz="2000" kern="0" spc="-5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We hope to let the world know what we are trying to do and attract more people interested in this subject.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669C3DB4-233F-45AD-943B-81C65C81F621}"/>
              </a:ext>
            </a:extLst>
          </p:cNvPr>
          <p:cNvSpPr/>
          <p:nvPr/>
        </p:nvSpPr>
        <p:spPr bwMode="auto">
          <a:xfrm>
            <a:off x="635987" y="748146"/>
            <a:ext cx="18024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defRPr/>
            </a:pPr>
            <a:r>
              <a:rPr lang="en-US" altLang="ko-KR" sz="2400" b="1" spc="-50" dirty="0">
                <a:gradFill>
                  <a:gsLst>
                    <a:gs pos="100000">
                      <a:srgbClr val="3665C5"/>
                    </a:gs>
                    <a:gs pos="0">
                      <a:srgbClr val="3665C5"/>
                    </a:gs>
                  </a:gsLst>
                  <a:lin ang="5400000" scaled="0"/>
                </a:gradFill>
                <a:latin typeface="맑은 고딕"/>
                <a:ea typeface="맑은 고딕"/>
                <a:sym typeface="Wingdings" pitchFamily="2" charset="2"/>
              </a:rPr>
              <a:t>Summary</a:t>
            </a:r>
            <a:endParaRPr lang="ko-KR" altLang="en-US" sz="2400" b="1" spc="-50" dirty="0">
              <a:gradFill>
                <a:gsLst>
                  <a:gs pos="100000">
                    <a:srgbClr val="3665C5"/>
                  </a:gs>
                  <a:gs pos="0">
                    <a:srgbClr val="3665C5"/>
                  </a:gs>
                </a:gsLst>
                <a:lin ang="5400000" scaled="0"/>
              </a:gradFill>
              <a:latin typeface="맑은 고딕"/>
              <a:ea typeface="맑은 고딕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9F8BFF27-4CC9-428B-A77A-E560AEEC73FD}"/>
              </a:ext>
            </a:extLst>
          </p:cNvPr>
          <p:cNvSpPr/>
          <p:nvPr/>
        </p:nvSpPr>
        <p:spPr>
          <a:xfrm>
            <a:off x="581904" y="912448"/>
            <a:ext cx="82146" cy="2160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2483AEDB-96E0-41B4-B7BE-DE91F60DF63A}"/>
              </a:ext>
            </a:extLst>
          </p:cNvPr>
          <p:cNvCxnSpPr>
            <a:cxnSpLocks/>
            <a:endCxn id="13" idx="6"/>
          </p:cNvCxnSpPr>
          <p:nvPr/>
        </p:nvCxnSpPr>
        <p:spPr>
          <a:xfrm>
            <a:off x="0" y="6008713"/>
            <a:ext cx="4292937" cy="731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타원 10">
            <a:extLst>
              <a:ext uri="{FF2B5EF4-FFF2-40B4-BE49-F238E27FC236}">
                <a16:creationId xmlns:a16="http://schemas.microsoft.com/office/drawing/2014/main" id="{CB4E7366-7FC5-49C7-BAD2-31A9B7E91186}"/>
              </a:ext>
            </a:extLst>
          </p:cNvPr>
          <p:cNvSpPr/>
          <p:nvPr/>
        </p:nvSpPr>
        <p:spPr>
          <a:xfrm flipH="1">
            <a:off x="4499569" y="5943600"/>
            <a:ext cx="144861" cy="14486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7422AD06-9CE5-40AE-B5DF-7BD7A7574CD8}"/>
              </a:ext>
            </a:extLst>
          </p:cNvPr>
          <p:cNvSpPr/>
          <p:nvPr/>
        </p:nvSpPr>
        <p:spPr>
          <a:xfrm flipH="1">
            <a:off x="4706201" y="5943600"/>
            <a:ext cx="144861" cy="14486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CE4D96BF-21C1-4B4C-A792-1F3E51E6F131}"/>
              </a:ext>
            </a:extLst>
          </p:cNvPr>
          <p:cNvSpPr/>
          <p:nvPr/>
        </p:nvSpPr>
        <p:spPr>
          <a:xfrm flipH="1">
            <a:off x="4292937" y="5943600"/>
            <a:ext cx="144861" cy="14486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30C08EAA-8C6F-41DD-92AC-5052293B5D84}"/>
              </a:ext>
            </a:extLst>
          </p:cNvPr>
          <p:cNvCxnSpPr>
            <a:cxnSpLocks/>
          </p:cNvCxnSpPr>
          <p:nvPr/>
        </p:nvCxnSpPr>
        <p:spPr>
          <a:xfrm>
            <a:off x="4851059" y="6008713"/>
            <a:ext cx="4292941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040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0258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Compliance with </a:t>
            </a:r>
            <a:br>
              <a:rPr lang="en-US" dirty="0">
                <a:cs typeface="ＭＳ Ｐゴシック" pitchFamily="-84" charset="-128"/>
              </a:rPr>
            </a:br>
            <a:r>
              <a:rPr lang="en-US" dirty="0">
                <a:cs typeface="ＭＳ Ｐゴシック" pitchFamily="-84" charset="-128"/>
              </a:rPr>
              <a:t>IEEE Standards Policies and Procedures</a:t>
            </a:r>
          </a:p>
        </p:txBody>
      </p:sp>
      <p:sp>
        <p:nvSpPr>
          <p:cNvPr id="1741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BEED3A-6D63-9244-B6A1-DC72C373F3D9}" type="slidenum">
              <a:rPr lang="en-US"/>
              <a:pPr/>
              <a:t>1</a:t>
            </a:fld>
            <a:endParaRPr lang="en-US" sz="1400">
              <a:latin typeface="Myriad Pro" charset="0"/>
            </a:endParaRPr>
          </a:p>
        </p:txBody>
      </p:sp>
      <p:sp>
        <p:nvSpPr>
          <p:cNvPr id="17411" name="Text Box 4"/>
          <p:cNvSpPr>
            <a:spLocks noGrp="1" noChangeArrowheads="1"/>
          </p:cNvSpPr>
          <p:nvPr>
            <p:ph idx="4294967295"/>
          </p:nvPr>
        </p:nvSpPr>
        <p:spPr>
          <a:xfrm>
            <a:off x="457200" y="1219200"/>
            <a:ext cx="8229600" cy="47053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ja-JP" sz="12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sz="1200" b="1" dirty="0" err="1"/>
              <a:t>Subclause</a:t>
            </a:r>
            <a:r>
              <a:rPr lang="en-US" sz="1200" b="1" dirty="0"/>
              <a:t> 5.2.1 of the </a:t>
            </a:r>
            <a:r>
              <a:rPr lang="en-US" sz="1200" b="1" i="1" dirty="0"/>
              <a:t>IEEE-SA Standards Board Bylaws </a:t>
            </a:r>
            <a:r>
              <a:rPr lang="en-US" sz="1200" b="1" dirty="0"/>
              <a:t>states, "While participating in IEEE standards development activities, all participants...shall act in accordance with all applicable laws (nation-based and international), the IEEE Code of Ethics, and with IEEE Standards policies and procedures."</a:t>
            </a:r>
            <a:endParaRPr lang="en-US" altLang="ja-JP" sz="1200" b="1" dirty="0">
              <a:cs typeface="ＭＳ Ｐゴシック" pitchFamily="-84" charset="-128"/>
            </a:endParaRPr>
          </a:p>
          <a:p>
            <a:pPr eaLnBrk="1" hangingPunct="1">
              <a:buFontTx/>
              <a:buChar char="•"/>
            </a:pPr>
            <a:endParaRPr lang="en-US" altLang="ja-JP" sz="12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altLang="ja-JP" sz="1200" dirty="0">
                <a:cs typeface="ＭＳ Ｐゴシック" pitchFamily="-84" charset="-128"/>
              </a:rPr>
              <a:t>The contributor acknowledges and accepts that this contribution is subject to </a:t>
            </a:r>
          </a:p>
          <a:p>
            <a:pPr eaLnBrk="1" hangingPunct="1">
              <a:buFontTx/>
              <a:buChar char="•"/>
            </a:pPr>
            <a:r>
              <a:rPr lang="en-US" altLang="ja-JP" sz="1200" dirty="0">
                <a:cs typeface="ＭＳ Ｐゴシック" pitchFamily="-84" charset="-128"/>
              </a:rPr>
              <a:t>The IEEE Standards copyright policy as stated in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Bylaws</a:t>
            </a:r>
            <a:r>
              <a:rPr lang="en-US" altLang="ja-JP" sz="1200" dirty="0">
                <a:cs typeface="ＭＳ Ｐゴシック" pitchFamily="-84" charset="-128"/>
              </a:rPr>
              <a:t>, section 7, </a:t>
            </a:r>
            <a:r>
              <a:rPr lang="en-US" altLang="ja-JP" sz="1200" dirty="0">
                <a:cs typeface="ＭＳ Ｐゴシック" pitchFamily="-84" charset="-128"/>
                <a:hlinkClick r:id="rId2"/>
              </a:rPr>
              <a:t>http://standards.ieee.org/develop/policies/bylaws/sect6-7.html#7</a:t>
            </a:r>
            <a:r>
              <a:rPr lang="en-US" altLang="ja-JP" sz="1200" dirty="0">
                <a:cs typeface="ＭＳ Ｐゴシック" pitchFamily="-84" charset="-128"/>
              </a:rPr>
              <a:t>, and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 dirty="0">
                <a:cs typeface="ＭＳ Ｐゴシック" pitchFamily="-84" charset="-128"/>
              </a:rPr>
              <a:t>, section 6.1, http://standards.ieee.org/develop/policies/opman/sect6.html</a:t>
            </a:r>
          </a:p>
          <a:p>
            <a:pPr eaLnBrk="1" hangingPunct="1">
              <a:buFontTx/>
              <a:buChar char="•"/>
            </a:pPr>
            <a:r>
              <a:rPr lang="en-US" altLang="ja-JP" sz="1200" dirty="0">
                <a:cs typeface="ＭＳ Ｐゴシック" pitchFamily="-84" charset="-128"/>
              </a:rPr>
              <a:t>The IEEE Standards patent policy as stated in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Bylaws</a:t>
            </a:r>
            <a:r>
              <a:rPr lang="en-US" altLang="ja-JP" sz="1200" dirty="0">
                <a:cs typeface="ＭＳ Ｐゴシック" pitchFamily="-84" charset="-128"/>
              </a:rPr>
              <a:t>, section 6, </a:t>
            </a:r>
            <a:r>
              <a:rPr lang="en-US" altLang="ja-JP" sz="1200" dirty="0">
                <a:cs typeface="ＭＳ Ｐゴシック" pitchFamily="-84" charset="-128"/>
                <a:hlinkClick r:id="rId3"/>
              </a:rPr>
              <a:t>http://standards.ieee.org/guides/bylaws/sect6-7.html#6</a:t>
            </a:r>
            <a:r>
              <a:rPr lang="en-US" altLang="ja-JP" sz="1200" dirty="0">
                <a:cs typeface="ＭＳ Ｐゴシック" pitchFamily="-84" charset="-128"/>
              </a:rPr>
              <a:t>, and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 dirty="0">
                <a:cs typeface="ＭＳ Ｐゴシック" pitchFamily="-84" charset="-128"/>
              </a:rPr>
              <a:t>, section 6.3, http://standards.ieee.org/develop/policies/opman/sect6.html</a:t>
            </a:r>
          </a:p>
          <a:p>
            <a:pPr eaLnBrk="1" hangingPunct="1">
              <a:buFontTx/>
              <a:buChar char="•"/>
            </a:pPr>
            <a:endParaRPr lang="en-US" sz="1200" dirty="0">
              <a:cs typeface="ＭＳ Ｐゴシック" pitchFamily="-84" charset="-128"/>
            </a:endParaRPr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3079-21-0042-00-0001-Introduction of IEEE 2888 WG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612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949219"/>
              </p:ext>
            </p:extLst>
          </p:nvPr>
        </p:nvGraphicFramePr>
        <p:xfrm>
          <a:off x="228600" y="1371600"/>
          <a:ext cx="8686800" cy="411639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6488">
                <a:tc gridSpan="4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Introduction of IEEE 2888 WG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-8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15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Date: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 2021-</a:t>
                      </a: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07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-12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8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Author(s): </a:t>
                      </a:r>
                      <a:r>
                        <a:rPr kumimoji="0" lang="en-GB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Jeong, Sangkwon Peter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Name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Affiliation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Phone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Email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Sangkwon Peter Jeong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JoyFun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+82 10 8667 7329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ceo@joyfun.kr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HyeonWoo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Nam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Dongduk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Women’s Univ.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+82 10 5313 1197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hwnam@dongduk.ac.kr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467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914399"/>
          </a:xfrm>
        </p:spPr>
        <p:txBody>
          <a:bodyPr/>
          <a:lstStyle/>
          <a:p>
            <a:pPr eaLnBrk="0" hangingPunct="0"/>
            <a:r>
              <a:rPr lang="en-GB" altLang="ko-KR" sz="1800" dirty="0"/>
              <a:t>IEEE 3079</a:t>
            </a:r>
            <a:br>
              <a:rPr lang="en-GB" altLang="ko-KR" sz="1800" dirty="0"/>
            </a:br>
            <a:r>
              <a:rPr lang="en-US" altLang="ko-KR" sz="1800" dirty="0"/>
              <a:t>Human Factor for Immersive Content Working Group</a:t>
            </a:r>
            <a:br>
              <a:rPr lang="en-US" altLang="ko-KR" sz="1800" dirty="0"/>
            </a:br>
            <a:r>
              <a:rPr lang="en-US" altLang="ko-KR" sz="1800" dirty="0" err="1"/>
              <a:t>Beom-Ryeol</a:t>
            </a:r>
            <a:r>
              <a:rPr lang="ko-KR" altLang="en-US" sz="1800" dirty="0"/>
              <a:t> </a:t>
            </a:r>
            <a:r>
              <a:rPr lang="en-US" altLang="ko-KR" sz="1800" dirty="0"/>
              <a:t>Lee, lbr@etri.re.kr</a:t>
            </a:r>
            <a:endParaRPr lang="ko-KR" altLang="en-US" sz="18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2</a:t>
            </a:fld>
            <a:endParaRPr lang="en-US">
              <a:latin typeface="Myriad Pro" charset="0"/>
            </a:endParaRPr>
          </a:p>
        </p:txBody>
      </p:sp>
      <p:sp>
        <p:nvSpPr>
          <p:cNvPr id="7" name="바닥글 개체 틀 1">
            <a:extLst>
              <a:ext uri="{FF2B5EF4-FFF2-40B4-BE49-F238E27FC236}">
                <a16:creationId xmlns:a16="http://schemas.microsoft.com/office/drawing/2014/main" id="{DA454FB3-4A56-483C-8186-5327C90D9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</p:spPr>
        <p:txBody>
          <a:bodyPr/>
          <a:lstStyle/>
          <a:p>
            <a:pPr>
              <a:defRPr/>
            </a:pPr>
            <a:r>
              <a:rPr lang="en-US"/>
              <a:t>3079-21-0042-00-0001-Introduction of IEEE 2888 WG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71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3</a:t>
            </a:fld>
            <a:endParaRPr lang="en-US">
              <a:latin typeface="Myriad Pro" charset="0"/>
            </a:endParaRPr>
          </a:p>
        </p:txBody>
      </p:sp>
      <p:sp>
        <p:nvSpPr>
          <p:cNvPr id="8" name="바닥글 개체 틀 1">
            <a:extLst>
              <a:ext uri="{FF2B5EF4-FFF2-40B4-BE49-F238E27FC236}">
                <a16:creationId xmlns:a16="http://schemas.microsoft.com/office/drawing/2014/main" id="{6E19BE5C-5A6C-4575-9D4B-CC888E0C5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</p:spPr>
        <p:txBody>
          <a:bodyPr/>
          <a:lstStyle/>
          <a:p>
            <a:pPr>
              <a:defRPr/>
            </a:pPr>
            <a:r>
              <a:rPr lang="en-US"/>
              <a:t>3079-21-0042-00-0001-Introduction of IEEE 2888 WG</a:t>
            </a:r>
            <a:endParaRPr lang="en-US" dirty="0"/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EDFA1577-45B9-442A-8A72-BDAB9D4CF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8904" y="1170946"/>
            <a:ext cx="6226192" cy="451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en-US" altLang="ko-KR" sz="2800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Background</a:t>
            </a:r>
          </a:p>
          <a:p>
            <a:pPr marL="514350" indent="-51435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en-US" altLang="ko-KR" sz="2800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Organization of IEEE 2888 WG</a:t>
            </a:r>
          </a:p>
          <a:p>
            <a:pPr marL="514350" indent="-51435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en-US" altLang="ko-KR" sz="2800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IEEE 2888 Overall Architecture</a:t>
            </a:r>
          </a:p>
          <a:p>
            <a:pPr marL="514350" indent="-51435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en-US" altLang="ko-KR" sz="2800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Each Part of IEEE 2888</a:t>
            </a:r>
          </a:p>
          <a:p>
            <a:pPr marL="514350" indent="-51435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en-US" altLang="ko-KR" sz="2800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Application Support of IEEE 2888</a:t>
            </a:r>
          </a:p>
          <a:p>
            <a:pPr marL="514350" indent="-51435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en-US" altLang="ko-KR" sz="2800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Base Architecture of IEEE 2888.4 </a:t>
            </a:r>
          </a:p>
          <a:p>
            <a:pPr marL="514350" indent="-51435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en-US" altLang="ko-KR" sz="2800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Conclusion </a:t>
            </a:r>
            <a:endParaRPr lang="ko-KR" altLang="en-US" sz="2800" dirty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2355B439-D251-4CBB-84B3-14314593B07D}"/>
              </a:ext>
            </a:extLst>
          </p:cNvPr>
          <p:cNvCxnSpPr>
            <a:cxnSpLocks/>
            <a:endCxn id="14" idx="6"/>
          </p:cNvCxnSpPr>
          <p:nvPr/>
        </p:nvCxnSpPr>
        <p:spPr>
          <a:xfrm>
            <a:off x="0" y="6008713"/>
            <a:ext cx="4292937" cy="731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타원 11">
            <a:extLst>
              <a:ext uri="{FF2B5EF4-FFF2-40B4-BE49-F238E27FC236}">
                <a16:creationId xmlns:a16="http://schemas.microsoft.com/office/drawing/2014/main" id="{0E2518D6-DAC4-4FF8-93BF-DDEF5E718BCA}"/>
              </a:ext>
            </a:extLst>
          </p:cNvPr>
          <p:cNvSpPr/>
          <p:nvPr/>
        </p:nvSpPr>
        <p:spPr>
          <a:xfrm flipH="1">
            <a:off x="4499569" y="5943600"/>
            <a:ext cx="144861" cy="14486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50C02426-EDE9-41E7-AEAF-794C42BE2689}"/>
              </a:ext>
            </a:extLst>
          </p:cNvPr>
          <p:cNvSpPr/>
          <p:nvPr/>
        </p:nvSpPr>
        <p:spPr>
          <a:xfrm flipH="1">
            <a:off x="4706201" y="5943600"/>
            <a:ext cx="144861" cy="14486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E8005056-F756-45A6-BED1-DB5403BB5AEB}"/>
              </a:ext>
            </a:extLst>
          </p:cNvPr>
          <p:cNvSpPr/>
          <p:nvPr/>
        </p:nvSpPr>
        <p:spPr>
          <a:xfrm flipH="1">
            <a:off x="4292937" y="5943600"/>
            <a:ext cx="144861" cy="14486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B46332A4-C916-47EA-A86F-D61D2F76844E}"/>
              </a:ext>
            </a:extLst>
          </p:cNvPr>
          <p:cNvCxnSpPr>
            <a:cxnSpLocks/>
          </p:cNvCxnSpPr>
          <p:nvPr/>
        </p:nvCxnSpPr>
        <p:spPr>
          <a:xfrm>
            <a:off x="4851059" y="6008713"/>
            <a:ext cx="4292941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561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05290E-1BFC-406C-AACF-1042F432E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Background: MPEG-V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27BE03E-F1D9-4564-87AC-3E2E31CDB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3079-21-0042-00-0001-Introduction of IEEE 2888 WG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EF4ADC-28F2-45AE-8A7D-BFFEECACE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4</a:t>
            </a:fld>
            <a:endParaRPr lang="en-US">
              <a:latin typeface="Myriad Pro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9884956-93E3-483D-B5E4-0BCEEA6B5694}"/>
              </a:ext>
            </a:extLst>
          </p:cNvPr>
          <p:cNvSpPr/>
          <p:nvPr/>
        </p:nvSpPr>
        <p:spPr bwMode="auto">
          <a:xfrm>
            <a:off x="609600" y="762000"/>
            <a:ext cx="7488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400" b="1" spc="-50" dirty="0">
                <a:gradFill>
                  <a:gsLst>
                    <a:gs pos="100000">
                      <a:srgbClr val="3665C5"/>
                    </a:gs>
                    <a:gs pos="0">
                      <a:srgbClr val="3665C5"/>
                    </a:gs>
                  </a:gsLst>
                  <a:lin ang="5400000" scaled="0"/>
                </a:gradFill>
                <a:latin typeface="맑은 고딕"/>
                <a:ea typeface="맑은 고딕"/>
              </a:rPr>
              <a:t>ISO/IEC 23005 MPEG-V (Media context and control)</a:t>
            </a:r>
            <a:endParaRPr lang="ko-KR" altLang="en-US" sz="2400" b="1" spc="-50" dirty="0">
              <a:gradFill>
                <a:gsLst>
                  <a:gs pos="100000">
                    <a:srgbClr val="3665C5"/>
                  </a:gs>
                  <a:gs pos="0">
                    <a:srgbClr val="3665C5"/>
                  </a:gs>
                </a:gsLst>
                <a:lin ang="5400000" scaled="0"/>
              </a:gradFill>
              <a:latin typeface="맑은 고딕"/>
              <a:ea typeface="맑은 고딕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C64D1C8-0687-415C-A66F-5BC81411325A}"/>
              </a:ext>
            </a:extLst>
          </p:cNvPr>
          <p:cNvSpPr/>
          <p:nvPr/>
        </p:nvSpPr>
        <p:spPr>
          <a:xfrm>
            <a:off x="491836" y="1225496"/>
            <a:ext cx="842356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600" dirty="0"/>
              <a:t>A Standard providing standardized interfaces bridging (1</a:t>
            </a:r>
            <a:r>
              <a:rPr lang="en-US" altLang="ko-KR" sz="1600" baseline="30000" dirty="0"/>
              <a:t>st</a:t>
            </a:r>
            <a:r>
              <a:rPr lang="en-US" altLang="ko-KR" sz="1600" dirty="0"/>
              <a:t> Edition released in 2011)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sz="1600" dirty="0"/>
              <a:t>Virtual worlds</a:t>
            </a:r>
            <a:endParaRPr lang="ko-KR" altLang="en-US" sz="16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sz="1600" dirty="0"/>
              <a:t>Real world and Virtual world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altLang="ko-KR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600" dirty="0"/>
              <a:t>Based on two main proposals dealing (2007)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sz="1600" dirty="0"/>
              <a:t>Avatar description for Metaverse interoperability (by Metaverse 1)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sz="1600" dirty="0"/>
              <a:t>Representation of Sensory Effects (by ETRI)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altLang="ko-KR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600" dirty="0"/>
              <a:t>Developed 4 main parts of technical specification (Total of 7 parts)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sz="1600" dirty="0"/>
              <a:t>Part 2: Control Information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sz="1600" dirty="0"/>
              <a:t>Part 3: Sensory Information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sz="1600" dirty="0"/>
              <a:t>Part 4: </a:t>
            </a:r>
            <a:r>
              <a:rPr lang="en-US" altLang="ko-KR" sz="1600" b="1" dirty="0"/>
              <a:t>Virtual World Object Characteristics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sz="1600" dirty="0"/>
              <a:t>Part 5: Data Formats for Interaction Devices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altLang="ko-KR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600" dirty="0"/>
              <a:t>Limitations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sz="1600" dirty="0"/>
              <a:t>The scope is limited to the representation of virtual world, and representation of sensory effects with data formats related to activation of sensory effects</a:t>
            </a:r>
            <a:endParaRPr lang="en-US" altLang="ko-KR" sz="2000" dirty="0">
              <a:solidFill>
                <a:sysClr val="windowText" lastClr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162FB7F-FAFC-49FA-BA6A-FCA9153D5873}"/>
              </a:ext>
            </a:extLst>
          </p:cNvPr>
          <p:cNvSpPr/>
          <p:nvPr/>
        </p:nvSpPr>
        <p:spPr>
          <a:xfrm>
            <a:off x="576927" y="904896"/>
            <a:ext cx="82146" cy="2160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9D856AA0-BDB8-4E09-86A5-9A862EC118BD}"/>
              </a:ext>
            </a:extLst>
          </p:cNvPr>
          <p:cNvCxnSpPr>
            <a:cxnSpLocks/>
            <a:endCxn id="23" idx="6"/>
          </p:cNvCxnSpPr>
          <p:nvPr/>
        </p:nvCxnSpPr>
        <p:spPr>
          <a:xfrm>
            <a:off x="0" y="6008713"/>
            <a:ext cx="4292937" cy="731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타원 20">
            <a:extLst>
              <a:ext uri="{FF2B5EF4-FFF2-40B4-BE49-F238E27FC236}">
                <a16:creationId xmlns:a16="http://schemas.microsoft.com/office/drawing/2014/main" id="{1500BEDD-D147-4D7A-BFDD-0DADBA7A29E7}"/>
              </a:ext>
            </a:extLst>
          </p:cNvPr>
          <p:cNvSpPr/>
          <p:nvPr/>
        </p:nvSpPr>
        <p:spPr>
          <a:xfrm flipH="1">
            <a:off x="4499569" y="5943600"/>
            <a:ext cx="144861" cy="14486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3767838E-607B-467B-BA43-ECF82726C923}"/>
              </a:ext>
            </a:extLst>
          </p:cNvPr>
          <p:cNvSpPr/>
          <p:nvPr/>
        </p:nvSpPr>
        <p:spPr>
          <a:xfrm flipH="1">
            <a:off x="4706201" y="5943600"/>
            <a:ext cx="144861" cy="14486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ECA13A61-6CB7-4CFE-9607-C0164255894A}"/>
              </a:ext>
            </a:extLst>
          </p:cNvPr>
          <p:cNvSpPr/>
          <p:nvPr/>
        </p:nvSpPr>
        <p:spPr>
          <a:xfrm flipH="1">
            <a:off x="4292937" y="5943600"/>
            <a:ext cx="144861" cy="14486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4CE5422F-9B30-4B5E-BAAA-EE8E2E237025}"/>
              </a:ext>
            </a:extLst>
          </p:cNvPr>
          <p:cNvCxnSpPr>
            <a:cxnSpLocks/>
          </p:cNvCxnSpPr>
          <p:nvPr/>
        </p:nvCxnSpPr>
        <p:spPr>
          <a:xfrm>
            <a:off x="4851059" y="6008713"/>
            <a:ext cx="4292941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368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4D6652-185A-4756-8A96-0BF88A97F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Background: IEEE</a:t>
            </a:r>
            <a:r>
              <a:rPr lang="ko-KR" altLang="en-US" dirty="0"/>
              <a:t> </a:t>
            </a:r>
            <a:r>
              <a:rPr lang="en-US" altLang="ko-KR" dirty="0"/>
              <a:t>2888</a:t>
            </a:r>
            <a:r>
              <a:rPr lang="ko-KR" altLang="en-US" dirty="0"/>
              <a:t> </a:t>
            </a:r>
            <a:r>
              <a:rPr lang="en-US" altLang="ko-KR" dirty="0"/>
              <a:t>WG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38F4CF7-C818-444C-8846-073DB488F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3079-21-0042-00-0001-Introduction of IEEE 2888 WG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C0D5970-4CEE-4728-88B8-67CEC82CC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5</a:t>
            </a:fld>
            <a:endParaRPr lang="en-US">
              <a:latin typeface="Myriad Pro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8C27D772-132C-40A4-8094-19C1950BD12F}"/>
              </a:ext>
            </a:extLst>
          </p:cNvPr>
          <p:cNvSpPr/>
          <p:nvPr/>
        </p:nvSpPr>
        <p:spPr bwMode="auto">
          <a:xfrm>
            <a:off x="635987" y="748146"/>
            <a:ext cx="2478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400" b="1" spc="-50" dirty="0">
                <a:gradFill>
                  <a:gsLst>
                    <a:gs pos="100000">
                      <a:srgbClr val="3665C5"/>
                    </a:gs>
                    <a:gs pos="0">
                      <a:srgbClr val="3665C5"/>
                    </a:gs>
                  </a:gsLst>
                  <a:lin ang="5400000" scaled="0"/>
                </a:gradFill>
                <a:latin typeface="맑은 고딕"/>
                <a:ea typeface="맑은 고딕"/>
              </a:rPr>
              <a:t>Objective</a:t>
            </a:r>
            <a:endParaRPr lang="ko-KR" altLang="en-US" sz="2400" b="1" spc="-50" dirty="0">
              <a:gradFill>
                <a:gsLst>
                  <a:gs pos="100000">
                    <a:srgbClr val="3665C5"/>
                  </a:gs>
                  <a:gs pos="0">
                    <a:srgbClr val="3665C5"/>
                  </a:gs>
                </a:gsLst>
                <a:lin ang="5400000" scaled="0"/>
              </a:gradFill>
              <a:latin typeface="맑은 고딕"/>
              <a:ea typeface="맑은 고딕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6293736-8D15-4704-A31D-C43A4A07D625}"/>
              </a:ext>
            </a:extLst>
          </p:cNvPr>
          <p:cNvSpPr/>
          <p:nvPr/>
        </p:nvSpPr>
        <p:spPr>
          <a:xfrm>
            <a:off x="654937" y="1231218"/>
            <a:ext cx="81344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740" indent="-205740" defTabSz="342900">
              <a:buClr>
                <a:srgbClr val="9BBB59"/>
              </a:buClr>
              <a:buSzPct val="95000"/>
              <a:buFont typeface="Wingdings 2"/>
              <a:buChar char=""/>
              <a:defRPr/>
            </a:pPr>
            <a:r>
              <a:rPr lang="en-US" altLang="ko-KR" sz="2000" dirty="0">
                <a:solidFill>
                  <a:sysClr val="windowText" lastClr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Development of </a:t>
            </a:r>
            <a:r>
              <a:rPr lang="en-US" altLang="ko-KR" sz="2000" b="1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“Standardized Interface” for Cyber world and Physical world</a:t>
            </a:r>
            <a:r>
              <a:rPr lang="en-US" altLang="ko-KR" sz="2000" dirty="0">
                <a:solidFill>
                  <a:sysClr val="windowText" lastClr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to enable or help enable “Smart-X” and “Digital Twin” like applications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C7487225-B033-4EE3-B2A6-7EBA479E6498}"/>
              </a:ext>
            </a:extLst>
          </p:cNvPr>
          <p:cNvSpPr/>
          <p:nvPr/>
        </p:nvSpPr>
        <p:spPr>
          <a:xfrm>
            <a:off x="581904" y="912448"/>
            <a:ext cx="82146" cy="2160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2E0CF33-7D1D-463E-B2F6-49496843A11D}"/>
              </a:ext>
            </a:extLst>
          </p:cNvPr>
          <p:cNvSpPr/>
          <p:nvPr/>
        </p:nvSpPr>
        <p:spPr bwMode="auto">
          <a:xfrm>
            <a:off x="642570" y="2430370"/>
            <a:ext cx="2478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400" b="1" spc="-50" dirty="0">
                <a:gradFill>
                  <a:gsLst>
                    <a:gs pos="100000">
                      <a:srgbClr val="3665C5"/>
                    </a:gs>
                    <a:gs pos="0">
                      <a:srgbClr val="3665C5"/>
                    </a:gs>
                  </a:gsLst>
                  <a:lin ang="5400000" scaled="0"/>
                </a:gradFill>
                <a:latin typeface="맑은 고딕"/>
                <a:ea typeface="맑은 고딕"/>
                <a:sym typeface="Wingdings" pitchFamily="2" charset="2"/>
              </a:rPr>
              <a:t>Scope</a:t>
            </a:r>
            <a:endParaRPr lang="ko-KR" altLang="en-US" sz="2400" b="1" spc="-50" dirty="0">
              <a:gradFill>
                <a:gsLst>
                  <a:gs pos="100000">
                    <a:srgbClr val="3665C5"/>
                  </a:gs>
                  <a:gs pos="0">
                    <a:srgbClr val="3665C5"/>
                  </a:gs>
                </a:gsLst>
                <a:lin ang="5400000" scaled="0"/>
              </a:gradFill>
              <a:latin typeface="맑은 고딕"/>
              <a:ea typeface="맑은 고딕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990D577-16B8-471D-9A24-CA40BBE0F009}"/>
              </a:ext>
            </a:extLst>
          </p:cNvPr>
          <p:cNvSpPr/>
          <p:nvPr/>
        </p:nvSpPr>
        <p:spPr>
          <a:xfrm>
            <a:off x="650589" y="2913443"/>
            <a:ext cx="8134450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-180000" defTabSz="1330325" eaLnBrk="0" hangingPunct="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ko-KR" sz="2000" dirty="0">
                <a:solidFill>
                  <a:sysClr val="windowText" lastClr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This WG aims to develop industry standards for </a:t>
            </a:r>
            <a:br>
              <a:rPr lang="en-US" altLang="ko-KR" sz="2000" dirty="0">
                <a:solidFill>
                  <a:sysClr val="windowText" lastClr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en-US" altLang="ko-KR" sz="2000" b="1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interfacing cyber world and physical world </a:t>
            </a:r>
            <a:r>
              <a:rPr lang="en-US" altLang="ko-KR" sz="2000" dirty="0">
                <a:solidFill>
                  <a:sysClr val="windowText" lastClr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such as:</a:t>
            </a:r>
          </a:p>
          <a:p>
            <a:pPr marL="565200" lvl="1" indent="-180000" defTabSz="1330325" eaLnBrk="0" hangingPunct="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ko-KR" kern="0" spc="-5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+mj-ea"/>
                <a:ea typeface="+mj-ea"/>
              </a:rPr>
              <a:t>Vocabulary, Requirements, Rubric, Data formats, and APIs for acquiring information from sensors;</a:t>
            </a:r>
          </a:p>
          <a:p>
            <a:pPr marL="565200" lvl="1" indent="-180000" defTabSz="1330325" eaLnBrk="0" hangingPunct="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ko-KR" kern="0" spc="-5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+mj-ea"/>
                <a:ea typeface="+mj-ea"/>
              </a:rPr>
              <a:t>Vocabulary, Requirements, Rubric, Data Formats, and APIs for control of actuators.</a:t>
            </a:r>
          </a:p>
          <a:p>
            <a:pPr marL="565200" lvl="1" indent="-180000" defTabSz="1330325" eaLnBrk="0" hangingPunct="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ko-KR" kern="0" spc="-5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+mj-ea"/>
                <a:ea typeface="+mj-ea"/>
              </a:rPr>
              <a:t>These standards will provide compatibility between devices and systems in implementing various ICT-based systems such as smart cities, smart farms, smart transportation, as well as digital twins.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6AFD583-6A30-4323-8AD3-5D11C2B380CA}"/>
              </a:ext>
            </a:extLst>
          </p:cNvPr>
          <p:cNvSpPr/>
          <p:nvPr/>
        </p:nvSpPr>
        <p:spPr>
          <a:xfrm>
            <a:off x="570000" y="2594672"/>
            <a:ext cx="82146" cy="2160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A96B6B2A-7E49-4525-BE54-EA0BB9302E41}"/>
              </a:ext>
            </a:extLst>
          </p:cNvPr>
          <p:cNvCxnSpPr>
            <a:cxnSpLocks/>
            <a:endCxn id="46" idx="6"/>
          </p:cNvCxnSpPr>
          <p:nvPr/>
        </p:nvCxnSpPr>
        <p:spPr>
          <a:xfrm>
            <a:off x="0" y="6008713"/>
            <a:ext cx="4292937" cy="731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타원 43">
            <a:extLst>
              <a:ext uri="{FF2B5EF4-FFF2-40B4-BE49-F238E27FC236}">
                <a16:creationId xmlns:a16="http://schemas.microsoft.com/office/drawing/2014/main" id="{F7B97109-C333-4D3D-9AE8-64111E7B5B69}"/>
              </a:ext>
            </a:extLst>
          </p:cNvPr>
          <p:cNvSpPr/>
          <p:nvPr/>
        </p:nvSpPr>
        <p:spPr>
          <a:xfrm flipH="1">
            <a:off x="4499569" y="5943600"/>
            <a:ext cx="144861" cy="14486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0FD8AA8F-4035-4FD8-B5B0-2BF39B335BE0}"/>
              </a:ext>
            </a:extLst>
          </p:cNvPr>
          <p:cNvSpPr/>
          <p:nvPr/>
        </p:nvSpPr>
        <p:spPr>
          <a:xfrm flipH="1">
            <a:off x="4706201" y="5943600"/>
            <a:ext cx="144861" cy="14486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80C3103C-E87C-4303-8EC5-EC539E5851BD}"/>
              </a:ext>
            </a:extLst>
          </p:cNvPr>
          <p:cNvSpPr/>
          <p:nvPr/>
        </p:nvSpPr>
        <p:spPr>
          <a:xfrm flipH="1">
            <a:off x="4292937" y="5943600"/>
            <a:ext cx="144861" cy="14486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5F733C24-22DE-4CC2-A8B7-B66B1E510F1B}"/>
              </a:ext>
            </a:extLst>
          </p:cNvPr>
          <p:cNvCxnSpPr>
            <a:cxnSpLocks/>
          </p:cNvCxnSpPr>
          <p:nvPr/>
        </p:nvCxnSpPr>
        <p:spPr>
          <a:xfrm>
            <a:off x="4851059" y="6008713"/>
            <a:ext cx="4292941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909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0A75ED-1968-4844-9E42-7A36CCAAC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Organization  of IEEE 2888 WG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9FE0A7B-75FF-4B6A-9D94-C1007FC2F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3079-21-0042-00-0001-Introduction of IEEE 2888 WG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CFDCB9D-D1D5-40DD-9495-3061A4D4D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6</a:t>
            </a:fld>
            <a:endParaRPr lang="en-US">
              <a:latin typeface="Myriad Pro" charset="0"/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D7ADFBA2-37C9-4C23-92F6-C495CEC6FB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09" y="1877614"/>
            <a:ext cx="1369380" cy="256623"/>
          </a:xfrm>
          <a:prstGeom prst="rect">
            <a:avLst/>
          </a:prstGeom>
        </p:spPr>
      </p:pic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E2DD2CE1-8AC0-4C01-A153-9D4D81717DB0}"/>
              </a:ext>
            </a:extLst>
          </p:cNvPr>
          <p:cNvSpPr/>
          <p:nvPr/>
        </p:nvSpPr>
        <p:spPr>
          <a:xfrm>
            <a:off x="369853" y="1777847"/>
            <a:ext cx="2004491" cy="413696"/>
          </a:xfrm>
          <a:prstGeom prst="roundRect">
            <a:avLst/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A96E453D-39A3-46DF-BED0-17305B0A37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574" y="4112875"/>
            <a:ext cx="597876" cy="561513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1A679CDF-38BB-492C-8106-15AA58A0FA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388" y="4960616"/>
            <a:ext cx="597877" cy="561515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BF9655D7-14ED-4B2F-AE41-1A91A0425F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387" y="2396901"/>
            <a:ext cx="597876" cy="540409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8118886E-B838-4BE6-B645-CC1C600150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388" y="3250099"/>
            <a:ext cx="597877" cy="561516"/>
          </a:xfrm>
          <a:prstGeom prst="rect">
            <a:avLst/>
          </a:prstGeom>
        </p:spPr>
      </p:pic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A020B3DC-B95B-4196-87B3-D73758FFA555}"/>
              </a:ext>
            </a:extLst>
          </p:cNvPr>
          <p:cNvSpPr/>
          <p:nvPr/>
        </p:nvSpPr>
        <p:spPr>
          <a:xfrm>
            <a:off x="1600199" y="2325425"/>
            <a:ext cx="7192513" cy="640750"/>
          </a:xfrm>
          <a:prstGeom prst="roundRect">
            <a:avLst/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1F456ADB-B46F-4C68-9A47-555EA92418E8}"/>
              </a:ext>
            </a:extLst>
          </p:cNvPr>
          <p:cNvSpPr/>
          <p:nvPr/>
        </p:nvSpPr>
        <p:spPr>
          <a:xfrm>
            <a:off x="1600200" y="3178623"/>
            <a:ext cx="7192513" cy="640750"/>
          </a:xfrm>
          <a:prstGeom prst="roundRect">
            <a:avLst/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5A104A7E-FD61-4551-8092-7C7CC1A9E9CC}"/>
              </a:ext>
            </a:extLst>
          </p:cNvPr>
          <p:cNvSpPr/>
          <p:nvPr/>
        </p:nvSpPr>
        <p:spPr>
          <a:xfrm>
            <a:off x="1600200" y="4041398"/>
            <a:ext cx="7192513" cy="640750"/>
          </a:xfrm>
          <a:prstGeom prst="roundRect">
            <a:avLst/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7B53A88F-7610-4026-BC05-7BFA4A41E675}"/>
              </a:ext>
            </a:extLst>
          </p:cNvPr>
          <p:cNvSpPr/>
          <p:nvPr/>
        </p:nvSpPr>
        <p:spPr>
          <a:xfrm>
            <a:off x="1600200" y="4889139"/>
            <a:ext cx="7192513" cy="640750"/>
          </a:xfrm>
          <a:prstGeom prst="roundRect">
            <a:avLst/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cxnSp>
        <p:nvCxnSpPr>
          <p:cNvPr id="38" name="연결선: 꺾임 37">
            <a:extLst>
              <a:ext uri="{FF2B5EF4-FFF2-40B4-BE49-F238E27FC236}">
                <a16:creationId xmlns:a16="http://schemas.microsoft.com/office/drawing/2014/main" id="{56977EAE-287F-49DA-ABC0-0D951F19AF07}"/>
              </a:ext>
            </a:extLst>
          </p:cNvPr>
          <p:cNvCxnSpPr>
            <a:cxnSpLocks/>
            <a:stCxn id="34" idx="1"/>
            <a:endCxn id="29" idx="2"/>
          </p:cNvCxnSpPr>
          <p:nvPr/>
        </p:nvCxnSpPr>
        <p:spPr>
          <a:xfrm rot="10800000">
            <a:off x="1372099" y="2191544"/>
            <a:ext cx="228100" cy="454257"/>
          </a:xfrm>
          <a:prstGeom prst="bentConnector2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연결선: 꺾임 38">
            <a:extLst>
              <a:ext uri="{FF2B5EF4-FFF2-40B4-BE49-F238E27FC236}">
                <a16:creationId xmlns:a16="http://schemas.microsoft.com/office/drawing/2014/main" id="{6E43E789-3CA3-46E7-A89C-680F088E4457}"/>
              </a:ext>
            </a:extLst>
          </p:cNvPr>
          <p:cNvCxnSpPr>
            <a:cxnSpLocks/>
            <a:stCxn id="35" idx="1"/>
            <a:endCxn id="29" idx="2"/>
          </p:cNvCxnSpPr>
          <p:nvPr/>
        </p:nvCxnSpPr>
        <p:spPr>
          <a:xfrm rot="10800000">
            <a:off x="1372100" y="2191544"/>
            <a:ext cx="228101" cy="1307455"/>
          </a:xfrm>
          <a:prstGeom prst="bentConnector2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연결선: 꺾임 39">
            <a:extLst>
              <a:ext uri="{FF2B5EF4-FFF2-40B4-BE49-F238E27FC236}">
                <a16:creationId xmlns:a16="http://schemas.microsoft.com/office/drawing/2014/main" id="{3D223E92-0662-44A0-89D5-F161D7ACDCD5}"/>
              </a:ext>
            </a:extLst>
          </p:cNvPr>
          <p:cNvCxnSpPr>
            <a:cxnSpLocks/>
            <a:stCxn id="37" idx="1"/>
            <a:endCxn id="29" idx="2"/>
          </p:cNvCxnSpPr>
          <p:nvPr/>
        </p:nvCxnSpPr>
        <p:spPr>
          <a:xfrm rot="10800000">
            <a:off x="1372100" y="2191544"/>
            <a:ext cx="228101" cy="3017971"/>
          </a:xfrm>
          <a:prstGeom prst="bentConnector2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연결선: 꺾임 40">
            <a:extLst>
              <a:ext uri="{FF2B5EF4-FFF2-40B4-BE49-F238E27FC236}">
                <a16:creationId xmlns:a16="http://schemas.microsoft.com/office/drawing/2014/main" id="{80CC1549-63C5-4FCC-87B0-EFCECA2AB898}"/>
              </a:ext>
            </a:extLst>
          </p:cNvPr>
          <p:cNvCxnSpPr>
            <a:cxnSpLocks/>
            <a:stCxn id="36" idx="1"/>
            <a:endCxn id="29" idx="2"/>
          </p:cNvCxnSpPr>
          <p:nvPr/>
        </p:nvCxnSpPr>
        <p:spPr>
          <a:xfrm rot="10800000">
            <a:off x="1372100" y="2191543"/>
            <a:ext cx="228101" cy="2170230"/>
          </a:xfrm>
          <a:prstGeom prst="bentConnector2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F6D3D567-2B3F-40BC-839E-0995788C630B}"/>
              </a:ext>
            </a:extLst>
          </p:cNvPr>
          <p:cNvSpPr/>
          <p:nvPr/>
        </p:nvSpPr>
        <p:spPr>
          <a:xfrm>
            <a:off x="2596657" y="4065319"/>
            <a:ext cx="59391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>
                <a:latin typeface="Times New Roman" panose="02020603050405020304" pitchFamily="18" charset="0"/>
                <a:ea typeface="바탕체" panose="02030609000101010101" pitchFamily="17" charset="-127"/>
                <a:cs typeface="Times New Roman" panose="02020603050405020304" pitchFamily="18" charset="0"/>
              </a:rPr>
              <a:t>Standard on Orchestration of Digital Synchronization between Cyber and Physical World</a:t>
            </a:r>
            <a:endParaRPr lang="ko-KR" altLang="en-US" sz="1600" b="1" dirty="0">
              <a:latin typeface="Times New Roman" panose="02020603050405020304" pitchFamily="18" charset="0"/>
              <a:ea typeface="바탕체" panose="02030609000101010101" pitchFamily="17" charset="-127"/>
              <a:cs typeface="Times New Roman" panose="02020603050405020304" pitchFamily="18" charset="0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28AF06DC-5277-49BE-B928-4FB35C30C68D}"/>
              </a:ext>
            </a:extLst>
          </p:cNvPr>
          <p:cNvSpPr/>
          <p:nvPr/>
        </p:nvSpPr>
        <p:spPr>
          <a:xfrm>
            <a:off x="2606438" y="3299348"/>
            <a:ext cx="61556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>
                <a:latin typeface="Times New Roman" panose="02020603050405020304" pitchFamily="18" charset="0"/>
                <a:ea typeface="바탕체" panose="02030609000101010101" pitchFamily="17" charset="-127"/>
                <a:cs typeface="Times New Roman" panose="02020603050405020304" pitchFamily="18" charset="0"/>
              </a:rPr>
              <a:t>Standard for Actuator Interface for Cyber and Physical World</a:t>
            </a:r>
            <a:endParaRPr lang="ko-KR" altLang="en-US" sz="1600" b="1" dirty="0">
              <a:latin typeface="Times New Roman" panose="02020603050405020304" pitchFamily="18" charset="0"/>
              <a:ea typeface="바탕체" panose="02030609000101010101" pitchFamily="17" charset="-127"/>
              <a:cs typeface="Times New Roman" panose="02020603050405020304" pitchFamily="18" charset="0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CD2C18A2-44C1-447F-810F-4E8590A3CBA6}"/>
              </a:ext>
            </a:extLst>
          </p:cNvPr>
          <p:cNvSpPr/>
          <p:nvPr/>
        </p:nvSpPr>
        <p:spPr>
          <a:xfrm>
            <a:off x="2603146" y="4907576"/>
            <a:ext cx="60828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>
                <a:latin typeface="Times New Roman" panose="02020603050405020304" pitchFamily="18" charset="0"/>
                <a:ea typeface="바탕체" panose="02030609000101010101" pitchFamily="17" charset="-127"/>
                <a:cs typeface="Times New Roman" panose="02020603050405020304" pitchFamily="18" charset="0"/>
              </a:rPr>
              <a:t>Standard on Architecture for Virtual Reality Disaster Response Training System with Six degrees of Freedom (6 </a:t>
            </a:r>
            <a:r>
              <a:rPr lang="en-US" altLang="ko-KR" sz="1600" b="1" dirty="0" err="1">
                <a:latin typeface="Times New Roman" panose="02020603050405020304" pitchFamily="18" charset="0"/>
                <a:ea typeface="바탕체" panose="02030609000101010101" pitchFamily="17" charset="-127"/>
                <a:cs typeface="Times New Roman" panose="02020603050405020304" pitchFamily="18" charset="0"/>
              </a:rPr>
              <a:t>DoF</a:t>
            </a:r>
            <a:r>
              <a:rPr lang="en-US" altLang="ko-KR" sz="1600" b="1" dirty="0">
                <a:latin typeface="Times New Roman" panose="02020603050405020304" pitchFamily="18" charset="0"/>
                <a:ea typeface="바탕체" panose="02030609000101010101" pitchFamily="17" charset="-127"/>
                <a:cs typeface="Times New Roman" panose="02020603050405020304" pitchFamily="18" charset="0"/>
              </a:rPr>
              <a:t>)</a:t>
            </a:r>
            <a:endParaRPr lang="ko-KR" altLang="en-US" sz="1600" b="1" dirty="0">
              <a:latin typeface="Times New Roman" panose="02020603050405020304" pitchFamily="18" charset="0"/>
              <a:ea typeface="바탕체" panose="02030609000101010101" pitchFamily="17" charset="-127"/>
              <a:cs typeface="Times New Roman" panose="02020603050405020304" pitchFamily="18" charset="0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830BF385-63EA-4D1C-B5C3-2523FDF401F5}"/>
              </a:ext>
            </a:extLst>
          </p:cNvPr>
          <p:cNvSpPr/>
          <p:nvPr/>
        </p:nvSpPr>
        <p:spPr>
          <a:xfrm>
            <a:off x="2591922" y="2481889"/>
            <a:ext cx="59147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>
                <a:latin typeface="Times New Roman" panose="02020603050405020304" pitchFamily="18" charset="0"/>
                <a:ea typeface="바탕체" panose="02030609000101010101" pitchFamily="17" charset="-127"/>
                <a:cs typeface="Times New Roman" panose="02020603050405020304" pitchFamily="18" charset="0"/>
              </a:rPr>
              <a:t>Specification of Sensor Interface for Cyber and Physical World</a:t>
            </a:r>
            <a:endParaRPr lang="ko-KR" altLang="en-US" sz="1600" b="1" dirty="0">
              <a:latin typeface="Times New Roman" panose="02020603050405020304" pitchFamily="18" charset="0"/>
              <a:ea typeface="바탕체" panose="02030609000101010101" pitchFamily="17" charset="-127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1FFF5D6-6484-449C-BE83-13DC43F24967}"/>
              </a:ext>
            </a:extLst>
          </p:cNvPr>
          <p:cNvSpPr txBox="1"/>
          <p:nvPr/>
        </p:nvSpPr>
        <p:spPr>
          <a:xfrm>
            <a:off x="2461998" y="1838844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/>
              <a:t>Interfacing Cyber and Physical World</a:t>
            </a:r>
            <a:endParaRPr lang="ko-KR" altLang="en-US" dirty="0"/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FFF45018-7FE0-4175-A85C-07B9F8FDAE94}"/>
              </a:ext>
            </a:extLst>
          </p:cNvPr>
          <p:cNvSpPr/>
          <p:nvPr/>
        </p:nvSpPr>
        <p:spPr bwMode="auto">
          <a:xfrm>
            <a:off x="635987" y="748146"/>
            <a:ext cx="66792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defRPr/>
            </a:pPr>
            <a:r>
              <a:rPr lang="en-US" altLang="ko-KR" sz="2400" b="1" spc="-50" dirty="0">
                <a:gradFill>
                  <a:gsLst>
                    <a:gs pos="100000">
                      <a:srgbClr val="3665C5"/>
                    </a:gs>
                    <a:gs pos="0">
                      <a:srgbClr val="3665C5"/>
                    </a:gs>
                  </a:gsLst>
                  <a:lin ang="5400000" scaled="0"/>
                </a:gradFill>
                <a:latin typeface="맑은 고딕"/>
                <a:ea typeface="맑은 고딕"/>
                <a:sym typeface="Wingdings" pitchFamily="2" charset="2"/>
              </a:rPr>
              <a:t>Organization (Since Sept. 2019 and Dec. 2020)</a:t>
            </a:r>
            <a:endParaRPr lang="ko-KR" altLang="en-US" sz="2400" b="1" spc="-50" dirty="0">
              <a:gradFill>
                <a:gsLst>
                  <a:gs pos="100000">
                    <a:srgbClr val="3665C5"/>
                  </a:gs>
                  <a:gs pos="0">
                    <a:srgbClr val="3665C5"/>
                  </a:gs>
                </a:gsLst>
                <a:lin ang="5400000" scaled="0"/>
              </a:gradFill>
              <a:latin typeface="맑은 고딕"/>
              <a:ea typeface="맑은 고딕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8AF9145E-9A5C-418F-AADD-11E09FBF275B}"/>
              </a:ext>
            </a:extLst>
          </p:cNvPr>
          <p:cNvSpPr/>
          <p:nvPr/>
        </p:nvSpPr>
        <p:spPr>
          <a:xfrm>
            <a:off x="581904" y="912448"/>
            <a:ext cx="82146" cy="2160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cxnSp>
        <p:nvCxnSpPr>
          <p:cNvPr id="61" name="직선 연결선 60">
            <a:extLst>
              <a:ext uri="{FF2B5EF4-FFF2-40B4-BE49-F238E27FC236}">
                <a16:creationId xmlns:a16="http://schemas.microsoft.com/office/drawing/2014/main" id="{8C87ECEB-8579-489C-A242-FA9ED0FE069F}"/>
              </a:ext>
            </a:extLst>
          </p:cNvPr>
          <p:cNvCxnSpPr>
            <a:cxnSpLocks/>
            <a:endCxn id="64" idx="6"/>
          </p:cNvCxnSpPr>
          <p:nvPr/>
        </p:nvCxnSpPr>
        <p:spPr>
          <a:xfrm>
            <a:off x="0" y="6008713"/>
            <a:ext cx="4292937" cy="731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타원 61">
            <a:extLst>
              <a:ext uri="{FF2B5EF4-FFF2-40B4-BE49-F238E27FC236}">
                <a16:creationId xmlns:a16="http://schemas.microsoft.com/office/drawing/2014/main" id="{F02DD4C9-1B16-4E14-A691-A375A0ED0F1E}"/>
              </a:ext>
            </a:extLst>
          </p:cNvPr>
          <p:cNvSpPr/>
          <p:nvPr/>
        </p:nvSpPr>
        <p:spPr>
          <a:xfrm flipH="1">
            <a:off x="4499569" y="5943600"/>
            <a:ext cx="144861" cy="14486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타원 62">
            <a:extLst>
              <a:ext uri="{FF2B5EF4-FFF2-40B4-BE49-F238E27FC236}">
                <a16:creationId xmlns:a16="http://schemas.microsoft.com/office/drawing/2014/main" id="{844DCF44-30F3-41A0-BF7E-8455A7E432F9}"/>
              </a:ext>
            </a:extLst>
          </p:cNvPr>
          <p:cNvSpPr/>
          <p:nvPr/>
        </p:nvSpPr>
        <p:spPr>
          <a:xfrm flipH="1">
            <a:off x="4706201" y="5943600"/>
            <a:ext cx="144861" cy="14486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타원 63">
            <a:extLst>
              <a:ext uri="{FF2B5EF4-FFF2-40B4-BE49-F238E27FC236}">
                <a16:creationId xmlns:a16="http://schemas.microsoft.com/office/drawing/2014/main" id="{928B12D3-199C-4A08-BB33-3E95EA18AFF5}"/>
              </a:ext>
            </a:extLst>
          </p:cNvPr>
          <p:cNvSpPr/>
          <p:nvPr/>
        </p:nvSpPr>
        <p:spPr>
          <a:xfrm flipH="1">
            <a:off x="4292937" y="5943600"/>
            <a:ext cx="144861" cy="14486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5" name="직선 연결선 64">
            <a:extLst>
              <a:ext uri="{FF2B5EF4-FFF2-40B4-BE49-F238E27FC236}">
                <a16:creationId xmlns:a16="http://schemas.microsoft.com/office/drawing/2014/main" id="{635DA3A4-F385-4E90-B8DD-549ABE053AFF}"/>
              </a:ext>
            </a:extLst>
          </p:cNvPr>
          <p:cNvCxnSpPr>
            <a:cxnSpLocks/>
          </p:cNvCxnSpPr>
          <p:nvPr/>
        </p:nvCxnSpPr>
        <p:spPr>
          <a:xfrm>
            <a:off x="4851059" y="6008713"/>
            <a:ext cx="4292941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041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86A388-D4C5-431D-B020-DFC874970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IEEE 2888 Overall Architecture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4B089C2-B94D-4347-AA1C-C2FBD721D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3079-21-0042-00-0001-Introduction of IEEE 2888 WG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CABA3A3-CC23-4F58-8609-9264491BF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7</a:t>
            </a:fld>
            <a:endParaRPr lang="en-US">
              <a:latin typeface="Myriad Pro" charset="0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BB447871-DBB9-4177-8FBA-CFC217D7269B}"/>
              </a:ext>
            </a:extLst>
          </p:cNvPr>
          <p:cNvGrpSpPr/>
          <p:nvPr/>
        </p:nvGrpSpPr>
        <p:grpSpPr>
          <a:xfrm>
            <a:off x="228600" y="1295400"/>
            <a:ext cx="8686800" cy="4267200"/>
            <a:chOff x="886922" y="490505"/>
            <a:chExt cx="6839253" cy="3287848"/>
          </a:xfrm>
        </p:grpSpPr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138E8346-375F-4E57-9AD7-15B5FC69807A}"/>
                </a:ext>
              </a:extLst>
            </p:cNvPr>
            <p:cNvSpPr/>
            <p:nvPr/>
          </p:nvSpPr>
          <p:spPr>
            <a:xfrm>
              <a:off x="1568411" y="3026445"/>
              <a:ext cx="5510622" cy="641897"/>
            </a:xfrm>
            <a:prstGeom prst="ellipse">
              <a:avLst/>
            </a:prstGeom>
            <a:solidFill>
              <a:srgbClr val="F9FDD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IoT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F2D1CC97-9F0D-48AD-B774-4F2153173B71}"/>
                </a:ext>
              </a:extLst>
            </p:cNvPr>
            <p:cNvSpPr/>
            <p:nvPr/>
          </p:nvSpPr>
          <p:spPr>
            <a:xfrm>
              <a:off x="2176771" y="490506"/>
              <a:ext cx="1385569" cy="82962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</a:rPr>
                <a:t>Cyber World 1 (Metaverse, Simulation, VR, Games etc.)</a:t>
              </a:r>
              <a:endParaRPr lang="ko-KR" altLang="en-US" sz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7C7AD7B7-D585-4206-8389-710D0BC004BB}"/>
                </a:ext>
              </a:extLst>
            </p:cNvPr>
            <p:cNvSpPr/>
            <p:nvPr/>
          </p:nvSpPr>
          <p:spPr>
            <a:xfrm>
              <a:off x="5064885" y="490505"/>
              <a:ext cx="1385570" cy="82962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</a:rPr>
                <a:t>Cyber World 2 (Metaverse, Simulation, VR, Games etc.)</a:t>
              </a:r>
              <a:endParaRPr lang="ko-KR" altLang="en-US" sz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89297502-839F-41D9-A6BD-94CA0B99D8E6}"/>
                </a:ext>
              </a:extLst>
            </p:cNvPr>
            <p:cNvSpPr/>
            <p:nvPr/>
          </p:nvSpPr>
          <p:spPr>
            <a:xfrm>
              <a:off x="2176774" y="2948732"/>
              <a:ext cx="1385569" cy="82962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</a:rPr>
                <a:t>Physical World (Sensors)</a:t>
              </a:r>
              <a:endParaRPr lang="ko-KR" altLang="en-US" sz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627975C7-A87B-4C36-8960-859F0B453DA4}"/>
                </a:ext>
              </a:extLst>
            </p:cNvPr>
            <p:cNvSpPr/>
            <p:nvPr/>
          </p:nvSpPr>
          <p:spPr>
            <a:xfrm>
              <a:off x="5064888" y="2948731"/>
              <a:ext cx="1385570" cy="82962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</a:rPr>
                <a:t>Physical World (Actuators)</a:t>
              </a:r>
              <a:endParaRPr lang="ko-KR" altLang="en-US" sz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11" name="직선 화살표 연결선 10">
              <a:extLst>
                <a:ext uri="{FF2B5EF4-FFF2-40B4-BE49-F238E27FC236}">
                  <a16:creationId xmlns:a16="http://schemas.microsoft.com/office/drawing/2014/main" id="{DF918A2D-6B1F-4F21-863A-EE7BF083063F}"/>
                </a:ext>
              </a:extLst>
            </p:cNvPr>
            <p:cNvCxnSpPr>
              <a:cxnSpLocks/>
              <a:stCxn id="7" idx="3"/>
              <a:endCxn id="8" idx="1"/>
            </p:cNvCxnSpPr>
            <p:nvPr/>
          </p:nvCxnSpPr>
          <p:spPr>
            <a:xfrm flipV="1">
              <a:off x="3562340" y="905316"/>
              <a:ext cx="1502545" cy="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화살표 연결선 11">
              <a:extLst>
                <a:ext uri="{FF2B5EF4-FFF2-40B4-BE49-F238E27FC236}">
                  <a16:creationId xmlns:a16="http://schemas.microsoft.com/office/drawing/2014/main" id="{2AA2A9A0-2D39-4949-B962-72E9FD34F2D3}"/>
                </a:ext>
              </a:extLst>
            </p:cNvPr>
            <p:cNvCxnSpPr>
              <a:cxnSpLocks/>
              <a:stCxn id="7" idx="2"/>
              <a:endCxn id="9" idx="0"/>
            </p:cNvCxnSpPr>
            <p:nvPr/>
          </p:nvCxnSpPr>
          <p:spPr>
            <a:xfrm>
              <a:off x="2869556" y="1320127"/>
              <a:ext cx="3" cy="162860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화살표 연결선 12">
              <a:extLst>
                <a:ext uri="{FF2B5EF4-FFF2-40B4-BE49-F238E27FC236}">
                  <a16:creationId xmlns:a16="http://schemas.microsoft.com/office/drawing/2014/main" id="{5FF15558-DC7A-4DC9-96AB-7EC3FAA818A4}"/>
                </a:ext>
              </a:extLst>
            </p:cNvPr>
            <p:cNvCxnSpPr>
              <a:cxnSpLocks/>
              <a:stCxn id="8" idx="2"/>
              <a:endCxn id="10" idx="0"/>
            </p:cNvCxnSpPr>
            <p:nvPr/>
          </p:nvCxnSpPr>
          <p:spPr>
            <a:xfrm>
              <a:off x="5757670" y="1320126"/>
              <a:ext cx="3" cy="162860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화살표 연결선 13">
              <a:extLst>
                <a:ext uri="{FF2B5EF4-FFF2-40B4-BE49-F238E27FC236}">
                  <a16:creationId xmlns:a16="http://schemas.microsoft.com/office/drawing/2014/main" id="{BE144944-90DB-46E5-8B20-CA3A48544F9B}"/>
                </a:ext>
              </a:extLst>
            </p:cNvPr>
            <p:cNvCxnSpPr>
              <a:cxnSpLocks/>
            </p:cNvCxnSpPr>
            <p:nvPr/>
          </p:nvCxnSpPr>
          <p:spPr>
            <a:xfrm>
              <a:off x="6100238" y="1320125"/>
              <a:ext cx="0" cy="162860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화살표 연결선 14">
              <a:extLst>
                <a:ext uri="{FF2B5EF4-FFF2-40B4-BE49-F238E27FC236}">
                  <a16:creationId xmlns:a16="http://schemas.microsoft.com/office/drawing/2014/main" id="{E0EDDD48-5CCA-4B01-9A9F-E12A918A3258}"/>
                </a:ext>
              </a:extLst>
            </p:cNvPr>
            <p:cNvCxnSpPr>
              <a:cxnSpLocks/>
            </p:cNvCxnSpPr>
            <p:nvPr/>
          </p:nvCxnSpPr>
          <p:spPr>
            <a:xfrm>
              <a:off x="2537081" y="1320123"/>
              <a:ext cx="0" cy="162860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DF7B8C1-7876-43F9-A46D-5F6A21FD9772}"/>
                </a:ext>
              </a:extLst>
            </p:cNvPr>
            <p:cNvSpPr txBox="1"/>
            <p:nvPr/>
          </p:nvSpPr>
          <p:spPr>
            <a:xfrm>
              <a:off x="886924" y="1549357"/>
              <a:ext cx="1507850" cy="21342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Sensor Data</a:t>
              </a:r>
              <a:endParaRPr lang="ko-KR" altLang="en-US" sz="12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3B4F70E-6F15-43D0-A480-DE4FEB6C398A}"/>
                </a:ext>
              </a:extLst>
            </p:cNvPr>
            <p:cNvSpPr txBox="1"/>
            <p:nvPr/>
          </p:nvSpPr>
          <p:spPr>
            <a:xfrm>
              <a:off x="886923" y="1988666"/>
              <a:ext cx="1507850" cy="21342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Sensor Capability</a:t>
              </a:r>
              <a:endParaRPr lang="ko-KR" altLang="en-US" sz="12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5FE0FAB-C28E-4E6A-AA11-C79B5E182129}"/>
                </a:ext>
              </a:extLst>
            </p:cNvPr>
            <p:cNvSpPr txBox="1"/>
            <p:nvPr/>
          </p:nvSpPr>
          <p:spPr>
            <a:xfrm>
              <a:off x="886922" y="2427975"/>
              <a:ext cx="1507850" cy="21342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Sensor APIs</a:t>
              </a:r>
              <a:endParaRPr lang="ko-KR" altLang="en-US" sz="12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E73278D-2152-445A-894B-808CBB308DAE}"/>
                </a:ext>
              </a:extLst>
            </p:cNvPr>
            <p:cNvSpPr txBox="1"/>
            <p:nvPr/>
          </p:nvSpPr>
          <p:spPr>
            <a:xfrm>
              <a:off x="6218325" y="1549357"/>
              <a:ext cx="1507850" cy="2134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Actuator Commands</a:t>
              </a:r>
              <a:endParaRPr lang="ko-KR" altLang="en-US" sz="12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3F78001-8B0D-4AEA-AC7D-D2BBA1CBA88D}"/>
                </a:ext>
              </a:extLst>
            </p:cNvPr>
            <p:cNvSpPr txBox="1"/>
            <p:nvPr/>
          </p:nvSpPr>
          <p:spPr>
            <a:xfrm>
              <a:off x="6218324" y="1988666"/>
              <a:ext cx="1507850" cy="2134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Actuator Capability</a:t>
              </a:r>
              <a:endParaRPr lang="ko-KR" altLang="en-US" sz="12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257FDBB-59F0-4915-BF28-D50F5321371B}"/>
                </a:ext>
              </a:extLst>
            </p:cNvPr>
            <p:cNvSpPr txBox="1"/>
            <p:nvPr/>
          </p:nvSpPr>
          <p:spPr>
            <a:xfrm>
              <a:off x="6218323" y="2427975"/>
              <a:ext cx="1507850" cy="2134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Actuator APIs</a:t>
              </a:r>
              <a:endParaRPr lang="ko-KR" altLang="en-US" sz="12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9D8C200-0EBD-466D-8ED0-14860F262B41}"/>
                </a:ext>
              </a:extLst>
            </p:cNvPr>
            <p:cNvSpPr txBox="1"/>
            <p:nvPr/>
          </p:nvSpPr>
          <p:spPr>
            <a:xfrm>
              <a:off x="3722613" y="1000977"/>
              <a:ext cx="1181375" cy="35571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Digital Thing Definition</a:t>
              </a:r>
              <a:endParaRPr lang="ko-KR" altLang="en-US" sz="12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052DC11-78FA-45FE-93D8-5C3FFDAAC662}"/>
                </a:ext>
              </a:extLst>
            </p:cNvPr>
            <p:cNvSpPr txBox="1"/>
            <p:nvPr/>
          </p:nvSpPr>
          <p:spPr>
            <a:xfrm>
              <a:off x="3722612" y="1440286"/>
              <a:ext cx="1181375" cy="35571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Digital Thing Synchronization</a:t>
              </a:r>
              <a:endParaRPr lang="ko-KR" altLang="en-US" sz="12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D43769-D4A3-4428-A35E-B8B5EDC6A149}"/>
                </a:ext>
              </a:extLst>
            </p:cNvPr>
            <p:cNvSpPr txBox="1"/>
            <p:nvPr/>
          </p:nvSpPr>
          <p:spPr>
            <a:xfrm>
              <a:off x="3722611" y="1879595"/>
              <a:ext cx="1181375" cy="35571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Digital Thing</a:t>
              </a:r>
              <a:br>
                <a:rPr lang="en-US" altLang="ko-KR" sz="1200" dirty="0"/>
              </a:br>
              <a:r>
                <a:rPr lang="en-US" altLang="ko-KR" sz="1200" dirty="0"/>
                <a:t>Mission Control</a:t>
              </a:r>
              <a:endParaRPr lang="ko-KR" altLang="en-US" sz="1200" dirty="0"/>
            </a:p>
          </p:txBody>
        </p:sp>
      </p:grp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9BA9127C-3A64-4B35-B948-C4E42193F3D6}"/>
              </a:ext>
            </a:extLst>
          </p:cNvPr>
          <p:cNvCxnSpPr>
            <a:cxnSpLocks/>
            <a:endCxn id="33" idx="6"/>
          </p:cNvCxnSpPr>
          <p:nvPr/>
        </p:nvCxnSpPr>
        <p:spPr>
          <a:xfrm>
            <a:off x="0" y="6008713"/>
            <a:ext cx="4292937" cy="731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타원 30">
            <a:extLst>
              <a:ext uri="{FF2B5EF4-FFF2-40B4-BE49-F238E27FC236}">
                <a16:creationId xmlns:a16="http://schemas.microsoft.com/office/drawing/2014/main" id="{D9F6B0C2-9946-427B-8740-484DDC23650B}"/>
              </a:ext>
            </a:extLst>
          </p:cNvPr>
          <p:cNvSpPr/>
          <p:nvPr/>
        </p:nvSpPr>
        <p:spPr>
          <a:xfrm flipH="1">
            <a:off x="4499569" y="5943600"/>
            <a:ext cx="144861" cy="14486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B8E977DA-B127-484D-A723-E8E7D151103D}"/>
              </a:ext>
            </a:extLst>
          </p:cNvPr>
          <p:cNvSpPr/>
          <p:nvPr/>
        </p:nvSpPr>
        <p:spPr>
          <a:xfrm flipH="1">
            <a:off x="4706201" y="5943600"/>
            <a:ext cx="144861" cy="14486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619A6C83-A083-4191-BB1E-703368F6D2C3}"/>
              </a:ext>
            </a:extLst>
          </p:cNvPr>
          <p:cNvSpPr/>
          <p:nvPr/>
        </p:nvSpPr>
        <p:spPr>
          <a:xfrm flipH="1">
            <a:off x="4292937" y="5943600"/>
            <a:ext cx="144861" cy="14486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154278A8-CB33-45A3-9C21-E5464B1B0CFC}"/>
              </a:ext>
            </a:extLst>
          </p:cNvPr>
          <p:cNvCxnSpPr>
            <a:cxnSpLocks/>
          </p:cNvCxnSpPr>
          <p:nvPr/>
        </p:nvCxnSpPr>
        <p:spPr>
          <a:xfrm>
            <a:off x="4851059" y="6008713"/>
            <a:ext cx="4292941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44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EF587D-1531-43C1-9E47-6E7B0C09A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Each Part of IEEE 2888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5069C33-9290-4D3B-BB87-30CA10EA4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3079-21-0042-00-0001-Introduction of IEEE 2888 WG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350DE66-4E20-4BED-9E4E-040692285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8</a:t>
            </a:fld>
            <a:endParaRPr lang="en-US">
              <a:latin typeface="Myriad Pro" charset="0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990EE0D6-7EFD-462C-B3D0-18B4B9B78E96}"/>
              </a:ext>
            </a:extLst>
          </p:cNvPr>
          <p:cNvGrpSpPr/>
          <p:nvPr/>
        </p:nvGrpSpPr>
        <p:grpSpPr>
          <a:xfrm>
            <a:off x="228600" y="1295400"/>
            <a:ext cx="8686800" cy="4267200"/>
            <a:chOff x="886922" y="490505"/>
            <a:chExt cx="6839253" cy="3287848"/>
          </a:xfrm>
        </p:grpSpPr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E9FD86CF-D655-4F37-A27E-64C1CE2C45F6}"/>
                </a:ext>
              </a:extLst>
            </p:cNvPr>
            <p:cNvSpPr/>
            <p:nvPr/>
          </p:nvSpPr>
          <p:spPr>
            <a:xfrm>
              <a:off x="1568411" y="3026445"/>
              <a:ext cx="5510622" cy="641897"/>
            </a:xfrm>
            <a:prstGeom prst="ellipse">
              <a:avLst/>
            </a:prstGeom>
            <a:solidFill>
              <a:srgbClr val="F9FDD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IoT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1516DD36-9387-4499-8AAA-6EC050DEE055}"/>
                </a:ext>
              </a:extLst>
            </p:cNvPr>
            <p:cNvSpPr/>
            <p:nvPr/>
          </p:nvSpPr>
          <p:spPr>
            <a:xfrm>
              <a:off x="2176771" y="490506"/>
              <a:ext cx="1385569" cy="82962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</a:rPr>
                <a:t>Cyber World 1 (Metaverse, Simulation, VR, Games etc.)</a:t>
              </a:r>
              <a:endParaRPr lang="ko-KR" altLang="en-US" sz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B553AC3E-7120-4226-89B9-E2428F2B6E13}"/>
                </a:ext>
              </a:extLst>
            </p:cNvPr>
            <p:cNvSpPr/>
            <p:nvPr/>
          </p:nvSpPr>
          <p:spPr>
            <a:xfrm>
              <a:off x="5064885" y="490505"/>
              <a:ext cx="1385570" cy="82962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</a:rPr>
                <a:t>Cyber World 2 (Metaverse, Simulation, VR, Games etc.)</a:t>
              </a:r>
              <a:endParaRPr lang="ko-KR" altLang="en-US" sz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6F540674-3D26-4EA4-9E40-967DD9D1215E}"/>
                </a:ext>
              </a:extLst>
            </p:cNvPr>
            <p:cNvSpPr/>
            <p:nvPr/>
          </p:nvSpPr>
          <p:spPr>
            <a:xfrm>
              <a:off x="2176774" y="2948732"/>
              <a:ext cx="1385569" cy="82962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</a:rPr>
                <a:t>Physical World (Sensors)</a:t>
              </a:r>
              <a:endParaRPr lang="ko-KR" altLang="en-US" sz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4C50585E-E9CF-4CEB-9539-A493B582D515}"/>
                </a:ext>
              </a:extLst>
            </p:cNvPr>
            <p:cNvSpPr/>
            <p:nvPr/>
          </p:nvSpPr>
          <p:spPr>
            <a:xfrm>
              <a:off x="5064888" y="2948731"/>
              <a:ext cx="1385570" cy="82962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</a:rPr>
                <a:t>Physical World (Actuators)</a:t>
              </a:r>
              <a:endParaRPr lang="ko-KR" altLang="en-US" sz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11" name="직선 화살표 연결선 10">
              <a:extLst>
                <a:ext uri="{FF2B5EF4-FFF2-40B4-BE49-F238E27FC236}">
                  <a16:creationId xmlns:a16="http://schemas.microsoft.com/office/drawing/2014/main" id="{D51C0799-9ECB-4352-94DB-607DB4E3E46F}"/>
                </a:ext>
              </a:extLst>
            </p:cNvPr>
            <p:cNvCxnSpPr>
              <a:cxnSpLocks/>
              <a:stCxn id="7" idx="3"/>
              <a:endCxn id="8" idx="1"/>
            </p:cNvCxnSpPr>
            <p:nvPr/>
          </p:nvCxnSpPr>
          <p:spPr>
            <a:xfrm flipV="1">
              <a:off x="3562340" y="905316"/>
              <a:ext cx="1502545" cy="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화살표 연결선 11">
              <a:extLst>
                <a:ext uri="{FF2B5EF4-FFF2-40B4-BE49-F238E27FC236}">
                  <a16:creationId xmlns:a16="http://schemas.microsoft.com/office/drawing/2014/main" id="{96F55710-8B51-47FF-B1FD-C0BAFC682085}"/>
                </a:ext>
              </a:extLst>
            </p:cNvPr>
            <p:cNvCxnSpPr>
              <a:cxnSpLocks/>
              <a:stCxn id="7" idx="2"/>
              <a:endCxn id="9" idx="0"/>
            </p:cNvCxnSpPr>
            <p:nvPr/>
          </p:nvCxnSpPr>
          <p:spPr>
            <a:xfrm>
              <a:off x="2869556" y="1320127"/>
              <a:ext cx="3" cy="162860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화살표 연결선 12">
              <a:extLst>
                <a:ext uri="{FF2B5EF4-FFF2-40B4-BE49-F238E27FC236}">
                  <a16:creationId xmlns:a16="http://schemas.microsoft.com/office/drawing/2014/main" id="{47F3B625-E082-4BF1-860B-EB77BC6E88F8}"/>
                </a:ext>
              </a:extLst>
            </p:cNvPr>
            <p:cNvCxnSpPr>
              <a:cxnSpLocks/>
              <a:stCxn id="8" idx="2"/>
              <a:endCxn id="10" idx="0"/>
            </p:cNvCxnSpPr>
            <p:nvPr/>
          </p:nvCxnSpPr>
          <p:spPr>
            <a:xfrm>
              <a:off x="5757670" y="1320126"/>
              <a:ext cx="3" cy="162860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화살표 연결선 13">
              <a:extLst>
                <a:ext uri="{FF2B5EF4-FFF2-40B4-BE49-F238E27FC236}">
                  <a16:creationId xmlns:a16="http://schemas.microsoft.com/office/drawing/2014/main" id="{C78A65E4-050A-4BFC-8F13-10868AB1412D}"/>
                </a:ext>
              </a:extLst>
            </p:cNvPr>
            <p:cNvCxnSpPr>
              <a:cxnSpLocks/>
            </p:cNvCxnSpPr>
            <p:nvPr/>
          </p:nvCxnSpPr>
          <p:spPr>
            <a:xfrm>
              <a:off x="6100238" y="1320125"/>
              <a:ext cx="0" cy="162860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화살표 연결선 14">
              <a:extLst>
                <a:ext uri="{FF2B5EF4-FFF2-40B4-BE49-F238E27FC236}">
                  <a16:creationId xmlns:a16="http://schemas.microsoft.com/office/drawing/2014/main" id="{328A4122-D962-4C79-9D5D-E4729B9FFDA4}"/>
                </a:ext>
              </a:extLst>
            </p:cNvPr>
            <p:cNvCxnSpPr>
              <a:cxnSpLocks/>
            </p:cNvCxnSpPr>
            <p:nvPr/>
          </p:nvCxnSpPr>
          <p:spPr>
            <a:xfrm>
              <a:off x="2537081" y="1320123"/>
              <a:ext cx="0" cy="162860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C20E96E-E695-412B-BC95-6E806090BEBC}"/>
                </a:ext>
              </a:extLst>
            </p:cNvPr>
            <p:cNvSpPr txBox="1"/>
            <p:nvPr/>
          </p:nvSpPr>
          <p:spPr>
            <a:xfrm>
              <a:off x="886924" y="1549357"/>
              <a:ext cx="1507850" cy="21342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Sensor Data</a:t>
              </a:r>
              <a:endParaRPr lang="ko-KR" altLang="en-US" sz="12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4154E02-ECF5-499D-898F-EE2D190EA950}"/>
                </a:ext>
              </a:extLst>
            </p:cNvPr>
            <p:cNvSpPr txBox="1"/>
            <p:nvPr/>
          </p:nvSpPr>
          <p:spPr>
            <a:xfrm>
              <a:off x="886923" y="1988666"/>
              <a:ext cx="1507850" cy="21342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Sensor Capability</a:t>
              </a:r>
              <a:endParaRPr lang="ko-KR" altLang="en-US" sz="12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95C40E2-616C-4210-A6B4-7DF774324321}"/>
                </a:ext>
              </a:extLst>
            </p:cNvPr>
            <p:cNvSpPr txBox="1"/>
            <p:nvPr/>
          </p:nvSpPr>
          <p:spPr>
            <a:xfrm>
              <a:off x="886922" y="2427975"/>
              <a:ext cx="1507850" cy="21342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Sensor APIs</a:t>
              </a:r>
              <a:endParaRPr lang="ko-KR" altLang="en-US" sz="12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5B3417C-E5C8-4614-BB2C-E154F309F859}"/>
                </a:ext>
              </a:extLst>
            </p:cNvPr>
            <p:cNvSpPr txBox="1"/>
            <p:nvPr/>
          </p:nvSpPr>
          <p:spPr>
            <a:xfrm>
              <a:off x="6218325" y="1549357"/>
              <a:ext cx="1507850" cy="2134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Actuator Commands</a:t>
              </a:r>
              <a:endParaRPr lang="ko-KR" altLang="en-US" sz="12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C9CB4D5-9FF7-42C7-92E2-D0F9C1969EE0}"/>
                </a:ext>
              </a:extLst>
            </p:cNvPr>
            <p:cNvSpPr txBox="1"/>
            <p:nvPr/>
          </p:nvSpPr>
          <p:spPr>
            <a:xfrm>
              <a:off x="6218324" y="1988666"/>
              <a:ext cx="1507850" cy="2134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Actuator Capability</a:t>
              </a:r>
              <a:endParaRPr lang="ko-KR" altLang="en-US" sz="12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0F01763-E56C-4AC2-9B99-F7502B8B3F3D}"/>
                </a:ext>
              </a:extLst>
            </p:cNvPr>
            <p:cNvSpPr txBox="1"/>
            <p:nvPr/>
          </p:nvSpPr>
          <p:spPr>
            <a:xfrm>
              <a:off x="6218323" y="2427975"/>
              <a:ext cx="1507850" cy="2134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Actuator APIs</a:t>
              </a:r>
              <a:endParaRPr lang="ko-KR" altLang="en-US" sz="12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82DF263-A203-47CE-857F-A8003CB8FE6A}"/>
                </a:ext>
              </a:extLst>
            </p:cNvPr>
            <p:cNvSpPr txBox="1"/>
            <p:nvPr/>
          </p:nvSpPr>
          <p:spPr>
            <a:xfrm>
              <a:off x="3722613" y="1000977"/>
              <a:ext cx="1181375" cy="35571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Digital Thing Definition</a:t>
              </a:r>
              <a:endParaRPr lang="ko-KR" altLang="en-US" sz="12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A2964BD-B99A-4325-A640-D8DC8F7EED5B}"/>
                </a:ext>
              </a:extLst>
            </p:cNvPr>
            <p:cNvSpPr txBox="1"/>
            <p:nvPr/>
          </p:nvSpPr>
          <p:spPr>
            <a:xfrm>
              <a:off x="3722612" y="1440286"/>
              <a:ext cx="1181375" cy="35571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Digital Thing Synchronization</a:t>
              </a:r>
              <a:endParaRPr lang="ko-KR" altLang="en-US" sz="12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9BB8D56-3DF1-44C5-BBE1-E51D2FDAC45F}"/>
                </a:ext>
              </a:extLst>
            </p:cNvPr>
            <p:cNvSpPr txBox="1"/>
            <p:nvPr/>
          </p:nvSpPr>
          <p:spPr>
            <a:xfrm>
              <a:off x="3722611" y="1879595"/>
              <a:ext cx="1181375" cy="35571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Digital Thing</a:t>
              </a:r>
              <a:br>
                <a:rPr lang="en-US" altLang="ko-KR" sz="1200" dirty="0"/>
              </a:br>
              <a:r>
                <a:rPr lang="en-US" altLang="ko-KR" sz="1200" dirty="0"/>
                <a:t>Mission Control</a:t>
              </a:r>
              <a:endParaRPr lang="ko-KR" altLang="en-US" sz="1200" dirty="0"/>
            </a:p>
          </p:txBody>
        </p:sp>
      </p:grp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C882B964-8A15-4A3C-AC41-6EBE3BFBD43C}"/>
              </a:ext>
            </a:extLst>
          </p:cNvPr>
          <p:cNvSpPr/>
          <p:nvPr/>
        </p:nvSpPr>
        <p:spPr>
          <a:xfrm>
            <a:off x="152399" y="2438400"/>
            <a:ext cx="2057401" cy="1828800"/>
          </a:xfrm>
          <a:prstGeom prst="roundRect">
            <a:avLst>
              <a:gd name="adj" fmla="val 12500"/>
            </a:avLst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BEFC8D2F-D8C6-431A-9455-BFFCF74D0B74}"/>
              </a:ext>
            </a:extLst>
          </p:cNvPr>
          <p:cNvCxnSpPr>
            <a:cxnSpLocks/>
            <a:endCxn id="35" idx="6"/>
          </p:cNvCxnSpPr>
          <p:nvPr/>
        </p:nvCxnSpPr>
        <p:spPr>
          <a:xfrm>
            <a:off x="0" y="6008713"/>
            <a:ext cx="4292937" cy="731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타원 32">
            <a:extLst>
              <a:ext uri="{FF2B5EF4-FFF2-40B4-BE49-F238E27FC236}">
                <a16:creationId xmlns:a16="http://schemas.microsoft.com/office/drawing/2014/main" id="{95DD4E07-B017-4058-8328-544FCE29CBD3}"/>
              </a:ext>
            </a:extLst>
          </p:cNvPr>
          <p:cNvSpPr/>
          <p:nvPr/>
        </p:nvSpPr>
        <p:spPr>
          <a:xfrm flipH="1">
            <a:off x="4499569" y="5943600"/>
            <a:ext cx="144861" cy="14486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96593A8E-B77C-49C5-90B6-86091386012C}"/>
              </a:ext>
            </a:extLst>
          </p:cNvPr>
          <p:cNvSpPr/>
          <p:nvPr/>
        </p:nvSpPr>
        <p:spPr>
          <a:xfrm flipH="1">
            <a:off x="4706201" y="5943600"/>
            <a:ext cx="144861" cy="14486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6B95BD58-BF4C-443B-B23A-6A26E44E0D8C}"/>
              </a:ext>
            </a:extLst>
          </p:cNvPr>
          <p:cNvSpPr/>
          <p:nvPr/>
        </p:nvSpPr>
        <p:spPr>
          <a:xfrm flipH="1">
            <a:off x="4292937" y="5943600"/>
            <a:ext cx="144861" cy="14486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0AC2DAA0-7727-402F-9672-9E1E337D5FDF}"/>
              </a:ext>
            </a:extLst>
          </p:cNvPr>
          <p:cNvCxnSpPr>
            <a:cxnSpLocks/>
          </p:cNvCxnSpPr>
          <p:nvPr/>
        </p:nvCxnSpPr>
        <p:spPr>
          <a:xfrm>
            <a:off x="4851059" y="6008713"/>
            <a:ext cx="4292941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174676"/>
      </p:ext>
    </p:extLst>
  </p:cSld>
  <p:clrMapOvr>
    <a:masterClrMapping/>
  </p:clrMapOvr>
</p:sld>
</file>

<file path=ppt/theme/theme1.xml><?xml version="1.0" encoding="utf-8"?>
<a:theme xmlns:a="http://schemas.openxmlformats.org/drawingml/2006/main" name="IEEE-SA Powerpoin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A6B4AC"/>
      </a:lt2>
      <a:accent1>
        <a:srgbClr val="0066A1"/>
      </a:accent1>
      <a:accent2>
        <a:srgbClr val="009FDA"/>
      </a:accent2>
      <a:accent3>
        <a:srgbClr val="FFFFFF"/>
      </a:accent3>
      <a:accent4>
        <a:srgbClr val="000000"/>
      </a:accent4>
      <a:accent5>
        <a:srgbClr val="AAB8CD"/>
      </a:accent5>
      <a:accent6>
        <a:srgbClr val="0090C5"/>
      </a:accent6>
      <a:hlink>
        <a:srgbClr val="CC1239"/>
      </a:hlink>
      <a:folHlink>
        <a:srgbClr val="FDC82F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IEEE-SA Powerpoint Template</Template>
  <TotalTime>6406</TotalTime>
  <Words>1110</Words>
  <Application>Microsoft Office PowerPoint</Application>
  <PresentationFormat>화면 슬라이드 쇼(4:3)</PresentationFormat>
  <Paragraphs>177</Paragraphs>
  <Slides>15</Slides>
  <Notes>13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15</vt:i4>
      </vt:variant>
    </vt:vector>
  </HeadingPairs>
  <TitlesOfParts>
    <vt:vector size="28" baseType="lpstr">
      <vt:lpstr>HY헤드라인M</vt:lpstr>
      <vt:lpstr>굴림</vt:lpstr>
      <vt:lpstr>맑은 고딕</vt:lpstr>
      <vt:lpstr>Arial</vt:lpstr>
      <vt:lpstr>Calibri</vt:lpstr>
      <vt:lpstr>Myriad Pro</vt:lpstr>
      <vt:lpstr>Times New Roman</vt:lpstr>
      <vt:lpstr>Verdana</vt:lpstr>
      <vt:lpstr>Wingdings</vt:lpstr>
      <vt:lpstr>Wingdings 2</vt:lpstr>
      <vt:lpstr>IEEE-SA Powerpoint Template</vt:lpstr>
      <vt:lpstr>Office 테마</vt:lpstr>
      <vt:lpstr>1_Office 테마</vt:lpstr>
      <vt:lpstr>PowerPoint 프레젠테이션</vt:lpstr>
      <vt:lpstr>Compliance with  IEEE Standards Policies and Procedures</vt:lpstr>
      <vt:lpstr>IEEE 3079 Human Factor for Immersive Content Working Group Beom-Ryeol Lee, lbr@etri.re.kr</vt:lpstr>
      <vt:lpstr>Contents</vt:lpstr>
      <vt:lpstr>1. Background: MPEG-V</vt:lpstr>
      <vt:lpstr>1. Background: IEEE 2888 WG</vt:lpstr>
      <vt:lpstr>2. Organization  of IEEE 2888 WG</vt:lpstr>
      <vt:lpstr>3. IEEE 2888 Overall Architecture</vt:lpstr>
      <vt:lpstr>4. Each Part of IEEE 2888</vt:lpstr>
      <vt:lpstr>4. Each Part of IEEE 2888</vt:lpstr>
      <vt:lpstr>4. Each Part of IEEE 2888</vt:lpstr>
      <vt:lpstr>5. Application support of IEEE 2888</vt:lpstr>
      <vt:lpstr>6. Base Architecture of IEEE 2888.4</vt:lpstr>
      <vt:lpstr>7. Conclusion</vt:lpstr>
      <vt:lpstr>PowerPoint 프레젠테이션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 Using a Light Image</dc:title>
  <dc:creator>jkenny</dc:creator>
  <cp:lastModifiedBy>Jeong Sangkwon</cp:lastModifiedBy>
  <cp:revision>297</cp:revision>
  <dcterms:created xsi:type="dcterms:W3CDTF">2014-10-13T13:02:20Z</dcterms:created>
  <dcterms:modified xsi:type="dcterms:W3CDTF">2021-07-12T12:58:07Z</dcterms:modified>
</cp:coreProperties>
</file>