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  <p:sldMasterId id="2147483899" r:id="rId2"/>
    <p:sldMasterId id="2147483912" r:id="rId3"/>
  </p:sldMasterIdLst>
  <p:notesMasterIdLst>
    <p:notesMasterId r:id="rId17"/>
  </p:notesMasterIdLst>
  <p:handoutMasterIdLst>
    <p:handoutMasterId r:id="rId18"/>
  </p:handoutMasterIdLst>
  <p:sldIdLst>
    <p:sldId id="325" r:id="rId4"/>
    <p:sldId id="365" r:id="rId5"/>
    <p:sldId id="366" r:id="rId6"/>
    <p:sldId id="375" r:id="rId7"/>
    <p:sldId id="459" r:id="rId8"/>
    <p:sldId id="460" r:id="rId9"/>
    <p:sldId id="461" r:id="rId10"/>
    <p:sldId id="463" r:id="rId11"/>
    <p:sldId id="462" r:id="rId12"/>
    <p:sldId id="464" r:id="rId13"/>
    <p:sldId id="465" r:id="rId14"/>
    <p:sldId id="466" r:id="rId15"/>
    <p:sldId id="356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DC82F"/>
    <a:srgbClr val="009FDA"/>
    <a:srgbClr val="001FA1"/>
    <a:srgbClr val="0066A1"/>
    <a:srgbClr val="E37222"/>
    <a:srgbClr val="69BE28"/>
    <a:srgbClr val="6B1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4" autoAdjust="0"/>
    <p:restoredTop sz="87724" autoAdjust="0"/>
  </p:normalViewPr>
  <p:slideViewPr>
    <p:cSldViewPr>
      <p:cViewPr varScale="1">
        <p:scale>
          <a:sx n="134" d="100"/>
          <a:sy n="134" d="100"/>
        </p:scale>
        <p:origin x="189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B6451FB5-4252-AA4F-BE74-2C59450FA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84" charset="0"/>
              </a:defRPr>
            </a:lvl1pPr>
          </a:lstStyle>
          <a:p>
            <a:pPr>
              <a:defRPr/>
            </a:pPr>
            <a:fld id="{7FCCA5F2-1146-D048-AEE3-411CEBD21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50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656C4-EB93-4304-8A14-93735C71600A}" type="slidenum">
              <a:rPr lang="en-US"/>
              <a:pPr/>
              <a:t>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>
              <a:ea typeface="Geneva" pitchFamily="34" charset="0"/>
              <a:cs typeface="Genev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64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60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8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4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51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8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67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31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CA5F2-1146-D048-AEE3-411CEBD21B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7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274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7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547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ko-KR" altLang="en-US" sz="2800" b="1">
                <a:solidFill>
                  <a:schemeClr val="tx2"/>
                </a:solidFill>
                <a:cs typeface="ＭＳ Ｐゴシック" pitchFamily="-112" charset="-128"/>
              </a:defRPr>
            </a:lvl1pPr>
          </a:lstStyle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0535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12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6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17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62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5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8077200" cy="762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77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8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4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66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203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001476"/>
            <a:ext cx="8458200" cy="21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 userDrawn="1"/>
        </p:nvSpPr>
        <p:spPr>
          <a:xfrm>
            <a:off x="0" y="1023815"/>
            <a:ext cx="9144000" cy="16099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344309"/>
          </a:xfrm>
        </p:spPr>
        <p:txBody>
          <a:bodyPr anchor="ctr">
            <a:normAutofit/>
          </a:bodyPr>
          <a:lstStyle>
            <a:lvl1pPr algn="ctr"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154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solidFill>
          <a:srgbClr val="108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attern_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9144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attern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attern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7181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336801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E1CE7A8-BA9E-4DCB-BE1F-6785074DE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146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78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7953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7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F1DA4E6-C195-4C7B-B23E-D01A6A5A25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73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0" y="86177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CA362BF-C9A2-4FB6-8BDC-F051490F3D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44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5" name="Picture 23" descr="IEEE_SA_Bar_Graphic_long_rgb"/>
          <p:cNvPicPr>
            <a:picLocks noChangeAspect="1" noChangeArrowheads="1"/>
          </p:cNvPicPr>
          <p:nvPr userDrawn="1"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IEEE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14E5D77-DD01-4493-BAD3-ADD6993D1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7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754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629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734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D885-491E-4550-AA81-9CDC0E8A55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85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8077200" cy="7620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D910-186D-B944-A59B-CFB2E82D193D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BF26B-5BF7-A441-824D-2B58A1CEF3A6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0" y="6172200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7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800" b="1">
                <a:solidFill>
                  <a:srgbClr val="000000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b="1">
                <a:solidFill>
                  <a:srgbClr val="000000"/>
                </a:solidFill>
                <a:latin typeface="Arial" pitchFamily="-84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  <a:cs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5638800" y="6610350"/>
            <a:ext cx="1390650" cy="247650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3079-21-0047-00-0000-Introduction of IEEE 3079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  <p:pic>
        <p:nvPicPr>
          <p:cNvPr id="11" name="Picture 24" descr="IEEE_whit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A82BADF-1C41-46E8-83B0-638BA0B7F6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  <p:pic>
        <p:nvPicPr>
          <p:cNvPr id="12" name="Picture 23" descr="IEEE_SA_Bar_Graphic_long_rgb">
            <a:extLst>
              <a:ext uri="{FF2B5EF4-FFF2-40B4-BE49-F238E27FC236}">
                <a16:creationId xmlns:a16="http://schemas.microsoft.com/office/drawing/2014/main" id="{75C9D90F-5989-45BC-97CE-2CCBD1CED4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-23019" y="6154783"/>
            <a:ext cx="919003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IEEE_white">
            <a:extLst>
              <a:ext uri="{FF2B5EF4-FFF2-40B4-BE49-F238E27FC236}">
                <a16:creationId xmlns:a16="http://schemas.microsoft.com/office/drawing/2014/main" id="{D017F24A-097C-497D-B202-3F04A05189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977981" y="6230983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74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hf hd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lang="ko-KR" altLang="en-US"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366" y="134881"/>
            <a:ext cx="8699545" cy="588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367" y="999920"/>
            <a:ext cx="8699544" cy="528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8438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r>
              <a:rPr lang="en-US" altLang="ko-KR"/>
              <a:t>Insert Date here</a:t>
            </a:r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66" y="6481834"/>
            <a:ext cx="30861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r>
              <a:rPr lang="en-US" altLang="ko-KR"/>
              <a:t>3079-21-0047-00-0000-Introduction of IEEE 3079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9511" y="6481833"/>
            <a:ext cx="2057400" cy="305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fld id="{089BD885-491E-4550-AA81-9CDC0E8A550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633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Times New Roman" panose="02020603050405020304" pitchFamily="18" charset="0"/>
          <a:ea typeface="굴림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[Introduction of</a:t>
            </a:r>
            <a:r>
              <a:rPr lang="ko-KR" altLang="en-US" dirty="0"/>
              <a:t> </a:t>
            </a:r>
            <a:r>
              <a:rPr lang="en-US" altLang="ko-KR" dirty="0"/>
              <a:t>IEEE</a:t>
            </a:r>
            <a:r>
              <a:rPr lang="ko-KR" altLang="en-US" dirty="0"/>
              <a:t> </a:t>
            </a:r>
            <a:r>
              <a:rPr lang="en-US" altLang="ko-KR" dirty="0"/>
              <a:t>3079</a:t>
            </a:r>
            <a:r>
              <a:rPr lang="en-US" dirty="0"/>
              <a:t>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76200" y="3352800"/>
            <a:ext cx="4343400" cy="828675"/>
          </a:xfrm>
        </p:spPr>
        <p:txBody>
          <a:bodyPr/>
          <a:lstStyle/>
          <a:p>
            <a:r>
              <a:rPr lang="en-US" altLang="ko-KR" dirty="0"/>
              <a:t>[Sangkwon Peter Jeong / JoyFun]</a:t>
            </a:r>
          </a:p>
        </p:txBody>
      </p:sp>
    </p:spTree>
    <p:extLst>
      <p:ext uri="{BB962C8B-B14F-4D97-AF65-F5344CB8AC3E}">
        <p14:creationId xmlns:p14="http://schemas.microsoft.com/office/powerpoint/2010/main" val="42719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F5F184-ACDF-445D-9802-52B8D018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Introducing of IEEE 3079.2 TG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A91AE3F-EF94-470C-8540-98EDE869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790BF13-3036-42C4-8091-C79942B2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9</a:t>
            </a:fld>
            <a:endParaRPr lang="en-US">
              <a:latin typeface="Myriad Pro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8C009A3-D602-4EC0-AED4-2BFEF6516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2" y="1401622"/>
            <a:ext cx="8769990" cy="4733925"/>
          </a:xfrm>
          <a:prstGeom prst="rect">
            <a:avLst/>
          </a:prstGeom>
        </p:spPr>
      </p:pic>
      <p:pic>
        <p:nvPicPr>
          <p:cNvPr id="6" name="프로젝터를 활용한 혼합현실_01">
            <a:hlinkClick r:id="" action="ppaction://media"/>
            <a:extLst>
              <a:ext uri="{FF2B5EF4-FFF2-40B4-BE49-F238E27FC236}">
                <a16:creationId xmlns:a16="http://schemas.microsoft.com/office/drawing/2014/main" id="{49137FA3-8F47-4D04-A5B9-049478F77E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79.25549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475" y="1622413"/>
            <a:ext cx="6671050" cy="37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922270-49F7-4D73-8D73-04E973E24DF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ko-KR" dirty="0"/>
              <a:t>Framework of IEEE P3079.2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4D9AADF-BEDA-421E-84FA-B4951B18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0BC7FA-074C-4331-9BB9-497479EE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10</a:t>
            </a:fld>
            <a:endParaRPr lang="en-US">
              <a:latin typeface="Myriad Pro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790AC19-0C80-4DE8-90F8-ED08BD190D1F}"/>
              </a:ext>
            </a:extLst>
          </p:cNvPr>
          <p:cNvSpPr/>
          <p:nvPr/>
        </p:nvSpPr>
        <p:spPr>
          <a:xfrm>
            <a:off x="543892" y="2717561"/>
            <a:ext cx="5222784" cy="2894760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08D98DC-99FC-4C0A-9C89-0B060AFFDEEE}"/>
              </a:ext>
            </a:extLst>
          </p:cNvPr>
          <p:cNvSpPr/>
          <p:nvPr/>
        </p:nvSpPr>
        <p:spPr>
          <a:xfrm>
            <a:off x="2057400" y="1225278"/>
            <a:ext cx="3709277" cy="4379585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7DAC638-CC66-4410-BD60-B5A55E6ED64D}"/>
              </a:ext>
            </a:extLst>
          </p:cNvPr>
          <p:cNvSpPr/>
          <p:nvPr/>
        </p:nvSpPr>
        <p:spPr>
          <a:xfrm>
            <a:off x="1949279" y="895335"/>
            <a:ext cx="1728792" cy="259988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99C975D-86C4-4BE9-8FCC-1804A2B2C86F}"/>
              </a:ext>
            </a:extLst>
          </p:cNvPr>
          <p:cNvSpPr/>
          <p:nvPr/>
        </p:nvSpPr>
        <p:spPr>
          <a:xfrm>
            <a:off x="4178132" y="895335"/>
            <a:ext cx="1728792" cy="259988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9F75CFE-1916-4844-B449-5A8A33DDACAF}"/>
              </a:ext>
            </a:extLst>
          </p:cNvPr>
          <p:cNvSpPr/>
          <p:nvPr/>
        </p:nvSpPr>
        <p:spPr>
          <a:xfrm>
            <a:off x="6466137" y="895335"/>
            <a:ext cx="1728792" cy="259988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F03A3CE-4F5E-44CD-A56B-F2DA93E201BD}"/>
              </a:ext>
            </a:extLst>
          </p:cNvPr>
          <p:cNvSpPr/>
          <p:nvPr/>
        </p:nvSpPr>
        <p:spPr>
          <a:xfrm>
            <a:off x="4506279" y="1374409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Analysis Manager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EFE42E-50A1-4AE2-A45E-BA0D04CA34D1}"/>
              </a:ext>
            </a:extLst>
          </p:cNvPr>
          <p:cNvSpPr/>
          <p:nvPr/>
        </p:nvSpPr>
        <p:spPr>
          <a:xfrm>
            <a:off x="699129" y="2791147"/>
            <a:ext cx="1072502" cy="576052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67000"/>
                </a:srgbClr>
              </a:gs>
              <a:gs pos="48000">
                <a:srgbClr val="70AD47">
                  <a:lumMod val="97000"/>
                  <a:lumOff val="3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Unity 3D or Unreal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96CF856-4415-457D-9286-EF106A75F54F}"/>
              </a:ext>
            </a:extLst>
          </p:cNvPr>
          <p:cNvSpPr/>
          <p:nvPr/>
        </p:nvSpPr>
        <p:spPr>
          <a:xfrm>
            <a:off x="4506278" y="2080032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Compare &amp; Judgment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95CFD88-A285-4BF1-BDA6-349D02E779E8}"/>
              </a:ext>
            </a:extLst>
          </p:cNvPr>
          <p:cNvSpPr/>
          <p:nvPr/>
        </p:nvSpPr>
        <p:spPr>
          <a:xfrm>
            <a:off x="4291778" y="762000"/>
            <a:ext cx="1501503" cy="333706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67000"/>
                </a:srgbClr>
              </a:gs>
              <a:gs pos="48000">
                <a:srgbClr val="ED7D31">
                  <a:lumMod val="97000"/>
                  <a:lumOff val="3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Verification System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CF073F9-83C5-408A-A4F9-3F774F413D14}"/>
              </a:ext>
            </a:extLst>
          </p:cNvPr>
          <p:cNvSpPr/>
          <p:nvPr/>
        </p:nvSpPr>
        <p:spPr>
          <a:xfrm>
            <a:off x="2271900" y="2080032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Generation of Skeleton Info.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6555F5A5-50B0-4C4C-BF6E-9EC647F8B19B}"/>
              </a:ext>
            </a:extLst>
          </p:cNvPr>
          <p:cNvCxnSpPr>
            <a:cxnSpLocks/>
            <a:stCxn id="14" idx="2"/>
            <a:endCxn id="18" idx="0"/>
          </p:cNvCxnSpPr>
          <p:nvPr/>
        </p:nvCxnSpPr>
        <p:spPr>
          <a:xfrm>
            <a:off x="2808151" y="2656084"/>
            <a:ext cx="0" cy="12957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B9B656B-D2F4-4CE8-ACCB-75155651A9F7}"/>
              </a:ext>
            </a:extLst>
          </p:cNvPr>
          <p:cNvSpPr/>
          <p:nvPr/>
        </p:nvSpPr>
        <p:spPr>
          <a:xfrm>
            <a:off x="2271900" y="1374409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Motion Data Input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04715E69-1F4F-4372-AF67-A8A208F6A295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>
            <a:off x="2808151" y="1950461"/>
            <a:ext cx="0" cy="12957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51C83B9-21ED-400E-9BA5-330C382EA74F}"/>
              </a:ext>
            </a:extLst>
          </p:cNvPr>
          <p:cNvSpPr/>
          <p:nvPr/>
        </p:nvSpPr>
        <p:spPr>
          <a:xfrm>
            <a:off x="2271900" y="2785655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Generation of Reference Character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125BC3B7-C467-4ACE-B6EF-F9E89CE35B05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1771631" y="3073681"/>
            <a:ext cx="500269" cy="5492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A10DBBC-1F3F-4749-998B-4CA251BC5AB9}"/>
              </a:ext>
            </a:extLst>
          </p:cNvPr>
          <p:cNvSpPr/>
          <p:nvPr/>
        </p:nvSpPr>
        <p:spPr>
          <a:xfrm>
            <a:off x="6794283" y="2080032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Generation of Skeleton Info.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689FF16-00B0-4CA1-844A-0558CB80BD6E}"/>
              </a:ext>
            </a:extLst>
          </p:cNvPr>
          <p:cNvSpPr/>
          <p:nvPr/>
        </p:nvSpPr>
        <p:spPr>
          <a:xfrm>
            <a:off x="6794283" y="1374409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Motion Data Input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A927D988-B7F4-4C9F-8A53-01C7B6F656E3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7330534" y="1950461"/>
            <a:ext cx="0" cy="12957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153887A5-4A02-460A-AF57-018F276BA355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 flipH="1">
            <a:off x="5042529" y="1950461"/>
            <a:ext cx="1" cy="12957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4FD87B3-0A49-4EB3-8265-EA555897EEF3}"/>
              </a:ext>
            </a:extLst>
          </p:cNvPr>
          <p:cNvSpPr/>
          <p:nvPr/>
        </p:nvSpPr>
        <p:spPr>
          <a:xfrm>
            <a:off x="6579782" y="762000"/>
            <a:ext cx="1501503" cy="333706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67000"/>
                </a:srgbClr>
              </a:gs>
              <a:gs pos="48000">
                <a:srgbClr val="ED7D31">
                  <a:lumMod val="97000"/>
                  <a:lumOff val="3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User’s Motion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4CAE4EF1-E238-4727-B1F2-5DF37302D5F5}"/>
              </a:ext>
            </a:extLst>
          </p:cNvPr>
          <p:cNvSpPr/>
          <p:nvPr/>
        </p:nvSpPr>
        <p:spPr>
          <a:xfrm>
            <a:off x="2057400" y="765763"/>
            <a:ext cx="1501503" cy="333706"/>
          </a:xfrm>
          <a:prstGeom prst="rect">
            <a:avLst/>
          </a:prstGeom>
          <a:gradFill flip="none" rotWithShape="1">
            <a:gsLst>
              <a:gs pos="0">
                <a:srgbClr val="ED7D31">
                  <a:lumMod val="67000"/>
                </a:srgbClr>
              </a:gs>
              <a:gs pos="48000">
                <a:srgbClr val="ED7D31">
                  <a:lumMod val="97000"/>
                  <a:lumOff val="3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Reference’s Motion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26" name="연결선: 꺾임 25">
            <a:extLst>
              <a:ext uri="{FF2B5EF4-FFF2-40B4-BE49-F238E27FC236}">
                <a16:creationId xmlns:a16="http://schemas.microsoft.com/office/drawing/2014/main" id="{4364F742-0DA7-4B0E-B995-497A9E23F22A}"/>
              </a:ext>
            </a:extLst>
          </p:cNvPr>
          <p:cNvCxnSpPr>
            <a:cxnSpLocks/>
            <a:stCxn id="18" idx="3"/>
            <a:endCxn id="12" idx="1"/>
          </p:cNvCxnSpPr>
          <p:nvPr/>
        </p:nvCxnSpPr>
        <p:spPr>
          <a:xfrm flipV="1">
            <a:off x="3344402" y="2368058"/>
            <a:ext cx="1161876" cy="705623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1638858-4719-42D9-AF09-6B1E332603AE}"/>
              </a:ext>
            </a:extLst>
          </p:cNvPr>
          <p:cNvSpPr/>
          <p:nvPr/>
        </p:nvSpPr>
        <p:spPr>
          <a:xfrm>
            <a:off x="699129" y="3584047"/>
            <a:ext cx="1072502" cy="576052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67000"/>
                </a:srgbClr>
              </a:gs>
              <a:gs pos="48000">
                <a:srgbClr val="70AD47">
                  <a:lumMod val="97000"/>
                  <a:lumOff val="3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UI Manager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54129AC-85FA-448C-B3E8-07C5F1BF7DCF}"/>
              </a:ext>
            </a:extLst>
          </p:cNvPr>
          <p:cNvSpPr/>
          <p:nvPr/>
        </p:nvSpPr>
        <p:spPr>
          <a:xfrm>
            <a:off x="699129" y="4906698"/>
            <a:ext cx="1072502" cy="576052"/>
          </a:xfrm>
          <a:prstGeom prst="rect">
            <a:avLst/>
          </a:prstGeom>
          <a:gradFill flip="none" rotWithShape="1">
            <a:gsLst>
              <a:gs pos="0">
                <a:srgbClr val="70AD47">
                  <a:lumMod val="67000"/>
                </a:srgbClr>
              </a:gs>
              <a:gs pos="48000">
                <a:srgbClr val="70AD47">
                  <a:lumMod val="97000"/>
                  <a:lumOff val="3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Messages Manager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5E3EB12-EAC7-43C9-A951-AE1D665A6A5B}"/>
              </a:ext>
            </a:extLst>
          </p:cNvPr>
          <p:cNvSpPr/>
          <p:nvPr/>
        </p:nvSpPr>
        <p:spPr>
          <a:xfrm>
            <a:off x="2271900" y="4294006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Projection Controller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91B00A05-37C0-40AE-B9BF-45698AFD15BD}"/>
              </a:ext>
            </a:extLst>
          </p:cNvPr>
          <p:cNvSpPr/>
          <p:nvPr/>
        </p:nvSpPr>
        <p:spPr>
          <a:xfrm>
            <a:off x="2271900" y="3578723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Model  Adopter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49C8C765-EA2B-481E-A2F3-F897F979B259}"/>
              </a:ext>
            </a:extLst>
          </p:cNvPr>
          <p:cNvCxnSpPr>
            <a:cxnSpLocks/>
            <a:stCxn id="20" idx="1"/>
            <a:endCxn id="12" idx="3"/>
          </p:cNvCxnSpPr>
          <p:nvPr/>
        </p:nvCxnSpPr>
        <p:spPr>
          <a:xfrm flipH="1">
            <a:off x="5578780" y="2368058"/>
            <a:ext cx="1215503" cy="0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E86F43C-C925-4811-9077-338C2B230503}"/>
              </a:ext>
            </a:extLst>
          </p:cNvPr>
          <p:cNvSpPr/>
          <p:nvPr/>
        </p:nvSpPr>
        <p:spPr>
          <a:xfrm>
            <a:off x="4506277" y="2785655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Validation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44FCC99E-7D2F-4312-988D-1546B713E05B}"/>
              </a:ext>
            </a:extLst>
          </p:cNvPr>
          <p:cNvCxnSpPr>
            <a:cxnSpLocks/>
            <a:stCxn id="12" idx="2"/>
            <a:endCxn id="32" idx="0"/>
          </p:cNvCxnSpPr>
          <p:nvPr/>
        </p:nvCxnSpPr>
        <p:spPr>
          <a:xfrm flipH="1">
            <a:off x="5042528" y="2656084"/>
            <a:ext cx="1" cy="129571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연결선: 꺾임 33">
            <a:extLst>
              <a:ext uri="{FF2B5EF4-FFF2-40B4-BE49-F238E27FC236}">
                <a16:creationId xmlns:a16="http://schemas.microsoft.com/office/drawing/2014/main" id="{1168F5DA-7673-43BC-B48A-A8DA34200EE4}"/>
              </a:ext>
            </a:extLst>
          </p:cNvPr>
          <p:cNvCxnSpPr>
            <a:cxnSpLocks/>
            <a:stCxn id="29" idx="3"/>
            <a:endCxn id="21" idx="3"/>
          </p:cNvCxnSpPr>
          <p:nvPr/>
        </p:nvCxnSpPr>
        <p:spPr>
          <a:xfrm flipV="1">
            <a:off x="3344402" y="1662435"/>
            <a:ext cx="4522383" cy="2919597"/>
          </a:xfrm>
          <a:prstGeom prst="bentConnector3">
            <a:avLst>
              <a:gd name="adj1" fmla="val 112216"/>
            </a:avLst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4DBD87F9-1956-427A-9339-6ECD395DF000}"/>
              </a:ext>
            </a:extLst>
          </p:cNvPr>
          <p:cNvCxnSpPr>
            <a:cxnSpLocks/>
            <a:stCxn id="18" idx="2"/>
            <a:endCxn id="30" idx="0"/>
          </p:cNvCxnSpPr>
          <p:nvPr/>
        </p:nvCxnSpPr>
        <p:spPr>
          <a:xfrm>
            <a:off x="2808151" y="3361707"/>
            <a:ext cx="0" cy="217016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연결선: 꺾임 35">
            <a:extLst>
              <a:ext uri="{FF2B5EF4-FFF2-40B4-BE49-F238E27FC236}">
                <a16:creationId xmlns:a16="http://schemas.microsoft.com/office/drawing/2014/main" id="{3C82CF4F-CAF7-4D77-821A-B104C0381C84}"/>
              </a:ext>
            </a:extLst>
          </p:cNvPr>
          <p:cNvCxnSpPr>
            <a:cxnSpLocks/>
            <a:stCxn id="32" idx="2"/>
            <a:endCxn id="28" idx="3"/>
          </p:cNvCxnSpPr>
          <p:nvPr/>
        </p:nvCxnSpPr>
        <p:spPr>
          <a:xfrm rot="5400000">
            <a:off x="2490572" y="2642767"/>
            <a:ext cx="1833017" cy="3270897"/>
          </a:xfrm>
          <a:prstGeom prst="bentConnector2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6D332536-C73E-49C5-8F69-889B6609417E}"/>
              </a:ext>
            </a:extLst>
          </p:cNvPr>
          <p:cNvSpPr/>
          <p:nvPr/>
        </p:nvSpPr>
        <p:spPr>
          <a:xfrm>
            <a:off x="6697286" y="5218155"/>
            <a:ext cx="503104" cy="200004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D56182-07EF-44F4-982F-BA5E72DDB41B}"/>
              </a:ext>
            </a:extLst>
          </p:cNvPr>
          <p:cNvSpPr txBox="1"/>
          <p:nvPr/>
        </p:nvSpPr>
        <p:spPr>
          <a:xfrm>
            <a:off x="7177438" y="5148761"/>
            <a:ext cx="1171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dirty="0">
                <a:latin typeface="Verdana" pitchFamily="-84" charset="0"/>
                <a:ea typeface="ＭＳ Ｐゴシック" pitchFamily="-84" charset="-128"/>
              </a:rPr>
              <a:t>: Framework</a:t>
            </a:r>
            <a:endParaRPr lang="ko-KR" altLang="en-US" sz="1200" dirty="0">
              <a:latin typeface="Verdana" pitchFamily="-84" charset="0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AD69715D-197A-4DE3-8CA1-516E0160CD82}"/>
              </a:ext>
            </a:extLst>
          </p:cNvPr>
          <p:cNvSpPr/>
          <p:nvPr/>
        </p:nvSpPr>
        <p:spPr>
          <a:xfrm>
            <a:off x="699129" y="2075212"/>
            <a:ext cx="1072502" cy="57605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Terms &amp; Definition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EC6D8774-2663-4E68-BB7C-29BFB44BEEEC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 flipV="1">
            <a:off x="1771631" y="3866749"/>
            <a:ext cx="500269" cy="5324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5C759F83-6544-4AD4-B73A-0228CFCDE6AB}"/>
              </a:ext>
            </a:extLst>
          </p:cNvPr>
          <p:cNvCxnSpPr>
            <a:cxnSpLocks/>
            <a:stCxn id="27" idx="3"/>
            <a:endCxn id="29" idx="1"/>
          </p:cNvCxnSpPr>
          <p:nvPr/>
        </p:nvCxnSpPr>
        <p:spPr>
          <a:xfrm>
            <a:off x="1771631" y="3872073"/>
            <a:ext cx="500269" cy="709959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67AF8E9-174C-43A4-B6D5-4A601E3997F7}"/>
              </a:ext>
            </a:extLst>
          </p:cNvPr>
          <p:cNvSpPr txBox="1"/>
          <p:nvPr/>
        </p:nvSpPr>
        <p:spPr>
          <a:xfrm>
            <a:off x="1752117" y="5703411"/>
            <a:ext cx="5639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&lt;Mixed Reality Standard Framework for Motion Learning&gt;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29837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2D3ADC-4A93-45B0-9930-8754537F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Standardization schedule for IEEE P3079.2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19810CA-C5BC-445C-86E4-0B8E0792A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A9B929-3DFA-4D7F-B1DD-1D9861C7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11</a:t>
            </a:fld>
            <a:endParaRPr lang="en-US">
              <a:latin typeface="Myriad Pro" charset="0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CF4F7B59-A63E-42A1-801F-DBC00465E350}"/>
              </a:ext>
            </a:extLst>
          </p:cNvPr>
          <p:cNvCxnSpPr>
            <a:cxnSpLocks/>
            <a:stCxn id="60" idx="2"/>
            <a:endCxn id="50" idx="0"/>
          </p:cNvCxnSpPr>
          <p:nvPr/>
        </p:nvCxnSpPr>
        <p:spPr>
          <a:xfrm>
            <a:off x="7502271" y="3447134"/>
            <a:ext cx="4080" cy="93305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9CEFD70-86D1-464A-A871-C4A451F856FB}"/>
              </a:ext>
            </a:extLst>
          </p:cNvPr>
          <p:cNvCxnSpPr>
            <a:cxnSpLocks/>
            <a:stCxn id="59" idx="2"/>
            <a:endCxn id="49" idx="0"/>
          </p:cNvCxnSpPr>
          <p:nvPr/>
        </p:nvCxnSpPr>
        <p:spPr>
          <a:xfrm flipH="1">
            <a:off x="6970861" y="4098782"/>
            <a:ext cx="8063" cy="51826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9510A00E-D084-4749-9C69-A4D8D9EE3979}"/>
              </a:ext>
            </a:extLst>
          </p:cNvPr>
          <p:cNvCxnSpPr>
            <a:cxnSpLocks/>
            <a:stCxn id="58" idx="2"/>
            <a:endCxn id="48" idx="0"/>
          </p:cNvCxnSpPr>
          <p:nvPr/>
        </p:nvCxnSpPr>
        <p:spPr>
          <a:xfrm>
            <a:off x="6427865" y="2853960"/>
            <a:ext cx="5035" cy="152997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CB7862D-5F03-404C-962F-AF8A199CF4BE}"/>
              </a:ext>
            </a:extLst>
          </p:cNvPr>
          <p:cNvCxnSpPr>
            <a:cxnSpLocks/>
            <a:stCxn id="57" idx="2"/>
            <a:endCxn id="43" idx="0"/>
          </p:cNvCxnSpPr>
          <p:nvPr/>
        </p:nvCxnSpPr>
        <p:spPr>
          <a:xfrm flipH="1">
            <a:off x="5889184" y="3457540"/>
            <a:ext cx="14150" cy="116384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79B8320-1B07-4434-AFD4-FBB2E7A1C948}"/>
              </a:ext>
            </a:extLst>
          </p:cNvPr>
          <p:cNvCxnSpPr>
            <a:cxnSpLocks/>
            <a:stCxn id="55" idx="2"/>
            <a:endCxn id="45" idx="0"/>
          </p:cNvCxnSpPr>
          <p:nvPr/>
        </p:nvCxnSpPr>
        <p:spPr>
          <a:xfrm>
            <a:off x="4919601" y="3287704"/>
            <a:ext cx="0" cy="134166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B946405-903C-4314-8263-219D7CC69ABF}"/>
              </a:ext>
            </a:extLst>
          </p:cNvPr>
          <p:cNvCxnSpPr>
            <a:cxnSpLocks/>
            <a:stCxn id="53" idx="2"/>
            <a:endCxn id="47" idx="0"/>
          </p:cNvCxnSpPr>
          <p:nvPr/>
        </p:nvCxnSpPr>
        <p:spPr>
          <a:xfrm>
            <a:off x="3884861" y="3441643"/>
            <a:ext cx="1" cy="1182607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563512E-6416-47A6-AA27-768ABE345E77}"/>
              </a:ext>
            </a:extLst>
          </p:cNvPr>
          <p:cNvCxnSpPr>
            <a:cxnSpLocks/>
            <a:stCxn id="51" idx="2"/>
            <a:endCxn id="14" idx="0"/>
          </p:cNvCxnSpPr>
          <p:nvPr/>
        </p:nvCxnSpPr>
        <p:spPr>
          <a:xfrm>
            <a:off x="2949051" y="3306945"/>
            <a:ext cx="7321" cy="130209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73B5893D-2766-48FA-8EA6-DFE84485AB44}"/>
              </a:ext>
            </a:extLst>
          </p:cNvPr>
          <p:cNvCxnSpPr>
            <a:cxnSpLocks/>
            <a:stCxn id="37" idx="2"/>
            <a:endCxn id="16" idx="0"/>
          </p:cNvCxnSpPr>
          <p:nvPr/>
        </p:nvCxnSpPr>
        <p:spPr>
          <a:xfrm>
            <a:off x="2046656" y="3303652"/>
            <a:ext cx="6252" cy="130539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FC58804-D7E3-43B1-A942-182810AE40A8}"/>
              </a:ext>
            </a:extLst>
          </p:cNvPr>
          <p:cNvCxnSpPr>
            <a:cxnSpLocks/>
            <a:stCxn id="40" idx="2"/>
            <a:endCxn id="38" idx="0"/>
          </p:cNvCxnSpPr>
          <p:nvPr/>
        </p:nvCxnSpPr>
        <p:spPr>
          <a:xfrm flipH="1">
            <a:off x="952050" y="3303652"/>
            <a:ext cx="9889" cy="130826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E462BC-959A-4B75-AC1E-29DB54DD4AD4}"/>
              </a:ext>
            </a:extLst>
          </p:cNvPr>
          <p:cNvSpPr txBox="1"/>
          <p:nvPr/>
        </p:nvSpPr>
        <p:spPr>
          <a:xfrm>
            <a:off x="2589925" y="4609044"/>
            <a:ext cx="732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US" altLang="ko-KR" dirty="0"/>
              <a:t>04/2022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88B1-406E-45C2-884E-E5DAE5F89BBB}"/>
              </a:ext>
            </a:extLst>
          </p:cNvPr>
          <p:cNvSpPr txBox="1"/>
          <p:nvPr/>
        </p:nvSpPr>
        <p:spPr>
          <a:xfrm>
            <a:off x="2155279" y="4361651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US" altLang="ko-KR" dirty="0"/>
              <a:t>02/2022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8A37F7-1825-4E59-B6B5-EC0D2B7E1D12}"/>
              </a:ext>
            </a:extLst>
          </p:cNvPr>
          <p:cNvSpPr txBox="1"/>
          <p:nvPr/>
        </p:nvSpPr>
        <p:spPr>
          <a:xfrm>
            <a:off x="1686461" y="4609044"/>
            <a:ext cx="732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US" altLang="ko-KR" dirty="0"/>
              <a:t>10/2021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2B6362-34CB-4ECE-8492-7B74741810FC}"/>
              </a:ext>
            </a:extLst>
          </p:cNvPr>
          <p:cNvSpPr txBox="1"/>
          <p:nvPr/>
        </p:nvSpPr>
        <p:spPr>
          <a:xfrm>
            <a:off x="1096799" y="4371499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US" altLang="ko-KR" dirty="0"/>
              <a:t>07/2021</a:t>
            </a:r>
            <a:endParaRPr lang="ko-KR" altLang="en-US" dirty="0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B307EF80-E5BA-4BF2-B9B5-B234AF2EC47A}"/>
              </a:ext>
            </a:extLst>
          </p:cNvPr>
          <p:cNvSpPr/>
          <p:nvPr/>
        </p:nvSpPr>
        <p:spPr>
          <a:xfrm>
            <a:off x="318679" y="4180981"/>
            <a:ext cx="172278" cy="17227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EBC288-E858-4031-B16A-2003A69D4BD5}"/>
              </a:ext>
            </a:extLst>
          </p:cNvPr>
          <p:cNvSpPr txBox="1"/>
          <p:nvPr/>
        </p:nvSpPr>
        <p:spPr>
          <a:xfrm>
            <a:off x="52865" y="3764980"/>
            <a:ext cx="676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PAR</a:t>
            </a:r>
          </a:p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Approve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744601-D1C0-4EAC-91BE-EB24BA6D81A0}"/>
              </a:ext>
            </a:extLst>
          </p:cNvPr>
          <p:cNvSpPr txBox="1"/>
          <p:nvPr/>
        </p:nvSpPr>
        <p:spPr>
          <a:xfrm>
            <a:off x="70906" y="4370822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/>
              <a:t>09/2020</a:t>
            </a:r>
            <a:endParaRPr lang="ko-KR" altLang="en-US" sz="1000" dirty="0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BAB41EDD-1AA7-4AF2-965E-3C6830A4AB7A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699604" y="4258000"/>
            <a:ext cx="8181191" cy="91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타원 21">
            <a:extLst>
              <a:ext uri="{FF2B5EF4-FFF2-40B4-BE49-F238E27FC236}">
                <a16:creationId xmlns:a16="http://schemas.microsoft.com/office/drawing/2014/main" id="{6FBBABBA-899A-4B59-A587-ADB95463B105}"/>
              </a:ext>
            </a:extLst>
          </p:cNvPr>
          <p:cNvSpPr/>
          <p:nvPr/>
        </p:nvSpPr>
        <p:spPr>
          <a:xfrm>
            <a:off x="8880795" y="4181032"/>
            <a:ext cx="172278" cy="17227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F76C3D70-9932-4F2E-B00E-C731AED0BCCC}"/>
              </a:ext>
            </a:extLst>
          </p:cNvPr>
          <p:cNvCxnSpPr/>
          <p:nvPr/>
        </p:nvCxnSpPr>
        <p:spPr>
          <a:xfrm>
            <a:off x="7502271" y="418937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4624CBB8-C28C-420A-B79E-DD768E8DBE86}"/>
              </a:ext>
            </a:extLst>
          </p:cNvPr>
          <p:cNvCxnSpPr/>
          <p:nvPr/>
        </p:nvCxnSpPr>
        <p:spPr>
          <a:xfrm>
            <a:off x="6977125" y="418937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3C7B33C1-F529-422E-9967-9E899BB063DC}"/>
              </a:ext>
            </a:extLst>
          </p:cNvPr>
          <p:cNvCxnSpPr/>
          <p:nvPr/>
        </p:nvCxnSpPr>
        <p:spPr>
          <a:xfrm>
            <a:off x="6439217" y="4176121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92146696-74FD-4C4B-80C7-DF280B245693}"/>
              </a:ext>
            </a:extLst>
          </p:cNvPr>
          <p:cNvCxnSpPr/>
          <p:nvPr/>
        </p:nvCxnSpPr>
        <p:spPr>
          <a:xfrm>
            <a:off x="5893182" y="4211558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FCBB1896-CAF9-4F4A-8722-A6C34FD1DE70}"/>
              </a:ext>
            </a:extLst>
          </p:cNvPr>
          <p:cNvCxnSpPr/>
          <p:nvPr/>
        </p:nvCxnSpPr>
        <p:spPr>
          <a:xfrm>
            <a:off x="5437919" y="418526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E569AF79-ED62-4B0E-AE85-73B8CFB714E4}"/>
              </a:ext>
            </a:extLst>
          </p:cNvPr>
          <p:cNvCxnSpPr/>
          <p:nvPr/>
        </p:nvCxnSpPr>
        <p:spPr>
          <a:xfrm>
            <a:off x="4916680" y="418526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72B242C0-8EA2-47C3-B252-BCF9AE059EA4}"/>
              </a:ext>
            </a:extLst>
          </p:cNvPr>
          <p:cNvCxnSpPr/>
          <p:nvPr/>
        </p:nvCxnSpPr>
        <p:spPr>
          <a:xfrm>
            <a:off x="4392868" y="418937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266DF5BC-C17C-4EED-AF98-F08AA615AB3D}"/>
              </a:ext>
            </a:extLst>
          </p:cNvPr>
          <p:cNvCxnSpPr/>
          <p:nvPr/>
        </p:nvCxnSpPr>
        <p:spPr>
          <a:xfrm>
            <a:off x="3884862" y="418937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AA314A98-FAD1-41A3-B702-85D4D0E54FD7}"/>
              </a:ext>
            </a:extLst>
          </p:cNvPr>
          <p:cNvCxnSpPr/>
          <p:nvPr/>
        </p:nvCxnSpPr>
        <p:spPr>
          <a:xfrm>
            <a:off x="3427661" y="418526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4CD5643D-0454-4A59-B777-D14B58803C61}"/>
              </a:ext>
            </a:extLst>
          </p:cNvPr>
          <p:cNvCxnSpPr/>
          <p:nvPr/>
        </p:nvCxnSpPr>
        <p:spPr>
          <a:xfrm>
            <a:off x="2950583" y="418937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BE781401-9252-4335-BFDA-19ABCCA5808D}"/>
              </a:ext>
            </a:extLst>
          </p:cNvPr>
          <p:cNvCxnSpPr/>
          <p:nvPr/>
        </p:nvCxnSpPr>
        <p:spPr>
          <a:xfrm>
            <a:off x="2495692" y="4198544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EBA497FF-E62E-46BD-9B95-238CAAA45C3C}"/>
              </a:ext>
            </a:extLst>
          </p:cNvPr>
          <p:cNvCxnSpPr/>
          <p:nvPr/>
        </p:nvCxnSpPr>
        <p:spPr>
          <a:xfrm>
            <a:off x="2046656" y="418526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84C0CF61-89CC-4042-9440-A1B32DA45123}"/>
              </a:ext>
            </a:extLst>
          </p:cNvPr>
          <p:cNvCxnSpPr/>
          <p:nvPr/>
        </p:nvCxnSpPr>
        <p:spPr>
          <a:xfrm>
            <a:off x="1474742" y="417811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A07F7B0-95FB-4DFC-BF74-77871933A35A}"/>
              </a:ext>
            </a:extLst>
          </p:cNvPr>
          <p:cNvSpPr txBox="1"/>
          <p:nvPr/>
        </p:nvSpPr>
        <p:spPr>
          <a:xfrm>
            <a:off x="1067235" y="3734134"/>
            <a:ext cx="805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UI Manager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6EDC0E-085A-4F3D-BC5F-96D5ED53E5A2}"/>
              </a:ext>
            </a:extLst>
          </p:cNvPr>
          <p:cNvSpPr txBox="1"/>
          <p:nvPr/>
        </p:nvSpPr>
        <p:spPr>
          <a:xfrm>
            <a:off x="1609415" y="2903542"/>
            <a:ext cx="87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Character Generation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113184-2E24-4F82-9E23-3D33184D6605}"/>
              </a:ext>
            </a:extLst>
          </p:cNvPr>
          <p:cNvSpPr txBox="1"/>
          <p:nvPr/>
        </p:nvSpPr>
        <p:spPr>
          <a:xfrm>
            <a:off x="585603" y="4611913"/>
            <a:ext cx="732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/>
              <a:t>02/2021</a:t>
            </a:r>
            <a:endParaRPr lang="ko-KR" altLang="en-US" sz="1000" dirty="0"/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222833F1-FF6F-4107-AE22-2B500F39B61D}"/>
              </a:ext>
            </a:extLst>
          </p:cNvPr>
          <p:cNvCxnSpPr>
            <a:cxnSpLocks/>
          </p:cNvCxnSpPr>
          <p:nvPr/>
        </p:nvCxnSpPr>
        <p:spPr>
          <a:xfrm>
            <a:off x="954280" y="418937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27894C5-1640-404E-8446-FA66DA3CE8E5}"/>
              </a:ext>
            </a:extLst>
          </p:cNvPr>
          <p:cNvSpPr txBox="1"/>
          <p:nvPr/>
        </p:nvSpPr>
        <p:spPr>
          <a:xfrm>
            <a:off x="559218" y="2903542"/>
            <a:ext cx="805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Terms &amp; Definition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4F45C9-363F-43D1-954D-E6ED7627DE9A}"/>
              </a:ext>
            </a:extLst>
          </p:cNvPr>
          <p:cNvSpPr txBox="1"/>
          <p:nvPr/>
        </p:nvSpPr>
        <p:spPr>
          <a:xfrm>
            <a:off x="3057184" y="4375062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US" altLang="ko-KR" dirty="0"/>
              <a:t>07/2022</a:t>
            </a:r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210A59-87D2-4029-AC76-A0148081CA93}"/>
              </a:ext>
            </a:extLst>
          </p:cNvPr>
          <p:cNvSpPr txBox="1"/>
          <p:nvPr/>
        </p:nvSpPr>
        <p:spPr>
          <a:xfrm>
            <a:off x="2070697" y="3734134"/>
            <a:ext cx="91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Character Generation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EF2546-F5EB-4D27-9D4F-29C02FD5ED19}"/>
              </a:ext>
            </a:extLst>
          </p:cNvPr>
          <p:cNvSpPr txBox="1"/>
          <p:nvPr/>
        </p:nvSpPr>
        <p:spPr>
          <a:xfrm>
            <a:off x="5522737" y="4621381"/>
            <a:ext cx="732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US" altLang="ko-KR" dirty="0"/>
              <a:t>08/2023</a:t>
            </a:r>
            <a:endParaRPr lang="ko-KR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69EB1F-B057-4C7C-89EB-0DB101D2C3F1}"/>
              </a:ext>
            </a:extLst>
          </p:cNvPr>
          <p:cNvSpPr txBox="1"/>
          <p:nvPr/>
        </p:nvSpPr>
        <p:spPr>
          <a:xfrm>
            <a:off x="5088093" y="4373988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US" altLang="ko-KR" dirty="0"/>
              <a:t>04/2023</a:t>
            </a:r>
            <a:endParaRPr lang="ko-KR" alt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187C05-FF1B-4E38-BFB4-49FF87A5F9C5}"/>
              </a:ext>
            </a:extLst>
          </p:cNvPr>
          <p:cNvSpPr txBox="1"/>
          <p:nvPr/>
        </p:nvSpPr>
        <p:spPr>
          <a:xfrm>
            <a:off x="4553154" y="4629366"/>
            <a:ext cx="732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US" altLang="ko-KR" dirty="0"/>
              <a:t>02/2023</a:t>
            </a:r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340D16-3B1A-4A0C-907E-6CB96F1B8AD0}"/>
              </a:ext>
            </a:extLst>
          </p:cNvPr>
          <p:cNvSpPr txBox="1"/>
          <p:nvPr/>
        </p:nvSpPr>
        <p:spPr>
          <a:xfrm>
            <a:off x="4029612" y="4383836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US" altLang="ko-KR" dirty="0"/>
              <a:t>11/2022</a:t>
            </a:r>
            <a:endParaRPr lang="ko-KR" alt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B0FFBB-BCC5-4B03-A153-7FC3EC2CBFB2}"/>
              </a:ext>
            </a:extLst>
          </p:cNvPr>
          <p:cNvSpPr txBox="1"/>
          <p:nvPr/>
        </p:nvSpPr>
        <p:spPr>
          <a:xfrm>
            <a:off x="3518415" y="4624250"/>
            <a:ext cx="732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/>
              <a:t>10/2022</a:t>
            </a:r>
            <a:endParaRPr lang="ko-KR" altLang="en-US" sz="1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E117DD-B1D3-44A6-B258-031FAEA651E7}"/>
              </a:ext>
            </a:extLst>
          </p:cNvPr>
          <p:cNvSpPr txBox="1"/>
          <p:nvPr/>
        </p:nvSpPr>
        <p:spPr>
          <a:xfrm>
            <a:off x="6066453" y="4383932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US" altLang="ko-KR" dirty="0"/>
              <a:t>09/2023</a:t>
            </a:r>
            <a:endParaRPr lang="ko-KR" alt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4A144D-2E18-4221-8B82-3026DE2836AB}"/>
              </a:ext>
            </a:extLst>
          </p:cNvPr>
          <p:cNvSpPr txBox="1"/>
          <p:nvPr/>
        </p:nvSpPr>
        <p:spPr>
          <a:xfrm>
            <a:off x="6604414" y="4617043"/>
            <a:ext cx="732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US" altLang="ko-KR" dirty="0"/>
              <a:t>10/2023</a:t>
            </a:r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CC392E-D95C-42C2-8FBB-17ECDAC2BD29}"/>
              </a:ext>
            </a:extLst>
          </p:cNvPr>
          <p:cNvSpPr txBox="1"/>
          <p:nvPr/>
        </p:nvSpPr>
        <p:spPr>
          <a:xfrm>
            <a:off x="7139904" y="4380187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US" altLang="ko-KR" dirty="0"/>
              <a:t>01/2024</a:t>
            </a:r>
            <a:endParaRPr lang="ko-KR" alt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37AFF7-A793-4FF8-A9FE-3BF3B74E96C2}"/>
              </a:ext>
            </a:extLst>
          </p:cNvPr>
          <p:cNvSpPr txBox="1"/>
          <p:nvPr/>
        </p:nvSpPr>
        <p:spPr>
          <a:xfrm>
            <a:off x="2511810" y="2906835"/>
            <a:ext cx="87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Verification Module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E9D584-36BF-48AB-8EC2-09963ED7652C}"/>
              </a:ext>
            </a:extLst>
          </p:cNvPr>
          <p:cNvSpPr txBox="1"/>
          <p:nvPr/>
        </p:nvSpPr>
        <p:spPr>
          <a:xfrm>
            <a:off x="2990420" y="3757727"/>
            <a:ext cx="87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Draft Writing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A721BF-1E38-4BEE-85BF-6A2042B07532}"/>
              </a:ext>
            </a:extLst>
          </p:cNvPr>
          <p:cNvSpPr txBox="1"/>
          <p:nvPr/>
        </p:nvSpPr>
        <p:spPr>
          <a:xfrm>
            <a:off x="3447620" y="2887645"/>
            <a:ext cx="874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en-US" altLang="ko-KR" sz="1000" b="1" baseline="3000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Draft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for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Letter Ballot</a:t>
            </a:r>
            <a:endParaRPr lang="ko-KR" altLang="en-US" sz="1000" b="1" dirty="0">
              <a:solidFill>
                <a:schemeClr val="accent6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00DA52-C81A-4731-A4BF-33559B83E2F8}"/>
              </a:ext>
            </a:extLst>
          </p:cNvPr>
          <p:cNvSpPr txBox="1"/>
          <p:nvPr/>
        </p:nvSpPr>
        <p:spPr>
          <a:xfrm>
            <a:off x="3927925" y="3664407"/>
            <a:ext cx="874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WG 1</a:t>
            </a:r>
            <a:r>
              <a:rPr lang="en-US" altLang="ko-KR" sz="1000" b="1" baseline="300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</a:t>
            </a:r>
          </a:p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letter Ballot</a:t>
            </a:r>
            <a:endParaRPr lang="ko-KR" altLang="en-US" sz="1000" b="1" dirty="0">
              <a:solidFill>
                <a:srgbClr val="7030A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F32A9B-CF80-43DC-921E-1C199F6185A5}"/>
              </a:ext>
            </a:extLst>
          </p:cNvPr>
          <p:cNvSpPr txBox="1"/>
          <p:nvPr/>
        </p:nvSpPr>
        <p:spPr>
          <a:xfrm>
            <a:off x="4482360" y="2733706"/>
            <a:ext cx="874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000" b="1" baseline="3000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nd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Draft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for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Letter Ballot</a:t>
            </a:r>
            <a:endParaRPr lang="ko-KR" altLang="en-US" sz="1000" b="1" dirty="0">
              <a:solidFill>
                <a:schemeClr val="accent6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A691D3-3DE6-4549-9F48-03C2037D0547}"/>
              </a:ext>
            </a:extLst>
          </p:cNvPr>
          <p:cNvSpPr txBox="1"/>
          <p:nvPr/>
        </p:nvSpPr>
        <p:spPr>
          <a:xfrm>
            <a:off x="4953000" y="3733800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WG 2</a:t>
            </a:r>
            <a:r>
              <a:rPr lang="en-US" altLang="ko-KR" sz="1000" b="1" baseline="300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nd</a:t>
            </a:r>
          </a:p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Letter Ballot</a:t>
            </a:r>
            <a:endParaRPr lang="ko-KR" altLang="en-US" sz="1000" b="1" dirty="0">
              <a:solidFill>
                <a:srgbClr val="7030A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D41E41-6478-47E6-9BE6-42C7FA71B0C7}"/>
              </a:ext>
            </a:extLst>
          </p:cNvPr>
          <p:cNvSpPr txBox="1"/>
          <p:nvPr/>
        </p:nvSpPr>
        <p:spPr>
          <a:xfrm>
            <a:off x="5469252" y="2903542"/>
            <a:ext cx="8681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altLang="ko-KR" sz="1000" b="1" baseline="3000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rd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Draft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for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 Ballot</a:t>
            </a:r>
            <a:endParaRPr lang="ko-KR" altLang="en-US" sz="1000" b="1" dirty="0">
              <a:solidFill>
                <a:schemeClr val="accent6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62D0C20-DB21-4FDB-86B4-4763DCD4DB05}"/>
              </a:ext>
            </a:extLst>
          </p:cNvPr>
          <p:cNvSpPr txBox="1"/>
          <p:nvPr/>
        </p:nvSpPr>
        <p:spPr>
          <a:xfrm>
            <a:off x="5776195" y="1838297"/>
            <a:ext cx="1303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dirty="0"/>
              <a:t>Open SA Ballot Invitation</a:t>
            </a:r>
          </a:p>
          <a:p>
            <a:r>
              <a:rPr lang="en-US" altLang="ko-KR" dirty="0"/>
              <a:t>Mandatory Editorial Coordination submission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E7A8FC-0FF5-4CEA-AEDE-D2CA4A2975D8}"/>
              </a:ext>
            </a:extLst>
          </p:cNvPr>
          <p:cNvSpPr txBox="1"/>
          <p:nvPr/>
        </p:nvSpPr>
        <p:spPr>
          <a:xfrm>
            <a:off x="6711062" y="3544784"/>
            <a:ext cx="5357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Start</a:t>
            </a:r>
          </a:p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en-US" altLang="ko-KR" sz="1000" b="1" baseline="300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</a:t>
            </a:r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SA</a:t>
            </a:r>
          </a:p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Ballot</a:t>
            </a:r>
            <a:endParaRPr lang="ko-KR" altLang="en-US" sz="1000" b="1" dirty="0">
              <a:solidFill>
                <a:srgbClr val="7030A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2C22D0ED-DE40-41D6-B215-129D10349C65}"/>
              </a:ext>
            </a:extLst>
          </p:cNvPr>
          <p:cNvSpPr/>
          <p:nvPr/>
        </p:nvSpPr>
        <p:spPr>
          <a:xfrm>
            <a:off x="7047306" y="2893136"/>
            <a:ext cx="909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1000" b="1" baseline="3000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Draft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for</a:t>
            </a:r>
            <a:r>
              <a:rPr lang="ko-KR" altLang="en-US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00" b="1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 Ballot</a:t>
            </a:r>
            <a:endParaRPr lang="ko-KR" altLang="en-US" sz="1000" b="1" dirty="0">
              <a:solidFill>
                <a:schemeClr val="accent6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A86CFB73-0B72-4CE5-8B11-63E1620237F1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8021635" y="4098782"/>
            <a:ext cx="8062" cy="51826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7B2AEA86-E8D4-4AD7-ADD8-9335B3FA06A9}"/>
              </a:ext>
            </a:extLst>
          </p:cNvPr>
          <p:cNvCxnSpPr/>
          <p:nvPr/>
        </p:nvCxnSpPr>
        <p:spPr>
          <a:xfrm>
            <a:off x="8027898" y="4189373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89114B2-14FA-417D-B203-BCDE4097F560}"/>
              </a:ext>
            </a:extLst>
          </p:cNvPr>
          <p:cNvSpPr txBox="1"/>
          <p:nvPr/>
        </p:nvSpPr>
        <p:spPr>
          <a:xfrm>
            <a:off x="7745003" y="3544784"/>
            <a:ext cx="5693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Start</a:t>
            </a:r>
          </a:p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000" b="1" baseline="3000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nd</a:t>
            </a:r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SA</a:t>
            </a:r>
          </a:p>
          <a:p>
            <a:pPr algn="ctr"/>
            <a:r>
              <a:rPr lang="en-US" altLang="ko-KR" sz="1000" b="1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Ballot</a:t>
            </a:r>
            <a:endParaRPr lang="ko-KR" altLang="en-US" sz="1000" b="1" dirty="0">
              <a:solidFill>
                <a:srgbClr val="7030A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183DFE-6E5D-484C-8712-7A5B17A4A316}"/>
              </a:ext>
            </a:extLst>
          </p:cNvPr>
          <p:cNvSpPr txBox="1"/>
          <p:nvPr/>
        </p:nvSpPr>
        <p:spPr>
          <a:xfrm>
            <a:off x="7663250" y="4607872"/>
            <a:ext cx="732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n-US" altLang="ko-KR" dirty="0"/>
              <a:t>03/2024</a:t>
            </a:r>
            <a:endParaRPr lang="ko-KR" altLang="en-US" dirty="0"/>
          </a:p>
        </p:txBody>
      </p: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0953647A-0796-4743-85A2-98BA8B8C2444}"/>
              </a:ext>
            </a:extLst>
          </p:cNvPr>
          <p:cNvCxnSpPr>
            <a:cxnSpLocks/>
            <a:stCxn id="68" idx="2"/>
            <a:endCxn id="67" idx="0"/>
          </p:cNvCxnSpPr>
          <p:nvPr/>
        </p:nvCxnSpPr>
        <p:spPr>
          <a:xfrm>
            <a:off x="8604636" y="3611428"/>
            <a:ext cx="4080" cy="77916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9D8FAC1C-DBC2-4112-87E6-4293E9E86DF1}"/>
              </a:ext>
            </a:extLst>
          </p:cNvPr>
          <p:cNvCxnSpPr/>
          <p:nvPr/>
        </p:nvCxnSpPr>
        <p:spPr>
          <a:xfrm>
            <a:off x="8604636" y="4199779"/>
            <a:ext cx="0" cy="1722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DEA07C8-B8CE-4CEB-A874-E9759CDA7C9A}"/>
              </a:ext>
            </a:extLst>
          </p:cNvPr>
          <p:cNvSpPr txBox="1"/>
          <p:nvPr/>
        </p:nvSpPr>
        <p:spPr>
          <a:xfrm>
            <a:off x="8242269" y="4390593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US" altLang="ko-KR" dirty="0"/>
              <a:t>06/2024</a:t>
            </a:r>
            <a:endParaRPr lang="ko-KR" altLang="en-US" dirty="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CA21F924-FE9A-4FAA-BDFD-A4CC5179C082}"/>
              </a:ext>
            </a:extLst>
          </p:cNvPr>
          <p:cNvSpPr/>
          <p:nvPr/>
        </p:nvSpPr>
        <p:spPr>
          <a:xfrm>
            <a:off x="8149671" y="2903542"/>
            <a:ext cx="909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Final</a:t>
            </a:r>
          </a:p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Approve</a:t>
            </a:r>
          </a:p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&amp;</a:t>
            </a:r>
          </a:p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Published</a:t>
            </a:r>
            <a:endParaRPr lang="ko-KR" altLang="en-US" sz="1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2307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025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1</a:t>
            </a:fld>
            <a:endParaRPr lang="en-US" sz="1400">
              <a:latin typeface="Myriad Pro" charset="0"/>
            </a:endParaRPr>
          </a:p>
        </p:txBody>
      </p:sp>
      <p:sp>
        <p:nvSpPr>
          <p:cNvPr id="17411" name="Text Box 4"/>
          <p:cNvSpPr>
            <a:spLocks noGrp="1" noChangeArrowheads="1"/>
          </p:cNvSpPr>
          <p:nvPr>
            <p:ph idx="4294967295"/>
          </p:nvPr>
        </p:nvSpPr>
        <p:spPr>
          <a:xfrm>
            <a:off x="457200" y="1219200"/>
            <a:ext cx="8229600" cy="47053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sz="1200" b="1" dirty="0" err="1"/>
              <a:t>Subclause</a:t>
            </a:r>
            <a:r>
              <a:rPr lang="en-US" sz="1200" b="1" dirty="0"/>
              <a:t> 5.2.1 of the </a:t>
            </a:r>
            <a:r>
              <a:rPr lang="en-US" sz="1200" b="1" i="1" dirty="0"/>
              <a:t>IEEE-SA Standards Board Bylaws </a:t>
            </a:r>
            <a:r>
              <a:rPr lang="en-US" sz="1200" b="1" dirty="0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 dirty="0">
              <a:cs typeface="ＭＳ Ｐゴシック" pitchFamily="-84" charset="-128"/>
            </a:endParaRPr>
          </a:p>
          <a:p>
            <a:pPr eaLnBrk="1" hangingPunct="1">
              <a:buFontTx/>
              <a:buChar char="•"/>
            </a:pPr>
            <a:endParaRPr lang="en-US" altLang="ja-JP" sz="1200" dirty="0">
              <a:cs typeface="ＭＳ Ｐゴシック" pitchFamily="-84" charset="-128"/>
            </a:endParaRPr>
          </a:p>
          <a:p>
            <a:pPr marL="0" indent="0" eaLnBrk="1" hangingPunct="1"/>
            <a:r>
              <a:rPr lang="en-US" altLang="ja-JP" sz="1200" dirty="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7, </a:t>
            </a:r>
            <a:r>
              <a:rPr lang="en-US" altLang="ja-JP" sz="1200" dirty="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Bylaws</a:t>
            </a:r>
            <a:r>
              <a:rPr lang="en-US" altLang="ja-JP" sz="1200" dirty="0">
                <a:cs typeface="ＭＳ Ｐゴシック" pitchFamily="-84" charset="-128"/>
              </a:rPr>
              <a:t>, section 6, </a:t>
            </a:r>
            <a:r>
              <a:rPr lang="en-US" altLang="ja-JP" sz="1200" dirty="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 dirty="0">
                <a:cs typeface="ＭＳ Ｐゴシック" pitchFamily="-84" charset="-128"/>
              </a:rPr>
              <a:t>, and the </a:t>
            </a:r>
            <a:r>
              <a:rPr lang="en-US" altLang="ja-JP" sz="1200" i="1" dirty="0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 dirty="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eaLnBrk="1" hangingPunct="1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699360"/>
              </p:ext>
            </p:extLst>
          </p:nvPr>
        </p:nvGraphicFramePr>
        <p:xfrm>
          <a:off x="228600" y="1371600"/>
          <a:ext cx="8686800" cy="4571999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Introduction of IEEE 3079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-8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2021-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07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-13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 </a:t>
                      </a:r>
                      <a:r>
                        <a:rPr kumimoji="0" lang="en-GB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Jeong, Sangkwon Peter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Jeong, Sangkwon Peter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JoyFun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+82 10 8667 7329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ceo@joyfun.kr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Beom-Ryeol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Lee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ETRI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+82 10 8880 3347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lbr@etri.re.kr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Jimmy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Jaeyoung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Jang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JoyFun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+82 10 8261 9539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jimmyjanggg@joyfun.kr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97743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3079</a:t>
            </a:r>
            <a:br>
              <a:rPr lang="en-GB" altLang="ko-KR" sz="1800" dirty="0"/>
            </a:br>
            <a:r>
              <a:rPr lang="en-US" altLang="ko-KR" sz="1800" dirty="0"/>
              <a:t>Human Factor for Immersive Content Working Group</a:t>
            </a:r>
            <a:br>
              <a:rPr lang="en-US" altLang="ko-KR" sz="1800" dirty="0"/>
            </a:br>
            <a:r>
              <a:rPr lang="en-US" altLang="ko-KR" sz="1800" dirty="0" err="1"/>
              <a:t>Beom-Ryeol</a:t>
            </a:r>
            <a:r>
              <a:rPr lang="ko-KR" altLang="en-US" sz="1800" dirty="0"/>
              <a:t> </a:t>
            </a:r>
            <a:r>
              <a:rPr lang="en-US" altLang="ko-KR" sz="1800" dirty="0"/>
              <a:t>Lee, lbr@etri.re.kr</a:t>
            </a:r>
            <a:endParaRPr lang="ko-KR" altLang="en-US" sz="1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2</a:t>
            </a:fld>
            <a:endParaRPr lang="en-US">
              <a:latin typeface="Myriad Pro" charset="0"/>
            </a:endParaRPr>
          </a:p>
        </p:txBody>
      </p:sp>
      <p:sp>
        <p:nvSpPr>
          <p:cNvPr id="7" name="바닥글 개체 틀 1">
            <a:extLst>
              <a:ext uri="{FF2B5EF4-FFF2-40B4-BE49-F238E27FC236}">
                <a16:creationId xmlns:a16="http://schemas.microsoft.com/office/drawing/2014/main" id="{DA454FB3-4A56-483C-8186-5327C90D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General</a:t>
            </a:r>
            <a:r>
              <a:rPr lang="ko-KR" altLang="en-US" dirty="0"/>
              <a:t> </a:t>
            </a:r>
            <a:r>
              <a:rPr lang="en-US" altLang="ko-KR" dirty="0"/>
              <a:t>of IEEE 3079 WG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3</a:t>
            </a:fld>
            <a:endParaRPr lang="en-US">
              <a:latin typeface="Myriad Pro" charset="0"/>
            </a:endParaRPr>
          </a:p>
        </p:txBody>
      </p:sp>
      <p:sp>
        <p:nvSpPr>
          <p:cNvPr id="8" name="바닥글 개체 틀 1">
            <a:extLst>
              <a:ext uri="{FF2B5EF4-FFF2-40B4-BE49-F238E27FC236}">
                <a16:creationId xmlns:a16="http://schemas.microsoft.com/office/drawing/2014/main" id="{6E19BE5C-5A6C-4575-9D4B-CC888E0C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4038600" cy="247650"/>
          </a:xfrm>
        </p:spPr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F638F-6438-4A10-A4CD-A1B4DA1C4477}"/>
              </a:ext>
            </a:extLst>
          </p:cNvPr>
          <p:cNvSpPr txBox="1"/>
          <p:nvPr/>
        </p:nvSpPr>
        <p:spPr>
          <a:xfrm>
            <a:off x="457200" y="1035141"/>
            <a:ext cx="807720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271588" algn="l"/>
              </a:tabLst>
              <a:defRPr/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 Title: Cybersickness Reduction Working Group (C/SAB/3079_WG)</a:t>
            </a:r>
          </a:p>
          <a:p>
            <a:pPr marL="285750" lvl="0" indent="-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271588" algn="l"/>
              </a:tabLst>
              <a:defRPr/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Title: Standard for Head Mounted Display (HMD) Based Virtual Reality (VR) Sickness Reduction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48956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833050-B356-4904-ABDE-B445D8EA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Scope of IEEE P3079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47B9EB3-5DCA-4339-A9DC-2941C3B4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CDCB9AD-F4E6-40AC-B58A-EB49E88B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4</a:t>
            </a:fld>
            <a:endParaRPr lang="en-US">
              <a:latin typeface="Myriad Pro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2A476-49E8-4819-8A04-43238614D2F3}"/>
              </a:ext>
            </a:extLst>
          </p:cNvPr>
          <p:cNvSpPr txBox="1"/>
          <p:nvPr/>
        </p:nvSpPr>
        <p:spPr>
          <a:xfrm>
            <a:off x="469106" y="990600"/>
            <a:ext cx="7912894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271588" algn="l"/>
              </a:tabLst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This standard provides technical guidance in respect to the reduction of Virtual Reality (VR) sickness, caused by the visual response to HMD based 3D content motion, through the study of:</a:t>
            </a:r>
          </a:p>
          <a:p>
            <a:pPr marL="628650">
              <a:buFont typeface="Wingdings" panose="05000000000000000000" pitchFamily="2" charset="2"/>
              <a:buChar char="§"/>
            </a:pPr>
            <a:r>
              <a:rPr lang="en-US" altLang="ko-KR" dirty="0"/>
              <a:t>visual response to the focal distortion</a:t>
            </a:r>
          </a:p>
          <a:p>
            <a:pPr marL="628650">
              <a:buFont typeface="Wingdings" panose="05000000000000000000" pitchFamily="2" charset="2"/>
              <a:buChar char="§"/>
            </a:pPr>
            <a:r>
              <a:rPr lang="en-US" altLang="ko-KR" dirty="0"/>
              <a:t>visual response to the lens materials</a:t>
            </a:r>
          </a:p>
          <a:p>
            <a:pPr marL="628650">
              <a:buFont typeface="Wingdings" panose="05000000000000000000" pitchFamily="2" charset="2"/>
              <a:buChar char="§"/>
            </a:pPr>
            <a:r>
              <a:rPr lang="en-US" altLang="ko-KR" dirty="0"/>
              <a:t>visual response to the lens refraction ratio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640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3ECC21-DBBA-463E-88E4-05836629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Quality Requirements for VR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2491EAD-2E88-40C9-B67E-E53D1D7E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28F705E-4F00-4AEE-8346-E149B1CF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5</a:t>
            </a:fld>
            <a:endParaRPr lang="en-US">
              <a:latin typeface="Myriad Pro" charset="0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04758F86-C89F-4E7E-852E-0760A2127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315636"/>
              </p:ext>
            </p:extLst>
          </p:nvPr>
        </p:nvGraphicFramePr>
        <p:xfrm>
          <a:off x="400050" y="937867"/>
          <a:ext cx="8343900" cy="3962400"/>
        </p:xfrm>
        <a:graphic>
          <a:graphicData uri="http://schemas.openxmlformats.org/drawingml/2006/table">
            <a:tbl>
              <a:tblPr firstRow="1" bandRow="1"/>
              <a:tblGrid>
                <a:gridCol w="2554255">
                  <a:extLst>
                    <a:ext uri="{9D8B030D-6E8A-4147-A177-3AD203B41FA5}">
                      <a16:colId xmlns:a16="http://schemas.microsoft.com/office/drawing/2014/main" val="1680465032"/>
                    </a:ext>
                  </a:extLst>
                </a:gridCol>
                <a:gridCol w="5789645">
                  <a:extLst>
                    <a:ext uri="{9D8B030D-6E8A-4147-A177-3AD203B41FA5}">
                      <a16:colId xmlns:a16="http://schemas.microsoft.com/office/drawing/2014/main" val="700386822"/>
                    </a:ext>
                  </a:extLst>
                </a:gridCol>
              </a:tblGrid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Requirement</a:t>
                      </a:r>
                      <a:r>
                        <a:rPr lang="en-US" altLang="ko-KR" sz="16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details</a:t>
                      </a:r>
                      <a:endParaRPr lang="ko-KR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93386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GB" altLang="ko-KR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pixels/degree</a:t>
                      </a:r>
                      <a:endParaRPr lang="ko-KR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latinLnBrk="1">
                        <a:buFontTx/>
                        <a:buNone/>
                      </a:pPr>
                      <a:r>
                        <a:rPr lang="en-GB" altLang="ko-KR" sz="14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altLang="ko-KR" sz="1400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ko-KR" sz="1400" kern="120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pix/deg 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no HMD is capable of displaying 40pix/deg today</a:t>
                      </a:r>
                      <a:endParaRPr lang="ko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525124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GB" altLang="ko-KR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video resolution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times 4K(3840x1920) vertical resolution = </a:t>
                      </a:r>
                      <a:r>
                        <a:rPr lang="en-US" altLang="ko-KR" sz="14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11520x6480</a:t>
                      </a:r>
                      <a:endParaRPr lang="en-US" altLang="ko-KR" sz="14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560484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framerate </a:t>
                      </a:r>
                      <a:endParaRPr lang="ko-KR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ko-KR" sz="14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fps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 90fps framerate offers a latency low enough to prevent nausea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794608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 Audio</a:t>
                      </a:r>
                      <a:endParaRPr lang="ko-KR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support of </a:t>
                      </a:r>
                      <a:r>
                        <a:rPr lang="en-US" altLang="ko-KR" sz="1400" kern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scene-based and/or environmental audio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- 360 surround sound, object-based audio,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Ambisonics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02911"/>
                  </a:ext>
                </a:extLst>
              </a:tr>
              <a:tr h="579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motion-to-photon latency &amp; </a:t>
                      </a:r>
                    </a:p>
                    <a:p>
                      <a:pPr algn="ctr" latinLnBrk="1"/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motion-to-audio latency</a:t>
                      </a:r>
                      <a:endParaRPr lang="ko-KR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how much time there is between the user interacts and an image / audio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kern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maximum 20ms</a:t>
                      </a:r>
                      <a:endParaRPr lang="ko-KR" altLang="en-US" sz="1400" kern="120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527022"/>
                  </a:ext>
                </a:extLst>
              </a:tr>
              <a:tr h="11582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latinLnBrk="1"/>
                      <a:endParaRPr lang="en-US" altLang="ko-KR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foreground &amp; parallax</a:t>
                      </a:r>
                      <a:endParaRPr lang="ko-KR" alt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ko-KR" sz="1400" kern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objects in the foreground</a:t>
                      </a:r>
                      <a:r>
                        <a:rPr lang="en-US" altLang="ko-KR" sz="140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shall be </a:t>
                      </a:r>
                      <a:r>
                        <a:rPr lang="en-US" altLang="ko-KR" sz="1400" kern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far enough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altLang="ko-KR" sz="140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prevent nausea 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if objects are too close it is likely they can become an important cause of   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nausea  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ko-KR" sz="1400" kern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interactive parallax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background shall be </a:t>
                      </a:r>
                      <a:r>
                        <a:rPr lang="en-US" altLang="ko-KR" sz="1400" kern="120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present for such objects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pic1 shows how it is possible to look behind the figure in the foreground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4D2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761737"/>
                  </a:ext>
                </a:extLst>
              </a:tr>
            </a:tbl>
          </a:graphicData>
        </a:graphic>
      </p:graphicFrame>
      <p:pic>
        <p:nvPicPr>
          <p:cNvPr id="9" name="Picture 1">
            <a:extLst>
              <a:ext uri="{FF2B5EF4-FFF2-40B4-BE49-F238E27FC236}">
                <a16:creationId xmlns:a16="http://schemas.microsoft.com/office/drawing/2014/main" id="{36C7575B-9F25-44F8-B97F-60FB7653191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34" y="4938717"/>
            <a:ext cx="3284124" cy="1495765"/>
          </a:xfrm>
          <a:prstGeom prst="rect">
            <a:avLst/>
          </a:prstGeom>
          <a:noFill/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33353567-714F-4355-8254-63E518B9AC23}"/>
              </a:ext>
            </a:extLst>
          </p:cNvPr>
          <p:cNvSpPr/>
          <p:nvPr/>
        </p:nvSpPr>
        <p:spPr>
          <a:xfrm>
            <a:off x="6247681" y="5532710"/>
            <a:ext cx="2451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1000"/>
              </a:spcAft>
            </a:pPr>
            <a:r>
              <a:rPr lang="en-US" altLang="ko-KR" sz="14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Fig. 1. Importance of parallax</a:t>
            </a:r>
            <a:r>
              <a:rPr lang="en-US" altLang="ko-KR" sz="14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.</a:t>
            </a:r>
            <a:endParaRPr lang="ko-KR" altLang="ko-KR" sz="1400" b="1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772720-6D91-460D-92E7-8B0FD591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IEEE</a:t>
            </a:r>
            <a:r>
              <a:rPr lang="ko-KR" altLang="en-US" dirty="0"/>
              <a:t> </a:t>
            </a:r>
            <a:r>
              <a:rPr lang="en-US" altLang="ko-KR" dirty="0"/>
              <a:t>3079.1</a:t>
            </a:r>
            <a:r>
              <a:rPr lang="ko-KR" altLang="en-US" dirty="0"/>
              <a:t> </a:t>
            </a:r>
            <a:r>
              <a:rPr lang="en-US" altLang="ko-KR" dirty="0"/>
              <a:t>for</a:t>
            </a:r>
            <a:r>
              <a:rPr lang="ko-KR" altLang="en-US" dirty="0"/>
              <a:t> </a:t>
            </a:r>
            <a:r>
              <a:rPr lang="en-US" altLang="ko-KR" dirty="0"/>
              <a:t>MTP</a:t>
            </a:r>
            <a:r>
              <a:rPr lang="ko-KR" altLang="en-US" dirty="0"/>
              <a:t> </a:t>
            </a:r>
            <a:r>
              <a:rPr lang="en-US" altLang="ko-KR" dirty="0"/>
              <a:t>Latency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58B9450-68BA-4A06-9B49-2136B3BA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7AD2F9D-EFBC-4DAE-86E3-0F1DD36C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6</a:t>
            </a:fld>
            <a:endParaRPr lang="en-US">
              <a:latin typeface="Myriad Pro" charset="0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9ED9CD2D-C5A8-44EC-A288-D47532E6E4DC}"/>
              </a:ext>
            </a:extLst>
          </p:cNvPr>
          <p:cNvSpPr txBox="1">
            <a:spLocks/>
          </p:cNvSpPr>
          <p:nvPr/>
        </p:nvSpPr>
        <p:spPr>
          <a:xfrm>
            <a:off x="609600" y="1524000"/>
            <a:ext cx="8077200" cy="4648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ko-KR">
                <a:cs typeface="Calibri" panose="020F0502020204030204" pitchFamily="34" charset="0"/>
              </a:rPr>
              <a:t>Motion-to-Photon Latency</a:t>
            </a:r>
          </a:p>
          <a:p>
            <a:pPr lvl="1" fontAlgn="auto">
              <a:spcAft>
                <a:spcPts val="0"/>
              </a:spcAft>
            </a:pPr>
            <a:r>
              <a:rPr lang="en-US" altLang="ko-KR"/>
              <a:t>Motion-to-Photon latency is the time needed for a user movement to be fully reflected on a display screen</a:t>
            </a:r>
          </a:p>
          <a:p>
            <a:pPr lvl="1" fontAlgn="auto">
              <a:spcAft>
                <a:spcPts val="0"/>
              </a:spcAft>
            </a:pPr>
            <a:r>
              <a:rPr lang="en-US" altLang="ko-KR"/>
              <a:t>Low motion-to-photon (&lt; 20 ms) latency is a prerequisite to convince user’s mind that user is in another place</a:t>
            </a:r>
            <a:endParaRPr lang="en-US" altLang="ko-KR">
              <a:cs typeface="Calibri" panose="020F050202020403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en-US" altLang="ko-KR"/>
              <a:t>A high motion-to-photon latency makes a poor virtual reality experience</a:t>
            </a:r>
            <a:endParaRPr lang="ko-KR" altLang="en-US"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altLang="ko-KR" dirty="0">
              <a:cs typeface="Calibri" panose="020F050202020403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DF99461-132F-4A57-80CB-F3A01C15B80A}"/>
              </a:ext>
            </a:extLst>
          </p:cNvPr>
          <p:cNvGrpSpPr/>
          <p:nvPr/>
        </p:nvGrpSpPr>
        <p:grpSpPr>
          <a:xfrm>
            <a:off x="306176" y="4267200"/>
            <a:ext cx="8380624" cy="1278493"/>
            <a:chOff x="472115" y="5156100"/>
            <a:chExt cx="8380624" cy="1278493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A690C7F7-5092-4B42-9431-26541A567E14}"/>
                </a:ext>
              </a:extLst>
            </p:cNvPr>
            <p:cNvGrpSpPr/>
            <p:nvPr/>
          </p:nvGrpSpPr>
          <p:grpSpPr>
            <a:xfrm>
              <a:off x="578283" y="5156100"/>
              <a:ext cx="8204127" cy="1152625"/>
              <a:chOff x="472329" y="4973538"/>
              <a:chExt cx="8204127" cy="1152625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F2B5BB2E-75A3-4C7E-88D2-7B8A07F44F8F}"/>
                  </a:ext>
                </a:extLst>
              </p:cNvPr>
              <p:cNvGrpSpPr/>
              <p:nvPr/>
            </p:nvGrpSpPr>
            <p:grpSpPr>
              <a:xfrm>
                <a:off x="472329" y="4973538"/>
                <a:ext cx="8204127" cy="1152625"/>
                <a:chOff x="755576" y="4725144"/>
                <a:chExt cx="8204127" cy="1152625"/>
              </a:xfrm>
            </p:grpSpPr>
            <p:grpSp>
              <p:nvGrpSpPr>
                <p:cNvPr id="20" name="그룹 19">
                  <a:extLst>
                    <a:ext uri="{FF2B5EF4-FFF2-40B4-BE49-F238E27FC236}">
                      <a16:creationId xmlns:a16="http://schemas.microsoft.com/office/drawing/2014/main" id="{53741749-68A0-4D64-870B-CD844FDE243A}"/>
                    </a:ext>
                  </a:extLst>
                </p:cNvPr>
                <p:cNvGrpSpPr/>
                <p:nvPr/>
              </p:nvGrpSpPr>
              <p:grpSpPr>
                <a:xfrm>
                  <a:off x="755576" y="4797152"/>
                  <a:ext cx="6984776" cy="997780"/>
                  <a:chOff x="14061" y="4365104"/>
                  <a:chExt cx="8050327" cy="1149995"/>
                </a:xfrm>
              </p:grpSpPr>
              <p:sp>
                <p:nvSpPr>
                  <p:cNvPr id="22" name="오른쪽 화살표 7">
                    <a:extLst>
                      <a:ext uri="{FF2B5EF4-FFF2-40B4-BE49-F238E27FC236}">
                        <a16:creationId xmlns:a16="http://schemas.microsoft.com/office/drawing/2014/main" id="{179FC0DE-AC13-4601-A0A9-C99DDAA9A6D5}"/>
                      </a:ext>
                    </a:extLst>
                  </p:cNvPr>
                  <p:cNvSpPr/>
                  <p:nvPr/>
                </p:nvSpPr>
                <p:spPr>
                  <a:xfrm>
                    <a:off x="1079612" y="4365104"/>
                    <a:ext cx="6984776" cy="1149995"/>
                  </a:xfrm>
                  <a:prstGeom prst="rightArrow">
                    <a:avLst/>
                  </a:prstGeom>
                  <a:gradFill>
                    <a:gsLst>
                      <a:gs pos="0">
                        <a:schemeClr val="accent5"/>
                      </a:gs>
                      <a:gs pos="100000">
                        <a:srgbClr val="C00000"/>
                      </a:gs>
                    </a:gsLst>
                    <a:lin ang="0" scaled="1"/>
                  </a:gradFill>
                  <a:ln>
                    <a:gradFill flip="none" rotWithShape="1">
                      <a:gsLst>
                        <a:gs pos="0">
                          <a:schemeClr val="accent5"/>
                        </a:gs>
                        <a:gs pos="100000">
                          <a:srgbClr val="C00000"/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400"/>
                  </a:p>
                </p:txBody>
              </p:sp>
              <p:grpSp>
                <p:nvGrpSpPr>
                  <p:cNvPr id="23" name="그룹 22">
                    <a:extLst>
                      <a:ext uri="{FF2B5EF4-FFF2-40B4-BE49-F238E27FC236}">
                        <a16:creationId xmlns:a16="http://schemas.microsoft.com/office/drawing/2014/main" id="{E736FD3F-0165-4DAB-833D-C500C899068B}"/>
                      </a:ext>
                    </a:extLst>
                  </p:cNvPr>
                  <p:cNvGrpSpPr/>
                  <p:nvPr/>
                </p:nvGrpSpPr>
                <p:grpSpPr>
                  <a:xfrm>
                    <a:off x="1619672" y="4777407"/>
                    <a:ext cx="5827985" cy="301519"/>
                    <a:chOff x="1619672" y="4777407"/>
                    <a:chExt cx="5827985" cy="301519"/>
                  </a:xfrm>
                </p:grpSpPr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839FCBF7-82C8-48E4-B8E2-2B0C449154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19672" y="4777407"/>
                      <a:ext cx="907515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Tracker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DE6BD61A-19BB-4A1A-B0FB-0599CF5248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85377" y="4777407"/>
                      <a:ext cx="580500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CPU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24EF8108-3373-47BA-9604-BB6ED182A3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45704" y="4777407"/>
                      <a:ext cx="593432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GPU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8CDF0CC3-8F9D-43FE-9392-0F2CB5A5DB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23665" y="4777407"/>
                      <a:ext cx="883498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>
                          <a:latin typeface="+mn-lt"/>
                        </a:rPr>
                        <a:t>Display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26056AFB-E725-4C6C-A7C2-0210ED438A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03476" y="4777407"/>
                      <a:ext cx="955551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Photons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38886D0D-B118-40A9-B57B-3D24F240BA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0233" y="4777407"/>
                      <a:ext cx="787424" cy="30151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1100" b="1" dirty="0">
                          <a:latin typeface="+mn-lt"/>
                        </a:rPr>
                        <a:t>Optics</a:t>
                      </a:r>
                      <a:endParaRPr lang="ko-KR" altLang="en-US" sz="1100" b="1" dirty="0" err="1">
                        <a:latin typeface="+mn-lt"/>
                      </a:endParaRPr>
                    </a:p>
                  </p:txBody>
                </p:sp>
              </p:grpSp>
              <p:pic>
                <p:nvPicPr>
                  <p:cNvPr id="24" name="그림 23">
                    <a:extLst>
                      <a:ext uri="{FF2B5EF4-FFF2-40B4-BE49-F238E27FC236}">
                        <a16:creationId xmlns:a16="http://schemas.microsoft.com/office/drawing/2014/main" id="{F31C51AE-67DC-44D3-ACF6-1B6D98C840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061" y="4398519"/>
                    <a:ext cx="1065551" cy="106555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1" name="그림 20">
                  <a:extLst>
                    <a:ext uri="{FF2B5EF4-FFF2-40B4-BE49-F238E27FC236}">
                      <a16:creationId xmlns:a16="http://schemas.microsoft.com/office/drawing/2014/main" id="{3B3722F1-EFDF-4B97-8718-C9EECEA9C0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07078" y="4725144"/>
                  <a:ext cx="1152625" cy="1152625"/>
                </a:xfrm>
                <a:prstGeom prst="rect">
                  <a:avLst/>
                </a:prstGeom>
              </p:spPr>
            </p:pic>
          </p:grpSp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E8D7EA1D-FD23-4DBA-8380-4053B0D275D2}"/>
                  </a:ext>
                </a:extLst>
              </p:cNvPr>
              <p:cNvSpPr/>
              <p:nvPr/>
            </p:nvSpPr>
            <p:spPr>
              <a:xfrm>
                <a:off x="540680" y="5030263"/>
                <a:ext cx="775169" cy="316697"/>
              </a:xfrm>
              <a:prstGeom prst="arc">
                <a:avLst>
                  <a:gd name="adj1" fmla="val 19619346"/>
                  <a:gd name="adj2" fmla="val 12985059"/>
                </a:avLst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cxnSp>
            <p:nvCxnSpPr>
              <p:cNvPr id="15" name="직선 화살표 연결선 14">
                <a:extLst>
                  <a:ext uri="{FF2B5EF4-FFF2-40B4-BE49-F238E27FC236}">
                    <a16:creationId xmlns:a16="http://schemas.microsoft.com/office/drawing/2014/main" id="{C4E4C5DF-B7DB-4B5C-813C-495A64791C9A}"/>
                  </a:ext>
                </a:extLst>
              </p:cNvPr>
              <p:cNvCxnSpPr/>
              <p:nvPr/>
            </p:nvCxnSpPr>
            <p:spPr>
              <a:xfrm>
                <a:off x="2555776" y="5544436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화살표 연결선 15">
                <a:extLst>
                  <a:ext uri="{FF2B5EF4-FFF2-40B4-BE49-F238E27FC236}">
                    <a16:creationId xmlns:a16="http://schemas.microsoft.com/office/drawing/2014/main" id="{1B43660B-2E5C-4522-A23C-58E8583074F2}"/>
                  </a:ext>
                </a:extLst>
              </p:cNvPr>
              <p:cNvCxnSpPr/>
              <p:nvPr/>
            </p:nvCxnSpPr>
            <p:spPr>
              <a:xfrm>
                <a:off x="3302229" y="5544436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화살표 연결선 16">
                <a:extLst>
                  <a:ext uri="{FF2B5EF4-FFF2-40B4-BE49-F238E27FC236}">
                    <a16:creationId xmlns:a16="http://schemas.microsoft.com/office/drawing/2014/main" id="{9BD79F1C-0CBA-4EDD-A1B2-3B068C21AF5A}"/>
                  </a:ext>
                </a:extLst>
              </p:cNvPr>
              <p:cNvCxnSpPr/>
              <p:nvPr/>
            </p:nvCxnSpPr>
            <p:spPr>
              <a:xfrm>
                <a:off x="4063982" y="5547725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화살표 연결선 17">
                <a:extLst>
                  <a:ext uri="{FF2B5EF4-FFF2-40B4-BE49-F238E27FC236}">
                    <a16:creationId xmlns:a16="http://schemas.microsoft.com/office/drawing/2014/main" id="{BC3E5184-E9CD-4EA4-B8BF-8637F396F064}"/>
                  </a:ext>
                </a:extLst>
              </p:cNvPr>
              <p:cNvCxnSpPr/>
              <p:nvPr/>
            </p:nvCxnSpPr>
            <p:spPr>
              <a:xfrm>
                <a:off x="5000868" y="5544436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직선 화살표 연결선 18">
                <a:extLst>
                  <a:ext uri="{FF2B5EF4-FFF2-40B4-BE49-F238E27FC236}">
                    <a16:creationId xmlns:a16="http://schemas.microsoft.com/office/drawing/2014/main" id="{A6A502D9-4777-4509-8E20-AAAE9A33CACB}"/>
                  </a:ext>
                </a:extLst>
              </p:cNvPr>
              <p:cNvCxnSpPr/>
              <p:nvPr/>
            </p:nvCxnSpPr>
            <p:spPr>
              <a:xfrm>
                <a:off x="6004514" y="5544436"/>
                <a:ext cx="23429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3FC7AF-32DE-41D3-9686-182E006E7DA7}"/>
                </a:ext>
              </a:extLst>
            </p:cNvPr>
            <p:cNvSpPr txBox="1"/>
            <p:nvPr/>
          </p:nvSpPr>
          <p:spPr>
            <a:xfrm>
              <a:off x="472115" y="6172983"/>
              <a:ext cx="11929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>
                  <a:latin typeface="+mn-lt"/>
                </a:rPr>
                <a:t>Head motion</a:t>
              </a:r>
              <a:endParaRPr lang="ko-KR" altLang="en-US" sz="1100" b="1" dirty="0" err="1"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6D74FF-6E8C-4D53-9B71-CC89297A6704}"/>
                </a:ext>
              </a:extLst>
            </p:cNvPr>
            <p:cNvSpPr txBox="1"/>
            <p:nvPr/>
          </p:nvSpPr>
          <p:spPr>
            <a:xfrm>
              <a:off x="7658181" y="6172983"/>
              <a:ext cx="11945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>
                  <a:latin typeface="+mn-lt"/>
                </a:rPr>
                <a:t>User’s retina</a:t>
              </a:r>
              <a:endParaRPr lang="ko-KR" altLang="en-US" sz="1100" b="1" dirty="0" err="1"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33494E-9F49-4742-8DB1-976796990981}"/>
                </a:ext>
              </a:extLst>
            </p:cNvPr>
            <p:cNvSpPr txBox="1"/>
            <p:nvPr/>
          </p:nvSpPr>
          <p:spPr>
            <a:xfrm>
              <a:off x="2427309" y="6104616"/>
              <a:ext cx="37625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>
                  <a:latin typeface="+mn-lt"/>
                </a:rPr>
                <a:t>Under 20 milliseconds of latency for comfortability</a:t>
              </a:r>
              <a:endParaRPr lang="ko-KR" altLang="en-US" sz="1100" dirty="0" err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03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7C1FA2-C8AE-43E7-B587-3DA880C7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IEEE</a:t>
            </a:r>
            <a:r>
              <a:rPr lang="ko-KR" altLang="en-US" dirty="0"/>
              <a:t> </a:t>
            </a:r>
            <a:r>
              <a:rPr lang="en-US" altLang="ko-KR" dirty="0"/>
              <a:t>3079.1</a:t>
            </a:r>
            <a:r>
              <a:rPr lang="ko-KR" altLang="en-US" dirty="0"/>
              <a:t> </a:t>
            </a:r>
            <a:r>
              <a:rPr lang="en-US" altLang="ko-KR" dirty="0"/>
              <a:t>for</a:t>
            </a:r>
            <a:r>
              <a:rPr lang="ko-KR" altLang="en-US" dirty="0"/>
              <a:t> </a:t>
            </a:r>
            <a:r>
              <a:rPr lang="en-US" altLang="ko-KR" dirty="0"/>
              <a:t>MTP</a:t>
            </a:r>
            <a:r>
              <a:rPr lang="ko-KR" altLang="en-US" dirty="0"/>
              <a:t> </a:t>
            </a:r>
            <a:r>
              <a:rPr lang="en-US" altLang="ko-KR" dirty="0"/>
              <a:t>Latency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93EF179-3054-417A-A1EE-F6E4E4B57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E5ACA00-F102-4FFC-85F3-EA54EFA7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7</a:t>
            </a:fld>
            <a:endParaRPr lang="en-US">
              <a:latin typeface="Myriad Pro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F2B2B2F-0D16-4D58-8F66-ACBD75123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40" y="973089"/>
            <a:ext cx="3853060" cy="4911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1189393-AB42-4F5C-A20E-4A228C6D9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973089"/>
            <a:ext cx="3803237" cy="49118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599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772720-6D91-460D-92E7-8B0FD591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IEEE</a:t>
            </a:r>
            <a:r>
              <a:rPr lang="ko-KR" altLang="en-US" dirty="0"/>
              <a:t> </a:t>
            </a:r>
            <a:r>
              <a:rPr lang="en-US" altLang="ko-KR" dirty="0"/>
              <a:t>3079.1</a:t>
            </a:r>
            <a:r>
              <a:rPr lang="ko-KR" altLang="en-US" dirty="0"/>
              <a:t> </a:t>
            </a:r>
            <a:r>
              <a:rPr lang="en-US" altLang="ko-KR" dirty="0"/>
              <a:t>for</a:t>
            </a:r>
            <a:r>
              <a:rPr lang="ko-KR" altLang="en-US" dirty="0"/>
              <a:t> </a:t>
            </a:r>
            <a:r>
              <a:rPr lang="en-US" altLang="ko-KR" dirty="0"/>
              <a:t>MTP</a:t>
            </a:r>
            <a:r>
              <a:rPr lang="ko-KR" altLang="en-US" dirty="0"/>
              <a:t> </a:t>
            </a:r>
            <a:r>
              <a:rPr lang="en-US" altLang="ko-KR" dirty="0"/>
              <a:t>Latency</a:t>
            </a: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58B9450-68BA-4A06-9B49-2136B3BA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3079-21-0047-00-0000-Introduction of IEEE 3079</a:t>
            </a:r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7AD2F9D-EFBC-4DAE-86E3-0F1DD36C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8</a:t>
            </a:fld>
            <a:endParaRPr lang="en-US">
              <a:latin typeface="Myriad Pro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6A4B46F-0417-40E6-9A15-F1DCB72EA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217" y="86465"/>
            <a:ext cx="5271783" cy="2934843"/>
          </a:xfrm>
          <a:prstGeom prst="rect">
            <a:avLst/>
          </a:prstGeom>
        </p:spPr>
      </p:pic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7CEE5E82-0D8E-4B5C-B62F-0045B1BEE0F2}"/>
              </a:ext>
            </a:extLst>
          </p:cNvPr>
          <p:cNvGraphicFramePr>
            <a:graphicFrameLocks noGrp="1"/>
          </p:cNvGraphicFramePr>
          <p:nvPr/>
        </p:nvGraphicFramePr>
        <p:xfrm>
          <a:off x="1066797" y="3151299"/>
          <a:ext cx="7010400" cy="3206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956">
                  <a:extLst>
                    <a:ext uri="{9D8B030D-6E8A-4147-A177-3AD203B41FA5}">
                      <a16:colId xmlns:a16="http://schemas.microsoft.com/office/drawing/2014/main" val="3320396952"/>
                    </a:ext>
                  </a:extLst>
                </a:gridCol>
                <a:gridCol w="648604">
                  <a:extLst>
                    <a:ext uri="{9D8B030D-6E8A-4147-A177-3AD203B41FA5}">
                      <a16:colId xmlns:a16="http://schemas.microsoft.com/office/drawing/2014/main" val="495700402"/>
                    </a:ext>
                  </a:extLst>
                </a:gridCol>
                <a:gridCol w="648605">
                  <a:extLst>
                    <a:ext uri="{9D8B030D-6E8A-4147-A177-3AD203B41FA5}">
                      <a16:colId xmlns:a16="http://schemas.microsoft.com/office/drawing/2014/main" val="3124752198"/>
                    </a:ext>
                  </a:extLst>
                </a:gridCol>
                <a:gridCol w="648604">
                  <a:extLst>
                    <a:ext uri="{9D8B030D-6E8A-4147-A177-3AD203B41FA5}">
                      <a16:colId xmlns:a16="http://schemas.microsoft.com/office/drawing/2014/main" val="2594351402"/>
                    </a:ext>
                  </a:extLst>
                </a:gridCol>
                <a:gridCol w="648605">
                  <a:extLst>
                    <a:ext uri="{9D8B030D-6E8A-4147-A177-3AD203B41FA5}">
                      <a16:colId xmlns:a16="http://schemas.microsoft.com/office/drawing/2014/main" val="4286167860"/>
                    </a:ext>
                  </a:extLst>
                </a:gridCol>
                <a:gridCol w="648604">
                  <a:extLst>
                    <a:ext uri="{9D8B030D-6E8A-4147-A177-3AD203B41FA5}">
                      <a16:colId xmlns:a16="http://schemas.microsoft.com/office/drawing/2014/main" val="2315310558"/>
                    </a:ext>
                  </a:extLst>
                </a:gridCol>
                <a:gridCol w="648605">
                  <a:extLst>
                    <a:ext uri="{9D8B030D-6E8A-4147-A177-3AD203B41FA5}">
                      <a16:colId xmlns:a16="http://schemas.microsoft.com/office/drawing/2014/main" val="165817325"/>
                    </a:ext>
                  </a:extLst>
                </a:gridCol>
                <a:gridCol w="648604">
                  <a:extLst>
                    <a:ext uri="{9D8B030D-6E8A-4147-A177-3AD203B41FA5}">
                      <a16:colId xmlns:a16="http://schemas.microsoft.com/office/drawing/2014/main" val="2333343877"/>
                    </a:ext>
                  </a:extLst>
                </a:gridCol>
                <a:gridCol w="987813">
                  <a:extLst>
                    <a:ext uri="{9D8B030D-6E8A-4147-A177-3AD203B41FA5}">
                      <a16:colId xmlns:a16="http://schemas.microsoft.com/office/drawing/2014/main" val="24564422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925654663"/>
                    </a:ext>
                  </a:extLst>
                </a:gridCol>
              </a:tblGrid>
              <a:tr h="243083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dirty="0"/>
                        <a:t>Case</a:t>
                      </a:r>
                      <a:endParaRPr lang="ko-KR" altLang="en-US" sz="80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dirty="0"/>
                        <a:t>Status of each node</a:t>
                      </a:r>
                      <a:endParaRPr lang="ko-KR" altLang="en-US" sz="8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dirty="0"/>
                        <a:t>Remarks</a:t>
                      </a:r>
                      <a:endParaRPr lang="ko-KR" altLang="en-US" sz="8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772292"/>
                  </a:ext>
                </a:extLst>
              </a:tr>
              <a:tr h="2430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①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②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③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④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⑤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⑥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⑦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559253"/>
                  </a:ext>
                </a:extLst>
              </a:tr>
              <a:tr h="43049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direct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Wired connection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(e.g. HDMI)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Wired LAN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Wired LAN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Wired connection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(e.g. HDMI)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chip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display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Panel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Wired Network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VIVE / Oculus /</a:t>
                      </a:r>
                    </a:p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PS VR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3073507"/>
                  </a:ext>
                </a:extLst>
              </a:tr>
              <a:tr h="43049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direct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Board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Wireless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LAN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Wireless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LAN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Board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chip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display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Panel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Wireless Network 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Gear VR or</a:t>
                      </a:r>
                    </a:p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Oculus GO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/>
                </a:tc>
                <a:extLst>
                  <a:ext uri="{0D108BD9-81ED-4DB2-BD59-A6C34878D82A}">
                    <a16:rowId xmlns:a16="http://schemas.microsoft.com/office/drawing/2014/main" val="3039451836"/>
                  </a:ext>
                </a:extLst>
              </a:tr>
              <a:tr h="43049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3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direct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Board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Cellular network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Cellular network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Board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chip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display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Panel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Mobile Network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Gear VR or</a:t>
                      </a:r>
                    </a:p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Oculus GO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/>
                </a:tc>
                <a:extLst>
                  <a:ext uri="{0D108BD9-81ED-4DB2-BD59-A6C34878D82A}">
                    <a16:rowId xmlns:a16="http://schemas.microsoft.com/office/drawing/2014/main" val="4272189907"/>
                  </a:ext>
                </a:extLst>
              </a:tr>
              <a:tr h="43049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direct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ko-KR" altLang="en-US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ko-KR" altLang="en-US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ko-KR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Wireless connection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n/a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n/a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ko-KR" altLang="en-US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ko-KR" altLang="en-US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ko-KR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Wireless connection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chip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display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Panel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Local Network 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VIVE / Oculus /</a:t>
                      </a:r>
                    </a:p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PS VR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/>
                </a:tc>
                <a:extLst>
                  <a:ext uri="{0D108BD9-81ED-4DB2-BD59-A6C34878D82A}">
                    <a16:rowId xmlns:a16="http://schemas.microsoft.com/office/drawing/2014/main" val="509598083"/>
                  </a:ext>
                </a:extLst>
              </a:tr>
              <a:tr h="43049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5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Sensor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Network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Wired connection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(e.g. HDMI)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n/a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n/a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Wired connection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(e.g. HDMI)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chip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display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Panel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Motion Sensing 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Whole</a:t>
                      </a:r>
                      <a:r>
                        <a:rPr lang="ko-KR" altLang="en-US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kinds</a:t>
                      </a:r>
                      <a:r>
                        <a:rPr lang="ko-KR" altLang="en-US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HMD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/>
                </a:tc>
                <a:extLst>
                  <a:ext uri="{0D108BD9-81ED-4DB2-BD59-A6C34878D82A}">
                    <a16:rowId xmlns:a16="http://schemas.microsoft.com/office/drawing/2014/main" val="2428175417"/>
                  </a:ext>
                </a:extLst>
              </a:tr>
              <a:tr h="53467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6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direct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Board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Cellular network /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Wireless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LAN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Cellular network /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Wireless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LAN</a:t>
                      </a:r>
                      <a:endParaRPr lang="ko-KR" altLang="en-US" sz="8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Board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chip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display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Panel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Network Handover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Gear VR or</a:t>
                      </a:r>
                    </a:p>
                    <a:p>
                      <a:pPr algn="ctr" fontAlgn="base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Oculus GO</a:t>
                      </a:r>
                      <a:endParaRPr lang="ko-KR" altLang="en-US" sz="800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48578" marR="48578" marT="13335" marB="13335" anchor="ctr"/>
                </a:tc>
                <a:extLst>
                  <a:ext uri="{0D108BD9-81ED-4DB2-BD59-A6C34878D82A}">
                    <a16:rowId xmlns:a16="http://schemas.microsoft.com/office/drawing/2014/main" val="3351672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352036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IEEE-SA Powerpoint Template</Template>
  <TotalTime>6338</TotalTime>
  <Words>1037</Words>
  <Application>Microsoft Office PowerPoint</Application>
  <PresentationFormat>화면 슬라이드 쇼(4:3)</PresentationFormat>
  <Paragraphs>280</Paragraphs>
  <Slides>13</Slides>
  <Notes>11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13</vt:i4>
      </vt:variant>
    </vt:vector>
  </HeadingPairs>
  <TitlesOfParts>
    <vt:vector size="24" baseType="lpstr">
      <vt:lpstr>맑은 고딕</vt:lpstr>
      <vt:lpstr>Arial</vt:lpstr>
      <vt:lpstr>Calibri</vt:lpstr>
      <vt:lpstr>Cambria</vt:lpstr>
      <vt:lpstr>Myriad Pro</vt:lpstr>
      <vt:lpstr>Times New Roman</vt:lpstr>
      <vt:lpstr>Verdana</vt:lpstr>
      <vt:lpstr>Wingdings</vt:lpstr>
      <vt:lpstr>IEEE-SA Powerpoint Template</vt:lpstr>
      <vt:lpstr>Office 테마</vt:lpstr>
      <vt:lpstr>1_Office 테마</vt:lpstr>
      <vt:lpstr>PowerPoint 프레젠테이션</vt:lpstr>
      <vt:lpstr>Compliance with  IEEE Standards Policies and Procedures</vt:lpstr>
      <vt:lpstr>IEEE 3079 Human Factor for Immersive Content Working Group Beom-Ryeol Lee, lbr@etri.re.kr</vt:lpstr>
      <vt:lpstr>General of IEEE 3079 WG</vt:lpstr>
      <vt:lpstr>Scope of IEEE P3079</vt:lpstr>
      <vt:lpstr>Quality Requirements for VR</vt:lpstr>
      <vt:lpstr>IEEE 3079.1 for MTP Latency</vt:lpstr>
      <vt:lpstr>IEEE 3079.1 for MTP Latency</vt:lpstr>
      <vt:lpstr>IEEE 3079.1 for MTP Latency</vt:lpstr>
      <vt:lpstr>Introducing of IEEE 3079.2 TG</vt:lpstr>
      <vt:lpstr>Framework of IEEE P3079.2</vt:lpstr>
      <vt:lpstr>Standardization schedule for IEEE P3079.2</vt:lpstr>
      <vt:lpstr>PowerPoint 프레젠테이션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 Using a Light Image</dc:title>
  <dc:creator>jkenny</dc:creator>
  <cp:lastModifiedBy>Jeong Sangkwon</cp:lastModifiedBy>
  <cp:revision>286</cp:revision>
  <dcterms:created xsi:type="dcterms:W3CDTF">2014-10-13T13:02:20Z</dcterms:created>
  <dcterms:modified xsi:type="dcterms:W3CDTF">2021-07-13T09:12:38Z</dcterms:modified>
</cp:coreProperties>
</file>