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99" r:id="rId2"/>
    <p:sldMasterId id="2147483912" r:id="rId3"/>
  </p:sldMasterIdLst>
  <p:notesMasterIdLst>
    <p:notesMasterId r:id="rId27"/>
  </p:notesMasterIdLst>
  <p:handoutMasterIdLst>
    <p:handoutMasterId r:id="rId28"/>
  </p:handoutMasterIdLst>
  <p:sldIdLst>
    <p:sldId id="325" r:id="rId4"/>
    <p:sldId id="365" r:id="rId5"/>
    <p:sldId id="366" r:id="rId6"/>
    <p:sldId id="380" r:id="rId7"/>
    <p:sldId id="381" r:id="rId8"/>
    <p:sldId id="384" r:id="rId9"/>
    <p:sldId id="383" r:id="rId10"/>
    <p:sldId id="382" r:id="rId11"/>
    <p:sldId id="389" r:id="rId12"/>
    <p:sldId id="390" r:id="rId13"/>
    <p:sldId id="391" r:id="rId14"/>
    <p:sldId id="385" r:id="rId15"/>
    <p:sldId id="386" r:id="rId16"/>
    <p:sldId id="376" r:id="rId17"/>
    <p:sldId id="377" r:id="rId18"/>
    <p:sldId id="378" r:id="rId19"/>
    <p:sldId id="379" r:id="rId20"/>
    <p:sldId id="392" r:id="rId21"/>
    <p:sldId id="393" r:id="rId22"/>
    <p:sldId id="396" r:id="rId23"/>
    <p:sldId id="395" r:id="rId24"/>
    <p:sldId id="375" r:id="rId25"/>
    <p:sldId id="35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DC82F"/>
    <a:srgbClr val="009FDA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4" autoAdjust="0"/>
    <p:restoredTop sz="87724" autoAdjust="0"/>
  </p:normalViewPr>
  <p:slideViewPr>
    <p:cSldViewPr>
      <p:cViewPr varScale="1">
        <p:scale>
          <a:sx n="134" d="100"/>
          <a:sy n="134" d="100"/>
        </p:scale>
        <p:origin x="189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4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8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800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3079-21-0048-00-0000-Orientation of IEEE 3079 WG for New Comers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154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1CE7A8-BA9E-4DCB-BE1F-6785074DE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3079-21-0048-00-0000-Orientation of IEEE 3079 WG for New Comers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46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3079-21-0048-00-0000-Orientation of IEEE 3079 WG for New Comers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7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3079-21-0048-00-0000-Orientation of IEEE 3079 WG for New Comers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5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1DA4E6-C195-4C7B-B23E-D01A6A5A25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73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A362BF-C9A2-4FB6-8BDC-F051490F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4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E5D77-DD01-4493-BAD3-ADD6993D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7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3079-21-0048-00-0000-Orientation of IEEE 3079 WG for New Comers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54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3079-21-0048-00-0000-Orientation of IEEE 3079 WG for New Comers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629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3079-21-0048-00-0000-Orientation of IEEE 3079 WG for New Comers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34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3079-21-0048-00-0000-Orientation of IEEE 3079 WG for New Comers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3079-21-0048-00-0000-Orientation of IEEE 3079 WG for New Comers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A82BADF-1C41-46E8-83B0-638BA0B7F6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  <p:pic>
        <p:nvPicPr>
          <p:cNvPr id="12" name="Picture 23" descr="IEEE_SA_Bar_Graphic_long_rgb">
            <a:extLst>
              <a:ext uri="{FF2B5EF4-FFF2-40B4-BE49-F238E27FC236}">
                <a16:creationId xmlns:a16="http://schemas.microsoft.com/office/drawing/2014/main" id="{75C9D90F-5989-45BC-97CE-2CCBD1CED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23019" y="6154783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EEE_white">
            <a:extLst>
              <a:ext uri="{FF2B5EF4-FFF2-40B4-BE49-F238E27FC236}">
                <a16:creationId xmlns:a16="http://schemas.microsoft.com/office/drawing/2014/main" id="{D017F24A-097C-497D-B202-3F04A051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77981" y="6230983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81834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3079-21-0048-00-0000-Orientation of IEEE 3079 WG for New Comers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[Orientation of </a:t>
            </a:r>
            <a:r>
              <a:rPr lang="en-US" altLang="ko-KR" dirty="0"/>
              <a:t>IEEE 3079 WG for </a:t>
            </a:r>
            <a:r>
              <a:rPr lang="en-US" dirty="0"/>
              <a:t>New Comers]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76200" y="3352800"/>
            <a:ext cx="4343400" cy="828675"/>
          </a:xfrm>
        </p:spPr>
        <p:txBody>
          <a:bodyPr/>
          <a:lstStyle/>
          <a:p>
            <a:r>
              <a:rPr lang="en-US" altLang="ko-KR" dirty="0"/>
              <a:t>[Sangkwon Peter Jeong / JoyFun]</a:t>
            </a:r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ED62B-02EE-4D01-9617-FDA9E42B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F21ED4-CE12-4741-8054-802D7830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E6A54B-6D50-4DED-9A90-775F0F6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9</a:t>
            </a:fld>
            <a:endParaRPr lang="en-US">
              <a:latin typeface="Myriad Pro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DC2917B-2596-4A72-A8AA-87CE88EB2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2699"/>
            <a:ext cx="5885939" cy="518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5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ED62B-02EE-4D01-9617-FDA9E42B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F21ED4-CE12-4741-8054-802D7830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E6A54B-6D50-4DED-9A90-775F0F6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10</a:t>
            </a:fld>
            <a:endParaRPr lang="en-US">
              <a:latin typeface="Myriad Pro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10A5E27-A30B-42BF-8FD3-218CD196F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3" y="832699"/>
            <a:ext cx="5885939" cy="5187101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BA411A04-2D47-40DE-ADCB-64F5029BCB4C}"/>
              </a:ext>
            </a:extLst>
          </p:cNvPr>
          <p:cNvSpPr/>
          <p:nvPr/>
        </p:nvSpPr>
        <p:spPr>
          <a:xfrm>
            <a:off x="1447800" y="2929677"/>
            <a:ext cx="152400" cy="1468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129FA1-7035-4EDA-B603-4F2B9987B4CF}"/>
              </a:ext>
            </a:extLst>
          </p:cNvPr>
          <p:cNvSpPr txBox="1"/>
          <p:nvPr/>
        </p:nvSpPr>
        <p:spPr>
          <a:xfrm>
            <a:off x="7315200" y="2158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1EDD88B5-E736-4EC8-87A3-02BB6E9374E1}"/>
              </a:ext>
            </a:extLst>
          </p:cNvPr>
          <p:cNvCxnSpPr>
            <a:cxnSpLocks/>
            <a:stCxn id="9" idx="1"/>
            <a:endCxn id="8" idx="0"/>
          </p:cNvCxnSpPr>
          <p:nvPr/>
        </p:nvCxnSpPr>
        <p:spPr>
          <a:xfrm rot="10800000" flipV="1">
            <a:off x="1524000" y="2342943"/>
            <a:ext cx="5791200" cy="58673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B8F3C2A-5D86-4B21-B0F1-E88F8CD66D7A}"/>
              </a:ext>
            </a:extLst>
          </p:cNvPr>
          <p:cNvSpPr/>
          <p:nvPr/>
        </p:nvSpPr>
        <p:spPr>
          <a:xfrm>
            <a:off x="1447800" y="2924176"/>
            <a:ext cx="2614616" cy="152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28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ED62B-02EE-4D01-9617-FDA9E42B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F21ED4-CE12-4741-8054-802D7830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E6A54B-6D50-4DED-9A90-775F0F6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11</a:t>
            </a:fld>
            <a:endParaRPr lang="en-US">
              <a:latin typeface="Myriad Pro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FC21E14-7B27-406E-B98D-8143FADB2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3" y="832699"/>
            <a:ext cx="5885939" cy="518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87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ED62B-02EE-4D01-9617-FDA9E42B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F21ED4-CE12-4741-8054-802D7830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E6A54B-6D50-4DED-9A90-775F0F6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12</a:t>
            </a:fld>
            <a:endParaRPr lang="en-US">
              <a:latin typeface="Myriad Pro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B7262D1-EDDC-4404-A2F4-A6A7EC08D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4" y="832699"/>
            <a:ext cx="5885939" cy="5187101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525A3797-CD72-47EE-B5F1-0A36C433EFD6}"/>
              </a:ext>
            </a:extLst>
          </p:cNvPr>
          <p:cNvSpPr/>
          <p:nvPr/>
        </p:nvSpPr>
        <p:spPr>
          <a:xfrm>
            <a:off x="4060032" y="2920152"/>
            <a:ext cx="228600" cy="966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E3D1FE-447C-409A-99C0-9E027205E7D6}"/>
              </a:ext>
            </a:extLst>
          </p:cNvPr>
          <p:cNvSpPr txBox="1"/>
          <p:nvPr/>
        </p:nvSpPr>
        <p:spPr>
          <a:xfrm>
            <a:off x="7315200" y="2158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F029DFCC-E2B3-4FF5-A8CA-BAECE5693921}"/>
              </a:ext>
            </a:extLst>
          </p:cNvPr>
          <p:cNvCxnSpPr>
            <a:cxnSpLocks/>
            <a:stCxn id="7" idx="1"/>
            <a:endCxn id="6" idx="0"/>
          </p:cNvCxnSpPr>
          <p:nvPr/>
        </p:nvCxnSpPr>
        <p:spPr>
          <a:xfrm rot="10800000" flipV="1">
            <a:off x="4174332" y="2342942"/>
            <a:ext cx="3140868" cy="57720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421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B24481-F57C-4839-84AD-C8303E3C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Attendance Tool – </a:t>
            </a:r>
            <a:r>
              <a:rPr lang="en-US" altLang="ko-KR" dirty="0" err="1"/>
              <a:t>iMAT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E478882-09F3-4B4C-B991-FCB7100D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5D7615-38BA-4755-8743-DCC943F3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13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6AC17-8EBE-446C-BD32-5FFD75F08BEA}"/>
              </a:ext>
            </a:extLst>
          </p:cNvPr>
          <p:cNvSpPr txBox="1"/>
          <p:nvPr/>
        </p:nvSpPr>
        <p:spPr>
          <a:xfrm>
            <a:off x="4855159" y="2057400"/>
            <a:ext cx="4174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URL: https://imat.ieee.org/attendance</a:t>
            </a:r>
            <a:endParaRPr lang="ko-KR" altLang="en-US" sz="1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1538813-1478-4837-B5E1-B9DDDBA72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18" y="936031"/>
            <a:ext cx="3904364" cy="4985938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C3AD77BD-C52A-4C7F-951D-D607320765FB}"/>
              </a:ext>
            </a:extLst>
          </p:cNvPr>
          <p:cNvSpPr/>
          <p:nvPr/>
        </p:nvSpPr>
        <p:spPr>
          <a:xfrm>
            <a:off x="552893" y="5486400"/>
            <a:ext cx="3057082" cy="2192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41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B24481-F57C-4839-84AD-C8303E3C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Attendance Tool – </a:t>
            </a:r>
            <a:r>
              <a:rPr lang="en-US" altLang="ko-KR" dirty="0" err="1"/>
              <a:t>iMAT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E478882-09F3-4B4C-B991-FCB7100D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5D7615-38BA-4755-8743-DCC943F3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14</a:t>
            </a:fld>
            <a:endParaRPr lang="en-US">
              <a:latin typeface="Myriad Pro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460566A-4AED-4568-9A9E-4EA4D3B49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524000"/>
            <a:ext cx="3448050" cy="2867025"/>
          </a:xfrm>
          <a:prstGeom prst="rect">
            <a:avLst/>
          </a:prstGeom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7BC084C0-7CCE-4919-AE2F-4F3ABDE58C4E}"/>
              </a:ext>
            </a:extLst>
          </p:cNvPr>
          <p:cNvSpPr/>
          <p:nvPr/>
        </p:nvSpPr>
        <p:spPr>
          <a:xfrm>
            <a:off x="1123950" y="4060032"/>
            <a:ext cx="3057082" cy="2192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6792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B24481-F57C-4839-84AD-C8303E3C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Attendance Tool – </a:t>
            </a:r>
            <a:r>
              <a:rPr lang="en-US" altLang="ko-KR" dirty="0" err="1"/>
              <a:t>iMAT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E478882-09F3-4B4C-B991-FCB7100D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5D7615-38BA-4755-8743-DCC943F3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15</a:t>
            </a:fld>
            <a:endParaRPr lang="en-US">
              <a:latin typeface="Myriad Pro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7FFD679-FA39-4DBD-970C-261BDA8E6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95362"/>
            <a:ext cx="7962900" cy="4867275"/>
          </a:xfrm>
          <a:prstGeom prst="rect">
            <a:avLst/>
          </a:prstGeom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6D6E18E0-1C4E-4692-BEE5-1176B768A43E}"/>
              </a:ext>
            </a:extLst>
          </p:cNvPr>
          <p:cNvSpPr/>
          <p:nvPr/>
        </p:nvSpPr>
        <p:spPr>
          <a:xfrm>
            <a:off x="3976688" y="4002880"/>
            <a:ext cx="533400" cy="15240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9C89A-5832-4E44-86BF-DC054CEA7AA6}"/>
              </a:ext>
            </a:extLst>
          </p:cNvPr>
          <p:cNvSpPr txBox="1"/>
          <p:nvPr/>
        </p:nvSpPr>
        <p:spPr>
          <a:xfrm>
            <a:off x="5187504" y="1600200"/>
            <a:ext cx="334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change the yellow to green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id="{E6CB6079-4232-4999-BEC1-138E8ADA2131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rot="5400000">
            <a:off x="4534306" y="1678615"/>
            <a:ext cx="2033348" cy="2615183"/>
          </a:xfrm>
          <a:prstGeom prst="bentConnector3">
            <a:avLst>
              <a:gd name="adj1" fmla="val 2470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602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E42250-32EE-428C-8DD9-09CDC68B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Input Contribution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9C58EB-B7C9-497E-BF6E-89113D6B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E96CBD-20AE-48C8-864B-2D70F8E3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16</a:t>
            </a:fld>
            <a:endParaRPr lang="en-US">
              <a:latin typeface="Myriad Pro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CCD6C23-FE47-4DB6-9A6D-756513F9F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285874"/>
            <a:ext cx="5479084" cy="4810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65BA53-A4B2-442F-812F-C2780002F4D1}"/>
              </a:ext>
            </a:extLst>
          </p:cNvPr>
          <p:cNvSpPr txBox="1"/>
          <p:nvPr/>
        </p:nvSpPr>
        <p:spPr>
          <a:xfrm>
            <a:off x="3886200" y="871121"/>
            <a:ext cx="5027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URL: https://mentor.ieee.org/3079/documents</a:t>
            </a:r>
            <a:endParaRPr lang="ko-KR" altLang="en-US" sz="16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CF927AC5-2D16-45CB-A053-D89924ED9F59}"/>
              </a:ext>
            </a:extLst>
          </p:cNvPr>
          <p:cNvSpPr/>
          <p:nvPr/>
        </p:nvSpPr>
        <p:spPr>
          <a:xfrm>
            <a:off x="3429000" y="2009776"/>
            <a:ext cx="533400" cy="1770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7C808-2F88-4D99-A7C9-97E42FA447A7}"/>
              </a:ext>
            </a:extLst>
          </p:cNvPr>
          <p:cNvSpPr txBox="1"/>
          <p:nvPr/>
        </p:nvSpPr>
        <p:spPr>
          <a:xfrm>
            <a:off x="7315200" y="2158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AFB4A22A-EEB1-4662-8BA8-A7CBC1C651C3}"/>
              </a:ext>
            </a:extLst>
          </p:cNvPr>
          <p:cNvCxnSpPr>
            <a:cxnSpLocks/>
            <a:stCxn id="9" idx="1"/>
            <a:endCxn id="8" idx="2"/>
          </p:cNvCxnSpPr>
          <p:nvPr/>
        </p:nvCxnSpPr>
        <p:spPr>
          <a:xfrm rot="10800000">
            <a:off x="3695700" y="2186855"/>
            <a:ext cx="3619500" cy="15608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201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E42250-32EE-428C-8DD9-09CDC68B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Input Contribution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9C58EB-B7C9-497E-BF6E-89113D6B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E96CBD-20AE-48C8-864B-2D70F8E3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17</a:t>
            </a:fld>
            <a:endParaRPr lang="en-US">
              <a:latin typeface="Myriad Pro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667EE1B-A5C6-4B7F-B77B-C6A3A568A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785937"/>
            <a:ext cx="6743700" cy="3286125"/>
          </a:xfrm>
          <a:prstGeom prst="rect">
            <a:avLst/>
          </a:prstGeom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F76774AA-7E82-4E33-881F-B75C803B5A34}"/>
              </a:ext>
            </a:extLst>
          </p:cNvPr>
          <p:cNvSpPr/>
          <p:nvPr/>
        </p:nvSpPr>
        <p:spPr>
          <a:xfrm>
            <a:off x="3893344" y="3443286"/>
            <a:ext cx="152400" cy="2286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DACF55-CC07-4D66-BD27-CB41DCE62497}"/>
              </a:ext>
            </a:extLst>
          </p:cNvPr>
          <p:cNvSpPr txBox="1"/>
          <p:nvPr/>
        </p:nvSpPr>
        <p:spPr>
          <a:xfrm>
            <a:off x="7315200" y="2158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166D524E-95E6-46D9-BA92-78C520B9F091}"/>
              </a:ext>
            </a:extLst>
          </p:cNvPr>
          <p:cNvCxnSpPr>
            <a:cxnSpLocks/>
            <a:stCxn id="13" idx="1"/>
            <a:endCxn id="12" idx="0"/>
          </p:cNvCxnSpPr>
          <p:nvPr/>
        </p:nvCxnSpPr>
        <p:spPr>
          <a:xfrm rot="10800000" flipV="1">
            <a:off x="3969544" y="2342942"/>
            <a:ext cx="3345656" cy="110034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648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28DF59-237C-493F-B74E-1A28B705F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785936"/>
            <a:ext cx="6667500" cy="328612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5E42250-32EE-428C-8DD9-09CDC68B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Input Contribution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9C58EB-B7C9-497E-BF6E-89113D6B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E96CBD-20AE-48C8-864B-2D70F8E3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18</a:t>
            </a:fld>
            <a:endParaRPr lang="en-US">
              <a:latin typeface="Myriad Pro" charset="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6D53ED79-8AFA-4DC1-B93E-56EFC701CF7A}"/>
              </a:ext>
            </a:extLst>
          </p:cNvPr>
          <p:cNvSpPr/>
          <p:nvPr/>
        </p:nvSpPr>
        <p:spPr>
          <a:xfrm>
            <a:off x="3048000" y="3810000"/>
            <a:ext cx="997744" cy="533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435847-D73E-4557-B29E-3D545DC2BDBB}"/>
              </a:ext>
            </a:extLst>
          </p:cNvPr>
          <p:cNvSpPr txBox="1"/>
          <p:nvPr/>
        </p:nvSpPr>
        <p:spPr>
          <a:xfrm>
            <a:off x="7315200" y="2158277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Select One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B3B0BE40-4598-4322-9490-3C07F6572214}"/>
              </a:ext>
            </a:extLst>
          </p:cNvPr>
          <p:cNvCxnSpPr>
            <a:cxnSpLocks/>
            <a:stCxn id="16" idx="1"/>
            <a:endCxn id="15" idx="0"/>
          </p:cNvCxnSpPr>
          <p:nvPr/>
        </p:nvCxnSpPr>
        <p:spPr>
          <a:xfrm rot="10800000" flipV="1">
            <a:off x="3546872" y="2342942"/>
            <a:ext cx="3768328" cy="146705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00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1</a:t>
            </a:fld>
            <a:endParaRPr lang="en-US" sz="1400">
              <a:latin typeface="Myriad Pro" charset="0"/>
            </a:endParaRPr>
          </a:p>
        </p:txBody>
      </p:sp>
      <p:sp>
        <p:nvSpPr>
          <p:cNvPr id="17411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E42250-32EE-428C-8DD9-09CDC68B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Input Contribution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9C58EB-B7C9-497E-BF6E-89113D6B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E96CBD-20AE-48C8-864B-2D70F8E3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19</a:t>
            </a:fld>
            <a:endParaRPr lang="en-US">
              <a:latin typeface="Myriad Pro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D7A2C50-06ED-44EC-BA3D-1E2A79001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1785937"/>
            <a:ext cx="6724650" cy="3286125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11EABCA0-0090-4EF5-94AD-38199DB77211}"/>
              </a:ext>
            </a:extLst>
          </p:cNvPr>
          <p:cNvSpPr/>
          <p:nvPr/>
        </p:nvSpPr>
        <p:spPr>
          <a:xfrm>
            <a:off x="2971800" y="3733800"/>
            <a:ext cx="2743200" cy="609600"/>
          </a:xfrm>
          <a:prstGeom prst="roundRect">
            <a:avLst>
              <a:gd name="adj" fmla="val 1197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E0511A-766D-4797-B8CE-DEC187B84BF1}"/>
              </a:ext>
            </a:extLst>
          </p:cNvPr>
          <p:cNvSpPr txBox="1"/>
          <p:nvPr/>
        </p:nvSpPr>
        <p:spPr>
          <a:xfrm>
            <a:off x="7315200" y="2158277"/>
            <a:ext cx="101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Writing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F7951522-05E1-48D3-83EE-6F76FEE0FD3D}"/>
              </a:ext>
            </a:extLst>
          </p:cNvPr>
          <p:cNvCxnSpPr>
            <a:cxnSpLocks/>
            <a:stCxn id="10" idx="1"/>
            <a:endCxn id="9" idx="0"/>
          </p:cNvCxnSpPr>
          <p:nvPr/>
        </p:nvCxnSpPr>
        <p:spPr>
          <a:xfrm rot="10800000" flipV="1">
            <a:off x="4343400" y="2342942"/>
            <a:ext cx="2971800" cy="139085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849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E42250-32EE-428C-8DD9-09CDC68B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Input Contribution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9C58EB-B7C9-497E-BF6E-89113D6B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E96CBD-20AE-48C8-864B-2D70F8E3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20</a:t>
            </a:fld>
            <a:endParaRPr lang="en-US">
              <a:latin typeface="Myriad Pro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E6CDF9D-3B48-4E39-AB52-CB788A007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581150"/>
            <a:ext cx="7600950" cy="36957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8C6523E-EF82-4C94-8E59-2E9C705E76F6}"/>
              </a:ext>
            </a:extLst>
          </p:cNvPr>
          <p:cNvSpPr/>
          <p:nvPr/>
        </p:nvSpPr>
        <p:spPr>
          <a:xfrm>
            <a:off x="1926432" y="3955256"/>
            <a:ext cx="762000" cy="304800"/>
          </a:xfrm>
          <a:prstGeom prst="roundRect">
            <a:avLst>
              <a:gd name="adj" fmla="val 1197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C9734-3A03-4F1C-8B7A-BA037C3C40D7}"/>
              </a:ext>
            </a:extLst>
          </p:cNvPr>
          <p:cNvSpPr txBox="1"/>
          <p:nvPr/>
        </p:nvSpPr>
        <p:spPr>
          <a:xfrm>
            <a:off x="7315200" y="2158277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① </a:t>
            </a:r>
            <a:r>
              <a:rPr lang="en-US" altLang="ko-KR" dirty="0">
                <a:solidFill>
                  <a:srgbClr val="FF0000"/>
                </a:solidFill>
              </a:rPr>
              <a:t>File Select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88F1F938-E8EF-4A44-8DDF-E6F9C3B32AE3}"/>
              </a:ext>
            </a:extLst>
          </p:cNvPr>
          <p:cNvCxnSpPr>
            <a:cxnSpLocks/>
            <a:stCxn id="8" idx="1"/>
            <a:endCxn id="7" idx="0"/>
          </p:cNvCxnSpPr>
          <p:nvPr/>
        </p:nvCxnSpPr>
        <p:spPr>
          <a:xfrm rot="10800000" flipV="1">
            <a:off x="2307432" y="2342942"/>
            <a:ext cx="5007768" cy="161231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4A5E2BE0-D4C8-43B3-B314-921BA0667F1D}"/>
              </a:ext>
            </a:extLst>
          </p:cNvPr>
          <p:cNvSpPr/>
          <p:nvPr/>
        </p:nvSpPr>
        <p:spPr>
          <a:xfrm>
            <a:off x="1926431" y="4305092"/>
            <a:ext cx="207169" cy="190708"/>
          </a:xfrm>
          <a:prstGeom prst="roundRect">
            <a:avLst>
              <a:gd name="adj" fmla="val 1197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DB9D8-354E-4E0C-8219-B21B7059A17A}"/>
              </a:ext>
            </a:extLst>
          </p:cNvPr>
          <p:cNvSpPr txBox="1"/>
          <p:nvPr/>
        </p:nvSpPr>
        <p:spPr>
          <a:xfrm>
            <a:off x="7315200" y="4220439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② </a:t>
            </a:r>
            <a:r>
              <a:rPr lang="en-US" altLang="ko-KR" dirty="0">
                <a:solidFill>
                  <a:srgbClr val="FF0000"/>
                </a:solidFill>
              </a:rPr>
              <a:t>Check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1BB0AF9-F530-4684-A047-E8975B8A9900}"/>
              </a:ext>
            </a:extLst>
          </p:cNvPr>
          <p:cNvCxnSpPr>
            <a:cxnSpLocks/>
            <a:stCxn id="16" idx="1"/>
            <a:endCxn id="15" idx="3"/>
          </p:cNvCxnSpPr>
          <p:nvPr/>
        </p:nvCxnSpPr>
        <p:spPr>
          <a:xfrm rot="10800000">
            <a:off x="2133600" y="4400447"/>
            <a:ext cx="5181600" cy="465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12B9A8CE-4CC3-4323-BA87-A31391B5DBD6}"/>
              </a:ext>
            </a:extLst>
          </p:cNvPr>
          <p:cNvSpPr/>
          <p:nvPr/>
        </p:nvSpPr>
        <p:spPr>
          <a:xfrm>
            <a:off x="2216944" y="4663797"/>
            <a:ext cx="1295400" cy="190708"/>
          </a:xfrm>
          <a:prstGeom prst="roundRect">
            <a:avLst>
              <a:gd name="adj" fmla="val 1197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4C6A48-A18F-4CB3-BD45-9525D09FC319}"/>
              </a:ext>
            </a:extLst>
          </p:cNvPr>
          <p:cNvSpPr txBox="1"/>
          <p:nvPr/>
        </p:nvSpPr>
        <p:spPr>
          <a:xfrm>
            <a:off x="7315199" y="4815184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③ </a:t>
            </a:r>
            <a:r>
              <a:rPr lang="en-US" altLang="ko-KR" dirty="0">
                <a:solidFill>
                  <a:srgbClr val="FF0000"/>
                </a:solidFill>
              </a:rPr>
              <a:t>Upload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3C9B12C4-7673-4EAF-958D-962D3C011F32}"/>
              </a:ext>
            </a:extLst>
          </p:cNvPr>
          <p:cNvCxnSpPr>
            <a:cxnSpLocks/>
            <a:stCxn id="22" idx="1"/>
            <a:endCxn id="21" idx="2"/>
          </p:cNvCxnSpPr>
          <p:nvPr/>
        </p:nvCxnSpPr>
        <p:spPr>
          <a:xfrm rot="10800000">
            <a:off x="2864645" y="4854506"/>
            <a:ext cx="4450555" cy="14534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943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Document Numbering Convention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21</a:t>
            </a:fld>
            <a:endParaRPr lang="en-US">
              <a:latin typeface="Myriad Pro" charset="0"/>
            </a:endParaRPr>
          </a:p>
        </p:txBody>
      </p:sp>
      <p:sp>
        <p:nvSpPr>
          <p:cNvPr id="8" name="바닥글 개체 틀 1">
            <a:extLst>
              <a:ext uri="{FF2B5EF4-FFF2-40B4-BE49-F238E27FC236}">
                <a16:creationId xmlns:a16="http://schemas.microsoft.com/office/drawing/2014/main" id="{6E19BE5C-5A6C-4575-9D4B-CC888E0C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800600" cy="247650"/>
          </a:xfrm>
        </p:spPr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69ED8B7-B577-446B-B27A-D39434410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2863" y="4346575"/>
            <a:ext cx="1976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400">
                <a:ea typeface="굴림" panose="020B0600000101010101" pitchFamily="50" charset="-127"/>
              </a:rPr>
              <a:t>Name of Working Group</a:t>
            </a:r>
            <a:endParaRPr lang="ko-KR" altLang="en-US" sz="1400">
              <a:ea typeface="굴림" panose="020B0600000101010101" pitchFamily="50" charset="-127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612892F-C4C9-4356-9564-6341CCDDA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600" y="2720975"/>
            <a:ext cx="2754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400" dirty="0">
                <a:ea typeface="굴림" panose="020B0600000101010101" pitchFamily="50" charset="-127"/>
              </a:rPr>
              <a:t>Number of the Project Number</a:t>
            </a:r>
            <a:endParaRPr lang="ko-KR" altLang="en-US" sz="1400" dirty="0">
              <a:ea typeface="굴림" panose="020B0600000101010101" pitchFamily="50" charset="-127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894591BE-E3D7-4757-B9A8-123A45F43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513" y="3144838"/>
            <a:ext cx="2251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400">
                <a:ea typeface="굴림" panose="020B0600000101010101" pitchFamily="50" charset="-127"/>
              </a:rPr>
              <a:t>Document Revision Number</a:t>
            </a:r>
            <a:endParaRPr lang="ko-KR" altLang="en-US" sz="1400">
              <a:ea typeface="굴림" panose="020B0600000101010101" pitchFamily="50" charset="-127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3405445-765D-4BFD-B6A0-CD09CA045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475" y="3954463"/>
            <a:ext cx="27622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400" dirty="0">
                <a:ea typeface="굴림" panose="020B0600000101010101" pitchFamily="50" charset="-127"/>
              </a:rPr>
              <a:t>Last 2 digits of Submitted Year</a:t>
            </a:r>
            <a:endParaRPr lang="ko-KR" altLang="en-US" sz="1400" dirty="0">
              <a:ea typeface="굴림" panose="020B0600000101010101" pitchFamily="50" charset="-127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76E10197-39C8-4FB0-B173-FAF0AEEE2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763" y="3554413"/>
            <a:ext cx="32120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400" dirty="0">
                <a:ea typeface="굴림" panose="020B0600000101010101" pitchFamily="50" charset="-127"/>
              </a:rPr>
              <a:t>Document order Number of the Year</a:t>
            </a:r>
            <a:endParaRPr lang="ko-KR" altLang="en-US" sz="1400" dirty="0">
              <a:ea typeface="굴림" panose="020B0600000101010101" pitchFamily="50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FFED6E5E-2C90-407F-A677-B09E043D589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16225" y="2524125"/>
            <a:ext cx="228600" cy="50482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직선 연결선 14">
            <a:extLst>
              <a:ext uri="{FF2B5EF4-FFF2-40B4-BE49-F238E27FC236}">
                <a16:creationId xmlns:a16="http://schemas.microsoft.com/office/drawing/2014/main" id="{A2340267-17DF-47BA-A441-C7C9DE0055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1088" y="2503488"/>
            <a:ext cx="9985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DDFEEA1B-76BE-42D5-A1DE-6DA7FF5F6031}"/>
              </a:ext>
            </a:extLst>
          </p:cNvPr>
          <p:cNvCxnSpPr>
            <a:cxnSpLocks/>
          </p:cNvCxnSpPr>
          <p:nvPr/>
        </p:nvCxnSpPr>
        <p:spPr bwMode="auto">
          <a:xfrm>
            <a:off x="2161888" y="2503488"/>
            <a:ext cx="5286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직선 연결선 18">
            <a:extLst>
              <a:ext uri="{FF2B5EF4-FFF2-40B4-BE49-F238E27FC236}">
                <a16:creationId xmlns:a16="http://schemas.microsoft.com/office/drawing/2014/main" id="{13F55882-DED6-44F3-9C68-F229F6F6B29F}"/>
              </a:ext>
            </a:extLst>
          </p:cNvPr>
          <p:cNvCxnSpPr>
            <a:cxnSpLocks/>
          </p:cNvCxnSpPr>
          <p:nvPr/>
        </p:nvCxnSpPr>
        <p:spPr bwMode="auto">
          <a:xfrm>
            <a:off x="2809588" y="2503488"/>
            <a:ext cx="10064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직선 연결선 20">
            <a:extLst>
              <a:ext uri="{FF2B5EF4-FFF2-40B4-BE49-F238E27FC236}">
                <a16:creationId xmlns:a16="http://schemas.microsoft.com/office/drawing/2014/main" id="{5673B3C0-F225-4420-8024-7FF17059436F}"/>
              </a:ext>
            </a:extLst>
          </p:cNvPr>
          <p:cNvCxnSpPr>
            <a:cxnSpLocks/>
          </p:cNvCxnSpPr>
          <p:nvPr/>
        </p:nvCxnSpPr>
        <p:spPr bwMode="auto">
          <a:xfrm>
            <a:off x="4019943" y="2503488"/>
            <a:ext cx="58578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직선 연결선 22">
            <a:extLst>
              <a:ext uri="{FF2B5EF4-FFF2-40B4-BE49-F238E27FC236}">
                <a16:creationId xmlns:a16="http://schemas.microsoft.com/office/drawing/2014/main" id="{6CC77728-564E-4AD1-A95E-98CAE3D440BC}"/>
              </a:ext>
            </a:extLst>
          </p:cNvPr>
          <p:cNvCxnSpPr>
            <a:cxnSpLocks/>
          </p:cNvCxnSpPr>
          <p:nvPr/>
        </p:nvCxnSpPr>
        <p:spPr bwMode="auto">
          <a:xfrm>
            <a:off x="4722655" y="2503488"/>
            <a:ext cx="990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직사각형 23">
            <a:extLst>
              <a:ext uri="{FF2B5EF4-FFF2-40B4-BE49-F238E27FC236}">
                <a16:creationId xmlns:a16="http://schemas.microsoft.com/office/drawing/2014/main" id="{F0129007-6222-4A71-BE75-B3DDC083A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824" y="2776538"/>
            <a:ext cx="2711093" cy="252412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>
              <a:lnSpc>
                <a:spcPct val="90000"/>
              </a:lnSpc>
            </a:pPr>
            <a:endParaRPr lang="ko-KR" altLang="en-US" sz="2000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0" name="직사각형 28">
            <a:extLst>
              <a:ext uri="{FF2B5EF4-FFF2-40B4-BE49-F238E27FC236}">
                <a16:creationId xmlns:a16="http://schemas.microsoft.com/office/drawing/2014/main" id="{2CAFAA26-F051-487E-98D8-CD25F1DE8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513" y="3197225"/>
            <a:ext cx="2484437" cy="252413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>
              <a:lnSpc>
                <a:spcPct val="90000"/>
              </a:lnSpc>
            </a:pPr>
            <a:endParaRPr lang="ko-KR" altLang="en-US" sz="2000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cxnSp>
        <p:nvCxnSpPr>
          <p:cNvPr id="21" name="직선 화살표 연결선 29">
            <a:extLst>
              <a:ext uri="{FF2B5EF4-FFF2-40B4-BE49-F238E27FC236}">
                <a16:creationId xmlns:a16="http://schemas.microsoft.com/office/drawing/2014/main" id="{DF68964E-9C80-4729-8354-A22A3C40893E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flipH="1" flipV="1">
            <a:off x="4201825" y="2536825"/>
            <a:ext cx="293688" cy="7620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직사각형 32">
            <a:extLst>
              <a:ext uri="{FF2B5EF4-FFF2-40B4-BE49-F238E27FC236}">
                <a16:creationId xmlns:a16="http://schemas.microsoft.com/office/drawing/2014/main" id="{60D52762-9A07-417A-9112-242F0A6C7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762" y="3576638"/>
            <a:ext cx="3151187" cy="252412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>
              <a:lnSpc>
                <a:spcPct val="90000"/>
              </a:lnSpc>
            </a:pPr>
            <a:endParaRPr lang="ko-KR" altLang="en-US" sz="2000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cxnSp>
        <p:nvCxnSpPr>
          <p:cNvPr id="23" name="직선 화살표 연결선 33">
            <a:extLst>
              <a:ext uri="{FF2B5EF4-FFF2-40B4-BE49-F238E27FC236}">
                <a16:creationId xmlns:a16="http://schemas.microsoft.com/office/drawing/2014/main" id="{2888C0DB-0B61-4CD0-ADC5-8413DF0649C7}"/>
              </a:ext>
            </a:extLst>
          </p:cNvPr>
          <p:cNvCxnSpPr>
            <a:cxnSpLocks/>
            <a:stCxn id="22" idx="1"/>
          </p:cNvCxnSpPr>
          <p:nvPr/>
        </p:nvCxnSpPr>
        <p:spPr bwMode="auto">
          <a:xfrm flipH="1" flipV="1">
            <a:off x="3287426" y="2524126"/>
            <a:ext cx="541336" cy="1178718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직사각형 34">
            <a:extLst>
              <a:ext uri="{FF2B5EF4-FFF2-40B4-BE49-F238E27FC236}">
                <a16:creationId xmlns:a16="http://schemas.microsoft.com/office/drawing/2014/main" id="{6B3F44E0-79E3-4132-A639-F0AFCCFFA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69" y="2133600"/>
            <a:ext cx="48768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 eaLnBrk="1" latinLnBrk="1" hangingPunct="1">
              <a:lnSpc>
                <a:spcPct val="80000"/>
              </a:lnSpc>
            </a:pPr>
            <a:r>
              <a:rPr lang="en-US" altLang="pl-PL" sz="2800" dirty="0">
                <a:cs typeface="Times New Roman" panose="02020603050405020304" pitchFamily="18" charset="0"/>
              </a:rPr>
              <a:t>3079 - 21- XXXX – XX -XXXX</a:t>
            </a:r>
          </a:p>
        </p:txBody>
      </p:sp>
      <p:sp>
        <p:nvSpPr>
          <p:cNvPr id="25" name="직사각형 43">
            <a:extLst>
              <a:ext uri="{FF2B5EF4-FFF2-40B4-BE49-F238E27FC236}">
                <a16:creationId xmlns:a16="http://schemas.microsoft.com/office/drawing/2014/main" id="{C02BE28D-F7CA-4F6F-99C9-7E26B8B30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538" y="3989388"/>
            <a:ext cx="2630487" cy="252412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>
              <a:lnSpc>
                <a:spcPct val="90000"/>
              </a:lnSpc>
            </a:pPr>
            <a:endParaRPr lang="ko-KR" altLang="en-US" sz="2000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cxnSp>
        <p:nvCxnSpPr>
          <p:cNvPr id="26" name="직선 화살표 연결선 44">
            <a:extLst>
              <a:ext uri="{FF2B5EF4-FFF2-40B4-BE49-F238E27FC236}">
                <a16:creationId xmlns:a16="http://schemas.microsoft.com/office/drawing/2014/main" id="{C0AD2CF1-9D75-4719-9728-6F47442BBAF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47638" y="2536825"/>
            <a:ext cx="723900" cy="1554163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직사각형 47">
            <a:extLst>
              <a:ext uri="{FF2B5EF4-FFF2-40B4-BE49-F238E27FC236}">
                <a16:creationId xmlns:a16="http://schemas.microsoft.com/office/drawing/2014/main" id="{744FE66F-60FA-4517-8D58-B1666B5FC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575" y="4384675"/>
            <a:ext cx="2260600" cy="252413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>
              <a:lnSpc>
                <a:spcPct val="90000"/>
              </a:lnSpc>
            </a:pPr>
            <a:endParaRPr lang="ko-KR" altLang="en-US" sz="2000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cxnSp>
        <p:nvCxnSpPr>
          <p:cNvPr id="28" name="직선 화살표 연결선 48">
            <a:extLst>
              <a:ext uri="{FF2B5EF4-FFF2-40B4-BE49-F238E27FC236}">
                <a16:creationId xmlns:a16="http://schemas.microsoft.com/office/drawing/2014/main" id="{93ACB782-DD10-4D1E-8B33-87CC1B96CF9B}"/>
              </a:ext>
            </a:extLst>
          </p:cNvPr>
          <p:cNvCxnSpPr>
            <a:cxnSpLocks/>
            <a:stCxn id="27" idx="1"/>
          </p:cNvCxnSpPr>
          <p:nvPr/>
        </p:nvCxnSpPr>
        <p:spPr bwMode="auto">
          <a:xfrm flipH="1" flipV="1">
            <a:off x="1458625" y="2536825"/>
            <a:ext cx="869950" cy="197485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9561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185082"/>
              </p:ext>
            </p:extLst>
          </p:nvPr>
        </p:nvGraphicFramePr>
        <p:xfrm>
          <a:off x="228600" y="1371600"/>
          <a:ext cx="8686800" cy="4571999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Orientation of IEEE 3079 WG for New Comers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2021-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07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-13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</a:t>
                      </a: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Jeong, Sangkwon Peter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Jeong, Sangkwon Peter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JoyFun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+82 10 8667 7329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ceo@joyfun.kr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Beom-Ryeol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+82 10 8880 3347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lbr@etri.re.kr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97743"/>
                  </a:ext>
                </a:extLst>
              </a:tr>
            </a:tbl>
          </a:graphicData>
        </a:graphic>
      </p:graphicFrame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3079</a:t>
            </a:r>
            <a:br>
              <a:rPr lang="en-GB" altLang="ko-KR" sz="1800" dirty="0"/>
            </a:br>
            <a:r>
              <a:rPr lang="en-US" altLang="ko-KR" sz="1800" dirty="0"/>
              <a:t>Human Factor for Immersive Content Working Group</a:t>
            </a:r>
            <a:br>
              <a:rPr lang="en-US" altLang="ko-KR" sz="1800" dirty="0"/>
            </a:br>
            <a:r>
              <a:rPr lang="en-US" altLang="ko-KR" sz="1800" dirty="0" err="1"/>
              <a:t>Beom-Ryeol</a:t>
            </a:r>
            <a:r>
              <a:rPr lang="ko-KR" altLang="en-US" sz="1800" dirty="0"/>
              <a:t> </a:t>
            </a:r>
            <a:r>
              <a:rPr lang="en-US" altLang="ko-KR" sz="1800" dirty="0"/>
              <a:t>Lee, lbr@etri.re.kr</a:t>
            </a:r>
            <a:endParaRPr lang="ko-KR" altLang="en-US" sz="1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</a:t>
            </a:fld>
            <a:endParaRPr lang="en-US">
              <a:latin typeface="Myriad Pro" charset="0"/>
            </a:endParaRPr>
          </a:p>
        </p:txBody>
      </p:sp>
      <p:sp>
        <p:nvSpPr>
          <p:cNvPr id="7" name="바닥글 개체 틀 1">
            <a:extLst>
              <a:ext uri="{FF2B5EF4-FFF2-40B4-BE49-F238E27FC236}">
                <a16:creationId xmlns:a16="http://schemas.microsoft.com/office/drawing/2014/main" id="{DA454FB3-4A56-483C-8186-5327C90D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8768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3079-21-0048-00-0000-Orientation of IEEE 3079 WG for New Comers</a:t>
            </a:r>
          </a:p>
        </p:txBody>
      </p:sp>
    </p:spTree>
    <p:extLst>
      <p:ext uri="{BB962C8B-B14F-4D97-AF65-F5344CB8AC3E}">
        <p14:creationId xmlns:p14="http://schemas.microsoft.com/office/powerpoint/2010/main" val="248687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B5E7EE-560B-4C55-A4F7-4EE7DEFF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7D5DA2-06D5-4788-839F-C3A8A6613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7D0756-8D6E-431E-89F7-9958FF2D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97907D2-E0C4-4D80-BCF1-2E06F6B1D7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9" y="876300"/>
            <a:ext cx="5793231" cy="5105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1DDFC5-89A8-47FE-A87E-5D2711DB4B7F}"/>
              </a:ext>
            </a:extLst>
          </p:cNvPr>
          <p:cNvSpPr txBox="1"/>
          <p:nvPr/>
        </p:nvSpPr>
        <p:spPr>
          <a:xfrm>
            <a:off x="4014786" y="3161675"/>
            <a:ext cx="4993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URL: https://development.standards.ieee.org/</a:t>
            </a:r>
            <a:endParaRPr lang="ko-KR" altLang="en-US" sz="16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82A57AF5-DE3F-425E-BB0E-D76BB0C7AA7F}"/>
              </a:ext>
            </a:extLst>
          </p:cNvPr>
          <p:cNvSpPr/>
          <p:nvPr/>
        </p:nvSpPr>
        <p:spPr>
          <a:xfrm>
            <a:off x="850104" y="1830869"/>
            <a:ext cx="762000" cy="209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4C6CCD-FB9D-4D99-93C9-8554719019CA}"/>
              </a:ext>
            </a:extLst>
          </p:cNvPr>
          <p:cNvSpPr txBox="1"/>
          <p:nvPr/>
        </p:nvSpPr>
        <p:spPr>
          <a:xfrm>
            <a:off x="7315200" y="2158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698436BA-64B7-4DB3-999D-41DEF5EE0F40}"/>
              </a:ext>
            </a:extLst>
          </p:cNvPr>
          <p:cNvCxnSpPr>
            <a:cxnSpLocks/>
            <a:stCxn id="9" idx="1"/>
            <a:endCxn id="8" idx="2"/>
          </p:cNvCxnSpPr>
          <p:nvPr/>
        </p:nvCxnSpPr>
        <p:spPr>
          <a:xfrm rot="10800000">
            <a:off x="1231104" y="2040421"/>
            <a:ext cx="6084096" cy="302522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84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ED62B-02EE-4D01-9617-FDA9E42B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F21ED4-CE12-4741-8054-802D7830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E6A54B-6D50-4DED-9A90-775F0F6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4</a:t>
            </a:fld>
            <a:endParaRPr lang="en-US">
              <a:latin typeface="Myriad Pro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FBC1020-5F29-47A1-A3A2-0ABA16852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5879697" cy="5181600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70B1B54-1174-493F-AF8E-08124CEF3D58}"/>
              </a:ext>
            </a:extLst>
          </p:cNvPr>
          <p:cNvSpPr/>
          <p:nvPr/>
        </p:nvSpPr>
        <p:spPr>
          <a:xfrm>
            <a:off x="5627284" y="1279163"/>
            <a:ext cx="468716" cy="209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AACBC9-38F9-424B-AA20-D8EB55B983A9}"/>
              </a:ext>
            </a:extLst>
          </p:cNvPr>
          <p:cNvSpPr txBox="1"/>
          <p:nvPr/>
        </p:nvSpPr>
        <p:spPr>
          <a:xfrm>
            <a:off x="7315200" y="2158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7D870BC0-6D3E-460D-9420-9372B3D7AFC8}"/>
              </a:ext>
            </a:extLst>
          </p:cNvPr>
          <p:cNvCxnSpPr>
            <a:cxnSpLocks/>
            <a:stCxn id="10" idx="1"/>
            <a:endCxn id="9" idx="2"/>
          </p:cNvCxnSpPr>
          <p:nvPr/>
        </p:nvCxnSpPr>
        <p:spPr>
          <a:xfrm rot="10800000">
            <a:off x="5861642" y="1488715"/>
            <a:ext cx="1453558" cy="85422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27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ED62B-02EE-4D01-9617-FDA9E42B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F21ED4-CE12-4741-8054-802D7830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E6A54B-6D50-4DED-9A90-775F0F6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5</a:t>
            </a:fld>
            <a:endParaRPr lang="en-US">
              <a:latin typeface="Myriad Pro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CFC96B7-47AA-4230-83DA-788BE6966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5879697" cy="5181600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EF57FBE-AAD1-42D9-9240-E66309BC7241}"/>
              </a:ext>
            </a:extLst>
          </p:cNvPr>
          <p:cNvSpPr/>
          <p:nvPr/>
        </p:nvSpPr>
        <p:spPr>
          <a:xfrm>
            <a:off x="5486400" y="1345838"/>
            <a:ext cx="685800" cy="1995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E226F-0820-410B-9C4D-3459F8DC0722}"/>
              </a:ext>
            </a:extLst>
          </p:cNvPr>
          <p:cNvSpPr txBox="1"/>
          <p:nvPr/>
        </p:nvSpPr>
        <p:spPr>
          <a:xfrm>
            <a:off x="7315200" y="2158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0E75D67B-E2B3-4F2E-A20F-3F4C04F5893F}"/>
              </a:ext>
            </a:extLst>
          </p:cNvPr>
          <p:cNvCxnSpPr>
            <a:cxnSpLocks/>
            <a:stCxn id="7" idx="1"/>
            <a:endCxn id="6" idx="2"/>
          </p:cNvCxnSpPr>
          <p:nvPr/>
        </p:nvCxnSpPr>
        <p:spPr>
          <a:xfrm rot="10800000">
            <a:off x="5829300" y="1545433"/>
            <a:ext cx="1485900" cy="79751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76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ED62B-02EE-4D01-9617-FDA9E42B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F21ED4-CE12-4741-8054-802D7830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E6A54B-6D50-4DED-9A90-775F0F6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6</a:t>
            </a:fld>
            <a:endParaRPr lang="en-US">
              <a:latin typeface="Myriad Pro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7A50807-8330-441F-8B5F-5F66362F3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5879697" cy="5181600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1998A84-6C3F-41AB-A90A-C41C14C46803}"/>
              </a:ext>
            </a:extLst>
          </p:cNvPr>
          <p:cNvSpPr/>
          <p:nvPr/>
        </p:nvSpPr>
        <p:spPr>
          <a:xfrm>
            <a:off x="2476500" y="2058480"/>
            <a:ext cx="419100" cy="151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4DED7-E32E-444D-9C90-9FE04CBA07E8}"/>
              </a:ext>
            </a:extLst>
          </p:cNvPr>
          <p:cNvSpPr txBox="1"/>
          <p:nvPr/>
        </p:nvSpPr>
        <p:spPr>
          <a:xfrm>
            <a:off x="7315200" y="2158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E30BCF64-D310-41CD-A34D-FA06A9FF4C33}"/>
              </a:ext>
            </a:extLst>
          </p:cNvPr>
          <p:cNvCxnSpPr>
            <a:cxnSpLocks/>
            <a:stCxn id="7" idx="1"/>
            <a:endCxn id="6" idx="2"/>
          </p:cNvCxnSpPr>
          <p:nvPr/>
        </p:nvCxnSpPr>
        <p:spPr>
          <a:xfrm rot="10800000">
            <a:off x="2686050" y="2209801"/>
            <a:ext cx="4629150" cy="13314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00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ED62B-02EE-4D01-9617-FDA9E42B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F21ED4-CE12-4741-8054-802D7830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E6A54B-6D50-4DED-9A90-775F0F6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7</a:t>
            </a:fld>
            <a:endParaRPr lang="en-US">
              <a:latin typeface="Myriad Pro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D9C84B0-C746-4ECC-BFE9-C908B7665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5879697" cy="5181600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2C15FCD-7E92-4D16-9364-FE669526F61A}"/>
              </a:ext>
            </a:extLst>
          </p:cNvPr>
          <p:cNvSpPr/>
          <p:nvPr/>
        </p:nvSpPr>
        <p:spPr>
          <a:xfrm>
            <a:off x="2978944" y="2466237"/>
            <a:ext cx="457200" cy="1388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5315B9-E574-4372-877D-F29D7A078D5E}"/>
              </a:ext>
            </a:extLst>
          </p:cNvPr>
          <p:cNvSpPr txBox="1"/>
          <p:nvPr/>
        </p:nvSpPr>
        <p:spPr>
          <a:xfrm>
            <a:off x="7315200" y="2158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4EAE4F6F-980A-4AF7-A46D-8D79DEEF54F2}"/>
              </a:ext>
            </a:extLst>
          </p:cNvPr>
          <p:cNvCxnSpPr>
            <a:cxnSpLocks/>
            <a:stCxn id="7" idx="1"/>
            <a:endCxn id="6" idx="0"/>
          </p:cNvCxnSpPr>
          <p:nvPr/>
        </p:nvCxnSpPr>
        <p:spPr>
          <a:xfrm rot="10800000" flipV="1">
            <a:off x="3207544" y="2342943"/>
            <a:ext cx="4107656" cy="12329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48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ED62B-02EE-4D01-9617-FDA9E42B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F21ED4-CE12-4741-8054-802D7830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3079-21-0048-00-0000-Orientation of IEEE 3079 WG for New Comers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E6A54B-6D50-4DED-9A90-775F0F6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8</a:t>
            </a:fld>
            <a:endParaRPr lang="en-US">
              <a:latin typeface="Myriad Pro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789A68A-5C58-4188-AC37-73B252947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2699"/>
            <a:ext cx="5885939" cy="5187101"/>
          </a:xfrm>
          <a:prstGeom prst="rect">
            <a:avLst/>
          </a:prstGeom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EE70B42-D001-4AE3-A28C-5809C5ED1590}"/>
              </a:ext>
            </a:extLst>
          </p:cNvPr>
          <p:cNvSpPr/>
          <p:nvPr/>
        </p:nvSpPr>
        <p:spPr>
          <a:xfrm>
            <a:off x="1331120" y="3124200"/>
            <a:ext cx="228600" cy="152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4380D2-590D-451F-A4A0-997E9A9A7188}"/>
              </a:ext>
            </a:extLst>
          </p:cNvPr>
          <p:cNvSpPr txBox="1"/>
          <p:nvPr/>
        </p:nvSpPr>
        <p:spPr>
          <a:xfrm>
            <a:off x="7315200" y="2158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id="{CD6F98FE-883A-4B67-AE8D-62B3C409E88C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rot="10800000" flipV="1">
            <a:off x="1445420" y="2342942"/>
            <a:ext cx="5869780" cy="78125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6ED0608D-DBFD-41C6-9FFE-07668511B2E0}"/>
              </a:ext>
            </a:extLst>
          </p:cNvPr>
          <p:cNvSpPr/>
          <p:nvPr/>
        </p:nvSpPr>
        <p:spPr>
          <a:xfrm>
            <a:off x="1321596" y="3118699"/>
            <a:ext cx="2669380" cy="152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776222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6414</TotalTime>
  <Words>657</Words>
  <Application>Microsoft Office PowerPoint</Application>
  <PresentationFormat>화면 슬라이드 쇼(4:3)</PresentationFormat>
  <Paragraphs>115</Paragraphs>
  <Slides>23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23</vt:i4>
      </vt:variant>
    </vt:vector>
  </HeadingPairs>
  <TitlesOfParts>
    <vt:vector size="32" baseType="lpstr">
      <vt:lpstr>맑은 고딕</vt:lpstr>
      <vt:lpstr>Arial</vt:lpstr>
      <vt:lpstr>Calibri</vt:lpstr>
      <vt:lpstr>Myriad Pro</vt:lpstr>
      <vt:lpstr>Times New Roman</vt:lpstr>
      <vt:lpstr>Verdana</vt:lpstr>
      <vt:lpstr>IEEE-SA Powerpoint Template</vt:lpstr>
      <vt:lpstr>Office 테마</vt:lpstr>
      <vt:lpstr>1_Office 테마</vt:lpstr>
      <vt:lpstr>PowerPoint 프레젠테이션</vt:lpstr>
      <vt:lpstr>Compliance with  IEEE Standards Policies and Procedures</vt:lpstr>
      <vt:lpstr>IEEE 3079 Human Factor for Immersive Content Working Group Beom-Ryeol Lee, lbr@etri.re.kr</vt:lpstr>
      <vt:lpstr>1. Interest Group</vt:lpstr>
      <vt:lpstr>1. Interest Group</vt:lpstr>
      <vt:lpstr>1. Interest Group</vt:lpstr>
      <vt:lpstr>1. Interest Group</vt:lpstr>
      <vt:lpstr>1. Interest Group</vt:lpstr>
      <vt:lpstr>1. Interest Group</vt:lpstr>
      <vt:lpstr>1. Interest Group</vt:lpstr>
      <vt:lpstr>1. Interest Group</vt:lpstr>
      <vt:lpstr>1. Interest Group</vt:lpstr>
      <vt:lpstr>1. Interest Group</vt:lpstr>
      <vt:lpstr>2. Attendance Tool – iMAT</vt:lpstr>
      <vt:lpstr>2. Attendance Tool – iMAT</vt:lpstr>
      <vt:lpstr>2. Attendance Tool – iMAT</vt:lpstr>
      <vt:lpstr>3. Input Contribution</vt:lpstr>
      <vt:lpstr>3. Input Contribution</vt:lpstr>
      <vt:lpstr>3. Input Contribution</vt:lpstr>
      <vt:lpstr>3. Input Contribution</vt:lpstr>
      <vt:lpstr>3. Input Contribution</vt:lpstr>
      <vt:lpstr>Document Numbering Convention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Jeong Sangkwon</cp:lastModifiedBy>
  <cp:revision>295</cp:revision>
  <dcterms:created xsi:type="dcterms:W3CDTF">2014-10-13T13:02:20Z</dcterms:created>
  <dcterms:modified xsi:type="dcterms:W3CDTF">2021-07-13T13:16:52Z</dcterms:modified>
</cp:coreProperties>
</file>