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48" r:id="rId1"/>
    <p:sldMasterId id="2147483899" r:id="rId2"/>
    <p:sldMasterId id="2147483912" r:id="rId3"/>
  </p:sldMasterIdLst>
  <p:notesMasterIdLst>
    <p:notesMasterId r:id="rId22"/>
  </p:notesMasterIdLst>
  <p:handoutMasterIdLst>
    <p:handoutMasterId r:id="rId23"/>
  </p:handoutMasterIdLst>
  <p:sldIdLst>
    <p:sldId id="325" r:id="rId4"/>
    <p:sldId id="365" r:id="rId5"/>
    <p:sldId id="366" r:id="rId6"/>
    <p:sldId id="375" r:id="rId7"/>
    <p:sldId id="630" r:id="rId8"/>
    <p:sldId id="491" r:id="rId9"/>
    <p:sldId id="494" r:id="rId10"/>
    <p:sldId id="595" r:id="rId11"/>
    <p:sldId id="556" r:id="rId12"/>
    <p:sldId id="614" r:id="rId13"/>
    <p:sldId id="594" r:id="rId14"/>
    <p:sldId id="622" r:id="rId15"/>
    <p:sldId id="629" r:id="rId16"/>
    <p:sldId id="620" r:id="rId17"/>
    <p:sldId id="628" r:id="rId18"/>
    <p:sldId id="598" r:id="rId19"/>
    <p:sldId id="551" r:id="rId20"/>
    <p:sldId id="35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DC82F"/>
    <a:srgbClr val="009FDA"/>
    <a:srgbClr val="001FA1"/>
    <a:srgbClr val="0066A1"/>
    <a:srgbClr val="E37222"/>
    <a:srgbClr val="69BE28"/>
    <a:srgbClr val="6B1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4" autoAdjust="0"/>
    <p:restoredTop sz="91482" autoAdjust="0"/>
  </p:normalViewPr>
  <p:slideViewPr>
    <p:cSldViewPr>
      <p:cViewPr varScale="1">
        <p:scale>
          <a:sx n="105" d="100"/>
          <a:sy n="105" d="100"/>
        </p:scale>
        <p:origin x="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B6451FB5-4252-AA4F-BE74-2C59450FA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9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7FCCA5F2-1146-D048-AEE3-411CEBD21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50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9656C4-EB93-4304-8A14-93735C71600A}" type="slidenum">
              <a:rPr lang="en-US"/>
              <a:pPr/>
              <a:t>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ea typeface="Geneva" pitchFamily="34" charset="0"/>
              <a:cs typeface="Gene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6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21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사업개요다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본 사업은 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두 가지 핵심 기술을 개발한다</a:t>
            </a:r>
            <a:r>
              <a:rPr lang="en-US" altLang="ko-KR" dirty="0"/>
              <a:t>. </a:t>
            </a:r>
            <a:r>
              <a:rPr lang="ko-KR" altLang="en-US" dirty="0"/>
              <a:t>사진 </a:t>
            </a:r>
            <a:r>
              <a:rPr lang="ko-KR" altLang="en-US" dirty="0" err="1"/>
              <a:t>한장</a:t>
            </a:r>
            <a:r>
              <a:rPr lang="ko-KR" altLang="en-US" dirty="0"/>
              <a:t> 기반의 디지털 후면 생성 </a:t>
            </a:r>
            <a:r>
              <a:rPr lang="en-US" altLang="ko-KR" dirty="0"/>
              <a:t>⇒ </a:t>
            </a:r>
            <a:r>
              <a:rPr lang="ko-KR" altLang="en-US" dirty="0"/>
              <a:t>유니티</a:t>
            </a:r>
            <a:r>
              <a:rPr lang="en-US" altLang="ko-KR" dirty="0"/>
              <a:t>&amp;</a:t>
            </a:r>
            <a:r>
              <a:rPr lang="ko-KR" altLang="en-US" dirty="0" err="1"/>
              <a:t>언리엘</a:t>
            </a:r>
            <a:r>
              <a:rPr lang="ko-KR" altLang="en-US" dirty="0"/>
              <a:t> </a:t>
            </a:r>
            <a:r>
              <a:rPr lang="ko-KR" altLang="en-US" dirty="0" err="1"/>
              <a:t>랜더링</a:t>
            </a:r>
            <a:endParaRPr lang="en-US" altLang="ko-KR" dirty="0"/>
          </a:p>
          <a:p>
            <a:pPr marL="171450" indent="-171450">
              <a:buFontTx/>
              <a:buChar char="-"/>
            </a:pP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이렇게 실시간 </a:t>
            </a:r>
            <a:r>
              <a:rPr lang="ko-KR" altLang="en-US" dirty="0" err="1"/>
              <a:t>렌더링된</a:t>
            </a:r>
            <a:r>
              <a:rPr lang="ko-KR" altLang="en-US" dirty="0"/>
              <a:t> </a:t>
            </a:r>
            <a:r>
              <a:rPr lang="ko-KR" altLang="en-US" dirty="0" err="1"/>
              <a:t>디휴는</a:t>
            </a:r>
            <a:r>
              <a:rPr lang="ko-KR" altLang="en-US" dirty="0"/>
              <a:t> 앞서 </a:t>
            </a:r>
            <a:r>
              <a:rPr lang="ko-KR" altLang="en-US" dirty="0" err="1"/>
              <a:t>본것과</a:t>
            </a:r>
            <a:r>
              <a:rPr lang="ko-KR" altLang="en-US" dirty="0"/>
              <a:t> 같이 정지영상 대비 품질이 떨어진다</a:t>
            </a:r>
            <a:r>
              <a:rPr lang="en-US" altLang="ko-KR" dirty="0"/>
              <a:t>.</a:t>
            </a:r>
          </a:p>
          <a:p>
            <a:pPr marL="171450" indent="-171450">
              <a:buFontTx/>
              <a:buChar char="-"/>
            </a:pPr>
            <a:endParaRPr lang="en-US" altLang="ko-KR" dirty="0"/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dirty="0"/>
              <a:t>실시간 실감 가시화 기술을 통해 품질 향상</a:t>
            </a:r>
            <a:endParaRPr lang="en-US" altLang="ko-KR" dirty="0"/>
          </a:p>
          <a:p>
            <a:pPr marL="171450" indent="-171450">
              <a:buFontTx/>
              <a:buChar char="-"/>
            </a:pP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43694-4922-4E4A-BCCC-7F52B203975D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6638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ko-KR" altLang="en-US" dirty="0"/>
              <a:t>전통적인 파이프라인을 따르는 것은 실시간성은 있으나</a:t>
            </a:r>
            <a:r>
              <a:rPr lang="en-US" altLang="ko-KR" dirty="0"/>
              <a:t>, </a:t>
            </a:r>
            <a:r>
              <a:rPr lang="ko-KR" altLang="en-US" dirty="0"/>
              <a:t>실감성은 떨어진다</a:t>
            </a:r>
            <a:r>
              <a:rPr lang="en-US" altLang="ko-KR" dirty="0"/>
              <a:t>.</a:t>
            </a:r>
          </a:p>
          <a:p>
            <a:pPr marL="171450" indent="-171450">
              <a:buFontTx/>
              <a:buChar char="-"/>
            </a:pPr>
            <a:r>
              <a:rPr lang="ko-KR" altLang="en-US" dirty="0"/>
              <a:t>최근 기술인 </a:t>
            </a:r>
            <a:r>
              <a:rPr lang="ko-KR" altLang="en-US" dirty="0" err="1"/>
              <a:t>뉴럴렌더링을</a:t>
            </a:r>
            <a:r>
              <a:rPr lang="ko-KR" altLang="en-US" dirty="0"/>
              <a:t> 이용한 가시화는 실감성은 높으나</a:t>
            </a:r>
            <a:r>
              <a:rPr lang="en-US" altLang="ko-KR" dirty="0"/>
              <a:t>, </a:t>
            </a:r>
            <a:r>
              <a:rPr lang="ko-KR" altLang="en-US" dirty="0"/>
              <a:t>실시간성은 떨어진다</a:t>
            </a:r>
            <a:r>
              <a:rPr lang="en-US" altLang="ko-KR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altLang="ko-KR" dirty="0">
                <a:sym typeface="Wingdings" panose="05000000000000000000" pitchFamily="2" charset="2"/>
              </a:rPr>
              <a:t> </a:t>
            </a:r>
            <a:r>
              <a:rPr lang="ko-KR" altLang="en-US" dirty="0">
                <a:sym typeface="Wingdings" panose="05000000000000000000" pitchFamily="2" charset="2"/>
              </a:rPr>
              <a:t>실감</a:t>
            </a:r>
            <a:r>
              <a:rPr lang="en-US" altLang="ko-KR" dirty="0">
                <a:sym typeface="Wingdings" panose="05000000000000000000" pitchFamily="2" charset="2"/>
              </a:rPr>
              <a:t>/</a:t>
            </a:r>
            <a:r>
              <a:rPr lang="ko-KR" altLang="en-US" dirty="0">
                <a:sym typeface="Wingdings" panose="05000000000000000000" pitchFamily="2" charset="2"/>
              </a:rPr>
              <a:t>실시간을 동시에 만족하는 기술을 개발한다</a:t>
            </a:r>
            <a:r>
              <a:rPr lang="en-US" altLang="ko-KR" dirty="0">
                <a:sym typeface="Wingdings" panose="05000000000000000000" pitchFamily="2" charset="2"/>
              </a:rPr>
              <a:t>,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삼성의 네온의 경우 실시간</a:t>
            </a:r>
            <a:r>
              <a:rPr lang="en-US" altLang="ko-KR" dirty="0"/>
              <a:t>/</a:t>
            </a:r>
            <a:r>
              <a:rPr lang="ko-KR" altLang="en-US" dirty="0"/>
              <a:t>실감성을 만족한다고 광고하고 있으나</a:t>
            </a:r>
            <a:r>
              <a:rPr lang="en-US" altLang="ko-KR" dirty="0"/>
              <a:t>, </a:t>
            </a:r>
          </a:p>
          <a:p>
            <a:pPr marL="171450" indent="-171450">
              <a:buFontTx/>
              <a:buChar char="-"/>
            </a:pPr>
            <a:r>
              <a:rPr lang="ko-KR" altLang="en-US" dirty="0"/>
              <a:t>네온의 경우 제어성에는 문제가 있다</a:t>
            </a:r>
            <a:r>
              <a:rPr lang="en-US" altLang="ko-KR" dirty="0"/>
              <a:t>. </a:t>
            </a:r>
            <a:r>
              <a:rPr lang="ko-KR" altLang="en-US" dirty="0" err="1"/>
              <a:t>제어성이란</a:t>
            </a:r>
            <a:r>
              <a:rPr lang="ko-KR" altLang="en-US" dirty="0"/>
              <a:t> 자유시점</a:t>
            </a:r>
            <a:r>
              <a:rPr lang="en-US" altLang="ko-KR" dirty="0"/>
              <a:t>/</a:t>
            </a:r>
            <a:r>
              <a:rPr lang="ko-KR" altLang="en-US" dirty="0"/>
              <a:t>자세변형 등을 의미한다</a:t>
            </a:r>
            <a:r>
              <a:rPr lang="en-US" altLang="ko-KR" dirty="0"/>
              <a:t>. (</a:t>
            </a:r>
            <a:r>
              <a:rPr lang="ko-KR" altLang="en-US" dirty="0"/>
              <a:t>예를 들어 </a:t>
            </a:r>
            <a:r>
              <a:rPr lang="ko-KR" altLang="en-US" dirty="0" err="1"/>
              <a:t>덤블링</a:t>
            </a:r>
            <a:r>
              <a:rPr lang="ko-KR" altLang="en-US" dirty="0"/>
              <a:t> 하는 </a:t>
            </a:r>
            <a:r>
              <a:rPr lang="ko-KR" altLang="en-US" dirty="0" err="1"/>
              <a:t>디휴를</a:t>
            </a:r>
            <a:r>
              <a:rPr lang="ko-KR" altLang="en-US" dirty="0"/>
              <a:t> 만들기 위해 쉽게 제어가 가능한 </a:t>
            </a:r>
            <a:r>
              <a:rPr lang="en-US" altLang="ko-KR" dirty="0"/>
              <a:t>3D </a:t>
            </a:r>
            <a:r>
              <a:rPr lang="ko-KR" altLang="en-US" dirty="0" err="1"/>
              <a:t>디휴를</a:t>
            </a:r>
            <a:r>
              <a:rPr lang="ko-KR" altLang="en-US" dirty="0"/>
              <a:t> 만들고</a:t>
            </a:r>
            <a:r>
              <a:rPr lang="en-US" altLang="ko-KR" dirty="0"/>
              <a:t>, </a:t>
            </a:r>
            <a:r>
              <a:rPr lang="ko-KR" altLang="en-US" dirty="0"/>
              <a:t>이를 실시간 실감 가시화를 수행한다</a:t>
            </a:r>
            <a:r>
              <a:rPr lang="en-US" altLang="ko-KR" dirty="0"/>
              <a:t>.)</a:t>
            </a:r>
          </a:p>
          <a:p>
            <a:pPr marL="171450" indent="-171450">
              <a:buFontTx/>
              <a:buChar char="-"/>
            </a:pPr>
            <a:r>
              <a:rPr lang="en-US" altLang="ko-KR" dirty="0">
                <a:sym typeface="Wingdings" panose="05000000000000000000" pitchFamily="2" charset="2"/>
              </a:rPr>
              <a:t> </a:t>
            </a:r>
            <a:r>
              <a:rPr lang="ko-KR" altLang="en-US" dirty="0">
                <a:sym typeface="Wingdings" panose="05000000000000000000" pitchFamily="2" charset="2"/>
              </a:rPr>
              <a:t>본 기술은 </a:t>
            </a:r>
            <a:r>
              <a:rPr lang="ko-KR" altLang="en-US" dirty="0" err="1">
                <a:sym typeface="Wingdings" panose="05000000000000000000" pitchFamily="2" charset="2"/>
              </a:rPr>
              <a:t>실감성</a:t>
            </a:r>
            <a:r>
              <a:rPr lang="en-US" altLang="ko-KR" dirty="0">
                <a:sym typeface="Wingdings" panose="05000000000000000000" pitchFamily="2" charset="2"/>
              </a:rPr>
              <a:t>/</a:t>
            </a:r>
            <a:r>
              <a:rPr lang="ko-KR" altLang="en-US" dirty="0">
                <a:sym typeface="Wingdings" panose="05000000000000000000" pitchFamily="2" charset="2"/>
              </a:rPr>
              <a:t>실시간성</a:t>
            </a:r>
            <a:r>
              <a:rPr lang="en-US" altLang="ko-KR" dirty="0">
                <a:sym typeface="Wingdings" panose="05000000000000000000" pitchFamily="2" charset="2"/>
              </a:rPr>
              <a:t>/</a:t>
            </a:r>
            <a:r>
              <a:rPr lang="ko-KR" altLang="en-US" dirty="0">
                <a:sym typeface="Wingdings" panose="05000000000000000000" pitchFamily="2" charset="2"/>
              </a:rPr>
              <a:t>제어성을 동시에 만족하는 기술을 개발한다</a:t>
            </a:r>
            <a:r>
              <a:rPr lang="en-US" altLang="ko-KR" dirty="0">
                <a:sym typeface="Wingdings" panose="05000000000000000000" pitchFamily="2" charset="2"/>
              </a:rPr>
              <a:t>. 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43694-4922-4E4A-BCCC-7F52B203975D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6305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ko-KR" altLang="en-US" dirty="0"/>
              <a:t>앞에서 설명하는 </a:t>
            </a:r>
            <a:r>
              <a:rPr lang="ko-KR" altLang="en-US" dirty="0" err="1"/>
              <a:t>뉴럴렌더링</a:t>
            </a:r>
            <a:r>
              <a:rPr lang="ko-KR" altLang="en-US" dirty="0"/>
              <a:t> 기술 동향을 간단히 살펴보면</a:t>
            </a:r>
            <a:r>
              <a:rPr lang="en-US" altLang="ko-KR" dirty="0"/>
              <a:t>..</a:t>
            </a:r>
          </a:p>
          <a:p>
            <a:pPr marL="171450" indent="-171450">
              <a:buFontTx/>
              <a:buChar char="-"/>
            </a:pPr>
            <a:r>
              <a:rPr lang="en-US" altLang="ko-KR" dirty="0"/>
              <a:t>NR </a:t>
            </a:r>
            <a:r>
              <a:rPr lang="ko-KR" altLang="en-US" dirty="0"/>
              <a:t>정의 설명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객체</a:t>
            </a:r>
            <a:r>
              <a:rPr lang="en-US" altLang="ko-KR" dirty="0"/>
              <a:t>: </a:t>
            </a:r>
            <a:r>
              <a:rPr lang="ko-KR" altLang="en-US" dirty="0"/>
              <a:t>초상화 리</a:t>
            </a:r>
            <a:r>
              <a:rPr lang="en-US" altLang="ko-KR" dirty="0"/>
              <a:t>-</a:t>
            </a:r>
            <a:r>
              <a:rPr lang="ko-KR" altLang="en-US" dirty="0"/>
              <a:t>라이트</a:t>
            </a:r>
            <a:r>
              <a:rPr lang="en-US" altLang="ko-KR" dirty="0"/>
              <a:t>, MS</a:t>
            </a:r>
            <a:r>
              <a:rPr lang="ko-KR" altLang="en-US" dirty="0"/>
              <a:t>의 자세 변경</a:t>
            </a:r>
            <a:r>
              <a:rPr lang="en-US" altLang="ko-KR" dirty="0"/>
              <a:t>,  </a:t>
            </a:r>
            <a:r>
              <a:rPr lang="ko-KR" altLang="en-US" dirty="0"/>
              <a:t>등이 가능하다</a:t>
            </a:r>
            <a:r>
              <a:rPr lang="en-US" altLang="ko-KR" dirty="0"/>
              <a:t>. (</a:t>
            </a:r>
            <a:r>
              <a:rPr lang="ko-KR" altLang="en-US" dirty="0"/>
              <a:t>네온은 제외</a:t>
            </a:r>
            <a:r>
              <a:rPr lang="en-US" altLang="ko-KR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altLang="ko-KR" dirty="0"/>
              <a:t>(</a:t>
            </a:r>
            <a:r>
              <a:rPr lang="ko-KR" altLang="en-US" dirty="0" err="1"/>
              <a:t>스킵</a:t>
            </a:r>
            <a:r>
              <a:rPr lang="en-US" altLang="ko-KR" dirty="0"/>
              <a:t>)</a:t>
            </a:r>
            <a:r>
              <a:rPr lang="ko-KR" altLang="en-US" dirty="0"/>
              <a:t>특히 </a:t>
            </a:r>
            <a:r>
              <a:rPr lang="ko-KR" altLang="en-US" dirty="0" err="1"/>
              <a:t>리버스</a:t>
            </a:r>
            <a:r>
              <a:rPr lang="ko-KR" altLang="en-US" dirty="0"/>
              <a:t> </a:t>
            </a:r>
            <a:r>
              <a:rPr lang="ko-KR" altLang="en-US" dirty="0" err="1"/>
              <a:t>툰이라는</a:t>
            </a:r>
            <a:r>
              <a:rPr lang="ko-KR" altLang="en-US" dirty="0"/>
              <a:t> 기술로 실사 영상에 가깝게 만든다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43694-4922-4E4A-BCCC-7F52B203975D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3655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대화형 </a:t>
            </a:r>
            <a:r>
              <a:rPr lang="ko-KR" altLang="en-US" dirty="0" err="1"/>
              <a:t>챗봇의</a:t>
            </a:r>
            <a:r>
              <a:rPr lang="ko-KR" altLang="en-US" dirty="0"/>
              <a:t> 경우 코로나로 인한 </a:t>
            </a:r>
            <a:r>
              <a:rPr lang="ko-KR" altLang="en-US" dirty="0" err="1"/>
              <a:t>비대면</a:t>
            </a:r>
            <a:r>
              <a:rPr lang="ko-KR" altLang="en-US" dirty="0"/>
              <a:t> 시장의 성장으로 </a:t>
            </a:r>
            <a:r>
              <a:rPr lang="en-US" altLang="ko-KR" dirty="0"/>
              <a:t>30%</a:t>
            </a:r>
            <a:r>
              <a:rPr lang="ko-KR" altLang="en-US" dirty="0"/>
              <a:t>정도 성장세를 보이고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특히 </a:t>
            </a:r>
            <a:r>
              <a:rPr lang="ko-KR" altLang="en-US" dirty="0" err="1"/>
              <a:t>스페이셜의</a:t>
            </a:r>
            <a:r>
              <a:rPr lang="ko-KR" altLang="en-US" dirty="0"/>
              <a:t> 경우 </a:t>
            </a:r>
            <a:r>
              <a:rPr lang="en-US" altLang="ko-KR" dirty="0"/>
              <a:t>10</a:t>
            </a:r>
            <a:r>
              <a:rPr lang="ko-KR" altLang="en-US" dirty="0"/>
              <a:t>배의 사용량이 증가하였습니다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디지털 </a:t>
            </a:r>
            <a:r>
              <a:rPr lang="ko-KR" altLang="en-US" dirty="0" err="1"/>
              <a:t>셀럽은</a:t>
            </a:r>
            <a:r>
              <a:rPr lang="ko-KR" altLang="en-US" dirty="0"/>
              <a:t> 최근 아주 이슈가 되는 시장으로 연 </a:t>
            </a:r>
            <a:r>
              <a:rPr lang="en-US" altLang="ko-KR" dirty="0"/>
              <a:t>72%</a:t>
            </a:r>
            <a:r>
              <a:rPr lang="ko-KR" altLang="en-US" dirty="0"/>
              <a:t>의 성장세를 보이고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43694-4922-4E4A-BCCC-7F52B203975D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4244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솔트룩스에서</a:t>
            </a:r>
            <a:r>
              <a:rPr lang="ko-KR" altLang="en-US" dirty="0"/>
              <a:t> 진행하는 </a:t>
            </a:r>
            <a:r>
              <a:rPr lang="ko-KR" altLang="en-US" dirty="0" err="1"/>
              <a:t>리얼애니키오스에</a:t>
            </a:r>
            <a:r>
              <a:rPr lang="ko-KR" altLang="en-US" dirty="0"/>
              <a:t> 대해 </a:t>
            </a:r>
            <a:r>
              <a:rPr lang="ko-KR" altLang="en-US" dirty="0" err="1"/>
              <a:t>설명드리겠습니다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음성기술과 맞춤형 시나리오 생성 기술을 이용하여</a:t>
            </a:r>
            <a:endParaRPr lang="en-US" altLang="ko-KR" dirty="0"/>
          </a:p>
          <a:p>
            <a:r>
              <a:rPr lang="ko-KR" altLang="en-US" sz="1050" b="1" spc="-120" dirty="0">
                <a:solidFill>
                  <a:schemeClr val="bg1"/>
                </a:solidFill>
                <a:latin typeface="+mn-ea"/>
              </a:rPr>
              <a:t>클라우드에서 오픈 </a:t>
            </a:r>
            <a:r>
              <a:rPr lang="en-US" altLang="ko-KR" sz="1050" b="1" spc="-120" dirty="0">
                <a:solidFill>
                  <a:schemeClr val="bg1"/>
                </a:solidFill>
                <a:latin typeface="+mn-ea"/>
              </a:rPr>
              <a:t>API </a:t>
            </a:r>
            <a:r>
              <a:rPr lang="ko-KR" altLang="en-US" sz="1050" b="1" spc="-120" dirty="0">
                <a:solidFill>
                  <a:schemeClr val="bg1"/>
                </a:solidFill>
                <a:latin typeface="+mn-ea"/>
              </a:rPr>
              <a:t>기반으로 </a:t>
            </a:r>
            <a:r>
              <a:rPr lang="ko-KR" altLang="en-US" sz="1200" b="1" spc="-120" dirty="0">
                <a:solidFill>
                  <a:schemeClr val="bg1"/>
                </a:solidFill>
                <a:latin typeface="+mn-ea"/>
              </a:rPr>
              <a:t>실감</a:t>
            </a:r>
            <a:r>
              <a:rPr lang="ko-KR" altLang="en-US" sz="1000" b="1" spc="-12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200" b="1" spc="-120" dirty="0">
                <a:solidFill>
                  <a:schemeClr val="bg1"/>
                </a:solidFill>
                <a:latin typeface="+mn-ea"/>
              </a:rPr>
              <a:t>디지털 </a:t>
            </a:r>
            <a:r>
              <a:rPr lang="en-US" altLang="ko-KR" sz="1200" b="1" spc="-120" dirty="0">
                <a:solidFill>
                  <a:schemeClr val="bg1"/>
                </a:solidFill>
                <a:latin typeface="+mn-ea"/>
              </a:rPr>
              <a:t>3D </a:t>
            </a:r>
            <a:r>
              <a:rPr lang="ko-KR" altLang="en-US" sz="1200" b="1" spc="-120" dirty="0">
                <a:solidFill>
                  <a:schemeClr val="bg1"/>
                </a:solidFill>
                <a:latin typeface="+mn-ea"/>
              </a:rPr>
              <a:t>휴먼</a:t>
            </a:r>
            <a:r>
              <a:rPr lang="ko-KR" altLang="en-US" sz="1050" b="1" spc="-120" dirty="0">
                <a:solidFill>
                  <a:schemeClr val="bg1"/>
                </a:solidFill>
                <a:latin typeface="+mn-ea"/>
              </a:rPr>
              <a:t>을</a:t>
            </a:r>
            <a:r>
              <a:rPr lang="ko-KR" altLang="en-US" sz="105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연동</a:t>
            </a:r>
            <a:r>
              <a:rPr lang="ko-KR" altLang="en-US" sz="1050" b="1" dirty="0">
                <a:solidFill>
                  <a:schemeClr val="bg1"/>
                </a:solidFill>
                <a:latin typeface="+mn-ea"/>
              </a:rPr>
              <a:t>하고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가시화</a:t>
            </a:r>
            <a:r>
              <a:rPr lang="ko-KR" altLang="en-US" sz="1050" b="1" dirty="0">
                <a:solidFill>
                  <a:schemeClr val="bg1"/>
                </a:solidFill>
                <a:latin typeface="+mn-ea"/>
              </a:rPr>
              <a:t> 하는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키오스크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특화 </a:t>
            </a:r>
            <a:r>
              <a:rPr lang="ko-KR" altLang="en-US" sz="1050" b="1" dirty="0">
                <a:solidFill>
                  <a:schemeClr val="bg1"/>
                </a:solidFill>
                <a:latin typeface="+mn-ea"/>
              </a:rPr>
              <a:t>플랫폼</a:t>
            </a:r>
            <a:endParaRPr lang="en-US" altLang="ko-KR" sz="1050" b="1" dirty="0">
              <a:solidFill>
                <a:schemeClr val="bg1"/>
              </a:solidFill>
              <a:latin typeface="+mn-ea"/>
            </a:endParaRPr>
          </a:p>
          <a:p>
            <a:endParaRPr lang="en-US" altLang="ko-KR" sz="105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1050" b="1" dirty="0" err="1">
                <a:solidFill>
                  <a:schemeClr val="bg1"/>
                </a:solidFill>
                <a:latin typeface="+mn-ea"/>
              </a:rPr>
              <a:t>사업화명에서</a:t>
            </a:r>
            <a:r>
              <a:rPr lang="ko-KR" altLang="en-US" sz="1050" b="1" dirty="0">
                <a:solidFill>
                  <a:schemeClr val="bg1"/>
                </a:solidFill>
                <a:latin typeface="+mn-ea"/>
              </a:rPr>
              <a:t> 알 수 있듯이</a:t>
            </a:r>
            <a:r>
              <a:rPr lang="en-US" altLang="ko-KR" sz="105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050" b="1" dirty="0">
                <a:solidFill>
                  <a:schemeClr val="bg1"/>
                </a:solidFill>
                <a:latin typeface="+mn-ea"/>
              </a:rPr>
              <a:t>애니 키오스크</a:t>
            </a:r>
            <a:r>
              <a:rPr lang="en-US" altLang="ko-KR" sz="1050" b="1" dirty="0">
                <a:solidFill>
                  <a:schemeClr val="bg1"/>
                </a:solidFill>
                <a:latin typeface="+mn-ea"/>
              </a:rPr>
              <a:t>… </a:t>
            </a:r>
            <a:r>
              <a:rPr lang="ko-KR" altLang="en-US" sz="1050" b="1" dirty="0">
                <a:solidFill>
                  <a:schemeClr val="bg1"/>
                </a:solidFill>
                <a:latin typeface="+mn-ea"/>
              </a:rPr>
              <a:t>즉 다양한 키오스크에 적용할 수 있는 서비스입니다</a:t>
            </a:r>
            <a:r>
              <a:rPr lang="en-US" altLang="ko-KR" sz="1050" b="1" dirty="0">
                <a:solidFill>
                  <a:schemeClr val="bg1"/>
                </a:solidFill>
                <a:latin typeface="+mn-ea"/>
              </a:rPr>
              <a:t>.</a:t>
            </a:r>
          </a:p>
          <a:p>
            <a:endParaRPr lang="en-US" altLang="ko-KR" sz="105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dirty="0"/>
              <a:t>동영상을 보시면</a:t>
            </a:r>
            <a:r>
              <a:rPr lang="en-US" altLang="ko-KR" dirty="0"/>
              <a:t>, </a:t>
            </a:r>
            <a:r>
              <a:rPr lang="ko-KR" altLang="en-US" dirty="0"/>
              <a:t>이는 </a:t>
            </a:r>
            <a:r>
              <a:rPr lang="en-US" altLang="ko-KR" dirty="0"/>
              <a:t>SBS</a:t>
            </a:r>
            <a:r>
              <a:rPr lang="ko-KR" altLang="en-US" dirty="0"/>
              <a:t>의</a:t>
            </a:r>
            <a:r>
              <a:rPr lang="en-US" altLang="ko-KR" dirty="0"/>
              <a:t> “</a:t>
            </a:r>
            <a:r>
              <a:rPr lang="ko-KR" altLang="en-US" dirty="0" err="1"/>
              <a:t>일요특선</a:t>
            </a:r>
            <a:r>
              <a:rPr lang="ko-KR" altLang="en-US" dirty="0"/>
              <a:t> 다큐멘터리</a:t>
            </a:r>
            <a:r>
              <a:rPr lang="en-US" altLang="ko-KR" dirty="0"/>
              <a:t>”</a:t>
            </a:r>
            <a:r>
              <a:rPr lang="ko-KR" altLang="en-US" dirty="0"/>
              <a:t>에 방영된 내용인데</a:t>
            </a:r>
            <a:r>
              <a:rPr lang="en-US" altLang="ko-KR" dirty="0"/>
              <a:t>, </a:t>
            </a:r>
            <a:r>
              <a:rPr lang="ko-KR" altLang="en-US" dirty="0" err="1"/>
              <a:t>소르툭스에서</a:t>
            </a:r>
            <a:r>
              <a:rPr lang="ko-KR" altLang="en-US" dirty="0"/>
              <a:t> 진행한 내용입니다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양질의 콘텐츠로 학습한 어린이 디지털 휴먼과</a:t>
            </a:r>
            <a:r>
              <a:rPr lang="en-US" altLang="ko-KR" dirty="0"/>
              <a:t>, </a:t>
            </a:r>
            <a:r>
              <a:rPr lang="ko-KR" altLang="en-US" dirty="0"/>
              <a:t>무분별한 콘텐츠로 학습된 모델을 비교하는 다큐멘터리입니다</a:t>
            </a:r>
            <a:r>
              <a:rPr lang="en-US" altLang="ko-KR" dirty="0"/>
              <a:t>.</a:t>
            </a:r>
            <a:r>
              <a:rPr lang="en-US" altLang="ko-KR" sz="2000" b="1" dirty="0">
                <a:solidFill>
                  <a:srgbClr val="C00000"/>
                </a:solidFill>
              </a:rPr>
              <a:t> </a:t>
            </a:r>
            <a:r>
              <a:rPr lang="en-US" altLang="ko-KR" sz="3600" b="1" dirty="0">
                <a:solidFill>
                  <a:srgbClr val="C00000"/>
                </a:solidFill>
              </a:rPr>
              <a:t>(</a:t>
            </a:r>
            <a:r>
              <a:rPr lang="ko-KR" altLang="en-US" sz="3600" b="1" dirty="0">
                <a:solidFill>
                  <a:srgbClr val="C00000"/>
                </a:solidFill>
              </a:rPr>
              <a:t>클릭</a:t>
            </a:r>
            <a:r>
              <a:rPr lang="en-US" altLang="ko-KR" sz="3600" b="1" dirty="0">
                <a:solidFill>
                  <a:srgbClr val="C00000"/>
                </a:solidFill>
              </a:rPr>
              <a:t>)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43694-4922-4E4A-BCCC-7F52B203975D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481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7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Stock_000000821333Medium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IEEE_SA_Bar_Graphic_long_rgb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0" y="50165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IEE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785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7391400" cy="533400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1219200"/>
            <a:ext cx="6477000" cy="533400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DB43-830D-1046-BFA1-567429D8333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8E80B-1874-4C45-88EE-460E555FCA94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DF435-CD6A-B846-9508-AB4D904659D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274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3079-21-0042-00-0001-Introduction of IEEE 2888 WG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97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547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ko-KR" altLang="en-US" sz="2800" b="1">
                <a:solidFill>
                  <a:schemeClr val="tx2"/>
                </a:solidFill>
                <a:cs typeface="ＭＳ Ｐゴシック" pitchFamily="-112" charset="-128"/>
              </a:defRPr>
            </a:lvl1pPr>
          </a:lstStyle>
          <a:p>
            <a:pPr lvl="0" eaLnBrk="0" fontAlgn="base" hangingPunct="0">
              <a:spcAft>
                <a:spcPct val="0"/>
              </a:spcAft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0535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  <a:endParaRPr lang="en-US" dirty="0"/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125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3079-21-0042-00-0001-Introduction of IEEE 2888 WG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64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17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62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  <a:endParaRPr lang="en-US" dirty="0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72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  <a:endParaRPr 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5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8077200" cy="762000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077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1C35-070C-B34E-A7FF-C7EF50ECC00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4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388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46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366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7203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solidFill>
          <a:srgbClr val="108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00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001476"/>
            <a:ext cx="8458200" cy="214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 userDrawn="1"/>
        </p:nvSpPr>
        <p:spPr>
          <a:xfrm>
            <a:off x="0" y="1023815"/>
            <a:ext cx="9144000" cy="160997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344309"/>
          </a:xfrm>
        </p:spPr>
        <p:txBody>
          <a:bodyPr anchor="ctr">
            <a:normAutofit/>
          </a:bodyPr>
          <a:lstStyle>
            <a:lvl1pPr algn="ctr">
              <a:defRPr sz="4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3079-21-0042-00-0001-Introduction of IEEE 2888 WG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154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bg>
      <p:bgPr>
        <a:solidFill>
          <a:srgbClr val="108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attern_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pattern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attern_0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0"/>
            <a:ext cx="7181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336801"/>
            <a:ext cx="6858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0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E1CE7A8-BA9E-4DCB-BE1F-6785074DE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9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3079-21-0042-00-0001-Introduction of IEEE 2888 WG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146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3079-21-0042-00-0001-Introduction of IEEE 2888 WG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378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1530-862B-9346-A97E-4A574C8B779C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3079-21-0042-00-0001-Introduction of IEEE 2888 WG</a:t>
            </a: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7953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7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F1DA4E6-C195-4C7B-B23E-D01A6A5A25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73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CA362BF-C9A2-4FB6-8BDC-F051490F3D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44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14E5D77-DD01-4493-BAD3-ADD6993D13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97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3079-21-0042-00-0001-Introduction of IEEE 2888 WG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754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3079-21-0042-00-0001-Introduction of IEEE 2888 WG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629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3079-21-0042-00-0001-Introduction of IEEE 2888 WG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2734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3079-21-0042-00-0001-Introduction of IEEE 2888 WG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485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EA6A-4D89-7943-A8FF-D2FD5DF21EDA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3148-389D-4145-BA83-3955F191B08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8077200" cy="762000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7D910-186D-B944-A59B-CFB2E82D193D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BF26B-5BF7-A441-824D-2B58A1CEF3A6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890C-18FA-EB4D-A659-13D1100DA7A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DE15D-E6AD-C14A-8CF8-1C5B9405B462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IEEE_SA_Bar_Graphic_long_rgb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900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7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5850" y="662940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 b="1">
                <a:solidFill>
                  <a:srgbClr val="000000"/>
                </a:solidFill>
                <a:latin typeface="Arial" pitchFamily="-84" charset="0"/>
              </a:defRPr>
            </a:lvl1pPr>
          </a:lstStyle>
          <a:p>
            <a:pPr>
              <a:defRPr/>
            </a:pPr>
            <a:fld id="{2E8BD8E8-FEBE-4B48-A872-D5E72F1EB77B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pic>
        <p:nvPicPr>
          <p:cNvPr id="1032" name="Picture 24" descr="IEEE_whi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8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3079-21-0042-00-0001-Introduction of IEEE 2888 WG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1" name="Picture 24" descr="IEEE_white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A82BADF-1C41-46E8-83B0-638BA0B7F64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  <p:pic>
        <p:nvPicPr>
          <p:cNvPr id="12" name="Picture 23" descr="IEEE_SA_Bar_Graphic_long_rgb">
            <a:extLst>
              <a:ext uri="{FF2B5EF4-FFF2-40B4-BE49-F238E27FC236}">
                <a16:creationId xmlns:a16="http://schemas.microsoft.com/office/drawing/2014/main" id="{75C9D90F-5989-45BC-97CE-2CCBD1CED4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-23019" y="6154783"/>
            <a:ext cx="91900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4" descr="IEEE_white">
            <a:extLst>
              <a:ext uri="{FF2B5EF4-FFF2-40B4-BE49-F238E27FC236}">
                <a16:creationId xmlns:a16="http://schemas.microsoft.com/office/drawing/2014/main" id="{D017F24A-097C-497D-B202-3F04A05189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977981" y="6230983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174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hf hd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lang="ko-KR" altLang="en-US"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7366" y="134881"/>
            <a:ext cx="8699545" cy="588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367" y="999920"/>
            <a:ext cx="8699544" cy="5286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8438" y="6481833"/>
            <a:ext cx="20574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66" y="6481834"/>
            <a:ext cx="30861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aseline="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r>
              <a:rPr lang="en-US" altLang="ko-KR"/>
              <a:t>3079-21-0042-00-0001-Introduction of IEEE 2888 WG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9511" y="6481833"/>
            <a:ext cx="20574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aseline="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fld id="{089BD885-491E-4550-AA81-9CDC0E8A550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633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ndards.ieee.org/guides/bylaws/sect6-7.html#6" TargetMode="External"/><Relationship Id="rId2" Type="http://schemas.openxmlformats.org/officeDocument/2006/relationships/hyperlink" Target="http://standards.ieee.org/develop/policies/bylaws/sect6-7.html#7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image" Target="../media/image12.jpeg"/><Relationship Id="rId21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emf"/><Relationship Id="rId15" Type="http://schemas.openxmlformats.org/officeDocument/2006/relationships/image" Target="../media/image21.png"/><Relationship Id="rId10" Type="http://schemas.openxmlformats.org/officeDocument/2006/relationships/image" Target="../media/image19.svg"/><Relationship Id="rId19" Type="http://schemas.openxmlformats.org/officeDocument/2006/relationships/image" Target="../media/image25.jpeg"/><Relationship Id="rId4" Type="http://schemas.openxmlformats.org/officeDocument/2006/relationships/image" Target="../media/image13.jpeg"/><Relationship Id="rId9" Type="http://schemas.openxmlformats.org/officeDocument/2006/relationships/image" Target="../media/image17.pn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[Introduction</a:t>
            </a:r>
            <a:r>
              <a:rPr lang="ko-KR" altLang="en-US" dirty="0"/>
              <a:t> </a:t>
            </a:r>
            <a:r>
              <a:rPr lang="en-US" altLang="ko-KR" dirty="0"/>
              <a:t>of</a:t>
            </a:r>
            <a:r>
              <a:rPr lang="ko-KR" altLang="en-US" dirty="0"/>
              <a:t> </a:t>
            </a:r>
            <a:r>
              <a:rPr lang="en-US" altLang="ko-KR" dirty="0"/>
              <a:t>Digital Human and its Evaluation</a:t>
            </a:r>
            <a:r>
              <a:rPr lang="en-US" dirty="0"/>
              <a:t>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-76200" y="3352800"/>
            <a:ext cx="4343400" cy="828675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dirty="0"/>
              <a:t>[Seung </a:t>
            </a:r>
            <a:r>
              <a:rPr lang="en-US" altLang="ko-KR" dirty="0" err="1"/>
              <a:t>Wook</a:t>
            </a:r>
            <a:r>
              <a:rPr lang="en-US" altLang="ko-KR" dirty="0"/>
              <a:t> Lee / ETRI]</a:t>
            </a:r>
          </a:p>
          <a:p>
            <a:r>
              <a:rPr lang="en-US" altLang="ko-KR" dirty="0" smtClean="0"/>
              <a:t>[Andrew Min-gyu Han / Hansung University]</a:t>
            </a:r>
            <a:endParaRPr lang="en-US" altLang="ko-KR" dirty="0"/>
          </a:p>
          <a:p>
            <a:r>
              <a:rPr lang="en-US" altLang="ko-KR" dirty="0"/>
              <a:t>[Sangkwon Peter Jeong / JoyFun]</a:t>
            </a:r>
          </a:p>
        </p:txBody>
      </p:sp>
    </p:spTree>
    <p:extLst>
      <p:ext uri="{BB962C8B-B14F-4D97-AF65-F5344CB8AC3E}">
        <p14:creationId xmlns:p14="http://schemas.microsoft.com/office/powerpoint/2010/main" val="427194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2AB2E-6CE8-4295-B30F-DCD3F995D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35" y="72768"/>
            <a:ext cx="7571184" cy="604076"/>
          </a:xfrm>
        </p:spPr>
        <p:txBody>
          <a:bodyPr/>
          <a:lstStyle/>
          <a:p>
            <a:r>
              <a:rPr lang="en-US" altLang="ko-KR" sz="2800">
                <a:solidFill>
                  <a:srgbClr val="0069CD"/>
                </a:solidFill>
              </a:rPr>
              <a:t>Market</a:t>
            </a:r>
            <a:endParaRPr lang="ko-KR" altLang="en-US" dirty="0"/>
          </a:p>
        </p:txBody>
      </p:sp>
      <p:sp>
        <p:nvSpPr>
          <p:cNvPr id="38" name="슬라이드 번호 개체 틀 3">
            <a:extLst>
              <a:ext uri="{FF2B5EF4-FFF2-40B4-BE49-F238E27FC236}">
                <a16:creationId xmlns:a16="http://schemas.microsoft.com/office/drawing/2014/main" id="{06B5957D-B8A4-4EA6-8C29-D2601B33F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9302" y="6597352"/>
            <a:ext cx="2133600" cy="257473"/>
          </a:xfrm>
        </p:spPr>
        <p:txBody>
          <a:bodyPr/>
          <a:lstStyle/>
          <a:p>
            <a:r>
              <a:rPr lang="en-US" altLang="ko-KR"/>
              <a:t>-</a:t>
            </a:r>
            <a:fld id="{74839D2E-0B8F-47EA-A6BE-5BD1E3BF6FF8}" type="slidenum">
              <a:rPr lang="ko-KR" altLang="en-US" smtClean="0"/>
              <a:pPr/>
              <a:t>9</a:t>
            </a:fld>
            <a:r>
              <a:rPr lang="en-US" altLang="ko-KR"/>
              <a:t>-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EFB6555-F1A1-4A51-B408-B5DC394AC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3" y="776388"/>
            <a:ext cx="8467734" cy="5305224"/>
          </a:xfrm>
          <a:prstGeom prst="rect">
            <a:avLst/>
          </a:prstGeom>
        </p:spPr>
      </p:pic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3340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42891182"/>
      </p:ext>
    </p:extLst>
  </p:cSld>
  <p:clrMapOvr>
    <a:masterClrMapping/>
  </p:clrMapOvr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C09DB9-14CF-400E-808F-2109A822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8720"/>
            <a:ext cx="1872208" cy="604076"/>
          </a:xfrm>
        </p:spPr>
        <p:txBody>
          <a:bodyPr>
            <a:normAutofit fontScale="90000"/>
          </a:bodyPr>
          <a:lstStyle/>
          <a:p>
            <a:r>
              <a:rPr lang="en-US" altLang="ko-KR" sz="2800" dirty="0">
                <a:solidFill>
                  <a:srgbClr val="0069CD"/>
                </a:solidFill>
              </a:rPr>
              <a:t>Service Model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5164C0A-A884-4AFB-A765-6A122933F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-</a:t>
            </a:r>
            <a:fld id="{74839D2E-0B8F-47EA-A6BE-5BD1E3BF6FF8}" type="slidenum">
              <a:rPr lang="ko-KR" altLang="en-US" smtClean="0"/>
              <a:pPr/>
              <a:t>10</a:t>
            </a:fld>
            <a:r>
              <a:rPr lang="en-US" altLang="ko-KR"/>
              <a:t>-</a:t>
            </a:r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48A21289-A474-4CFE-9332-169863A46E32}"/>
              </a:ext>
            </a:extLst>
          </p:cNvPr>
          <p:cNvGrpSpPr/>
          <p:nvPr/>
        </p:nvGrpSpPr>
        <p:grpSpPr>
          <a:xfrm>
            <a:off x="2438400" y="3714945"/>
            <a:ext cx="4572000" cy="2381055"/>
            <a:chOff x="-6793510" y="3664578"/>
            <a:chExt cx="5611343" cy="3077242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E5F74C4A-66B4-4D2C-A936-E1309E7C59BC}"/>
                </a:ext>
              </a:extLst>
            </p:cNvPr>
            <p:cNvGrpSpPr/>
            <p:nvPr/>
          </p:nvGrpSpPr>
          <p:grpSpPr>
            <a:xfrm>
              <a:off x="-6793510" y="3664578"/>
              <a:ext cx="5611343" cy="3077242"/>
              <a:chOff x="-5083839" y="4528222"/>
              <a:chExt cx="5611343" cy="3077242"/>
            </a:xfrm>
          </p:grpSpPr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303EFB96-E4DE-4CFE-9C19-D49D1CE6CC40}"/>
                  </a:ext>
                </a:extLst>
              </p:cNvPr>
              <p:cNvSpPr/>
              <p:nvPr/>
            </p:nvSpPr>
            <p:spPr>
              <a:xfrm>
                <a:off x="-5083839" y="4528222"/>
                <a:ext cx="5611343" cy="30772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931185C0-41B0-4A0E-BA8D-B18B42811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866894" y="4645157"/>
                <a:ext cx="2408336" cy="2877052"/>
              </a:xfrm>
              <a:prstGeom prst="rect">
                <a:avLst/>
              </a:prstGeom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1C9F3B30-CB73-4CAA-8529-87C3C4AFDC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013474" y="4645157"/>
                <a:ext cx="2384527" cy="2848609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D9F71D-EB1C-47AE-9BD1-1592277F6F69}"/>
                </a:ext>
              </a:extLst>
            </p:cNvPr>
            <p:cNvSpPr txBox="1"/>
            <p:nvPr/>
          </p:nvSpPr>
          <p:spPr>
            <a:xfrm>
              <a:off x="-6584526" y="3798017"/>
              <a:ext cx="863675" cy="27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50" b="1" dirty="0">
                  <a:solidFill>
                    <a:schemeClr val="bg1"/>
                  </a:solidFill>
                </a:rPr>
                <a:t>Good boy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92A9EAB-DC1E-40A4-9400-DA8447D986B0}"/>
                </a:ext>
              </a:extLst>
            </p:cNvPr>
            <p:cNvSpPr txBox="1"/>
            <p:nvPr/>
          </p:nvSpPr>
          <p:spPr>
            <a:xfrm>
              <a:off x="-2625234" y="3789363"/>
              <a:ext cx="754285" cy="274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50" b="1" dirty="0">
                  <a:solidFill>
                    <a:schemeClr val="bg1"/>
                  </a:solidFill>
                </a:rPr>
                <a:t>Bad boy</a:t>
              </a:r>
              <a:endParaRPr lang="ko-KR" altLang="en-US" sz="105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CFD157A2-BAB1-4D80-86C8-D34367BC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66444"/>
            <a:ext cx="5871206" cy="3238756"/>
          </a:xfrm>
          <a:prstGeom prst="rect">
            <a:avLst/>
          </a:prstGeom>
        </p:spPr>
      </p:pic>
      <p:sp>
        <p:nvSpPr>
          <p:cNvPr id="13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3340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78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96459 0.028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29" y="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2AB2E-6CE8-4295-B30F-DCD3F995D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5501"/>
            <a:ext cx="7571184" cy="604076"/>
          </a:xfrm>
        </p:spPr>
        <p:txBody>
          <a:bodyPr/>
          <a:lstStyle/>
          <a:p>
            <a:r>
              <a:rPr lang="en-US" altLang="ko-KR" sz="2800" dirty="0">
                <a:solidFill>
                  <a:srgbClr val="0069CD"/>
                </a:solidFill>
              </a:rPr>
              <a:t>How to evaluate </a:t>
            </a:r>
            <a:r>
              <a:rPr lang="en-US" altLang="ko-KR" sz="1600" dirty="0">
                <a:solidFill>
                  <a:srgbClr val="0069CD"/>
                </a:solidFill>
              </a:rPr>
              <a:t>– cognitive science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D5BFA9-A09D-457A-A6D7-CEACFF9B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-</a:t>
            </a:r>
            <a:fld id="{74839D2E-0B8F-47EA-A6BE-5BD1E3BF6FF8}" type="slidenum">
              <a:rPr lang="ko-KR" altLang="en-US" smtClean="0"/>
              <a:pPr/>
              <a:t>11</a:t>
            </a:fld>
            <a:r>
              <a:rPr lang="en-US" altLang="ko-KR"/>
              <a:t>-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F9584-2CE8-43ED-AAA3-DF7DD367C390}"/>
              </a:ext>
            </a:extLst>
          </p:cNvPr>
          <p:cNvSpPr txBox="1"/>
          <p:nvPr/>
        </p:nvSpPr>
        <p:spPr>
          <a:xfrm>
            <a:off x="251520" y="695742"/>
            <a:ext cx="8871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4738" indent="-1074738"/>
            <a:r>
              <a:rPr lang="en-US" altLang="ko-KR" sz="1400" b="1" dirty="0"/>
              <a:t>(Current Modeling)</a:t>
            </a:r>
          </a:p>
          <a:p>
            <a:pPr marL="263525" indent="-263525">
              <a:buFont typeface="Wingdings" panose="05000000000000000000" pitchFamily="2" charset="2"/>
              <a:buChar char="v"/>
            </a:pPr>
            <a:r>
              <a:rPr lang="en-US" altLang="ko-KR" sz="1400" b="1" dirty="0"/>
              <a:t>No research on the cognitive science</a:t>
            </a:r>
          </a:p>
          <a:p>
            <a:pPr marL="263525" indent="-263525">
              <a:buFont typeface="Wingdings" panose="05000000000000000000" pitchFamily="2" charset="2"/>
              <a:buChar char="v"/>
            </a:pPr>
            <a:r>
              <a:rPr lang="en-US" altLang="ko-KR" sz="1400" b="1" dirty="0"/>
              <a:t>Focus on </a:t>
            </a:r>
            <a:r>
              <a:rPr lang="ko-KR" altLang="ko-KR" sz="1400" b="1" dirty="0" err="1"/>
              <a:t>high-definition</a:t>
            </a:r>
            <a:r>
              <a:rPr lang="ko-KR" altLang="ko-KR" sz="1400" b="1" dirty="0"/>
              <a:t> </a:t>
            </a:r>
            <a:r>
              <a:rPr lang="ko-KR" altLang="ko-KR" sz="1400" b="1" dirty="0" err="1"/>
              <a:t>creation</a:t>
            </a:r>
            <a:r>
              <a:rPr lang="ko-KR" altLang="ko-KR" sz="1400" b="1" dirty="0"/>
              <a:t> and </a:t>
            </a:r>
            <a:r>
              <a:rPr lang="ko-KR" altLang="ko-KR" sz="1400" b="1" dirty="0" err="1"/>
              <a:t>rendering</a:t>
            </a:r>
            <a:r>
              <a:rPr lang="ko-KR" altLang="ko-KR" sz="1400" b="1" dirty="0"/>
              <a:t> of </a:t>
            </a:r>
            <a:r>
              <a:rPr lang="ko-KR" altLang="ko-KR" sz="1400" b="1" dirty="0" err="1"/>
              <a:t>shapes</a:t>
            </a:r>
            <a:r>
              <a:rPr lang="ko-KR" altLang="ko-KR" sz="1400" b="1" dirty="0"/>
              <a:t> and </a:t>
            </a:r>
            <a:r>
              <a:rPr lang="ko-KR" altLang="ko-KR" sz="1400" b="1" dirty="0" err="1"/>
              <a:t>textures</a:t>
            </a:r>
            <a:endParaRPr lang="en-US" altLang="ko-KR" sz="1400" b="1" dirty="0"/>
          </a:p>
          <a:p>
            <a:pPr marL="263525" indent="-263525">
              <a:buFont typeface="Wingdings" panose="05000000000000000000" pitchFamily="2" charset="2"/>
              <a:buChar char="v"/>
            </a:pPr>
            <a:endParaRPr lang="en-US" altLang="ko-KR" sz="1400" b="1" dirty="0"/>
          </a:p>
          <a:p>
            <a:r>
              <a:rPr lang="en-US" altLang="ko-KR" sz="1400" b="1" dirty="0"/>
              <a:t>(Previous Research)</a:t>
            </a:r>
          </a:p>
          <a:p>
            <a:pPr marL="263525" indent="-263525">
              <a:buFont typeface="Wingdings" panose="05000000000000000000" pitchFamily="2" charset="2"/>
              <a:buChar char="v"/>
            </a:pPr>
            <a:r>
              <a:rPr lang="en-US" altLang="ko-KR" sz="1400" b="1" dirty="0"/>
              <a:t>Realistic modeling ⇒ High responsiveness: </a:t>
            </a:r>
            <a:r>
              <a:rPr lang="en-US" altLang="ko-KR" sz="1000" b="1" dirty="0"/>
              <a:t>The Effect of Avatar Realism in Immersive Social Virtual Realities”, VRST 2017</a:t>
            </a:r>
            <a:endParaRPr lang="en-US" altLang="ko-KR" sz="1400" b="1" dirty="0"/>
          </a:p>
          <a:p>
            <a:pPr marL="263525" indent="-263525">
              <a:buFont typeface="Wingdings" panose="05000000000000000000" pitchFamily="2" charset="2"/>
              <a:buChar char="v"/>
            </a:pPr>
            <a:r>
              <a:rPr lang="en-US" altLang="ko-KR" sz="1400" b="1" dirty="0"/>
              <a:t>Pupil accommodation ⇒ High responsiveness : </a:t>
            </a:r>
            <a:r>
              <a:rPr lang="ko-KR" altLang="en-US" sz="1000" b="1" spc="-100" dirty="0"/>
              <a:t>“가상 아바타의 홍채색과 동공 조절에 따른 시각적 실재감에 대한 실감표현요소”</a:t>
            </a:r>
            <a:r>
              <a:rPr lang="en-US" altLang="ko-KR" sz="1000" b="1" spc="-100" dirty="0"/>
              <a:t>, </a:t>
            </a:r>
            <a:r>
              <a:rPr lang="ko-KR" altLang="en-US" sz="1000" b="1" spc="-100" dirty="0" err="1"/>
              <a:t>한국콘텐츠학회논문지</a:t>
            </a:r>
            <a:r>
              <a:rPr lang="en-US" altLang="ko-KR" sz="1000" b="1" spc="-100" dirty="0"/>
              <a:t>, 2014</a:t>
            </a:r>
            <a:endParaRPr lang="ko-KR" altLang="en-US" sz="1000" b="1" spc="-100" dirty="0"/>
          </a:p>
          <a:p>
            <a:pPr marL="263525" indent="-263525">
              <a:buFont typeface="Wingdings" panose="05000000000000000000" pitchFamily="2" charset="2"/>
              <a:buChar char="v"/>
            </a:pPr>
            <a:endParaRPr lang="ko-KR" altLang="en-US" sz="1400" b="1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F5B6679-7025-4E07-9772-7B91A7B71862}"/>
              </a:ext>
            </a:extLst>
          </p:cNvPr>
          <p:cNvSpPr/>
          <p:nvPr/>
        </p:nvSpPr>
        <p:spPr>
          <a:xfrm>
            <a:off x="1006209" y="5686290"/>
            <a:ext cx="6874812" cy="218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5" name="_x512400256" descr="EMB00001e1c38e1">
            <a:extLst>
              <a:ext uri="{FF2B5EF4-FFF2-40B4-BE49-F238E27FC236}">
                <a16:creationId xmlns:a16="http://schemas.microsoft.com/office/drawing/2014/main" id="{66F79CD2-0359-4A17-8EE1-63BB85FA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83" y="2865334"/>
            <a:ext cx="3579503" cy="290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_x512399392" descr="EMB00001e1c38e2">
            <a:extLst>
              <a:ext uri="{FF2B5EF4-FFF2-40B4-BE49-F238E27FC236}">
                <a16:creationId xmlns:a16="http://schemas.microsoft.com/office/drawing/2014/main" id="{51B27513-1C75-4B3B-9768-9B782EC49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15" y="3088649"/>
            <a:ext cx="4249506" cy="27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152EEB36-91E1-4675-8FBF-4BF59802ABB1}"/>
              </a:ext>
            </a:extLst>
          </p:cNvPr>
          <p:cNvSpPr/>
          <p:nvPr/>
        </p:nvSpPr>
        <p:spPr>
          <a:xfrm>
            <a:off x="2160055" y="5276324"/>
            <a:ext cx="2205231" cy="1692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tIns="0" bIns="0" anchor="ctr" anchorCtr="0">
            <a:spAutoFit/>
          </a:bodyPr>
          <a:lstStyle/>
          <a:p>
            <a:pPr algn="ctr" fontAlgn="base" latinLnBrk="0"/>
            <a:r>
              <a:rPr lang="en-US" altLang="ko-KR" sz="1100" b="1" kern="0" dirty="0">
                <a:solidFill>
                  <a:schemeClr val="bg1"/>
                </a:solidFill>
                <a:latin typeface="맑은 고딕" panose="020B0503020000020004" pitchFamily="50" charset="-127"/>
              </a:rPr>
              <a:t>Realistic Avatar ⇒ high score</a:t>
            </a:r>
            <a:endParaRPr lang="ko-KR" altLang="en-US" sz="1100" b="1" kern="0" dirty="0">
              <a:solidFill>
                <a:schemeClr val="bg1"/>
              </a:solidFill>
              <a:latin typeface="함초롬바탕" panose="02030604000101010101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C3EE149D-6C6B-4CA4-AF4E-A95800573F04}"/>
              </a:ext>
            </a:extLst>
          </p:cNvPr>
          <p:cNvSpPr/>
          <p:nvPr/>
        </p:nvSpPr>
        <p:spPr>
          <a:xfrm>
            <a:off x="6194484" y="5276324"/>
            <a:ext cx="2771328" cy="1692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tIns="0" bIns="0" anchor="ctr" anchorCtr="0">
            <a:spAutoFit/>
          </a:bodyPr>
          <a:lstStyle/>
          <a:p>
            <a:pPr algn="ctr" fontAlgn="base" latinLnBrk="0"/>
            <a:r>
              <a:rPr lang="en-US" altLang="ko-KR" sz="1100" b="1" kern="0" dirty="0">
                <a:solidFill>
                  <a:schemeClr val="bg1"/>
                </a:solidFill>
                <a:latin typeface="맑은 고딕" panose="020B0503020000020004" pitchFamily="50" charset="-127"/>
              </a:rPr>
              <a:t>Pupil accommodation ⇒ high score</a:t>
            </a:r>
            <a:endParaRPr lang="ko-KR" altLang="en-US" sz="1100" b="1" kern="0" dirty="0">
              <a:solidFill>
                <a:schemeClr val="bg1"/>
              </a:solidFill>
              <a:latin typeface="함초롬바탕" panose="02030604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09298-B395-42D7-A77C-3EBB8DED08A2}"/>
              </a:ext>
            </a:extLst>
          </p:cNvPr>
          <p:cNvSpPr txBox="1"/>
          <p:nvPr/>
        </p:nvSpPr>
        <p:spPr>
          <a:xfrm>
            <a:off x="836628" y="5811289"/>
            <a:ext cx="7088172" cy="338554"/>
          </a:xfrm>
          <a:prstGeom prst="rect">
            <a:avLst/>
          </a:prstGeom>
          <a:solidFill>
            <a:srgbClr val="8A000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altLang="ko-KR" dirty="0"/>
              <a:t>Cognitive science based Digital Human Evaluation Process</a:t>
            </a:r>
            <a:endParaRPr lang="ko-KR" altLang="en-US" dirty="0"/>
          </a:p>
        </p:txBody>
      </p:sp>
      <p:sp>
        <p:nvSpPr>
          <p:cNvPr id="11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3340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187519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7E2EF0A-29B7-4FAF-8789-B0D16876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-</a:t>
            </a:r>
            <a:fld id="{74839D2E-0B8F-47EA-A6BE-5BD1E3BF6FF8}" type="slidenum">
              <a:rPr lang="ko-KR" altLang="en-US" smtClean="0"/>
              <a:pPr/>
              <a:t>12</a:t>
            </a:fld>
            <a:r>
              <a:rPr lang="en-US" altLang="ko-KR"/>
              <a:t>-</a:t>
            </a:r>
            <a:endParaRPr lang="ko-KR" alt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2632E5A-90AC-43ED-86AA-C4ED4396D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5501"/>
            <a:ext cx="7571184" cy="604076"/>
          </a:xfrm>
        </p:spPr>
        <p:txBody>
          <a:bodyPr/>
          <a:lstStyle/>
          <a:p>
            <a:r>
              <a:rPr lang="en-US" altLang="ko-KR" sz="2800" dirty="0">
                <a:solidFill>
                  <a:srgbClr val="0069CD"/>
                </a:solidFill>
              </a:rPr>
              <a:t>User fooling rate</a:t>
            </a:r>
            <a:endParaRPr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2929A450-4020-4993-A006-3373300A8C14}"/>
              </a:ext>
            </a:extLst>
          </p:cNvPr>
          <p:cNvSpPr/>
          <p:nvPr/>
        </p:nvSpPr>
        <p:spPr>
          <a:xfrm>
            <a:off x="457200" y="3512304"/>
            <a:ext cx="8064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MalgunGothic"/>
              </a:rPr>
              <a:t>Nagano, Koki, et al. "</a:t>
            </a:r>
            <a:r>
              <a:rPr lang="en-US" altLang="ko-KR" sz="1200" dirty="0" err="1">
                <a:solidFill>
                  <a:srgbClr val="000000"/>
                </a:solidFill>
                <a:latin typeface="MalgunGothic"/>
              </a:rPr>
              <a:t>paGAN</a:t>
            </a:r>
            <a:r>
              <a:rPr lang="en-US" altLang="ko-KR" sz="1200" dirty="0">
                <a:solidFill>
                  <a:srgbClr val="000000"/>
                </a:solidFill>
                <a:latin typeface="MalgunGothic"/>
              </a:rPr>
              <a:t>: real-time avatars using dynamic textures." ACM Transactions on Graphics (TOG) 37.6 (2018): 1-12</a:t>
            </a:r>
            <a:r>
              <a:rPr lang="en-US" altLang="ko-KR" sz="1200" dirty="0"/>
              <a:t> </a:t>
            </a:r>
            <a:endParaRPr lang="ko-KR" altLang="en-US" sz="12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EB02596-B9A5-4E3C-A833-86ECE095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1811398"/>
          </a:xfrm>
          <a:prstGeom prst="rect">
            <a:avLst/>
          </a:prstGeom>
        </p:spPr>
      </p:pic>
      <p:sp>
        <p:nvSpPr>
          <p:cNvPr id="6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3340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826218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2AB2E-6CE8-4295-B30F-DCD3F995D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04" y="98343"/>
            <a:ext cx="7571184" cy="604076"/>
          </a:xfrm>
        </p:spPr>
        <p:txBody>
          <a:bodyPr>
            <a:normAutofit/>
          </a:bodyPr>
          <a:lstStyle/>
          <a:p>
            <a:r>
              <a:rPr lang="en-US" altLang="ko-KR" sz="2800" dirty="0">
                <a:solidFill>
                  <a:srgbClr val="0069CD"/>
                </a:solidFill>
              </a:rPr>
              <a:t>Previous Work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D5BFA9-A09D-457A-A6D7-CEACFF9B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-</a:t>
            </a:r>
            <a:fld id="{74839D2E-0B8F-47EA-A6BE-5BD1E3BF6FF8}" type="slidenum">
              <a:rPr lang="ko-KR" altLang="en-US" smtClean="0"/>
              <a:pPr/>
              <a:t>13</a:t>
            </a:fld>
            <a:r>
              <a:rPr lang="en-US" altLang="ko-KR"/>
              <a:t>-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86DA6A1-0602-4EC8-82DC-529B9C4A3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3" y="1890731"/>
            <a:ext cx="4763671" cy="3227777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15B36E7A-B3AA-4DC9-B817-AB73565D5878}"/>
              </a:ext>
            </a:extLst>
          </p:cNvPr>
          <p:cNvSpPr/>
          <p:nvPr/>
        </p:nvSpPr>
        <p:spPr>
          <a:xfrm>
            <a:off x="1437385" y="5139999"/>
            <a:ext cx="22145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/>
              <a:t>PaGAN2 – by </a:t>
            </a:r>
            <a:r>
              <a:rPr lang="en-US" altLang="ko-KR" sz="1400" b="1" dirty="0" err="1"/>
              <a:t>PinScreen</a:t>
            </a:r>
            <a:endParaRPr lang="ko-KR" altLang="en-US" sz="1400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997BA5E-2493-4AE1-8309-C05410711990}"/>
              </a:ext>
            </a:extLst>
          </p:cNvPr>
          <p:cNvSpPr/>
          <p:nvPr/>
        </p:nvSpPr>
        <p:spPr>
          <a:xfrm>
            <a:off x="1862795" y="4832222"/>
            <a:ext cx="5164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UE4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4F9B7A12-1406-4DA2-B943-1E94EA6F6687}"/>
              </a:ext>
            </a:extLst>
          </p:cNvPr>
          <p:cNvSpPr/>
          <p:nvPr/>
        </p:nvSpPr>
        <p:spPr>
          <a:xfrm>
            <a:off x="3649406" y="4810731"/>
            <a:ext cx="12488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UE4+PaGAN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BEEEFF1-1040-4D86-8D69-F28400A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81" y="3103018"/>
            <a:ext cx="3779039" cy="2006962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F61CA245-5833-4F25-A002-7ECC0ED00791}"/>
              </a:ext>
            </a:extLst>
          </p:cNvPr>
          <p:cNvSpPr/>
          <p:nvPr/>
        </p:nvSpPr>
        <p:spPr>
          <a:xfrm>
            <a:off x="5564267" y="5118508"/>
            <a:ext cx="3099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/>
              <a:t>N. Shipley – Reverse </a:t>
            </a:r>
            <a:r>
              <a:rPr lang="en-US" altLang="ko-KR" sz="1400" b="1" dirty="0" err="1"/>
              <a:t>Toonification</a:t>
            </a:r>
            <a:endParaRPr lang="ko-KR" altLang="en-US" sz="1400" dirty="0"/>
          </a:p>
        </p:txBody>
      </p:sp>
      <p:sp>
        <p:nvSpPr>
          <p:cNvPr id="11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3340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96020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3340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D5BFA9-A09D-457A-A6D7-CEACFF9B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-</a:t>
            </a:r>
            <a:fld id="{74839D2E-0B8F-47EA-A6BE-5BD1E3BF6FF8}" type="slidenum">
              <a:rPr lang="ko-KR" altLang="en-US" smtClean="0"/>
              <a:pPr/>
              <a:t>14</a:t>
            </a:fld>
            <a:r>
              <a:rPr lang="en-US" altLang="ko-KR"/>
              <a:t>-</a:t>
            </a:r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C833BAC-43E0-43B4-974A-FFB109D32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4" y="1413532"/>
            <a:ext cx="2762712" cy="138135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6180386-652C-401F-980E-A6A5E1CE5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399572"/>
            <a:ext cx="1381356" cy="138135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C5736D0-7236-4096-918D-DA19275AB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086" y="1399572"/>
            <a:ext cx="2790632" cy="139531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6E91C80-25A7-4E83-8354-49F50291F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399572"/>
            <a:ext cx="1395316" cy="139531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A4F4223-D66C-483E-AAC4-64182100E8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83"/>
          <a:stretch/>
        </p:blipFill>
        <p:spPr>
          <a:xfrm>
            <a:off x="4493524" y="3119235"/>
            <a:ext cx="4655308" cy="24997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9AD43B38-6B04-4BC3-AD8D-5EEE939F6D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883"/>
          <a:stretch/>
        </p:blipFill>
        <p:spPr>
          <a:xfrm>
            <a:off x="778" y="4355125"/>
            <a:ext cx="4655308" cy="24997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77C5685-5469-43CA-8EC5-6F19F435F600}"/>
              </a:ext>
            </a:extLst>
          </p:cNvPr>
          <p:cNvSpPr txBox="1"/>
          <p:nvPr/>
        </p:nvSpPr>
        <p:spPr>
          <a:xfrm>
            <a:off x="-504" y="4358470"/>
            <a:ext cx="324032" cy="3254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CG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A4FAED-38F6-4FF6-A433-AEF4CA542C53}"/>
              </a:ext>
            </a:extLst>
          </p:cNvPr>
          <p:cNvSpPr txBox="1"/>
          <p:nvPr/>
        </p:nvSpPr>
        <p:spPr>
          <a:xfrm>
            <a:off x="200404" y="1424259"/>
            <a:ext cx="699188" cy="19842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</a:rPr>
              <a:t>cartoon</a:t>
            </a:r>
            <a:r>
              <a:rPr lang="ko-KR" altLang="en-US" sz="1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957DB6-E966-4CC4-8C23-B2B88AC0BF7E}"/>
              </a:ext>
            </a:extLst>
          </p:cNvPr>
          <p:cNvSpPr txBox="1"/>
          <p:nvPr/>
        </p:nvSpPr>
        <p:spPr>
          <a:xfrm>
            <a:off x="2471576" y="4358206"/>
            <a:ext cx="1524360" cy="3254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Real(Transformed)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D34FE9-7424-4CB7-B1B5-21AFC1D9A4B5}"/>
              </a:ext>
            </a:extLst>
          </p:cNvPr>
          <p:cNvSpPr txBox="1"/>
          <p:nvPr/>
        </p:nvSpPr>
        <p:spPr>
          <a:xfrm>
            <a:off x="4536000" y="3133459"/>
            <a:ext cx="324032" cy="3254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CG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0183C2-23E1-477A-9B5B-E6CA85F8A6AF}"/>
              </a:ext>
            </a:extLst>
          </p:cNvPr>
          <p:cNvSpPr txBox="1"/>
          <p:nvPr/>
        </p:nvSpPr>
        <p:spPr>
          <a:xfrm>
            <a:off x="1592406" y="1413532"/>
            <a:ext cx="1251402" cy="20915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</a:rPr>
              <a:t>Real(Transformed)</a:t>
            </a:r>
            <a:endParaRPr lang="ko-KR" altLang="en-US" sz="1000" b="1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86375C-D5D2-4C7D-AE71-5C57712FD4E9}"/>
              </a:ext>
            </a:extLst>
          </p:cNvPr>
          <p:cNvSpPr txBox="1"/>
          <p:nvPr/>
        </p:nvSpPr>
        <p:spPr>
          <a:xfrm>
            <a:off x="3134230" y="1401450"/>
            <a:ext cx="777544" cy="2212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</a:rPr>
              <a:t>Original</a:t>
            </a:r>
            <a:endParaRPr lang="ko-KR" altLang="en-US" sz="1000" b="1" dirty="0">
              <a:solidFill>
                <a:schemeClr val="bg1"/>
              </a:solidFill>
            </a:endParaRPr>
          </a:p>
        </p:txBody>
      </p:sp>
      <p:sp>
        <p:nvSpPr>
          <p:cNvPr id="30" name="제목 1">
            <a:extLst>
              <a:ext uri="{FF2B5EF4-FFF2-40B4-BE49-F238E27FC236}">
                <a16:creationId xmlns:a16="http://schemas.microsoft.com/office/drawing/2014/main" id="{20FB07C7-2F1D-4B11-9E75-1E87D78C3959}"/>
              </a:ext>
            </a:extLst>
          </p:cNvPr>
          <p:cNvSpPr txBox="1">
            <a:spLocks/>
          </p:cNvSpPr>
          <p:nvPr/>
        </p:nvSpPr>
        <p:spPr>
          <a:xfrm>
            <a:off x="158304" y="98343"/>
            <a:ext cx="7571184" cy="60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defRPr>
            </a:lvl1pPr>
          </a:lstStyle>
          <a:p>
            <a:r>
              <a:rPr lang="en-US" altLang="ko-KR" sz="2800">
                <a:solidFill>
                  <a:srgbClr val="0069CD"/>
                </a:solidFill>
              </a:rPr>
              <a:t>Previous Work</a:t>
            </a:r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717CA2-833A-4D7A-BC4A-AFDC07866740}"/>
              </a:ext>
            </a:extLst>
          </p:cNvPr>
          <p:cNvSpPr txBox="1"/>
          <p:nvPr/>
        </p:nvSpPr>
        <p:spPr>
          <a:xfrm>
            <a:off x="4669434" y="1412725"/>
            <a:ext cx="699188" cy="19842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</a:rPr>
              <a:t>cartoon</a:t>
            </a:r>
            <a:r>
              <a:rPr lang="ko-KR" altLang="en-US" sz="1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FEEC66-155B-40AA-B244-6E18B5CE3B50}"/>
              </a:ext>
            </a:extLst>
          </p:cNvPr>
          <p:cNvSpPr txBox="1"/>
          <p:nvPr/>
        </p:nvSpPr>
        <p:spPr>
          <a:xfrm>
            <a:off x="6061436" y="1401998"/>
            <a:ext cx="1251402" cy="20915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</a:rPr>
              <a:t>Real(Transformed)</a:t>
            </a:r>
            <a:endParaRPr lang="ko-KR" altLang="en-US" sz="10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CDC7D5-7E35-4DCD-B885-AF804EE76D79}"/>
              </a:ext>
            </a:extLst>
          </p:cNvPr>
          <p:cNvSpPr txBox="1"/>
          <p:nvPr/>
        </p:nvSpPr>
        <p:spPr>
          <a:xfrm>
            <a:off x="7603260" y="1389916"/>
            <a:ext cx="777544" cy="2212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</a:rPr>
              <a:t>Original</a:t>
            </a:r>
            <a:endParaRPr lang="ko-KR" altLang="en-US" sz="1000" b="1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AED97E-2F0C-4F8C-A7C9-B98544A047A2}"/>
              </a:ext>
            </a:extLst>
          </p:cNvPr>
          <p:cNvSpPr txBox="1"/>
          <p:nvPr/>
        </p:nvSpPr>
        <p:spPr>
          <a:xfrm>
            <a:off x="6684538" y="3139006"/>
            <a:ext cx="1524360" cy="3254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Real(Transformed)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76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6F85A4-4339-41CB-8E44-7CF370A6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06069"/>
            <a:ext cx="7571184" cy="604076"/>
          </a:xfrm>
        </p:spPr>
        <p:txBody>
          <a:bodyPr/>
          <a:lstStyle/>
          <a:p>
            <a:r>
              <a:rPr lang="en-US" altLang="ko-KR" sz="2800" dirty="0">
                <a:solidFill>
                  <a:srgbClr val="0069CD"/>
                </a:solidFill>
              </a:rPr>
              <a:t>Examples of Digital Human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607BA18-22CE-4F38-9E47-B17DC160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-</a:t>
            </a:r>
            <a:fld id="{74839D2E-0B8F-47EA-A6BE-5BD1E3BF6FF8}" type="slidenum">
              <a:rPr lang="ko-KR" altLang="en-US" smtClean="0"/>
              <a:pPr/>
              <a:t>15</a:t>
            </a:fld>
            <a:r>
              <a:rPr lang="en-US" altLang="ko-KR"/>
              <a:t>-</a:t>
            </a:r>
            <a:endParaRPr lang="ko-KR" altLang="en-US" dirty="0"/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A610D0C6-E78C-484C-BEC8-0A0252DFC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185387"/>
              </p:ext>
            </p:extLst>
          </p:nvPr>
        </p:nvGraphicFramePr>
        <p:xfrm>
          <a:off x="1411067" y="3702697"/>
          <a:ext cx="6257277" cy="239330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85759">
                  <a:extLst>
                    <a:ext uri="{9D8B030D-6E8A-4147-A177-3AD203B41FA5}">
                      <a16:colId xmlns:a16="http://schemas.microsoft.com/office/drawing/2014/main" val="1202390160"/>
                    </a:ext>
                  </a:extLst>
                </a:gridCol>
                <a:gridCol w="2085759">
                  <a:extLst>
                    <a:ext uri="{9D8B030D-6E8A-4147-A177-3AD203B41FA5}">
                      <a16:colId xmlns:a16="http://schemas.microsoft.com/office/drawing/2014/main" val="3995376495"/>
                    </a:ext>
                  </a:extLst>
                </a:gridCol>
                <a:gridCol w="2085759">
                  <a:extLst>
                    <a:ext uri="{9D8B030D-6E8A-4147-A177-3AD203B41FA5}">
                      <a16:colId xmlns:a16="http://schemas.microsoft.com/office/drawing/2014/main" val="2520542028"/>
                    </a:ext>
                  </a:extLst>
                </a:gridCol>
              </a:tblGrid>
              <a:tr h="2506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/>
                        <a:t>“The Heretic”, Unity</a:t>
                      </a:r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/>
                        <a:t>“SU-A”, Unity</a:t>
                      </a:r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/>
                        <a:t>“The Last of US Part II”</a:t>
                      </a:r>
                      <a:endParaRPr lang="en-US" altLang="ko-KR" sz="1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848145"/>
                  </a:ext>
                </a:extLst>
              </a:tr>
              <a:tr h="1907737"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014911"/>
                  </a:ext>
                </a:extLst>
              </a:tr>
              <a:tr h="2349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/>
                        <a:t>Unity, 2019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err="1">
                          <a:latin typeface="+mn-lt"/>
                        </a:rPr>
                        <a:t>Onmind</a:t>
                      </a:r>
                      <a:r>
                        <a:rPr lang="en-US" altLang="ko-KR" sz="900" dirty="0"/>
                        <a:t>, 2019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dirty="0"/>
                        <a:t>Naughty Dog, 2020</a:t>
                      </a:r>
                      <a:endParaRPr lang="en-US" altLang="ko-KR" sz="9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802091"/>
                  </a:ext>
                </a:extLst>
              </a:tr>
            </a:tbl>
          </a:graphicData>
        </a:graphic>
      </p:graphicFrame>
      <p:pic>
        <p:nvPicPr>
          <p:cNvPr id="13" name="Picture 1">
            <a:extLst>
              <a:ext uri="{FF2B5EF4-FFF2-40B4-BE49-F238E27FC236}">
                <a16:creationId xmlns:a16="http://schemas.microsoft.com/office/drawing/2014/main" id="{3AD94631-1AE4-4544-9CC8-D1767B428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484" r="5997"/>
          <a:stretch/>
        </p:blipFill>
        <p:spPr>
          <a:xfrm>
            <a:off x="3575698" y="4080794"/>
            <a:ext cx="1884349" cy="1672277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A508253B-F9F3-4839-9BF7-51D255425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356199"/>
              </p:ext>
            </p:extLst>
          </p:nvPr>
        </p:nvGraphicFramePr>
        <p:xfrm>
          <a:off x="1411067" y="1165378"/>
          <a:ext cx="6257277" cy="239330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85759">
                  <a:extLst>
                    <a:ext uri="{9D8B030D-6E8A-4147-A177-3AD203B41FA5}">
                      <a16:colId xmlns:a16="http://schemas.microsoft.com/office/drawing/2014/main" val="1202390160"/>
                    </a:ext>
                  </a:extLst>
                </a:gridCol>
                <a:gridCol w="2085759">
                  <a:extLst>
                    <a:ext uri="{9D8B030D-6E8A-4147-A177-3AD203B41FA5}">
                      <a16:colId xmlns:a16="http://schemas.microsoft.com/office/drawing/2014/main" val="3995376495"/>
                    </a:ext>
                  </a:extLst>
                </a:gridCol>
                <a:gridCol w="2085759">
                  <a:extLst>
                    <a:ext uri="{9D8B030D-6E8A-4147-A177-3AD203B41FA5}">
                      <a16:colId xmlns:a16="http://schemas.microsoft.com/office/drawing/2014/main" val="2520542028"/>
                    </a:ext>
                  </a:extLst>
                </a:gridCol>
              </a:tblGrid>
              <a:tr h="2506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/>
                        <a:t>“Siren”, Unreal 4</a:t>
                      </a:r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/>
                        <a:t>“Vincent”, Unreal 4</a:t>
                      </a:r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/>
                        <a:t>“Troll”, Unreal 4</a:t>
                      </a:r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848145"/>
                  </a:ext>
                </a:extLst>
              </a:tr>
              <a:tr h="1907737"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014911"/>
                  </a:ext>
                </a:extLst>
              </a:tr>
              <a:tr h="2349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atin typeface="+mn-lt"/>
                        </a:rPr>
                        <a:t>Epic Games,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atin typeface="+mn-lt"/>
                        </a:rPr>
                        <a:t>Giant</a:t>
                      </a:r>
                      <a:r>
                        <a:rPr lang="ko-KR" altLang="en-US" sz="900" b="0" dirty="0">
                          <a:latin typeface="+mn-lt"/>
                        </a:rPr>
                        <a:t> </a:t>
                      </a:r>
                      <a:r>
                        <a:rPr lang="en-US" altLang="ko-KR" sz="900" b="0" dirty="0">
                          <a:latin typeface="+mn-lt"/>
                        </a:rPr>
                        <a:t>Step</a:t>
                      </a:r>
                      <a:r>
                        <a:rPr lang="en-US" altLang="ko-KR" sz="900" dirty="0"/>
                        <a:t>, 2019</a:t>
                      </a:r>
                      <a:endParaRPr lang="en-US" altLang="ko-KR" sz="9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atin typeface="+mn-lt"/>
                        </a:rPr>
                        <a:t>Epic Games, 2019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802091"/>
                  </a:ext>
                </a:extLst>
              </a:tr>
            </a:tbl>
          </a:graphicData>
        </a:graphic>
      </p:graphicFrame>
      <p:pic>
        <p:nvPicPr>
          <p:cNvPr id="22" name="그림 21">
            <a:extLst>
              <a:ext uri="{FF2B5EF4-FFF2-40B4-BE49-F238E27FC236}">
                <a16:creationId xmlns:a16="http://schemas.microsoft.com/office/drawing/2014/main" id="{0F48DE4C-75A3-4B15-AE59-A2767F69F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578" y="1540865"/>
            <a:ext cx="1764227" cy="167452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0FE3E93-D794-4E95-A905-7DA2014A6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60" r="12158"/>
          <a:stretch/>
        </p:blipFill>
        <p:spPr>
          <a:xfrm>
            <a:off x="1488234" y="4080794"/>
            <a:ext cx="1926532" cy="168674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1AD646A-3D97-4255-BF70-B198B18846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5" r="16284"/>
          <a:stretch/>
        </p:blipFill>
        <p:spPr>
          <a:xfrm>
            <a:off x="5620979" y="4081872"/>
            <a:ext cx="1926532" cy="16711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461EC7-A020-421B-8CD6-EE799E0DD2C6}"/>
              </a:ext>
            </a:extLst>
          </p:cNvPr>
          <p:cNvSpPr txBox="1"/>
          <p:nvPr/>
        </p:nvSpPr>
        <p:spPr>
          <a:xfrm>
            <a:off x="1654244" y="711362"/>
            <a:ext cx="577092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High Cost, Conventional pipeline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3D6F2C3-D039-4B93-8ABB-8C7CFB18B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b="11641"/>
          <a:stretch>
            <a:fillRect/>
          </a:stretch>
        </p:blipFill>
        <p:spPr>
          <a:xfrm>
            <a:off x="3575698" y="1539549"/>
            <a:ext cx="1788388" cy="167227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63568A0-8B44-4A6B-8CEB-36E5C83569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0" r="23891" b="11435"/>
          <a:stretch/>
        </p:blipFill>
        <p:spPr>
          <a:xfrm>
            <a:off x="5604475" y="1528747"/>
            <a:ext cx="1860188" cy="1666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170D7E-6123-470D-B5C5-05EA40F49A60}"/>
              </a:ext>
            </a:extLst>
          </p:cNvPr>
          <p:cNvSpPr txBox="1"/>
          <p:nvPr/>
        </p:nvSpPr>
        <p:spPr>
          <a:xfrm>
            <a:off x="8460432" y="11653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3340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66739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607BA18-22CE-4F38-9E47-B17DC160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-</a:t>
            </a:r>
            <a:fld id="{74839D2E-0B8F-47EA-A6BE-5BD1E3BF6FF8}" type="slidenum">
              <a:rPr lang="ko-KR" altLang="en-US" smtClean="0"/>
              <a:pPr/>
              <a:t>16</a:t>
            </a:fld>
            <a:r>
              <a:rPr lang="en-US" altLang="ko-KR"/>
              <a:t>-</a:t>
            </a:r>
            <a:endParaRPr lang="ko-KR" altLang="en-US" dirty="0"/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A610D0C6-E78C-484C-BEC8-0A0252DFC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995296"/>
              </p:ext>
            </p:extLst>
          </p:nvPr>
        </p:nvGraphicFramePr>
        <p:xfrm>
          <a:off x="1632311" y="3733177"/>
          <a:ext cx="6257277" cy="239330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85759">
                  <a:extLst>
                    <a:ext uri="{9D8B030D-6E8A-4147-A177-3AD203B41FA5}">
                      <a16:colId xmlns:a16="http://schemas.microsoft.com/office/drawing/2014/main" val="1202390160"/>
                    </a:ext>
                  </a:extLst>
                </a:gridCol>
                <a:gridCol w="2085759">
                  <a:extLst>
                    <a:ext uri="{9D8B030D-6E8A-4147-A177-3AD203B41FA5}">
                      <a16:colId xmlns:a16="http://schemas.microsoft.com/office/drawing/2014/main" val="3995376495"/>
                    </a:ext>
                  </a:extLst>
                </a:gridCol>
                <a:gridCol w="2085759">
                  <a:extLst>
                    <a:ext uri="{9D8B030D-6E8A-4147-A177-3AD203B41FA5}">
                      <a16:colId xmlns:a16="http://schemas.microsoft.com/office/drawing/2014/main" val="2520542028"/>
                    </a:ext>
                  </a:extLst>
                </a:gridCol>
              </a:tblGrid>
              <a:tr h="2506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/>
                        <a:t>“Liam</a:t>
                      </a:r>
                      <a:r>
                        <a:rPr lang="ko-KR" altLang="en-US" sz="1000" dirty="0"/>
                        <a:t> </a:t>
                      </a:r>
                      <a:r>
                        <a:rPr lang="en-US" altLang="ko-KR" sz="1000" dirty="0" err="1"/>
                        <a:t>Nikuro</a:t>
                      </a:r>
                      <a:r>
                        <a:rPr lang="en-US" altLang="ko-KR" sz="1000" dirty="0"/>
                        <a:t>”</a:t>
                      </a:r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/>
                        <a:t>“Rosy”</a:t>
                      </a:r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/>
                        <a:t>“</a:t>
                      </a:r>
                      <a:r>
                        <a:rPr lang="en-US" altLang="ko-KR" sz="1000" dirty="0" err="1"/>
                        <a:t>Reah</a:t>
                      </a:r>
                      <a:r>
                        <a:rPr lang="en-US" altLang="ko-KR" sz="1000" dirty="0"/>
                        <a:t> </a:t>
                      </a:r>
                      <a:r>
                        <a:rPr lang="en-US" altLang="ko-KR" sz="1000" dirty="0" err="1"/>
                        <a:t>Keem</a:t>
                      </a:r>
                      <a:r>
                        <a:rPr lang="en-US" altLang="ko-KR" sz="1000" dirty="0"/>
                        <a:t>”</a:t>
                      </a:r>
                      <a:endParaRPr lang="en-US" altLang="ko-KR" sz="1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848145"/>
                  </a:ext>
                </a:extLst>
              </a:tr>
              <a:tr h="1907737"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014911"/>
                  </a:ext>
                </a:extLst>
              </a:tr>
              <a:tr h="2349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atin typeface="+mn-lt"/>
                        </a:rPr>
                        <a:t>1SEC Inc.</a:t>
                      </a:r>
                      <a:r>
                        <a:rPr lang="en-US" altLang="ko-KR" sz="900" dirty="0"/>
                        <a:t>, 2019</a:t>
                      </a:r>
                      <a:endParaRPr lang="en-US" altLang="ko-KR" sz="9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err="1">
                          <a:latin typeface="+mn-lt"/>
                        </a:rPr>
                        <a:t>Sidus</a:t>
                      </a:r>
                      <a:r>
                        <a:rPr lang="en-US" altLang="ko-KR" sz="900" b="0" dirty="0">
                          <a:latin typeface="+mn-lt"/>
                        </a:rPr>
                        <a:t>-X</a:t>
                      </a:r>
                      <a:r>
                        <a:rPr lang="en-US" altLang="ko-KR" sz="900" dirty="0"/>
                        <a:t>, 2020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900" b="0" dirty="0">
                          <a:latin typeface="+mn-lt"/>
                        </a:rPr>
                        <a:t>㈜</a:t>
                      </a:r>
                      <a:r>
                        <a:rPr lang="en-US" altLang="ko-KR" sz="900" dirty="0"/>
                        <a:t>LG, 2020</a:t>
                      </a:r>
                      <a:endParaRPr lang="en-US" altLang="ko-KR" sz="9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802091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A508253B-F9F3-4839-9BF7-51D255425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114134"/>
              </p:ext>
            </p:extLst>
          </p:nvPr>
        </p:nvGraphicFramePr>
        <p:xfrm>
          <a:off x="1632311" y="1195858"/>
          <a:ext cx="6257277" cy="239330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85759">
                  <a:extLst>
                    <a:ext uri="{9D8B030D-6E8A-4147-A177-3AD203B41FA5}">
                      <a16:colId xmlns:a16="http://schemas.microsoft.com/office/drawing/2014/main" val="1202390160"/>
                    </a:ext>
                  </a:extLst>
                </a:gridCol>
                <a:gridCol w="2085759">
                  <a:extLst>
                    <a:ext uri="{9D8B030D-6E8A-4147-A177-3AD203B41FA5}">
                      <a16:colId xmlns:a16="http://schemas.microsoft.com/office/drawing/2014/main" val="3995376495"/>
                    </a:ext>
                  </a:extLst>
                </a:gridCol>
                <a:gridCol w="2085759">
                  <a:extLst>
                    <a:ext uri="{9D8B030D-6E8A-4147-A177-3AD203B41FA5}">
                      <a16:colId xmlns:a16="http://schemas.microsoft.com/office/drawing/2014/main" val="2520542028"/>
                    </a:ext>
                  </a:extLst>
                </a:gridCol>
              </a:tblGrid>
              <a:tr h="2506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/>
                        <a:t>“Lil</a:t>
                      </a:r>
                      <a:r>
                        <a:rPr lang="ko-KR" altLang="en-US" sz="1000" dirty="0"/>
                        <a:t> </a:t>
                      </a:r>
                      <a:r>
                        <a:rPr lang="en-US" altLang="ko-KR" sz="1000" dirty="0" err="1"/>
                        <a:t>Miquela</a:t>
                      </a:r>
                      <a:r>
                        <a:rPr lang="en-US" altLang="ko-KR" sz="1000" dirty="0"/>
                        <a:t>”</a:t>
                      </a:r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/>
                        <a:t>“</a:t>
                      </a:r>
                      <a:r>
                        <a:rPr lang="en-US" altLang="ko-KR" sz="1000" dirty="0" err="1"/>
                        <a:t>Shudu</a:t>
                      </a:r>
                      <a:r>
                        <a:rPr lang="en-US" altLang="ko-KR" sz="1000" dirty="0"/>
                        <a:t>”</a:t>
                      </a:r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/>
                        <a:t>“</a:t>
                      </a:r>
                      <a:r>
                        <a:rPr lang="en-US" altLang="ko-KR" sz="1000" dirty="0" err="1"/>
                        <a:t>Imma</a:t>
                      </a:r>
                      <a:r>
                        <a:rPr lang="en-US" altLang="ko-KR" sz="1000" dirty="0"/>
                        <a:t>”</a:t>
                      </a:r>
                      <a:endParaRPr lang="en-US" altLang="ko-KR" sz="1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848145"/>
                  </a:ext>
                </a:extLst>
              </a:tr>
              <a:tr h="1907737"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014911"/>
                  </a:ext>
                </a:extLst>
              </a:tr>
              <a:tr h="2349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err="1">
                          <a:latin typeface="+mn-lt"/>
                        </a:rPr>
                        <a:t>Brud</a:t>
                      </a:r>
                      <a:r>
                        <a:rPr lang="en-US" altLang="ko-KR" sz="900" b="0" dirty="0">
                          <a:latin typeface="+mn-lt"/>
                        </a:rPr>
                        <a:t>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err="1"/>
                        <a:t>TheDiigitals</a:t>
                      </a:r>
                      <a:r>
                        <a:rPr lang="en-US" altLang="ko-KR" sz="900" dirty="0"/>
                        <a:t>, 2017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dirty="0"/>
                        <a:t>Aww Inc., 2018</a:t>
                      </a:r>
                      <a:endParaRPr lang="en-US" altLang="ko-KR" sz="9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802091"/>
                  </a:ext>
                </a:extLst>
              </a:tr>
            </a:tbl>
          </a:graphicData>
        </a:graphic>
      </p:graphicFrame>
      <p:pic>
        <p:nvPicPr>
          <p:cNvPr id="19" name="그림 18">
            <a:extLst>
              <a:ext uri="{FF2B5EF4-FFF2-40B4-BE49-F238E27FC236}">
                <a16:creationId xmlns:a16="http://schemas.microsoft.com/office/drawing/2014/main" id="{18ED9432-97B8-4077-A2A8-62D2699AA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71" y="1572487"/>
            <a:ext cx="1763262" cy="167367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B8904E2-70B4-4FCD-BE0A-6865180A65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3844" r="8127" b="27834"/>
          <a:stretch/>
        </p:blipFill>
        <p:spPr>
          <a:xfrm>
            <a:off x="1840912" y="1575095"/>
            <a:ext cx="1609174" cy="167106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6F43BEB-D4E7-4924-AA0A-946488BA24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8"/>
          <a:stretch/>
        </p:blipFill>
        <p:spPr>
          <a:xfrm>
            <a:off x="3644552" y="1568979"/>
            <a:ext cx="2106353" cy="167628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B37E7B3-6A5F-4692-8563-B46EBC6804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6" b="33108"/>
          <a:stretch/>
        </p:blipFill>
        <p:spPr>
          <a:xfrm>
            <a:off x="5908434" y="4038471"/>
            <a:ext cx="1800199" cy="178271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6A7CCB1-8AB2-4371-BDE7-4C16F6BA54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24" y="4039006"/>
            <a:ext cx="1782179" cy="17821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B6CD0A3-BE07-46CB-A172-A0640E7B42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t="9190" r="19656" b="32540"/>
          <a:stretch/>
        </p:blipFill>
        <p:spPr>
          <a:xfrm>
            <a:off x="1862612" y="4038471"/>
            <a:ext cx="1544655" cy="1782179"/>
          </a:xfrm>
          <a:prstGeom prst="rect">
            <a:avLst/>
          </a:prstGeom>
        </p:spPr>
      </p:pic>
      <p:sp>
        <p:nvSpPr>
          <p:cNvPr id="17" name="제목 1">
            <a:extLst>
              <a:ext uri="{FF2B5EF4-FFF2-40B4-BE49-F238E27FC236}">
                <a16:creationId xmlns:a16="http://schemas.microsoft.com/office/drawing/2014/main" id="{ECBE2653-64DB-46F3-90E1-30C91C802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06069"/>
            <a:ext cx="7571184" cy="604076"/>
          </a:xfrm>
        </p:spPr>
        <p:txBody>
          <a:bodyPr/>
          <a:lstStyle/>
          <a:p>
            <a:r>
              <a:rPr lang="en-US" altLang="ko-KR" sz="2800" dirty="0">
                <a:solidFill>
                  <a:srgbClr val="0069CD"/>
                </a:solidFill>
              </a:rPr>
              <a:t>Examples of Digital Human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C4531A-BF10-4143-924B-FA2D234B1FD2}"/>
              </a:ext>
            </a:extLst>
          </p:cNvPr>
          <p:cNvSpPr txBox="1"/>
          <p:nvPr/>
        </p:nvSpPr>
        <p:spPr>
          <a:xfrm>
            <a:off x="1654244" y="741842"/>
            <a:ext cx="577092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High Cost, Conventional pipeline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3340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0175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0258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cs typeface="ＭＳ Ｐゴシック" pitchFamily="-84" charset="-128"/>
              </a:rPr>
              <a:t>Compliance with </a:t>
            </a:r>
            <a:br>
              <a:rPr lang="en-US" dirty="0">
                <a:cs typeface="ＭＳ Ｐゴシック" pitchFamily="-84" charset="-128"/>
              </a:rPr>
            </a:br>
            <a:r>
              <a:rPr lang="en-US" dirty="0">
                <a:cs typeface="ＭＳ Ｐゴシック" pitchFamily="-84" charset="-128"/>
              </a:rPr>
              <a:t>IEEE Standards Policies and Procedures</a:t>
            </a:r>
          </a:p>
        </p:txBody>
      </p:sp>
      <p:sp>
        <p:nvSpPr>
          <p:cNvPr id="174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BEED3A-6D63-9244-B6A1-DC72C373F3D9}" type="slidenum">
              <a:rPr lang="en-US"/>
              <a:pPr/>
              <a:t>1</a:t>
            </a:fld>
            <a:endParaRPr lang="en-US" sz="1400">
              <a:latin typeface="Myriad Pro" charset="0"/>
            </a:endParaRPr>
          </a:p>
        </p:txBody>
      </p:sp>
      <p:sp>
        <p:nvSpPr>
          <p:cNvPr id="17411" name="Text Box 4"/>
          <p:cNvSpPr>
            <a:spLocks noGrp="1" noChangeArrowheads="1"/>
          </p:cNvSpPr>
          <p:nvPr>
            <p:ph idx="4294967295"/>
          </p:nvPr>
        </p:nvSpPr>
        <p:spPr>
          <a:xfrm>
            <a:off x="457200" y="1219200"/>
            <a:ext cx="8229600" cy="47053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sz="1200" b="1" dirty="0" err="1"/>
              <a:t>Subclause</a:t>
            </a:r>
            <a:r>
              <a:rPr lang="en-US" sz="1200" b="1" dirty="0"/>
              <a:t> 5.2.1 of the </a:t>
            </a:r>
            <a:r>
              <a:rPr lang="en-US" sz="1200" b="1" i="1" dirty="0"/>
              <a:t>IEEE-SA Standards Board Bylaws </a:t>
            </a:r>
            <a:r>
              <a:rPr lang="en-US" sz="1200" b="1" dirty="0"/>
              <a:t>states, "While participating in IEEE standards development activities, all participants...shall act in accordance with all applicable laws (nation-based and international), the IEEE Code of Ethics, and with IEEE Standards policies and procedures."</a:t>
            </a:r>
            <a:endParaRPr lang="en-US" altLang="ja-JP" sz="1200" b="1" dirty="0">
              <a:cs typeface="ＭＳ Ｐゴシック" pitchFamily="-84" charset="-128"/>
            </a:endParaRPr>
          </a:p>
          <a:p>
            <a:pPr eaLnBrk="1" hangingPunct="1">
              <a:buFontTx/>
              <a:buChar char="•"/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altLang="ja-JP" sz="1200" dirty="0">
                <a:cs typeface="ＭＳ Ｐゴシック" pitchFamily="-84" charset="-128"/>
              </a:rPr>
              <a:t>The contributor acknowledges and accepts that this contribution is subject to 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cs typeface="ＭＳ Ｐゴシック" pitchFamily="-84" charset="-128"/>
              </a:rPr>
              <a:t>The IEEE Standards copyright policy as stated in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>
                <a:cs typeface="ＭＳ Ｐゴシック" pitchFamily="-84" charset="-128"/>
              </a:rPr>
              <a:t>, section 7, </a:t>
            </a:r>
            <a:r>
              <a:rPr lang="en-US" altLang="ja-JP" sz="1200" dirty="0">
                <a:cs typeface="ＭＳ Ｐゴシック" pitchFamily="-84" charset="-128"/>
                <a:hlinkClick r:id="rId2"/>
              </a:rPr>
              <a:t>http://standards.ieee.org/develop/policies/bylaws/sect6-7.html#7</a:t>
            </a:r>
            <a:r>
              <a:rPr lang="en-US" altLang="ja-JP" sz="1200" dirty="0">
                <a:cs typeface="ＭＳ Ｐゴシック" pitchFamily="-84" charset="-128"/>
              </a:rPr>
              <a:t>, 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6.1, http://standards.ieee.org/develop/policies/opman/sect6.html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cs typeface="ＭＳ Ｐゴシック" pitchFamily="-84" charset="-128"/>
              </a:rPr>
              <a:t>The IEEE Standards patent policy as stated in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>
                <a:cs typeface="ＭＳ Ｐゴシック" pitchFamily="-84" charset="-128"/>
              </a:rPr>
              <a:t>, section 6, </a:t>
            </a:r>
            <a:r>
              <a:rPr lang="en-US" altLang="ja-JP" sz="1200" dirty="0">
                <a:cs typeface="ＭＳ Ｐゴシック" pitchFamily="-84" charset="-128"/>
                <a:hlinkClick r:id="rId3"/>
              </a:rPr>
              <a:t>http://standards.ieee.org/guides/bylaws/sect6-7.html#6</a:t>
            </a:r>
            <a:r>
              <a:rPr lang="en-US" altLang="ja-JP" sz="1200" dirty="0">
                <a:cs typeface="ＭＳ Ｐゴシック" pitchFamily="-84" charset="-128"/>
              </a:rPr>
              <a:t>, 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6.3, http://standards.ieee.org/develop/policies/opman/sect6.html</a:t>
            </a:r>
          </a:p>
          <a:p>
            <a:pPr eaLnBrk="1" hangingPunct="1">
              <a:buFontTx/>
              <a:buChar char="•"/>
            </a:pPr>
            <a:endParaRPr lang="en-US" sz="1200" dirty="0">
              <a:cs typeface="ＭＳ Ｐゴシック" pitchFamily="-84" charset="-128"/>
            </a:endParaRPr>
          </a:p>
        </p:txBody>
      </p:sp>
      <p:sp>
        <p:nvSpPr>
          <p:cNvPr id="7" name="바닥글 개체 틀 1">
            <a:extLst>
              <a:ext uri="{FF2B5EF4-FFF2-40B4-BE49-F238E27FC236}">
                <a16:creationId xmlns:a16="http://schemas.microsoft.com/office/drawing/2014/main" id="{DA454FB3-4A56-483C-8186-5327C90D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029200" cy="2476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3079-21-0050-00-0000-Introduction </a:t>
            </a:r>
            <a:r>
              <a:rPr lang="en-US" dirty="0"/>
              <a:t>of </a:t>
            </a:r>
            <a:r>
              <a:rPr lang="en-US" dirty="0" smtClean="0"/>
              <a:t>Digital Human and its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1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698511"/>
              </p:ext>
            </p:extLst>
          </p:nvPr>
        </p:nvGraphicFramePr>
        <p:xfrm>
          <a:off x="228600" y="1371600"/>
          <a:ext cx="8686800" cy="411639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6488">
                <a:tc gridSpan="4">
                  <a:txBody>
                    <a:bodyPr/>
                    <a:lstStyle/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Introduction of Digital Human and its Evaluation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itchFamily="-8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1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2021-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07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-12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Author(s): </a:t>
                      </a:r>
                      <a:r>
                        <a:rPr kumimoji="0" lang="en-GB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Seung </a:t>
                      </a:r>
                      <a:r>
                        <a:rPr kumimoji="0" lang="en-GB" altLang="ko-K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Wook</a:t>
                      </a:r>
                      <a:r>
                        <a:rPr kumimoji="0" lang="en-GB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Lee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Seung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Wook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Lee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ETRI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+82 10 3001 9202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tajinet@etri.re.kr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255347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Sangkwon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Peter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Jeong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JoyFun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+82 10 8667 7329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ceo@joyfun.kr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6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914399"/>
          </a:xfrm>
        </p:spPr>
        <p:txBody>
          <a:bodyPr/>
          <a:lstStyle/>
          <a:p>
            <a:pPr eaLnBrk="0" hangingPunct="0"/>
            <a:r>
              <a:rPr lang="en-GB" altLang="ko-KR" sz="1800" dirty="0"/>
              <a:t>IEEE 3079</a:t>
            </a:r>
            <a:br>
              <a:rPr lang="en-GB" altLang="ko-KR" sz="1800" dirty="0"/>
            </a:br>
            <a:r>
              <a:rPr lang="en-US" altLang="ko-KR" sz="1800" dirty="0"/>
              <a:t>Human Factor for Immersive Content Working Group</a:t>
            </a:r>
            <a:br>
              <a:rPr lang="en-US" altLang="ko-KR" sz="1800" dirty="0"/>
            </a:br>
            <a:r>
              <a:rPr lang="en-US" altLang="ko-KR" sz="1800" dirty="0" err="1"/>
              <a:t>Beom-Ryeol</a:t>
            </a:r>
            <a:r>
              <a:rPr lang="ko-KR" altLang="en-US" sz="1800" dirty="0"/>
              <a:t> </a:t>
            </a:r>
            <a:r>
              <a:rPr lang="en-US" altLang="ko-KR" sz="1800" dirty="0"/>
              <a:t>Lee, lbr@etri.re.kr</a:t>
            </a:r>
            <a:endParaRPr lang="ko-KR" altLang="en-US" sz="18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</a:t>
            </a:fld>
            <a:endParaRPr lang="en-US">
              <a:latin typeface="Myriad Pro" charset="0"/>
            </a:endParaRPr>
          </a:p>
        </p:txBody>
      </p:sp>
      <p:sp>
        <p:nvSpPr>
          <p:cNvPr id="7" name="바닥글 개체 틀 1">
            <a:extLst>
              <a:ext uri="{FF2B5EF4-FFF2-40B4-BE49-F238E27FC236}">
                <a16:creationId xmlns:a16="http://schemas.microsoft.com/office/drawing/2014/main" id="{DA454FB3-4A56-483C-8186-5327C90D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0292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8687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3</a:t>
            </a:fld>
            <a:endParaRPr lang="en-US">
              <a:latin typeface="Myriad Pro" charset="0"/>
            </a:endParaRPr>
          </a:p>
        </p:txBody>
      </p:sp>
      <p:sp>
        <p:nvSpPr>
          <p:cNvPr id="8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3340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EDFA1577-45B9-442A-8A72-BDAB9D4CF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904" y="1170946"/>
            <a:ext cx="6226192" cy="451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altLang="ko-KR" sz="28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Introduction</a:t>
            </a:r>
          </a:p>
          <a:p>
            <a:pPr marL="5143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altLang="ko-KR" sz="28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Neural Rendering</a:t>
            </a:r>
          </a:p>
          <a:p>
            <a:pPr marL="5143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altLang="ko-KR" sz="28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Initial Result</a:t>
            </a:r>
          </a:p>
          <a:p>
            <a:pPr marL="5143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altLang="ko-KR" sz="28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Market</a:t>
            </a:r>
          </a:p>
          <a:p>
            <a:pPr marL="5143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altLang="ko-KR" sz="28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Service Model</a:t>
            </a:r>
          </a:p>
          <a:p>
            <a:pPr marL="5143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altLang="ko-KR" sz="28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How to Evaluate </a:t>
            </a:r>
          </a:p>
          <a:p>
            <a:pPr marL="5143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altLang="ko-KR" sz="28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Previous Works and Examples </a:t>
            </a:r>
            <a:endParaRPr lang="ko-KR" altLang="en-US" sz="2800" dirty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2355B439-D251-4CBB-84B3-14314593B07D}"/>
              </a:ext>
            </a:extLst>
          </p:cNvPr>
          <p:cNvCxnSpPr>
            <a:cxnSpLocks/>
            <a:endCxn id="14" idx="6"/>
          </p:cNvCxnSpPr>
          <p:nvPr/>
        </p:nvCxnSpPr>
        <p:spPr>
          <a:xfrm>
            <a:off x="0" y="6008713"/>
            <a:ext cx="4292937" cy="731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타원 11">
            <a:extLst>
              <a:ext uri="{FF2B5EF4-FFF2-40B4-BE49-F238E27FC236}">
                <a16:creationId xmlns:a16="http://schemas.microsoft.com/office/drawing/2014/main" id="{0E2518D6-DAC4-4FF8-93BF-DDEF5E718BCA}"/>
              </a:ext>
            </a:extLst>
          </p:cNvPr>
          <p:cNvSpPr/>
          <p:nvPr/>
        </p:nvSpPr>
        <p:spPr>
          <a:xfrm flipH="1">
            <a:off x="4499569" y="5943600"/>
            <a:ext cx="144861" cy="144861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50C02426-EDE9-41E7-AEAF-794C42BE2689}"/>
              </a:ext>
            </a:extLst>
          </p:cNvPr>
          <p:cNvSpPr/>
          <p:nvPr/>
        </p:nvSpPr>
        <p:spPr>
          <a:xfrm flipH="1">
            <a:off x="4706201" y="5943600"/>
            <a:ext cx="144861" cy="144861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E8005056-F756-45A6-BED1-DB5403BB5AEB}"/>
              </a:ext>
            </a:extLst>
          </p:cNvPr>
          <p:cNvSpPr/>
          <p:nvPr/>
        </p:nvSpPr>
        <p:spPr>
          <a:xfrm flipH="1">
            <a:off x="4292937" y="5943600"/>
            <a:ext cx="144861" cy="144861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46332A4-C916-47EA-A86F-D61D2F76844E}"/>
              </a:ext>
            </a:extLst>
          </p:cNvPr>
          <p:cNvCxnSpPr>
            <a:cxnSpLocks/>
          </p:cNvCxnSpPr>
          <p:nvPr/>
        </p:nvCxnSpPr>
        <p:spPr>
          <a:xfrm>
            <a:off x="4851059" y="6008713"/>
            <a:ext cx="429294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561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1B496A2-B8E3-4E89-819C-560A12905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1054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CDD3FDF-5071-439F-8951-4DBBAE0E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4</a:t>
            </a:fld>
            <a:endParaRPr lang="en-US">
              <a:latin typeface="Myriad Pro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AF8B1C7-4800-4EBF-8857-EE24555DB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24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5F493D-638F-447E-8D80-09344E1EA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>
                <a:solidFill>
                  <a:srgbClr val="0069CD"/>
                </a:solidFill>
              </a:rPr>
              <a:t>Introduction </a:t>
            </a:r>
            <a:r>
              <a:rPr lang="en-US" altLang="ko-KR" sz="1600" dirty="0">
                <a:solidFill>
                  <a:srgbClr val="0069CD"/>
                </a:solidFill>
              </a:rPr>
              <a:t>– Mother Project</a:t>
            </a:r>
            <a:endParaRPr lang="ko-KR" altLang="en-US" sz="1400" strike="sngStrike" dirty="0">
              <a:solidFill>
                <a:srgbClr val="C00000"/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58F4A1B-F2FA-4CB7-BE0B-B3485E80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-</a:t>
            </a:r>
            <a:fld id="{74839D2E-0B8F-47EA-A6BE-5BD1E3BF6FF8}" type="slidenum">
              <a:rPr lang="ko-KR" altLang="en-US" smtClean="0"/>
              <a:pPr/>
              <a:t>5</a:t>
            </a:fld>
            <a:r>
              <a:rPr lang="en-US" altLang="ko-KR"/>
              <a:t>-</a:t>
            </a:r>
            <a:endParaRPr lang="ko-KR" altLang="en-US" dirty="0"/>
          </a:p>
        </p:txBody>
      </p:sp>
      <p:sp>
        <p:nvSpPr>
          <p:cNvPr id="107" name="화살표: 오른쪽 106">
            <a:extLst>
              <a:ext uri="{FF2B5EF4-FFF2-40B4-BE49-F238E27FC236}">
                <a16:creationId xmlns:a16="http://schemas.microsoft.com/office/drawing/2014/main" id="{B2CDEACE-EC90-4FF8-BF3A-08F697FF1CC5}"/>
              </a:ext>
            </a:extLst>
          </p:cNvPr>
          <p:cNvSpPr/>
          <p:nvPr/>
        </p:nvSpPr>
        <p:spPr>
          <a:xfrm>
            <a:off x="3337142" y="1742189"/>
            <a:ext cx="333131" cy="769234"/>
          </a:xfrm>
          <a:prstGeom prst="rightArrow">
            <a:avLst>
              <a:gd name="adj1" fmla="val 56361"/>
              <a:gd name="adj2" fmla="val 61413"/>
            </a:avLst>
          </a:prstGeom>
          <a:solidFill>
            <a:srgbClr val="323C49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00"/>
          </a:p>
        </p:txBody>
      </p:sp>
      <p:sp>
        <p:nvSpPr>
          <p:cNvPr id="108" name="화살표: 오른쪽 107">
            <a:extLst>
              <a:ext uri="{FF2B5EF4-FFF2-40B4-BE49-F238E27FC236}">
                <a16:creationId xmlns:a16="http://schemas.microsoft.com/office/drawing/2014/main" id="{1E63ADF5-B0E7-4014-828E-091BB876F35C}"/>
              </a:ext>
            </a:extLst>
          </p:cNvPr>
          <p:cNvSpPr/>
          <p:nvPr/>
        </p:nvSpPr>
        <p:spPr>
          <a:xfrm>
            <a:off x="7838539" y="1742189"/>
            <a:ext cx="302579" cy="769234"/>
          </a:xfrm>
          <a:prstGeom prst="rightArrow">
            <a:avLst>
              <a:gd name="adj1" fmla="val 56361"/>
              <a:gd name="adj2" fmla="val 61413"/>
            </a:avLst>
          </a:prstGeom>
          <a:solidFill>
            <a:srgbClr val="323C49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00"/>
          </a:p>
        </p:txBody>
      </p:sp>
      <p:sp>
        <p:nvSpPr>
          <p:cNvPr id="109" name="화살표: 오른쪽 108">
            <a:extLst>
              <a:ext uri="{FF2B5EF4-FFF2-40B4-BE49-F238E27FC236}">
                <a16:creationId xmlns:a16="http://schemas.microsoft.com/office/drawing/2014/main" id="{E4E4757E-ED63-490F-A3E3-2F810B6F889C}"/>
              </a:ext>
            </a:extLst>
          </p:cNvPr>
          <p:cNvSpPr/>
          <p:nvPr/>
        </p:nvSpPr>
        <p:spPr>
          <a:xfrm>
            <a:off x="4516478" y="1440307"/>
            <a:ext cx="1694572" cy="1372999"/>
          </a:xfrm>
          <a:prstGeom prst="rightArrow">
            <a:avLst>
              <a:gd name="adj1" fmla="val 56361"/>
              <a:gd name="adj2" fmla="val 36676"/>
            </a:avLst>
          </a:prstGeom>
          <a:solidFill>
            <a:srgbClr val="323C49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0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1A3D4BB-E007-48B3-9E78-D44EC467D5B8}"/>
              </a:ext>
            </a:extLst>
          </p:cNvPr>
          <p:cNvSpPr txBox="1"/>
          <p:nvPr/>
        </p:nvSpPr>
        <p:spPr>
          <a:xfrm>
            <a:off x="539552" y="1143523"/>
            <a:ext cx="1603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b="1">
                <a:latin typeface="Adobe 고딕 Std B" panose="020B0800000000000000" pitchFamily="34" charset="-127"/>
                <a:ea typeface="Adobe 고딕 Std B" panose="020B0800000000000000" pitchFamily="34" charset="-127"/>
              </a:defRPr>
            </a:lvl1pPr>
          </a:lstStyle>
          <a:p>
            <a:r>
              <a:rPr lang="en-US" altLang="ko-KR" sz="1600" u="sng" dirty="0"/>
              <a:t>3D Generation</a:t>
            </a:r>
            <a:endParaRPr lang="ko-KR" altLang="en-US" sz="1600" u="sng" dirty="0"/>
          </a:p>
        </p:txBody>
      </p: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84E41231-0C54-484E-8EF0-D8DFDE27CE60}"/>
              </a:ext>
            </a:extLst>
          </p:cNvPr>
          <p:cNvGrpSpPr/>
          <p:nvPr/>
        </p:nvGrpSpPr>
        <p:grpSpPr>
          <a:xfrm>
            <a:off x="3771258" y="1311564"/>
            <a:ext cx="1539663" cy="1630484"/>
            <a:chOff x="3502610" y="1583342"/>
            <a:chExt cx="2851489" cy="3019696"/>
          </a:xfrm>
        </p:grpSpPr>
        <p:sp>
          <p:nvSpPr>
            <p:cNvPr id="112" name="직사각형 111">
              <a:extLst>
                <a:ext uri="{FF2B5EF4-FFF2-40B4-BE49-F238E27FC236}">
                  <a16:creationId xmlns:a16="http://schemas.microsoft.com/office/drawing/2014/main" id="{D81AE8F3-5482-4390-A709-EAB45F09783C}"/>
                </a:ext>
              </a:extLst>
            </p:cNvPr>
            <p:cNvSpPr/>
            <p:nvPr/>
          </p:nvSpPr>
          <p:spPr>
            <a:xfrm>
              <a:off x="3741250" y="1851367"/>
              <a:ext cx="2612849" cy="275167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/>
            </a:p>
          </p:txBody>
        </p:sp>
        <p:sp>
          <p:nvSpPr>
            <p:cNvPr id="113" name="직사각형 112">
              <a:extLst>
                <a:ext uri="{FF2B5EF4-FFF2-40B4-BE49-F238E27FC236}">
                  <a16:creationId xmlns:a16="http://schemas.microsoft.com/office/drawing/2014/main" id="{5F16E2C3-BDCF-4F77-B704-EFDAE2BD9A5E}"/>
                </a:ext>
              </a:extLst>
            </p:cNvPr>
            <p:cNvSpPr/>
            <p:nvPr/>
          </p:nvSpPr>
          <p:spPr>
            <a:xfrm>
              <a:off x="3575861" y="1681223"/>
              <a:ext cx="2612849" cy="275167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/>
            </a:p>
          </p:txBody>
        </p:sp>
        <p:pic>
          <p:nvPicPr>
            <p:cNvPr id="114" name="그림 113">
              <a:extLst>
                <a:ext uri="{FF2B5EF4-FFF2-40B4-BE49-F238E27FC236}">
                  <a16:creationId xmlns:a16="http://schemas.microsoft.com/office/drawing/2014/main" id="{F042C5B5-DB49-4753-AB22-C940CD070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28" r="994" b="8478"/>
            <a:stretch/>
          </p:blipFill>
          <p:spPr>
            <a:xfrm>
              <a:off x="3502610" y="1583342"/>
              <a:ext cx="2497199" cy="267940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grpSp>
        <p:nvGrpSpPr>
          <p:cNvPr id="115" name="Group 269">
            <a:extLst>
              <a:ext uri="{FF2B5EF4-FFF2-40B4-BE49-F238E27FC236}">
                <a16:creationId xmlns:a16="http://schemas.microsoft.com/office/drawing/2014/main" id="{1AD98E82-093C-4D84-B4E4-9950EB3386DB}"/>
              </a:ext>
            </a:extLst>
          </p:cNvPr>
          <p:cNvGrpSpPr/>
          <p:nvPr/>
        </p:nvGrpSpPr>
        <p:grpSpPr>
          <a:xfrm>
            <a:off x="3777377" y="1330262"/>
            <a:ext cx="206406" cy="206406"/>
            <a:chOff x="3830638" y="4327525"/>
            <a:chExt cx="296863" cy="296863"/>
          </a:xfrm>
          <a:solidFill>
            <a:schemeClr val="bg1"/>
          </a:solidFill>
        </p:grpSpPr>
        <p:sp>
          <p:nvSpPr>
            <p:cNvPr id="116" name="Freeform 208">
              <a:extLst>
                <a:ext uri="{FF2B5EF4-FFF2-40B4-BE49-F238E27FC236}">
                  <a16:creationId xmlns:a16="http://schemas.microsoft.com/office/drawing/2014/main" id="{5FD77486-2E96-440E-AED9-983152855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3" y="4441825"/>
              <a:ext cx="122238" cy="123825"/>
            </a:xfrm>
            <a:custGeom>
              <a:avLst/>
              <a:gdLst/>
              <a:ahLst/>
              <a:cxnLst>
                <a:cxn ang="0">
                  <a:pos x="6" y="46"/>
                </a:cxn>
                <a:cxn ang="0">
                  <a:pos x="44" y="27"/>
                </a:cxn>
                <a:cxn ang="0">
                  <a:pos x="44" y="2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42"/>
                </a:cxn>
                <a:cxn ang="0">
                  <a:pos x="6" y="46"/>
                </a:cxn>
              </a:cxnLst>
              <a:rect l="0" t="0" r="r" b="b"/>
              <a:pathLst>
                <a:path w="48" h="48">
                  <a:moveTo>
                    <a:pt x="6" y="46"/>
                  </a:moveTo>
                  <a:cubicBezTo>
                    <a:pt x="44" y="27"/>
                    <a:pt x="44" y="27"/>
                    <a:pt x="44" y="27"/>
                  </a:cubicBezTo>
                  <a:cubicBezTo>
                    <a:pt x="48" y="25"/>
                    <a:pt x="48" y="22"/>
                    <a:pt x="44" y="2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3" y="48"/>
                    <a:pt x="6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>
                <a:latin typeface="+mn-lt"/>
                <a:ea typeface="+mn-ea"/>
              </a:endParaRPr>
            </a:p>
          </p:txBody>
        </p:sp>
        <p:sp>
          <p:nvSpPr>
            <p:cNvPr id="117" name="Freeform 209">
              <a:extLst>
                <a:ext uri="{FF2B5EF4-FFF2-40B4-BE49-F238E27FC236}">
                  <a16:creationId xmlns:a16="http://schemas.microsoft.com/office/drawing/2014/main" id="{D9F9D0ED-FF4A-4A7E-839B-F840C3D576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0638" y="4327525"/>
              <a:ext cx="296863" cy="296863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11" y="0"/>
                </a:cxn>
                <a:cxn ang="0">
                  <a:pos x="0" y="11"/>
                </a:cxn>
                <a:cxn ang="0">
                  <a:pos x="0" y="105"/>
                </a:cxn>
                <a:cxn ang="0">
                  <a:pos x="11" y="116"/>
                </a:cxn>
                <a:cxn ang="0">
                  <a:pos x="105" y="116"/>
                </a:cxn>
                <a:cxn ang="0">
                  <a:pos x="116" y="105"/>
                </a:cxn>
                <a:cxn ang="0">
                  <a:pos x="116" y="11"/>
                </a:cxn>
                <a:cxn ang="0">
                  <a:pos x="105" y="0"/>
                </a:cxn>
                <a:cxn ang="0">
                  <a:pos x="72" y="7"/>
                </a:cxn>
                <a:cxn ang="0">
                  <a:pos x="79" y="22"/>
                </a:cxn>
                <a:cxn ang="0">
                  <a:pos x="65" y="22"/>
                </a:cxn>
                <a:cxn ang="0">
                  <a:pos x="58" y="7"/>
                </a:cxn>
                <a:cxn ang="0">
                  <a:pos x="72" y="7"/>
                </a:cxn>
                <a:cxn ang="0">
                  <a:pos x="43" y="7"/>
                </a:cxn>
                <a:cxn ang="0">
                  <a:pos x="50" y="22"/>
                </a:cxn>
                <a:cxn ang="0">
                  <a:pos x="36" y="22"/>
                </a:cxn>
                <a:cxn ang="0">
                  <a:pos x="29" y="7"/>
                </a:cxn>
                <a:cxn ang="0">
                  <a:pos x="43" y="7"/>
                </a:cxn>
                <a:cxn ang="0">
                  <a:pos x="7" y="11"/>
                </a:cxn>
                <a:cxn ang="0">
                  <a:pos x="11" y="7"/>
                </a:cxn>
                <a:cxn ang="0">
                  <a:pos x="14" y="7"/>
                </a:cxn>
                <a:cxn ang="0">
                  <a:pos x="21" y="22"/>
                </a:cxn>
                <a:cxn ang="0">
                  <a:pos x="7" y="22"/>
                </a:cxn>
                <a:cxn ang="0">
                  <a:pos x="7" y="11"/>
                </a:cxn>
                <a:cxn ang="0">
                  <a:pos x="109" y="105"/>
                </a:cxn>
                <a:cxn ang="0">
                  <a:pos x="105" y="109"/>
                </a:cxn>
                <a:cxn ang="0">
                  <a:pos x="11" y="109"/>
                </a:cxn>
                <a:cxn ang="0">
                  <a:pos x="7" y="105"/>
                </a:cxn>
                <a:cxn ang="0">
                  <a:pos x="7" y="29"/>
                </a:cxn>
                <a:cxn ang="0">
                  <a:pos x="109" y="29"/>
                </a:cxn>
                <a:cxn ang="0">
                  <a:pos x="109" y="105"/>
                </a:cxn>
                <a:cxn ang="0">
                  <a:pos x="94" y="22"/>
                </a:cxn>
                <a:cxn ang="0">
                  <a:pos x="87" y="7"/>
                </a:cxn>
                <a:cxn ang="0">
                  <a:pos x="101" y="7"/>
                </a:cxn>
                <a:cxn ang="0">
                  <a:pos x="109" y="22"/>
                </a:cxn>
                <a:cxn ang="0">
                  <a:pos x="94" y="22"/>
                </a:cxn>
              </a:cxnLst>
              <a:rect l="0" t="0" r="r" b="b"/>
              <a:pathLst>
                <a:path w="116" h="116">
                  <a:moveTo>
                    <a:pt x="10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11"/>
                    <a:pt x="5" y="116"/>
                    <a:pt x="11" y="116"/>
                  </a:cubicBezTo>
                  <a:cubicBezTo>
                    <a:pt x="105" y="116"/>
                    <a:pt x="105" y="116"/>
                    <a:pt x="105" y="116"/>
                  </a:cubicBezTo>
                  <a:cubicBezTo>
                    <a:pt x="111" y="116"/>
                    <a:pt x="116" y="111"/>
                    <a:pt x="116" y="105"/>
                  </a:cubicBezTo>
                  <a:cubicBezTo>
                    <a:pt x="116" y="11"/>
                    <a:pt x="116" y="11"/>
                    <a:pt x="116" y="11"/>
                  </a:cubicBezTo>
                  <a:cubicBezTo>
                    <a:pt x="116" y="5"/>
                    <a:pt x="111" y="0"/>
                    <a:pt x="105" y="0"/>
                  </a:cubicBezTo>
                  <a:close/>
                  <a:moveTo>
                    <a:pt x="72" y="7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58" y="7"/>
                    <a:pt x="58" y="7"/>
                    <a:pt x="58" y="7"/>
                  </a:cubicBezTo>
                  <a:lnTo>
                    <a:pt x="72" y="7"/>
                  </a:lnTo>
                  <a:close/>
                  <a:moveTo>
                    <a:pt x="43" y="7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29" y="7"/>
                    <a:pt x="29" y="7"/>
                    <a:pt x="29" y="7"/>
                  </a:cubicBezTo>
                  <a:lnTo>
                    <a:pt x="43" y="7"/>
                  </a:lnTo>
                  <a:close/>
                  <a:moveTo>
                    <a:pt x="7" y="11"/>
                  </a:moveTo>
                  <a:cubicBezTo>
                    <a:pt x="7" y="9"/>
                    <a:pt x="9" y="7"/>
                    <a:pt x="11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7" y="22"/>
                    <a:pt x="7" y="22"/>
                    <a:pt x="7" y="22"/>
                  </a:cubicBezTo>
                  <a:lnTo>
                    <a:pt x="7" y="11"/>
                  </a:lnTo>
                  <a:close/>
                  <a:moveTo>
                    <a:pt x="109" y="105"/>
                  </a:moveTo>
                  <a:cubicBezTo>
                    <a:pt x="109" y="107"/>
                    <a:pt x="107" y="109"/>
                    <a:pt x="105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109"/>
                    <a:pt x="7" y="107"/>
                    <a:pt x="7" y="105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109" y="29"/>
                    <a:pt x="109" y="29"/>
                    <a:pt x="109" y="29"/>
                  </a:cubicBezTo>
                  <a:lnTo>
                    <a:pt x="109" y="105"/>
                  </a:lnTo>
                  <a:close/>
                  <a:moveTo>
                    <a:pt x="94" y="22"/>
                  </a:moveTo>
                  <a:cubicBezTo>
                    <a:pt x="87" y="7"/>
                    <a:pt x="87" y="7"/>
                    <a:pt x="87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9" y="22"/>
                    <a:pt x="109" y="22"/>
                    <a:pt x="109" y="22"/>
                  </a:cubicBezTo>
                  <a:lnTo>
                    <a:pt x="94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>
                <a:latin typeface="+mn-lt"/>
                <a:ea typeface="+mn-ea"/>
              </a:endParaRPr>
            </a:p>
          </p:txBody>
        </p:sp>
      </p:grpSp>
      <p:sp>
        <p:nvSpPr>
          <p:cNvPr id="118" name="화살표: 오른쪽 117">
            <a:extLst>
              <a:ext uri="{FF2B5EF4-FFF2-40B4-BE49-F238E27FC236}">
                <a16:creationId xmlns:a16="http://schemas.microsoft.com/office/drawing/2014/main" id="{FF107F72-4F55-4CDB-8A6C-F31E10772C4F}"/>
              </a:ext>
            </a:extLst>
          </p:cNvPr>
          <p:cNvSpPr/>
          <p:nvPr/>
        </p:nvSpPr>
        <p:spPr>
          <a:xfrm>
            <a:off x="2406382" y="1742189"/>
            <a:ext cx="302579" cy="769234"/>
          </a:xfrm>
          <a:prstGeom prst="rightArrow">
            <a:avLst>
              <a:gd name="adj1" fmla="val 56361"/>
              <a:gd name="adj2" fmla="val 61413"/>
            </a:avLst>
          </a:prstGeom>
          <a:solidFill>
            <a:srgbClr val="323C49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00"/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16EF76D7-6F1C-4130-931A-EF741B0CDCA2}"/>
              </a:ext>
            </a:extLst>
          </p:cNvPr>
          <p:cNvSpPr/>
          <p:nvPr/>
        </p:nvSpPr>
        <p:spPr>
          <a:xfrm>
            <a:off x="6413231" y="1460659"/>
            <a:ext cx="1410808" cy="148576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00"/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5059DE17-7B15-4482-92D7-3359A3E93E84}"/>
              </a:ext>
            </a:extLst>
          </p:cNvPr>
          <p:cNvSpPr/>
          <p:nvPr/>
        </p:nvSpPr>
        <p:spPr>
          <a:xfrm>
            <a:off x="6318473" y="1364415"/>
            <a:ext cx="1410808" cy="148576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00"/>
          </a:p>
        </p:txBody>
      </p:sp>
      <p:pic>
        <p:nvPicPr>
          <p:cNvPr id="121" name="그림 120">
            <a:extLst>
              <a:ext uri="{FF2B5EF4-FFF2-40B4-BE49-F238E27FC236}">
                <a16:creationId xmlns:a16="http://schemas.microsoft.com/office/drawing/2014/main" id="{1CC39FB8-46BB-4474-8E4C-5F5B94EB68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7" b="8478"/>
          <a:stretch/>
        </p:blipFill>
        <p:spPr>
          <a:xfrm>
            <a:off x="6271192" y="1307190"/>
            <a:ext cx="1363333" cy="144674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22" name="그림 121">
            <a:extLst>
              <a:ext uri="{FF2B5EF4-FFF2-40B4-BE49-F238E27FC236}">
                <a16:creationId xmlns:a16="http://schemas.microsoft.com/office/drawing/2014/main" id="{07DE6EDF-0685-4ED8-B718-CCBA33532AF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5390587" y="1875869"/>
            <a:ext cx="615412" cy="501874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D6C5A0F2-72EE-41E7-8B9A-BB94D00A2CF4}"/>
              </a:ext>
            </a:extLst>
          </p:cNvPr>
          <p:cNvSpPr txBox="1"/>
          <p:nvPr/>
        </p:nvSpPr>
        <p:spPr>
          <a:xfrm>
            <a:off x="5266703" y="872888"/>
            <a:ext cx="998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b="1">
                <a:latin typeface="Adobe 고딕 Std B" panose="020B0800000000000000" pitchFamily="34" charset="-127"/>
                <a:ea typeface="Adobe 고딕 Std B" panose="020B0800000000000000" pitchFamily="34" charset="-127"/>
              </a:defRPr>
            </a:lvl1pPr>
          </a:lstStyle>
          <a:p>
            <a:r>
              <a:rPr lang="en-US" altLang="ko-KR" sz="1200" dirty="0"/>
              <a:t>Real time</a:t>
            </a:r>
          </a:p>
          <a:p>
            <a:r>
              <a:rPr lang="en-US" altLang="ko-KR" sz="1200" dirty="0"/>
              <a:t>Conversion</a:t>
            </a:r>
            <a:endParaRPr lang="ko-KR" altLang="en-US" sz="1200" dirty="0"/>
          </a:p>
        </p:txBody>
      </p:sp>
      <p:sp>
        <p:nvSpPr>
          <p:cNvPr id="124" name="타원 123">
            <a:extLst>
              <a:ext uri="{FF2B5EF4-FFF2-40B4-BE49-F238E27FC236}">
                <a16:creationId xmlns:a16="http://schemas.microsoft.com/office/drawing/2014/main" id="{7A57A4D4-B17B-4610-9774-E30C230435BD}"/>
              </a:ext>
            </a:extLst>
          </p:cNvPr>
          <p:cNvSpPr/>
          <p:nvPr/>
        </p:nvSpPr>
        <p:spPr>
          <a:xfrm>
            <a:off x="441232" y="1242727"/>
            <a:ext cx="146375" cy="146375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dirty="0">
                <a:solidFill>
                  <a:schemeClr val="bg1"/>
                </a:solidFill>
              </a:rPr>
              <a:t>1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125" name="타원 124">
            <a:extLst>
              <a:ext uri="{FF2B5EF4-FFF2-40B4-BE49-F238E27FC236}">
                <a16:creationId xmlns:a16="http://schemas.microsoft.com/office/drawing/2014/main" id="{DB858B73-DC0C-4ABB-AEEF-5E70B90AC58A}"/>
              </a:ext>
            </a:extLst>
          </p:cNvPr>
          <p:cNvSpPr/>
          <p:nvPr/>
        </p:nvSpPr>
        <p:spPr>
          <a:xfrm>
            <a:off x="5115250" y="1044678"/>
            <a:ext cx="159501" cy="159501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dirty="0">
                <a:solidFill>
                  <a:schemeClr val="bg1"/>
                </a:solidFill>
              </a:rPr>
              <a:t>2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6EA6705-824E-4339-BB88-17264E041535}"/>
              </a:ext>
            </a:extLst>
          </p:cNvPr>
          <p:cNvSpPr txBox="1"/>
          <p:nvPr/>
        </p:nvSpPr>
        <p:spPr>
          <a:xfrm>
            <a:off x="2559502" y="1412391"/>
            <a:ext cx="9437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>
                <a:latin typeface="+mj-lt"/>
              </a:rPr>
              <a:t>Real-time Rendering</a:t>
            </a:r>
            <a:endParaRPr lang="ko-KR" altLang="en-US" sz="1050" b="1" dirty="0">
              <a:latin typeface="+mj-lt"/>
            </a:endParaRPr>
          </a:p>
        </p:txBody>
      </p:sp>
      <p:grpSp>
        <p:nvGrpSpPr>
          <p:cNvPr id="127" name="그룹 126">
            <a:extLst>
              <a:ext uri="{FF2B5EF4-FFF2-40B4-BE49-F238E27FC236}">
                <a16:creationId xmlns:a16="http://schemas.microsoft.com/office/drawing/2014/main" id="{92A5AEAA-0D87-4FF8-9702-59318210D38F}"/>
              </a:ext>
            </a:extLst>
          </p:cNvPr>
          <p:cNvGrpSpPr/>
          <p:nvPr/>
        </p:nvGrpSpPr>
        <p:grpSpPr>
          <a:xfrm>
            <a:off x="363942" y="1517111"/>
            <a:ext cx="2037452" cy="1219390"/>
            <a:chOff x="-2437730" y="1949647"/>
            <a:chExt cx="3773407" cy="2258340"/>
          </a:xfrm>
        </p:grpSpPr>
        <p:sp>
          <p:nvSpPr>
            <p:cNvPr id="128" name="사각형: 둥근 모서리 127">
              <a:extLst>
                <a:ext uri="{FF2B5EF4-FFF2-40B4-BE49-F238E27FC236}">
                  <a16:creationId xmlns:a16="http://schemas.microsoft.com/office/drawing/2014/main" id="{CBB53F2C-3463-40A7-A53A-06451E6BBF1B}"/>
                </a:ext>
              </a:extLst>
            </p:cNvPr>
            <p:cNvSpPr/>
            <p:nvPr/>
          </p:nvSpPr>
          <p:spPr>
            <a:xfrm>
              <a:off x="-2437730" y="1949647"/>
              <a:ext cx="3773407" cy="2258340"/>
            </a:xfrm>
            <a:prstGeom prst="roundRect">
              <a:avLst>
                <a:gd name="adj" fmla="val 42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00"/>
            </a:p>
          </p:txBody>
        </p:sp>
        <p:pic>
          <p:nvPicPr>
            <p:cNvPr id="129" name="Texture">
              <a:extLst>
                <a:ext uri="{FF2B5EF4-FFF2-40B4-BE49-F238E27FC236}">
                  <a16:creationId xmlns:a16="http://schemas.microsoft.com/office/drawing/2014/main" id="{EEC9D3EB-EA02-4960-97E5-A9037DBCD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484318" y="2505899"/>
              <a:ext cx="295236" cy="805497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844E4B3-6441-4A61-ACE5-0ACFA902CFF8}"/>
                </a:ext>
              </a:extLst>
            </p:cNvPr>
            <p:cNvSpPr txBox="1"/>
            <p:nvPr/>
          </p:nvSpPr>
          <p:spPr>
            <a:xfrm>
              <a:off x="-2222744" y="3718775"/>
              <a:ext cx="1339177" cy="456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b="1">
                  <a:latin typeface="Adobe 고딕 Std B" panose="020B0800000000000000" pitchFamily="34" charset="-127"/>
                  <a:ea typeface="Adobe 고딕 Std B" panose="020B0800000000000000" pitchFamily="34" charset="-127"/>
                </a:defRPr>
              </a:lvl1pPr>
            </a:lstStyle>
            <a:p>
              <a:r>
                <a:rPr lang="en-US" altLang="ko-KR" sz="1000" dirty="0"/>
                <a:t>photo</a:t>
              </a:r>
              <a:endParaRPr lang="ko-KR" altLang="en-US" sz="1000" dirty="0"/>
            </a:p>
          </p:txBody>
        </p: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6D9E27D8-91C1-4097-B4E1-E846F863BB6C}"/>
                </a:ext>
              </a:extLst>
            </p:cNvPr>
            <p:cNvGrpSpPr/>
            <p:nvPr/>
          </p:nvGrpSpPr>
          <p:grpSpPr>
            <a:xfrm>
              <a:off x="-2261272" y="2222096"/>
              <a:ext cx="1405193" cy="1399712"/>
              <a:chOff x="-2261272" y="2222098"/>
              <a:chExt cx="1405193" cy="1399712"/>
            </a:xfrm>
          </p:grpSpPr>
          <p:sp>
            <p:nvSpPr>
              <p:cNvPr id="137" name="Color circle C">
                <a:extLst>
                  <a:ext uri="{FF2B5EF4-FFF2-40B4-BE49-F238E27FC236}">
                    <a16:creationId xmlns:a16="http://schemas.microsoft.com/office/drawing/2014/main" id="{E35EE439-B2AC-4FB6-A190-9E0E5D9AA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2261272" y="2222098"/>
                <a:ext cx="1405193" cy="139971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500"/>
              </a:p>
            </p:txBody>
          </p:sp>
          <p:grpSp>
            <p:nvGrpSpPr>
              <p:cNvPr id="138" name="그룹 137">
                <a:extLst>
                  <a:ext uri="{FF2B5EF4-FFF2-40B4-BE49-F238E27FC236}">
                    <a16:creationId xmlns:a16="http://schemas.microsoft.com/office/drawing/2014/main" id="{5CF89519-5F1F-4633-802D-13C38293DB98}"/>
                  </a:ext>
                </a:extLst>
              </p:cNvPr>
              <p:cNvGrpSpPr/>
              <p:nvPr/>
            </p:nvGrpSpPr>
            <p:grpSpPr>
              <a:xfrm>
                <a:off x="-2163495" y="2317134"/>
                <a:ext cx="1209638" cy="1209638"/>
                <a:chOff x="-2146953" y="2378515"/>
                <a:chExt cx="1209638" cy="1209638"/>
              </a:xfrm>
            </p:grpSpPr>
            <p:pic>
              <p:nvPicPr>
                <p:cNvPr id="139" name="그래픽 138" descr="스마트폰">
                  <a:extLst>
                    <a:ext uri="{FF2B5EF4-FFF2-40B4-BE49-F238E27FC236}">
                      <a16:creationId xmlns:a16="http://schemas.microsoft.com/office/drawing/2014/main" id="{44144BA7-063D-4795-82A3-906CC9A0CC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6953" y="2378515"/>
                  <a:ext cx="1209638" cy="1209638"/>
                </a:xfrm>
                <a:prstGeom prst="rect">
                  <a:avLst/>
                </a:prstGeom>
              </p:spPr>
            </p:pic>
            <p:pic>
              <p:nvPicPr>
                <p:cNvPr id="140" name="그래픽 139" descr="남학생">
                  <a:extLst>
                    <a:ext uri="{FF2B5EF4-FFF2-40B4-BE49-F238E27FC236}">
                      <a16:creationId xmlns:a16="http://schemas.microsoft.com/office/drawing/2014/main" id="{5611980B-87E5-4F72-ACA4-C0BBB1E84C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999435" y="2577359"/>
                  <a:ext cx="914400" cy="9144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40A60507-1C16-4690-B8B4-F206BA839760}"/>
                </a:ext>
              </a:extLst>
            </p:cNvPr>
            <p:cNvGrpSpPr/>
            <p:nvPr/>
          </p:nvGrpSpPr>
          <p:grpSpPr>
            <a:xfrm>
              <a:off x="-378810" y="2194278"/>
              <a:ext cx="1502276" cy="1455349"/>
              <a:chOff x="-378810" y="2194278"/>
              <a:chExt cx="1502276" cy="1455349"/>
            </a:xfrm>
          </p:grpSpPr>
          <p:sp>
            <p:nvSpPr>
              <p:cNvPr id="135" name="Color circle B">
                <a:extLst>
                  <a:ext uri="{FF2B5EF4-FFF2-40B4-BE49-F238E27FC236}">
                    <a16:creationId xmlns:a16="http://schemas.microsoft.com/office/drawing/2014/main" id="{52AF5BC5-27F0-4123-84D2-E4D231AFB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281727" y="2222096"/>
                <a:ext cx="1405193" cy="139971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500"/>
              </a:p>
            </p:txBody>
          </p:sp>
          <p:pic>
            <p:nvPicPr>
              <p:cNvPr id="136" name="그림 135">
                <a:extLst>
                  <a:ext uri="{FF2B5EF4-FFF2-40B4-BE49-F238E27FC236}">
                    <a16:creationId xmlns:a16="http://schemas.microsoft.com/office/drawing/2014/main" id="{A0C88232-587D-429C-B718-FCF2FDEA3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78810" y="2194278"/>
                <a:ext cx="1455350" cy="1455349"/>
              </a:xfrm>
              <a:prstGeom prst="rect">
                <a:avLst/>
              </a:prstGeom>
            </p:spPr>
          </p:pic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20B169F-6B4A-4D6D-A64D-83300B61F251}"/>
                </a:ext>
              </a:extLst>
            </p:cNvPr>
            <p:cNvSpPr txBox="1"/>
            <p:nvPr/>
          </p:nvSpPr>
          <p:spPr>
            <a:xfrm>
              <a:off x="-669769" y="3718775"/>
              <a:ext cx="1766313" cy="456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b="1">
                  <a:latin typeface="Adobe 고딕 Std B" panose="020B0800000000000000" pitchFamily="34" charset="-127"/>
                  <a:ea typeface="Adobe 고딕 Std B" panose="020B0800000000000000" pitchFamily="34" charset="-127"/>
                </a:defRPr>
              </a:lvl1pPr>
            </a:lstStyle>
            <a:p>
              <a:r>
                <a:rPr lang="en-US" altLang="ko-KR" sz="1000" dirty="0"/>
                <a:t>3D model</a:t>
              </a:r>
              <a:endParaRPr lang="ko-KR" altLang="en-US" sz="1000" dirty="0"/>
            </a:p>
          </p:txBody>
        </p:sp>
        <p:sp>
          <p:nvSpPr>
            <p:cNvPr id="134" name="화살표: 오른쪽 133">
              <a:extLst>
                <a:ext uri="{FF2B5EF4-FFF2-40B4-BE49-F238E27FC236}">
                  <a16:creationId xmlns:a16="http://schemas.microsoft.com/office/drawing/2014/main" id="{DDE5B735-605B-47FF-8822-09387FA22A62}"/>
                </a:ext>
              </a:extLst>
            </p:cNvPr>
            <p:cNvSpPr/>
            <p:nvPr/>
          </p:nvSpPr>
          <p:spPr>
            <a:xfrm>
              <a:off x="-833801" y="2465179"/>
              <a:ext cx="464027" cy="913546"/>
            </a:xfrm>
            <a:prstGeom prst="rightArrow">
              <a:avLst>
                <a:gd name="adj1" fmla="val 56361"/>
                <a:gd name="adj2" fmla="val 61413"/>
              </a:avLst>
            </a:prstGeom>
            <a:solidFill>
              <a:srgbClr val="323C49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dirty="0"/>
            </a:p>
          </p:txBody>
        </p:sp>
      </p:grpSp>
      <p:sp>
        <p:nvSpPr>
          <p:cNvPr id="141" name="사각형: 둥근 모서리 140">
            <a:extLst>
              <a:ext uri="{FF2B5EF4-FFF2-40B4-BE49-F238E27FC236}">
                <a16:creationId xmlns:a16="http://schemas.microsoft.com/office/drawing/2014/main" id="{C637A33D-B0CF-44CC-8671-DF73120F36A2}"/>
              </a:ext>
            </a:extLst>
          </p:cNvPr>
          <p:cNvSpPr/>
          <p:nvPr/>
        </p:nvSpPr>
        <p:spPr>
          <a:xfrm rot="5400000">
            <a:off x="7236418" y="1827920"/>
            <a:ext cx="2514602" cy="676202"/>
          </a:xfrm>
          <a:prstGeom prst="roundRect">
            <a:avLst>
              <a:gd name="adj" fmla="val 8814"/>
            </a:avLst>
          </a:prstGeom>
          <a:solidFill>
            <a:schemeClr val="bg1"/>
          </a:solidFill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00"/>
          </a:p>
        </p:txBody>
      </p:sp>
      <p:grpSp>
        <p:nvGrpSpPr>
          <p:cNvPr id="142" name="그룹 141">
            <a:extLst>
              <a:ext uri="{FF2B5EF4-FFF2-40B4-BE49-F238E27FC236}">
                <a16:creationId xmlns:a16="http://schemas.microsoft.com/office/drawing/2014/main" id="{1031E7E2-8C99-4183-BABA-472E39BF0CAD}"/>
              </a:ext>
            </a:extLst>
          </p:cNvPr>
          <p:cNvGrpSpPr/>
          <p:nvPr/>
        </p:nvGrpSpPr>
        <p:grpSpPr>
          <a:xfrm>
            <a:off x="8212596" y="979919"/>
            <a:ext cx="562247" cy="562191"/>
            <a:chOff x="8247167" y="1173518"/>
            <a:chExt cx="562247" cy="562191"/>
          </a:xfrm>
        </p:grpSpPr>
        <p:sp>
          <p:nvSpPr>
            <p:cNvPr id="143" name="Color circle 6">
              <a:extLst>
                <a:ext uri="{FF2B5EF4-FFF2-40B4-BE49-F238E27FC236}">
                  <a16:creationId xmlns:a16="http://schemas.microsoft.com/office/drawing/2014/main" id="{85C5A2C3-D051-40AB-BFD1-F5E2571C0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7167" y="1173518"/>
              <a:ext cx="562247" cy="56219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500" dirty="0"/>
            </a:p>
          </p:txBody>
        </p:sp>
        <p:grpSp>
          <p:nvGrpSpPr>
            <p:cNvPr id="144" name="그룹 143">
              <a:extLst>
                <a:ext uri="{FF2B5EF4-FFF2-40B4-BE49-F238E27FC236}">
                  <a16:creationId xmlns:a16="http://schemas.microsoft.com/office/drawing/2014/main" id="{727FB101-E499-4AD8-90D7-8FBB25A4E764}"/>
                </a:ext>
              </a:extLst>
            </p:cNvPr>
            <p:cNvGrpSpPr/>
            <p:nvPr/>
          </p:nvGrpSpPr>
          <p:grpSpPr>
            <a:xfrm>
              <a:off x="8294778" y="1222061"/>
              <a:ext cx="467024" cy="465104"/>
              <a:chOff x="9087203" y="1277652"/>
              <a:chExt cx="467024" cy="465104"/>
            </a:xfrm>
          </p:grpSpPr>
          <p:sp>
            <p:nvSpPr>
              <p:cNvPr id="145" name="Oval 73">
                <a:extLst>
                  <a:ext uri="{FF2B5EF4-FFF2-40B4-BE49-F238E27FC236}">
                    <a16:creationId xmlns:a16="http://schemas.microsoft.com/office/drawing/2014/main" id="{AA00D3B4-86CF-4436-A212-E082DCDDC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87203" y="1277652"/>
                <a:ext cx="467024" cy="465104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FFFFFF"/>
                  </a:gs>
                  <a:gs pos="100000">
                    <a:srgbClr val="DAD9D9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500" dirty="0"/>
              </a:p>
            </p:txBody>
          </p:sp>
          <p:pic>
            <p:nvPicPr>
              <p:cNvPr id="146" name="Texture">
                <a:extLst>
                  <a:ext uri="{FF2B5EF4-FFF2-40B4-BE49-F238E27FC236}">
                    <a16:creationId xmlns:a16="http://schemas.microsoft.com/office/drawing/2014/main" id="{F1AF9233-6788-4868-8D8D-22BB376C9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4050" y="1303539"/>
                <a:ext cx="413330" cy="413330"/>
              </a:xfrm>
              <a:prstGeom prst="rect">
                <a:avLst/>
              </a:prstGeom>
            </p:spPr>
          </p:pic>
        </p:grp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E743CBFB-E598-4EEB-9ABA-48F7256D5B06}"/>
              </a:ext>
            </a:extLst>
          </p:cNvPr>
          <p:cNvSpPr txBox="1"/>
          <p:nvPr/>
        </p:nvSpPr>
        <p:spPr>
          <a:xfrm>
            <a:off x="8302802" y="992956"/>
            <a:ext cx="38183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b="1">
                <a:latin typeface="Adobe 고딕 Std B" panose="020B0800000000000000" pitchFamily="34" charset="-127"/>
                <a:ea typeface="Adobe 고딕 Std B" panose="020B0800000000000000" pitchFamily="34" charset="-127"/>
              </a:defRPr>
            </a:lvl1pPr>
          </a:lstStyle>
          <a:p>
            <a:r>
              <a:rPr lang="en-US" altLang="ko-KR" sz="600" dirty="0">
                <a:solidFill>
                  <a:srgbClr val="002060"/>
                </a:solidFill>
              </a:rPr>
              <a:t>Kiosk</a:t>
            </a:r>
            <a:endParaRPr lang="ko-KR" altLang="en-US" sz="600" dirty="0">
              <a:solidFill>
                <a:srgbClr val="002060"/>
              </a:solidFill>
            </a:endParaRPr>
          </a:p>
        </p:txBody>
      </p:sp>
      <p:grpSp>
        <p:nvGrpSpPr>
          <p:cNvPr id="150" name="그룹 149">
            <a:extLst>
              <a:ext uri="{FF2B5EF4-FFF2-40B4-BE49-F238E27FC236}">
                <a16:creationId xmlns:a16="http://schemas.microsoft.com/office/drawing/2014/main" id="{BE5905D1-A655-436C-8815-DE779C8AA676}"/>
              </a:ext>
            </a:extLst>
          </p:cNvPr>
          <p:cNvGrpSpPr/>
          <p:nvPr/>
        </p:nvGrpSpPr>
        <p:grpSpPr>
          <a:xfrm>
            <a:off x="8212596" y="1585169"/>
            <a:ext cx="562247" cy="562191"/>
            <a:chOff x="8247167" y="1173518"/>
            <a:chExt cx="562247" cy="562191"/>
          </a:xfrm>
        </p:grpSpPr>
        <p:sp>
          <p:nvSpPr>
            <p:cNvPr id="151" name="Color circle 6">
              <a:extLst>
                <a:ext uri="{FF2B5EF4-FFF2-40B4-BE49-F238E27FC236}">
                  <a16:creationId xmlns:a16="http://schemas.microsoft.com/office/drawing/2014/main" id="{3609D590-11BD-4453-B86B-26EE4F85F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7167" y="1173518"/>
              <a:ext cx="562247" cy="56219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500" dirty="0"/>
            </a:p>
          </p:txBody>
        </p:sp>
        <p:grpSp>
          <p:nvGrpSpPr>
            <p:cNvPr id="152" name="그룹 151">
              <a:extLst>
                <a:ext uri="{FF2B5EF4-FFF2-40B4-BE49-F238E27FC236}">
                  <a16:creationId xmlns:a16="http://schemas.microsoft.com/office/drawing/2014/main" id="{116C86F9-A1AC-4A72-9CAD-E931508AB493}"/>
                </a:ext>
              </a:extLst>
            </p:cNvPr>
            <p:cNvGrpSpPr/>
            <p:nvPr/>
          </p:nvGrpSpPr>
          <p:grpSpPr>
            <a:xfrm>
              <a:off x="8294778" y="1222061"/>
              <a:ext cx="467024" cy="465104"/>
              <a:chOff x="9087203" y="1277652"/>
              <a:chExt cx="467024" cy="465104"/>
            </a:xfrm>
          </p:grpSpPr>
          <p:sp>
            <p:nvSpPr>
              <p:cNvPr id="153" name="Oval 73">
                <a:extLst>
                  <a:ext uri="{FF2B5EF4-FFF2-40B4-BE49-F238E27FC236}">
                    <a16:creationId xmlns:a16="http://schemas.microsoft.com/office/drawing/2014/main" id="{3E528EAB-7EB6-47BE-A7FE-D616E06B9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87203" y="1277652"/>
                <a:ext cx="467024" cy="465104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FFFFFF"/>
                  </a:gs>
                  <a:gs pos="100000">
                    <a:srgbClr val="DAD9D9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500" dirty="0"/>
              </a:p>
            </p:txBody>
          </p:sp>
          <p:pic>
            <p:nvPicPr>
              <p:cNvPr id="154" name="Texture">
                <a:extLst>
                  <a:ext uri="{FF2B5EF4-FFF2-40B4-BE49-F238E27FC236}">
                    <a16:creationId xmlns:a16="http://schemas.microsoft.com/office/drawing/2014/main" id="{2B56E1EE-8747-4C1B-8C93-CFEC8F5A0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4050" y="1303539"/>
                <a:ext cx="413330" cy="413330"/>
              </a:xfrm>
              <a:prstGeom prst="rect">
                <a:avLst/>
              </a:prstGeom>
            </p:spPr>
          </p:pic>
        </p:grpSp>
      </p:grpSp>
      <p:grpSp>
        <p:nvGrpSpPr>
          <p:cNvPr id="155" name="그룹 154">
            <a:extLst>
              <a:ext uri="{FF2B5EF4-FFF2-40B4-BE49-F238E27FC236}">
                <a16:creationId xmlns:a16="http://schemas.microsoft.com/office/drawing/2014/main" id="{A43C1726-2202-423B-A48F-F5643124B670}"/>
              </a:ext>
            </a:extLst>
          </p:cNvPr>
          <p:cNvGrpSpPr/>
          <p:nvPr/>
        </p:nvGrpSpPr>
        <p:grpSpPr>
          <a:xfrm>
            <a:off x="8321258" y="1651588"/>
            <a:ext cx="344922" cy="445827"/>
            <a:chOff x="7929063" y="4225699"/>
            <a:chExt cx="771862" cy="997668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CBB61136-D53C-4213-A323-57655CC17A63}"/>
                </a:ext>
              </a:extLst>
            </p:cNvPr>
            <p:cNvSpPr txBox="1"/>
            <p:nvPr/>
          </p:nvSpPr>
          <p:spPr>
            <a:xfrm>
              <a:off x="7997166" y="4225699"/>
              <a:ext cx="635650" cy="413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b="1">
                  <a:latin typeface="Adobe 고딕 Std B" panose="020B0800000000000000" pitchFamily="34" charset="-127"/>
                  <a:ea typeface="Adobe 고딕 Std B" panose="020B0800000000000000" pitchFamily="34" charset="-127"/>
                </a:defRPr>
              </a:lvl1pPr>
            </a:lstStyle>
            <a:p>
              <a:r>
                <a:rPr lang="en-US" altLang="ko-KR" sz="600" dirty="0">
                  <a:solidFill>
                    <a:srgbClr val="002060"/>
                  </a:solidFill>
                </a:rPr>
                <a:t>XR</a:t>
              </a:r>
              <a:endParaRPr lang="ko-KR" altLang="en-US" sz="600" dirty="0">
                <a:solidFill>
                  <a:srgbClr val="002060"/>
                </a:solidFill>
              </a:endParaRPr>
            </a:p>
          </p:txBody>
        </p:sp>
        <p:pic>
          <p:nvPicPr>
            <p:cNvPr id="157" name="그래픽 156" descr="가상 현실 헤드셋">
              <a:extLst>
                <a:ext uri="{FF2B5EF4-FFF2-40B4-BE49-F238E27FC236}">
                  <a16:creationId xmlns:a16="http://schemas.microsoft.com/office/drawing/2014/main" id="{9267A76E-761F-4D0D-832E-4F5EF7550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7929063" y="4451505"/>
              <a:ext cx="771862" cy="771862"/>
            </a:xfrm>
            <a:prstGeom prst="rect">
              <a:avLst/>
            </a:prstGeom>
          </p:spPr>
        </p:pic>
      </p:grpSp>
      <p:grpSp>
        <p:nvGrpSpPr>
          <p:cNvPr id="158" name="그룹 157">
            <a:extLst>
              <a:ext uri="{FF2B5EF4-FFF2-40B4-BE49-F238E27FC236}">
                <a16:creationId xmlns:a16="http://schemas.microsoft.com/office/drawing/2014/main" id="{8F63B4E6-A0D7-480F-896A-6CBC90F28AA2}"/>
              </a:ext>
            </a:extLst>
          </p:cNvPr>
          <p:cNvGrpSpPr/>
          <p:nvPr/>
        </p:nvGrpSpPr>
        <p:grpSpPr>
          <a:xfrm>
            <a:off x="8212596" y="2190419"/>
            <a:ext cx="562247" cy="562191"/>
            <a:chOff x="8247167" y="1173518"/>
            <a:chExt cx="562247" cy="562191"/>
          </a:xfrm>
        </p:grpSpPr>
        <p:sp>
          <p:nvSpPr>
            <p:cNvPr id="159" name="Color circle 6">
              <a:extLst>
                <a:ext uri="{FF2B5EF4-FFF2-40B4-BE49-F238E27FC236}">
                  <a16:creationId xmlns:a16="http://schemas.microsoft.com/office/drawing/2014/main" id="{46403D2B-CD35-41B7-8261-C6F7D8513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7167" y="1173518"/>
              <a:ext cx="562247" cy="56219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500" dirty="0"/>
            </a:p>
          </p:txBody>
        </p:sp>
        <p:grpSp>
          <p:nvGrpSpPr>
            <p:cNvPr id="160" name="그룹 159">
              <a:extLst>
                <a:ext uri="{FF2B5EF4-FFF2-40B4-BE49-F238E27FC236}">
                  <a16:creationId xmlns:a16="http://schemas.microsoft.com/office/drawing/2014/main" id="{267A1144-5FED-456F-A776-17E4A5B6746F}"/>
                </a:ext>
              </a:extLst>
            </p:cNvPr>
            <p:cNvGrpSpPr/>
            <p:nvPr/>
          </p:nvGrpSpPr>
          <p:grpSpPr>
            <a:xfrm>
              <a:off x="8294778" y="1222061"/>
              <a:ext cx="467024" cy="465104"/>
              <a:chOff x="9087203" y="1277652"/>
              <a:chExt cx="467024" cy="465104"/>
            </a:xfrm>
          </p:grpSpPr>
          <p:sp>
            <p:nvSpPr>
              <p:cNvPr id="161" name="Oval 73">
                <a:extLst>
                  <a:ext uri="{FF2B5EF4-FFF2-40B4-BE49-F238E27FC236}">
                    <a16:creationId xmlns:a16="http://schemas.microsoft.com/office/drawing/2014/main" id="{739F9A6D-3161-4E76-B096-0568F66FD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87203" y="1277652"/>
                <a:ext cx="467024" cy="465104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FFFFFF"/>
                  </a:gs>
                  <a:gs pos="100000">
                    <a:srgbClr val="DAD9D9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500" dirty="0"/>
              </a:p>
            </p:txBody>
          </p:sp>
          <p:pic>
            <p:nvPicPr>
              <p:cNvPr id="162" name="Texture">
                <a:extLst>
                  <a:ext uri="{FF2B5EF4-FFF2-40B4-BE49-F238E27FC236}">
                    <a16:creationId xmlns:a16="http://schemas.microsoft.com/office/drawing/2014/main" id="{0C0B004F-FDA9-45C8-9DC9-89E3A4D316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4050" y="1303539"/>
                <a:ext cx="413330" cy="413330"/>
              </a:xfrm>
              <a:prstGeom prst="rect">
                <a:avLst/>
              </a:prstGeom>
            </p:spPr>
          </p:pic>
        </p:grpSp>
      </p:grpSp>
      <p:grpSp>
        <p:nvGrpSpPr>
          <p:cNvPr id="163" name="그룹 162">
            <a:extLst>
              <a:ext uri="{FF2B5EF4-FFF2-40B4-BE49-F238E27FC236}">
                <a16:creationId xmlns:a16="http://schemas.microsoft.com/office/drawing/2014/main" id="{5E708523-4F1D-4DC3-B652-AAAEFA4DAEB8}"/>
              </a:ext>
            </a:extLst>
          </p:cNvPr>
          <p:cNvGrpSpPr/>
          <p:nvPr/>
        </p:nvGrpSpPr>
        <p:grpSpPr>
          <a:xfrm>
            <a:off x="8212596" y="2795668"/>
            <a:ext cx="562247" cy="562191"/>
            <a:chOff x="8247167" y="1173518"/>
            <a:chExt cx="562247" cy="562191"/>
          </a:xfrm>
        </p:grpSpPr>
        <p:sp>
          <p:nvSpPr>
            <p:cNvPr id="164" name="Color circle 6">
              <a:extLst>
                <a:ext uri="{FF2B5EF4-FFF2-40B4-BE49-F238E27FC236}">
                  <a16:creationId xmlns:a16="http://schemas.microsoft.com/office/drawing/2014/main" id="{83E2A042-7264-440C-B8C0-2BCBE8B17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7167" y="1173518"/>
              <a:ext cx="562247" cy="56219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500" dirty="0"/>
            </a:p>
          </p:txBody>
        </p:sp>
        <p:grpSp>
          <p:nvGrpSpPr>
            <p:cNvPr id="165" name="그룹 164">
              <a:extLst>
                <a:ext uri="{FF2B5EF4-FFF2-40B4-BE49-F238E27FC236}">
                  <a16:creationId xmlns:a16="http://schemas.microsoft.com/office/drawing/2014/main" id="{F1E1042B-96F2-4C88-A0FD-879F4D4793DF}"/>
                </a:ext>
              </a:extLst>
            </p:cNvPr>
            <p:cNvGrpSpPr/>
            <p:nvPr/>
          </p:nvGrpSpPr>
          <p:grpSpPr>
            <a:xfrm>
              <a:off x="8294778" y="1222061"/>
              <a:ext cx="467024" cy="465104"/>
              <a:chOff x="9087203" y="1277652"/>
              <a:chExt cx="467024" cy="465104"/>
            </a:xfrm>
          </p:grpSpPr>
          <p:sp>
            <p:nvSpPr>
              <p:cNvPr id="166" name="Oval 73">
                <a:extLst>
                  <a:ext uri="{FF2B5EF4-FFF2-40B4-BE49-F238E27FC236}">
                    <a16:creationId xmlns:a16="http://schemas.microsoft.com/office/drawing/2014/main" id="{E6E7EDEF-72BE-41E2-AF49-737922209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87203" y="1277652"/>
                <a:ext cx="467024" cy="465104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FFFFFF"/>
                  </a:gs>
                  <a:gs pos="100000">
                    <a:srgbClr val="DAD9D9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500" dirty="0"/>
              </a:p>
            </p:txBody>
          </p:sp>
          <p:pic>
            <p:nvPicPr>
              <p:cNvPr id="167" name="Texture">
                <a:extLst>
                  <a:ext uri="{FF2B5EF4-FFF2-40B4-BE49-F238E27FC236}">
                    <a16:creationId xmlns:a16="http://schemas.microsoft.com/office/drawing/2014/main" id="{05729EE7-FC07-4E96-8169-8CF1F4C54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4050" y="1303539"/>
                <a:ext cx="413330" cy="413330"/>
              </a:xfrm>
              <a:prstGeom prst="rect">
                <a:avLst/>
              </a:prstGeom>
            </p:spPr>
          </p:pic>
        </p:grpSp>
      </p:grpSp>
      <p:grpSp>
        <p:nvGrpSpPr>
          <p:cNvPr id="168" name="그룹 167">
            <a:extLst>
              <a:ext uri="{FF2B5EF4-FFF2-40B4-BE49-F238E27FC236}">
                <a16:creationId xmlns:a16="http://schemas.microsoft.com/office/drawing/2014/main" id="{21FC71E4-3A8C-4FFD-BBCB-8ACFD8474A00}"/>
              </a:ext>
            </a:extLst>
          </p:cNvPr>
          <p:cNvGrpSpPr/>
          <p:nvPr/>
        </p:nvGrpSpPr>
        <p:grpSpPr>
          <a:xfrm>
            <a:off x="8244373" y="2849997"/>
            <a:ext cx="513282" cy="421972"/>
            <a:chOff x="10218268" y="3281163"/>
            <a:chExt cx="1148617" cy="944285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50728D0-8FD8-4260-BEB3-CEBB36EF09D8}"/>
                </a:ext>
              </a:extLst>
            </p:cNvPr>
            <p:cNvSpPr txBox="1"/>
            <p:nvPr/>
          </p:nvSpPr>
          <p:spPr>
            <a:xfrm>
              <a:off x="10218268" y="3281163"/>
              <a:ext cx="1148617" cy="413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b="1">
                  <a:latin typeface="Adobe 고딕 Std B" panose="020B0800000000000000" pitchFamily="34" charset="-127"/>
                  <a:ea typeface="Adobe 고딕 Std B" panose="020B0800000000000000" pitchFamily="34" charset="-127"/>
                </a:defRPr>
              </a:lvl1pPr>
            </a:lstStyle>
            <a:p>
              <a:r>
                <a:rPr lang="en-US" altLang="ko-KR" sz="600" dirty="0">
                  <a:solidFill>
                    <a:srgbClr val="002060"/>
                  </a:solidFill>
                </a:rPr>
                <a:t>Standard</a:t>
              </a:r>
              <a:endParaRPr lang="ko-KR" altLang="en-US" sz="600" dirty="0">
                <a:solidFill>
                  <a:srgbClr val="002060"/>
                </a:solidFill>
              </a:endParaRPr>
            </a:p>
          </p:txBody>
        </p:sp>
        <p:pic>
          <p:nvPicPr>
            <p:cNvPr id="170" name="Picture 2" descr="F:\3D printing\국제표준.png">
              <a:extLst>
                <a:ext uri="{FF2B5EF4-FFF2-40B4-BE49-F238E27FC236}">
                  <a16:creationId xmlns:a16="http://schemas.microsoft.com/office/drawing/2014/main" id="{FD15C335-3F9B-40E2-BEC3-5AAB6684FF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9191" y="3620970"/>
              <a:ext cx="798059" cy="604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1" name="그룹 170">
            <a:extLst>
              <a:ext uri="{FF2B5EF4-FFF2-40B4-BE49-F238E27FC236}">
                <a16:creationId xmlns:a16="http://schemas.microsoft.com/office/drawing/2014/main" id="{3F38FD15-4292-4627-BA9F-C4A09A0D8674}"/>
              </a:ext>
            </a:extLst>
          </p:cNvPr>
          <p:cNvGrpSpPr/>
          <p:nvPr/>
        </p:nvGrpSpPr>
        <p:grpSpPr>
          <a:xfrm>
            <a:off x="8252310" y="2258673"/>
            <a:ext cx="511679" cy="449983"/>
            <a:chOff x="9920208" y="4118235"/>
            <a:chExt cx="1023956" cy="900493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EA17AD9-2E0F-4C43-BC55-6E9ED98C82B8}"/>
                </a:ext>
              </a:extLst>
            </p:cNvPr>
            <p:cNvSpPr txBox="1"/>
            <p:nvPr/>
          </p:nvSpPr>
          <p:spPr>
            <a:xfrm>
              <a:off x="9920208" y="4118235"/>
              <a:ext cx="1023956" cy="369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b="1">
                  <a:latin typeface="Adobe 고딕 Std B" panose="020B0800000000000000" pitchFamily="34" charset="-127"/>
                  <a:ea typeface="Adobe 고딕 Std B" panose="020B0800000000000000" pitchFamily="34" charset="-127"/>
                </a:defRPr>
              </a:lvl1pPr>
            </a:lstStyle>
            <a:p>
              <a:r>
                <a:rPr lang="en-US" altLang="ko-KR" sz="600" dirty="0">
                  <a:solidFill>
                    <a:srgbClr val="002060"/>
                  </a:solidFill>
                </a:rPr>
                <a:t>medicine</a:t>
              </a:r>
              <a:endParaRPr lang="ko-KR" altLang="en-US" sz="600" dirty="0">
                <a:solidFill>
                  <a:srgbClr val="002060"/>
                </a:solidFill>
              </a:endParaRPr>
            </a:p>
          </p:txBody>
        </p:sp>
        <p:pic>
          <p:nvPicPr>
            <p:cNvPr id="173" name="그림 172">
              <a:extLst>
                <a:ext uri="{FF2B5EF4-FFF2-40B4-BE49-F238E27FC236}">
                  <a16:creationId xmlns:a16="http://schemas.microsoft.com/office/drawing/2014/main" id="{D644FBB8-5EBE-4EE3-A722-FCB0F2AFC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1754" y="4297859"/>
              <a:ext cx="720869" cy="720869"/>
            </a:xfrm>
            <a:prstGeom prst="rect">
              <a:avLst/>
            </a:prstGeom>
          </p:spPr>
        </p:pic>
      </p:grpSp>
      <p:grpSp>
        <p:nvGrpSpPr>
          <p:cNvPr id="174" name="그룹 173">
            <a:extLst>
              <a:ext uri="{FF2B5EF4-FFF2-40B4-BE49-F238E27FC236}">
                <a16:creationId xmlns:a16="http://schemas.microsoft.com/office/drawing/2014/main" id="{C47FB0D8-E0D4-4BA0-A898-90E30E6DDE5B}"/>
              </a:ext>
            </a:extLst>
          </p:cNvPr>
          <p:cNvGrpSpPr/>
          <p:nvPr/>
        </p:nvGrpSpPr>
        <p:grpSpPr>
          <a:xfrm>
            <a:off x="2699834" y="1829014"/>
            <a:ext cx="622103" cy="595585"/>
            <a:chOff x="2699834" y="2109839"/>
            <a:chExt cx="622103" cy="595585"/>
          </a:xfrm>
        </p:grpSpPr>
        <p:sp>
          <p:nvSpPr>
            <p:cNvPr id="175" name="타원 174">
              <a:extLst>
                <a:ext uri="{FF2B5EF4-FFF2-40B4-BE49-F238E27FC236}">
                  <a16:creationId xmlns:a16="http://schemas.microsoft.com/office/drawing/2014/main" id="{92B9AA76-A190-463E-859A-F49FB4FFEBB1}"/>
                </a:ext>
              </a:extLst>
            </p:cNvPr>
            <p:cNvSpPr/>
            <p:nvPr/>
          </p:nvSpPr>
          <p:spPr>
            <a:xfrm>
              <a:off x="2713092" y="2109839"/>
              <a:ext cx="595586" cy="59558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/>
            </a:p>
          </p:txBody>
        </p: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8B3D409E-DBCF-45B8-AEA6-C5EBFD65C6F6}"/>
                </a:ext>
              </a:extLst>
            </p:cNvPr>
            <p:cNvGrpSpPr/>
            <p:nvPr/>
          </p:nvGrpSpPr>
          <p:grpSpPr>
            <a:xfrm>
              <a:off x="2699834" y="2134112"/>
              <a:ext cx="622103" cy="547039"/>
              <a:chOff x="2074784" y="2721972"/>
              <a:chExt cx="822638" cy="723378"/>
            </a:xfrm>
          </p:grpSpPr>
          <p:pic>
            <p:nvPicPr>
              <p:cNvPr id="177" name="그림 176">
                <a:extLst>
                  <a:ext uri="{FF2B5EF4-FFF2-40B4-BE49-F238E27FC236}">
                    <a16:creationId xmlns:a16="http://schemas.microsoft.com/office/drawing/2014/main" id="{739AD89D-8EBE-4363-8BEA-BCA0EB3E9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4784" y="2721972"/>
                <a:ext cx="822638" cy="437368"/>
              </a:xfrm>
              <a:prstGeom prst="rect">
                <a:avLst/>
              </a:prstGeom>
            </p:spPr>
          </p:pic>
          <p:pic>
            <p:nvPicPr>
              <p:cNvPr id="178" name="그림 177">
                <a:extLst>
                  <a:ext uri="{FF2B5EF4-FFF2-40B4-BE49-F238E27FC236}">
                    <a16:creationId xmlns:a16="http://schemas.microsoft.com/office/drawing/2014/main" id="{94C7A2EC-3B5A-4199-819E-C29080C34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0931" y="3038954"/>
                <a:ext cx="670344" cy="406396"/>
              </a:xfrm>
              <a:prstGeom prst="rect">
                <a:avLst/>
              </a:prstGeom>
            </p:spPr>
          </p:pic>
        </p:grpSp>
      </p:grpSp>
      <p:pic>
        <p:nvPicPr>
          <p:cNvPr id="179" name="그림 178">
            <a:extLst>
              <a:ext uri="{FF2B5EF4-FFF2-40B4-BE49-F238E27FC236}">
                <a16:creationId xmlns:a16="http://schemas.microsoft.com/office/drawing/2014/main" id="{4A127EF2-0EE1-4C9B-8717-49881629417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24932" r="7895" b="17256"/>
          <a:stretch/>
        </p:blipFill>
        <p:spPr>
          <a:xfrm>
            <a:off x="6249498" y="1291900"/>
            <a:ext cx="1416409" cy="1485764"/>
          </a:xfrm>
          <a:prstGeom prst="rect">
            <a:avLst/>
          </a:prstGeom>
        </p:spPr>
      </p:pic>
      <p:grpSp>
        <p:nvGrpSpPr>
          <p:cNvPr id="180" name="Group 269">
            <a:extLst>
              <a:ext uri="{FF2B5EF4-FFF2-40B4-BE49-F238E27FC236}">
                <a16:creationId xmlns:a16="http://schemas.microsoft.com/office/drawing/2014/main" id="{BFA72BF0-9675-4E49-A271-3D6245BC35C4}"/>
              </a:ext>
            </a:extLst>
          </p:cNvPr>
          <p:cNvGrpSpPr/>
          <p:nvPr/>
        </p:nvGrpSpPr>
        <p:grpSpPr>
          <a:xfrm>
            <a:off x="6310028" y="1333332"/>
            <a:ext cx="206406" cy="206406"/>
            <a:chOff x="3830638" y="4327525"/>
            <a:chExt cx="296863" cy="296863"/>
          </a:xfrm>
          <a:solidFill>
            <a:schemeClr val="bg1"/>
          </a:solidFill>
        </p:grpSpPr>
        <p:sp>
          <p:nvSpPr>
            <p:cNvPr id="181" name="Freeform 208">
              <a:extLst>
                <a:ext uri="{FF2B5EF4-FFF2-40B4-BE49-F238E27FC236}">
                  <a16:creationId xmlns:a16="http://schemas.microsoft.com/office/drawing/2014/main" id="{33E9DD2F-87E2-4089-958F-515339059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3" y="4441825"/>
              <a:ext cx="122238" cy="123825"/>
            </a:xfrm>
            <a:custGeom>
              <a:avLst/>
              <a:gdLst/>
              <a:ahLst/>
              <a:cxnLst>
                <a:cxn ang="0">
                  <a:pos x="6" y="46"/>
                </a:cxn>
                <a:cxn ang="0">
                  <a:pos x="44" y="27"/>
                </a:cxn>
                <a:cxn ang="0">
                  <a:pos x="44" y="2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42"/>
                </a:cxn>
                <a:cxn ang="0">
                  <a:pos x="6" y="46"/>
                </a:cxn>
              </a:cxnLst>
              <a:rect l="0" t="0" r="r" b="b"/>
              <a:pathLst>
                <a:path w="48" h="48">
                  <a:moveTo>
                    <a:pt x="6" y="46"/>
                  </a:moveTo>
                  <a:cubicBezTo>
                    <a:pt x="44" y="27"/>
                    <a:pt x="44" y="27"/>
                    <a:pt x="44" y="27"/>
                  </a:cubicBezTo>
                  <a:cubicBezTo>
                    <a:pt x="48" y="25"/>
                    <a:pt x="48" y="22"/>
                    <a:pt x="44" y="2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3" y="48"/>
                    <a:pt x="6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>
                <a:latin typeface="+mn-lt"/>
                <a:ea typeface="+mn-ea"/>
              </a:endParaRPr>
            </a:p>
          </p:txBody>
        </p:sp>
        <p:sp>
          <p:nvSpPr>
            <p:cNvPr id="182" name="Freeform 209">
              <a:extLst>
                <a:ext uri="{FF2B5EF4-FFF2-40B4-BE49-F238E27FC236}">
                  <a16:creationId xmlns:a16="http://schemas.microsoft.com/office/drawing/2014/main" id="{62A1816F-4A4F-437D-A56A-970F40E54D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0638" y="4327525"/>
              <a:ext cx="296863" cy="296863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11" y="0"/>
                </a:cxn>
                <a:cxn ang="0">
                  <a:pos x="0" y="11"/>
                </a:cxn>
                <a:cxn ang="0">
                  <a:pos x="0" y="105"/>
                </a:cxn>
                <a:cxn ang="0">
                  <a:pos x="11" y="116"/>
                </a:cxn>
                <a:cxn ang="0">
                  <a:pos x="105" y="116"/>
                </a:cxn>
                <a:cxn ang="0">
                  <a:pos x="116" y="105"/>
                </a:cxn>
                <a:cxn ang="0">
                  <a:pos x="116" y="11"/>
                </a:cxn>
                <a:cxn ang="0">
                  <a:pos x="105" y="0"/>
                </a:cxn>
                <a:cxn ang="0">
                  <a:pos x="72" y="7"/>
                </a:cxn>
                <a:cxn ang="0">
                  <a:pos x="79" y="22"/>
                </a:cxn>
                <a:cxn ang="0">
                  <a:pos x="65" y="22"/>
                </a:cxn>
                <a:cxn ang="0">
                  <a:pos x="58" y="7"/>
                </a:cxn>
                <a:cxn ang="0">
                  <a:pos x="72" y="7"/>
                </a:cxn>
                <a:cxn ang="0">
                  <a:pos x="43" y="7"/>
                </a:cxn>
                <a:cxn ang="0">
                  <a:pos x="50" y="22"/>
                </a:cxn>
                <a:cxn ang="0">
                  <a:pos x="36" y="22"/>
                </a:cxn>
                <a:cxn ang="0">
                  <a:pos x="29" y="7"/>
                </a:cxn>
                <a:cxn ang="0">
                  <a:pos x="43" y="7"/>
                </a:cxn>
                <a:cxn ang="0">
                  <a:pos x="7" y="11"/>
                </a:cxn>
                <a:cxn ang="0">
                  <a:pos x="11" y="7"/>
                </a:cxn>
                <a:cxn ang="0">
                  <a:pos x="14" y="7"/>
                </a:cxn>
                <a:cxn ang="0">
                  <a:pos x="21" y="22"/>
                </a:cxn>
                <a:cxn ang="0">
                  <a:pos x="7" y="22"/>
                </a:cxn>
                <a:cxn ang="0">
                  <a:pos x="7" y="11"/>
                </a:cxn>
                <a:cxn ang="0">
                  <a:pos x="109" y="105"/>
                </a:cxn>
                <a:cxn ang="0">
                  <a:pos x="105" y="109"/>
                </a:cxn>
                <a:cxn ang="0">
                  <a:pos x="11" y="109"/>
                </a:cxn>
                <a:cxn ang="0">
                  <a:pos x="7" y="105"/>
                </a:cxn>
                <a:cxn ang="0">
                  <a:pos x="7" y="29"/>
                </a:cxn>
                <a:cxn ang="0">
                  <a:pos x="109" y="29"/>
                </a:cxn>
                <a:cxn ang="0">
                  <a:pos x="109" y="105"/>
                </a:cxn>
                <a:cxn ang="0">
                  <a:pos x="94" y="22"/>
                </a:cxn>
                <a:cxn ang="0">
                  <a:pos x="87" y="7"/>
                </a:cxn>
                <a:cxn ang="0">
                  <a:pos x="101" y="7"/>
                </a:cxn>
                <a:cxn ang="0">
                  <a:pos x="109" y="22"/>
                </a:cxn>
                <a:cxn ang="0">
                  <a:pos x="94" y="22"/>
                </a:cxn>
              </a:cxnLst>
              <a:rect l="0" t="0" r="r" b="b"/>
              <a:pathLst>
                <a:path w="116" h="116">
                  <a:moveTo>
                    <a:pt x="10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11"/>
                    <a:pt x="5" y="116"/>
                    <a:pt x="11" y="116"/>
                  </a:cubicBezTo>
                  <a:cubicBezTo>
                    <a:pt x="105" y="116"/>
                    <a:pt x="105" y="116"/>
                    <a:pt x="105" y="116"/>
                  </a:cubicBezTo>
                  <a:cubicBezTo>
                    <a:pt x="111" y="116"/>
                    <a:pt x="116" y="111"/>
                    <a:pt x="116" y="105"/>
                  </a:cubicBezTo>
                  <a:cubicBezTo>
                    <a:pt x="116" y="11"/>
                    <a:pt x="116" y="11"/>
                    <a:pt x="116" y="11"/>
                  </a:cubicBezTo>
                  <a:cubicBezTo>
                    <a:pt x="116" y="5"/>
                    <a:pt x="111" y="0"/>
                    <a:pt x="105" y="0"/>
                  </a:cubicBezTo>
                  <a:close/>
                  <a:moveTo>
                    <a:pt x="72" y="7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58" y="7"/>
                    <a:pt x="58" y="7"/>
                    <a:pt x="58" y="7"/>
                  </a:cubicBezTo>
                  <a:lnTo>
                    <a:pt x="72" y="7"/>
                  </a:lnTo>
                  <a:close/>
                  <a:moveTo>
                    <a:pt x="43" y="7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29" y="7"/>
                    <a:pt x="29" y="7"/>
                    <a:pt x="29" y="7"/>
                  </a:cubicBezTo>
                  <a:lnTo>
                    <a:pt x="43" y="7"/>
                  </a:lnTo>
                  <a:close/>
                  <a:moveTo>
                    <a:pt x="7" y="11"/>
                  </a:moveTo>
                  <a:cubicBezTo>
                    <a:pt x="7" y="9"/>
                    <a:pt x="9" y="7"/>
                    <a:pt x="11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7" y="22"/>
                    <a:pt x="7" y="22"/>
                    <a:pt x="7" y="22"/>
                  </a:cubicBezTo>
                  <a:lnTo>
                    <a:pt x="7" y="11"/>
                  </a:lnTo>
                  <a:close/>
                  <a:moveTo>
                    <a:pt x="109" y="105"/>
                  </a:moveTo>
                  <a:cubicBezTo>
                    <a:pt x="109" y="107"/>
                    <a:pt x="107" y="109"/>
                    <a:pt x="105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109"/>
                    <a:pt x="7" y="107"/>
                    <a:pt x="7" y="105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109" y="29"/>
                    <a:pt x="109" y="29"/>
                    <a:pt x="109" y="29"/>
                  </a:cubicBezTo>
                  <a:lnTo>
                    <a:pt x="109" y="105"/>
                  </a:lnTo>
                  <a:close/>
                  <a:moveTo>
                    <a:pt x="94" y="22"/>
                  </a:moveTo>
                  <a:cubicBezTo>
                    <a:pt x="87" y="7"/>
                    <a:pt x="87" y="7"/>
                    <a:pt x="87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9" y="22"/>
                    <a:pt x="109" y="22"/>
                    <a:pt x="109" y="22"/>
                  </a:cubicBezTo>
                  <a:lnTo>
                    <a:pt x="94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>
                <a:latin typeface="+mn-lt"/>
                <a:ea typeface="+mn-ea"/>
              </a:endParaRPr>
            </a:p>
          </p:txBody>
        </p:sp>
      </p:grpSp>
      <p:pic>
        <p:nvPicPr>
          <p:cNvPr id="84" name="그림 83">
            <a:extLst>
              <a:ext uri="{FF2B5EF4-FFF2-40B4-BE49-F238E27FC236}">
                <a16:creationId xmlns:a16="http://schemas.microsoft.com/office/drawing/2014/main" id="{0FFFF3FA-8D3F-450F-85E5-01CD824ED9C3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7342" y="1150892"/>
            <a:ext cx="322684" cy="31969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3EAF41A-919F-4D41-A5BA-AD4362DF4C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97107" y="3235154"/>
            <a:ext cx="4813656" cy="2683225"/>
          </a:xfrm>
          <a:prstGeom prst="rect">
            <a:avLst/>
          </a:prstGeom>
        </p:spPr>
      </p:pic>
      <p:sp>
        <p:nvSpPr>
          <p:cNvPr id="81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3340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95483298"/>
      </p:ext>
    </p:extLst>
  </p:cSld>
  <p:clrMapOvr>
    <a:masterClrMapping/>
  </p:clrMapOvr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537770-6F05-4F18-BE1F-60203FC6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11" y="126404"/>
            <a:ext cx="7571184" cy="604076"/>
          </a:xfrm>
        </p:spPr>
        <p:txBody>
          <a:bodyPr/>
          <a:lstStyle/>
          <a:p>
            <a:r>
              <a:rPr lang="en-US" altLang="ko-KR" sz="2800" dirty="0">
                <a:solidFill>
                  <a:srgbClr val="0069CD"/>
                </a:solidFill>
              </a:rPr>
              <a:t>Introduction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D2E67B-FD94-443C-9B59-892CBA0B4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-</a:t>
            </a:r>
            <a:fld id="{74839D2E-0B8F-47EA-A6BE-5BD1E3BF6FF8}" type="slidenum">
              <a:rPr lang="ko-KR" altLang="en-US" smtClean="0"/>
              <a:pPr/>
              <a:t>6</a:t>
            </a:fld>
            <a:r>
              <a:rPr lang="en-US" altLang="ko-KR"/>
              <a:t>-</a:t>
            </a:r>
            <a:endParaRPr lang="ko-KR" altLang="en-US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B67DC3C-0CBE-479B-8FCA-A540B9280EF0}"/>
              </a:ext>
            </a:extLst>
          </p:cNvPr>
          <p:cNvSpPr/>
          <p:nvPr/>
        </p:nvSpPr>
        <p:spPr>
          <a:xfrm>
            <a:off x="1686368" y="685800"/>
            <a:ext cx="5839221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Realistic</a:t>
            </a:r>
            <a:r>
              <a:rPr lang="ko-KR" altLang="en-US" sz="14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&amp; 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Realtime</a:t>
            </a:r>
            <a:r>
              <a:rPr lang="ko-KR" altLang="en-US" sz="14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&amp; 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Controllability</a:t>
            </a:r>
            <a:endParaRPr lang="ko-KR" altLang="en-US" sz="16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52438EB-9024-4E3A-8791-033DEFDED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4" y="1064462"/>
            <a:ext cx="9083827" cy="5108891"/>
          </a:xfrm>
          <a:prstGeom prst="rect">
            <a:avLst/>
          </a:prstGeom>
        </p:spPr>
      </p:pic>
      <p:sp>
        <p:nvSpPr>
          <p:cNvPr id="6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3340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892187"/>
      </p:ext>
    </p:extLst>
  </p:cSld>
  <p:clrMapOvr>
    <a:masterClrMapping/>
  </p:clrMapOvr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104"/>
          <p:cNvSpPr txBox="1"/>
          <p:nvPr/>
        </p:nvSpPr>
        <p:spPr>
          <a:xfrm>
            <a:off x="950392" y="275116"/>
            <a:ext cx="266533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Neural Rendering</a:t>
            </a:r>
          </a:p>
        </p:txBody>
      </p:sp>
      <p:sp>
        <p:nvSpPr>
          <p:cNvPr id="152" name="슬라이드 번호 개체 틀 3">
            <a:extLst>
              <a:ext uri="{FF2B5EF4-FFF2-40B4-BE49-F238E27FC236}">
                <a16:creationId xmlns:a16="http://schemas.microsoft.com/office/drawing/2014/main" id="{418746E6-61C5-40B1-B80A-993460F4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9302" y="6597352"/>
            <a:ext cx="2133600" cy="257473"/>
          </a:xfrm>
        </p:spPr>
        <p:txBody>
          <a:bodyPr/>
          <a:lstStyle/>
          <a:p>
            <a:r>
              <a:rPr lang="en-US" altLang="ko-KR" dirty="0"/>
              <a:t>-</a:t>
            </a:r>
            <a:fld id="{74839D2E-0B8F-47EA-A6BE-5BD1E3BF6FF8}" type="slidenum">
              <a:rPr lang="ko-KR" altLang="en-US" smtClean="0"/>
              <a:pPr/>
              <a:t>7</a:t>
            </a:fld>
            <a:r>
              <a:rPr lang="en-US" altLang="ko-KR" dirty="0"/>
              <a:t>-</a:t>
            </a:r>
            <a:endParaRPr lang="ko-KR" altLang="en-US" dirty="0"/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4A0E789F-F861-442B-A12B-E4F42647AE3E}"/>
              </a:ext>
            </a:extLst>
          </p:cNvPr>
          <p:cNvSpPr/>
          <p:nvPr/>
        </p:nvSpPr>
        <p:spPr>
          <a:xfrm>
            <a:off x="107504" y="62086"/>
            <a:ext cx="782555" cy="472020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endParaRPr lang="ko-KR" altLang="en-US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7F23158-372C-412A-A478-B0A9F61DD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65716"/>
            <a:ext cx="7690408" cy="5526567"/>
          </a:xfrm>
          <a:prstGeom prst="rect">
            <a:avLst/>
          </a:prstGeom>
        </p:spPr>
      </p:pic>
      <p:sp>
        <p:nvSpPr>
          <p:cNvPr id="6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3340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43642917"/>
      </p:ext>
    </p:extLst>
  </p:cSld>
  <p:clrMapOvr>
    <a:masterClrMapping/>
  </p:clrMapOvr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017103-B054-4102-9331-EE8B99B3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86" y="121081"/>
            <a:ext cx="7571184" cy="604076"/>
          </a:xfrm>
        </p:spPr>
        <p:txBody>
          <a:bodyPr/>
          <a:lstStyle/>
          <a:p>
            <a:r>
              <a:rPr lang="en-US" altLang="ko-KR" dirty="0"/>
              <a:t>Initial Result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D572758-4C44-45F9-9D03-39D60D25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9302" y="6640306"/>
            <a:ext cx="2133600" cy="257473"/>
          </a:xfrm>
        </p:spPr>
        <p:txBody>
          <a:bodyPr/>
          <a:lstStyle/>
          <a:p>
            <a:r>
              <a:rPr lang="en-US" altLang="ko-KR"/>
              <a:t>-</a:t>
            </a:r>
            <a:fld id="{74839D2E-0B8F-47EA-A6BE-5BD1E3BF6FF8}" type="slidenum">
              <a:rPr lang="ko-KR" altLang="en-US" smtClean="0"/>
              <a:pPr/>
              <a:t>8</a:t>
            </a:fld>
            <a:r>
              <a:rPr lang="en-US" altLang="ko-KR"/>
              <a:t>-</a:t>
            </a:r>
            <a:endParaRPr lang="ko-KR" altLang="en-US" dirty="0"/>
          </a:p>
        </p:txBody>
      </p:sp>
      <p:pic>
        <p:nvPicPr>
          <p:cNvPr id="88" name="그림 87">
            <a:extLst>
              <a:ext uri="{FF2B5EF4-FFF2-40B4-BE49-F238E27FC236}">
                <a16:creationId xmlns:a16="http://schemas.microsoft.com/office/drawing/2014/main" id="{05F3F56D-0D26-4E9B-AA51-7687FCE56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7" y="1202707"/>
            <a:ext cx="8711946" cy="4355973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42894850-35D2-42BE-8C7D-F5C9378D7BD2}"/>
              </a:ext>
            </a:extLst>
          </p:cNvPr>
          <p:cNvSpPr txBox="1"/>
          <p:nvPr/>
        </p:nvSpPr>
        <p:spPr>
          <a:xfrm>
            <a:off x="216027" y="1206939"/>
            <a:ext cx="648072" cy="3254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CG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C71C82-EAF4-4A66-8C7B-B57D7E8AA4B6}"/>
              </a:ext>
            </a:extLst>
          </p:cNvPr>
          <p:cNvSpPr txBox="1"/>
          <p:nvPr/>
        </p:nvSpPr>
        <p:spPr>
          <a:xfrm>
            <a:off x="7924800" y="1206938"/>
            <a:ext cx="995861" cy="49386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Realistic</a:t>
            </a:r>
          </a:p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Human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334000" cy="24765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3079-21-0050-00-0000-Introduction of Digital Human and its Evaluation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81862623"/>
      </p:ext>
    </p:extLst>
  </p:cSld>
  <p:clrMapOvr>
    <a:masterClrMapping/>
  </p:clrMapOvr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8.4|0.9|16.9"/>
</p:tagLst>
</file>

<file path=ppt/theme/theme1.xml><?xml version="1.0" encoding="utf-8"?>
<a:theme xmlns:a="http://schemas.openxmlformats.org/drawingml/2006/main" name="IEEE-SA Powerpoin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A6B4AC"/>
      </a:lt2>
      <a:accent1>
        <a:srgbClr val="0066A1"/>
      </a:accent1>
      <a:accent2>
        <a:srgbClr val="009FDA"/>
      </a:accent2>
      <a:accent3>
        <a:srgbClr val="FFFFFF"/>
      </a:accent3>
      <a:accent4>
        <a:srgbClr val="000000"/>
      </a:accent4>
      <a:accent5>
        <a:srgbClr val="AAB8CD"/>
      </a:accent5>
      <a:accent6>
        <a:srgbClr val="0090C5"/>
      </a:accent6>
      <a:hlink>
        <a:srgbClr val="CC1239"/>
      </a:hlink>
      <a:folHlink>
        <a:srgbClr val="FDC82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IEEE-SA Powerpoint Template</Template>
  <TotalTime>6710</TotalTime>
  <Words>972</Words>
  <Application>Microsoft Office PowerPoint</Application>
  <PresentationFormat>화면 슬라이드 쇼(4:3)</PresentationFormat>
  <Paragraphs>188</Paragraphs>
  <Slides>18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18</vt:i4>
      </vt:variant>
    </vt:vector>
  </HeadingPairs>
  <TitlesOfParts>
    <vt:vector size="37" baseType="lpstr">
      <vt:lpstr>Adobe 고딕 Std B</vt:lpstr>
      <vt:lpstr>Geneva</vt:lpstr>
      <vt:lpstr>HY견고딕</vt:lpstr>
      <vt:lpstr>HY헤드라인M</vt:lpstr>
      <vt:lpstr>MalgunGothic</vt:lpstr>
      <vt:lpstr>ＭＳ Ｐゴシック</vt:lpstr>
      <vt:lpstr>游ゴシック</vt:lpstr>
      <vt:lpstr>굴림</vt:lpstr>
      <vt:lpstr>맑은 고딕</vt:lpstr>
      <vt:lpstr>함초롬바탕</vt:lpstr>
      <vt:lpstr>Arial</vt:lpstr>
      <vt:lpstr>Calibri</vt:lpstr>
      <vt:lpstr>Myriad Pro</vt:lpstr>
      <vt:lpstr>Times New Roman</vt:lpstr>
      <vt:lpstr>Verdana</vt:lpstr>
      <vt:lpstr>Wingdings</vt:lpstr>
      <vt:lpstr>IEEE-SA Powerpoint Template</vt:lpstr>
      <vt:lpstr>Office 테마</vt:lpstr>
      <vt:lpstr>1_Office 테마</vt:lpstr>
      <vt:lpstr>PowerPoint 프레젠테이션</vt:lpstr>
      <vt:lpstr>Compliance with  IEEE Standards Policies and Procedures</vt:lpstr>
      <vt:lpstr>IEEE 3079 Human Factor for Immersive Content Working Group Beom-Ryeol Lee, lbr@etri.re.kr</vt:lpstr>
      <vt:lpstr>Contents</vt:lpstr>
      <vt:lpstr>PowerPoint 프레젠테이션</vt:lpstr>
      <vt:lpstr>Introduction – Mother Project</vt:lpstr>
      <vt:lpstr>Introduction</vt:lpstr>
      <vt:lpstr>PowerPoint 프레젠테이션</vt:lpstr>
      <vt:lpstr>Initial Result</vt:lpstr>
      <vt:lpstr>Market</vt:lpstr>
      <vt:lpstr>Service Model</vt:lpstr>
      <vt:lpstr>How to evaluate – cognitive science</vt:lpstr>
      <vt:lpstr>User fooling rate</vt:lpstr>
      <vt:lpstr>Previous Work</vt:lpstr>
      <vt:lpstr>PowerPoint 프레젠테이션</vt:lpstr>
      <vt:lpstr>Examples of Digital Human</vt:lpstr>
      <vt:lpstr>Examples of Digital Human</vt:lpstr>
      <vt:lpstr>PowerPoint 프레젠테이션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Page Using a Light Image</dc:title>
  <dc:creator>jkenny</dc:creator>
  <cp:lastModifiedBy>Andrew Min-gyu Han</cp:lastModifiedBy>
  <cp:revision>304</cp:revision>
  <dcterms:created xsi:type="dcterms:W3CDTF">2014-10-13T13:02:20Z</dcterms:created>
  <dcterms:modified xsi:type="dcterms:W3CDTF">2021-07-15T08:05:22Z</dcterms:modified>
</cp:coreProperties>
</file>